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9144000" cy="6858000"/>
  <p:embeddedFontLst>
    <p:embeddedFont>
      <p:font typeface="Calibri" panose="020F0502020204030204" pitchFamily="34" charset="0"/>
      <p:regular r:id="rId21"/>
      <p:bold r:id="rId22"/>
      <p:italic r:id="rId23"/>
      <p:boldItalic r:id="rId24"/>
    </p:embeddedFont>
    <p:embeddedFont>
      <p:font typeface="Helvetica Ne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58C4E0-E748-4E47-B7CA-1E025B9C2431}">
  <a:tblStyle styleId="{F158C4E0-E748-4E47-B7CA-1E025B9C24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7" autoAdjust="0"/>
  </p:normalViewPr>
  <p:slideViewPr>
    <p:cSldViewPr snapToGrid="0">
      <p:cViewPr varScale="1">
        <p:scale>
          <a:sx n="69" d="100"/>
          <a:sy n="69" d="100"/>
        </p:scale>
        <p:origin x="1858"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Hello, my name is Ionut Matis and here is my license thesis name data reliability using decentralized systems</a:t>
            </a:r>
            <a:endParaRPr dirty="0"/>
          </a:p>
        </p:txBody>
      </p:sp>
      <p:sp>
        <p:nvSpPr>
          <p:cNvPr id="48" name="Google Shape;48;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c0ea42bd3_0_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c0ea42bd3_0_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b="0" i="0" u="none" strike="noStrike" cap="none" dirty="0">
                <a:solidFill>
                  <a:schemeClr val="dk1"/>
                </a:solidFill>
                <a:effectLst/>
                <a:latin typeface="Calibri"/>
                <a:ea typeface="Calibri"/>
                <a:cs typeface="Calibri"/>
                <a:sym typeface="Calibri"/>
              </a:rPr>
              <a:t>We will navigate through each link in IPFS and try to access its data. If we fail, the link is corrupt. The other links do not depend on each other </a:t>
            </a:r>
            <a:r>
              <a:rPr lang="en-US" sz="1200" b="0" i="0" u="none" strike="noStrike" cap="none">
                <a:solidFill>
                  <a:schemeClr val="dk1"/>
                </a:solidFill>
                <a:effectLst/>
                <a:latin typeface="Calibri"/>
                <a:ea typeface="Calibri"/>
                <a:cs typeface="Calibri"/>
                <a:sym typeface="Calibri"/>
              </a:rPr>
              <a:t>and can still be valid</a:t>
            </a:r>
            <a:endParaRPr dirty="0"/>
          </a:p>
        </p:txBody>
      </p:sp>
      <p:sp>
        <p:nvSpPr>
          <p:cNvPr id="119" name="Google Shape;119;g8c0ea42bd3_0_9: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c0ea42bd3_0_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c0ea42bd3_0_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We care about the first and latest version of a file</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Navigating through this series of events we can find all edits that were performed</a:t>
            </a:r>
            <a:endParaRPr dirty="0"/>
          </a:p>
        </p:txBody>
      </p:sp>
      <p:sp>
        <p:nvSpPr>
          <p:cNvPr id="128" name="Google Shape;128;g8c0ea42bd3_0_16: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a:solidFill>
                  <a:schemeClr val="dk1"/>
                </a:solidFill>
                <a:effectLst/>
                <a:latin typeface="Calibri"/>
                <a:ea typeface="Calibri"/>
                <a:cs typeface="Calibri"/>
                <a:sym typeface="Calibri"/>
              </a:rPr>
              <a:t>The implementation consist of three main modules</a:t>
            </a: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DRDS module: it is the frontend part developed in react. Runs in a browser and communicates through specific </a:t>
            </a:r>
            <a:r>
              <a:rPr lang="en-US" sz="1200" b="0" i="0" u="none" strike="noStrike" cap="none" dirty="0" err="1">
                <a:solidFill>
                  <a:schemeClr val="dk1"/>
                </a:solidFill>
                <a:effectLst/>
                <a:latin typeface="Calibri"/>
                <a:ea typeface="Calibri"/>
                <a:cs typeface="Calibri"/>
                <a:sym typeface="Calibri"/>
              </a:rPr>
              <a:t>apis</a:t>
            </a:r>
            <a:r>
              <a:rPr lang="en-US" sz="1200" b="0" i="0" u="none" strike="noStrike" cap="none" dirty="0">
                <a:solidFill>
                  <a:schemeClr val="dk1"/>
                </a:solidFill>
                <a:effectLst/>
                <a:latin typeface="Calibri"/>
                <a:ea typeface="Calibri"/>
                <a:cs typeface="Calibri"/>
                <a:sym typeface="Calibri"/>
              </a:rPr>
              <a:t> to the other modules</a:t>
            </a: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Blockchain module, which is separated in two: the application part contains the DRDS smart contract and the network part presents the topology of the nodes</a:t>
            </a:r>
            <a:endParaRPr lang="en-US" sz="1200" b="1" i="0" u="none" strike="noStrike" cap="none" dirty="0">
              <a:solidFill>
                <a:schemeClr val="dk1"/>
              </a:solidFill>
              <a:effectLst/>
              <a:latin typeface="Calibri"/>
              <a:ea typeface="Calibri"/>
              <a:cs typeface="Calibri"/>
              <a:sym typeface="Calibri"/>
            </a:endParaRP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IPFS module, which acts as a database: it has a special way of storing data (in folders) based on the next to last 2 characters of the </a:t>
            </a:r>
            <a:r>
              <a:rPr lang="en-US" sz="1200" b="0" i="0" u="none" strike="noStrike" cap="none" dirty="0" err="1">
                <a:solidFill>
                  <a:schemeClr val="dk1"/>
                </a:solidFill>
                <a:effectLst/>
                <a:latin typeface="Calibri"/>
                <a:ea typeface="Calibri"/>
                <a:cs typeface="Calibri"/>
                <a:sym typeface="Calibri"/>
              </a:rPr>
              <a:t>ipfs</a:t>
            </a:r>
            <a:r>
              <a:rPr lang="en-US" sz="1200" b="0" i="0" u="none" strike="noStrike" cap="none" dirty="0">
                <a:solidFill>
                  <a:schemeClr val="dk1"/>
                </a:solidFill>
                <a:effectLst/>
                <a:latin typeface="Calibri"/>
                <a:ea typeface="Calibri"/>
                <a:cs typeface="Calibri"/>
                <a:sym typeface="Calibri"/>
              </a:rPr>
              <a:t> hash</a:t>
            </a:r>
            <a:endParaRPr lang="en-US" b="0" dirty="0">
              <a:effectLst/>
            </a:endParaRPr>
          </a:p>
          <a:p>
            <a:r>
              <a:rPr lang="en-US" sz="1200" b="0" i="0" u="none" strike="noStrike" cap="none" dirty="0">
                <a:solidFill>
                  <a:schemeClr val="dk1"/>
                </a:solidFill>
                <a:effectLst/>
                <a:latin typeface="Calibri"/>
                <a:ea typeface="Calibri"/>
                <a:cs typeface="Calibri"/>
                <a:sym typeface="Calibri"/>
              </a:rPr>
              <a:t>The network based on </a:t>
            </a:r>
            <a:r>
              <a:rPr lang="en-US" sz="1200" b="0" i="0" u="none" strike="noStrike" cap="none" dirty="0" err="1">
                <a:solidFill>
                  <a:schemeClr val="dk1"/>
                </a:solidFill>
                <a:effectLst/>
                <a:latin typeface="Calibri"/>
                <a:ea typeface="Calibri"/>
                <a:cs typeface="Calibri"/>
                <a:sym typeface="Calibri"/>
              </a:rPr>
              <a:t>kademlia</a:t>
            </a:r>
            <a:r>
              <a:rPr lang="en-US" sz="1200" b="0" i="0" u="none" strike="noStrike" cap="none" dirty="0">
                <a:solidFill>
                  <a:schemeClr val="dk1"/>
                </a:solidFill>
                <a:effectLst/>
                <a:latin typeface="Calibri"/>
                <a:ea typeface="Calibri"/>
                <a:cs typeface="Calibri"/>
                <a:sym typeface="Calibri"/>
              </a:rPr>
              <a:t> distributed hash table</a:t>
            </a:r>
            <a:endParaRPr dirty="0"/>
          </a:p>
        </p:txBody>
      </p:sp>
      <p:sp>
        <p:nvSpPr>
          <p:cNvPr id="137" name="Google Shape;137;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err="1">
                <a:solidFill>
                  <a:schemeClr val="dk1"/>
                </a:solidFill>
                <a:effectLst/>
                <a:latin typeface="Calibri"/>
                <a:ea typeface="Calibri"/>
                <a:cs typeface="Calibri"/>
                <a:sym typeface="Calibri"/>
              </a:rPr>
              <a:t>Metamask</a:t>
            </a:r>
            <a:r>
              <a:rPr lang="en-US" sz="1200" b="0" i="0" u="none" strike="noStrike" cap="none" dirty="0">
                <a:solidFill>
                  <a:schemeClr val="dk1"/>
                </a:solidFill>
                <a:effectLst/>
                <a:latin typeface="Calibri"/>
                <a:ea typeface="Calibri"/>
                <a:cs typeface="Calibri"/>
                <a:sym typeface="Calibri"/>
              </a:rPr>
              <a:t>: allows the browser application to communicate with the blockchain</a:t>
            </a:r>
            <a:endParaRPr lang="en-US" b="0" dirty="0">
              <a:effectLst/>
            </a:endParaRPr>
          </a:p>
          <a:p>
            <a:pPr rtl="0"/>
            <a:r>
              <a:rPr lang="en-US" sz="1200" b="0" i="0" u="none" strike="noStrike" cap="none" dirty="0">
                <a:solidFill>
                  <a:schemeClr val="dk1"/>
                </a:solidFill>
                <a:effectLst/>
                <a:latin typeface="Calibri"/>
                <a:ea typeface="Calibri"/>
                <a:cs typeface="Calibri"/>
                <a:sym typeface="Calibri"/>
              </a:rPr>
              <a:t>    manages user </a:t>
            </a:r>
            <a:r>
              <a:rPr lang="en-US" sz="1200" b="0" i="0" u="none" strike="noStrike" cap="none" dirty="0" err="1">
                <a:solidFill>
                  <a:schemeClr val="dk1"/>
                </a:solidFill>
                <a:effectLst/>
                <a:latin typeface="Calibri"/>
                <a:ea typeface="Calibri"/>
                <a:cs typeface="Calibri"/>
                <a:sym typeface="Calibri"/>
              </a:rPr>
              <a:t>ethereum</a:t>
            </a:r>
            <a:r>
              <a:rPr lang="en-US" sz="1200" b="0" i="0" u="none" strike="noStrike" cap="none" dirty="0">
                <a:solidFill>
                  <a:schemeClr val="dk1"/>
                </a:solidFill>
                <a:effectLst/>
                <a:latin typeface="Calibri"/>
                <a:ea typeface="Calibri"/>
                <a:cs typeface="Calibri"/>
                <a:sym typeface="Calibri"/>
              </a:rPr>
              <a:t> accounts </a:t>
            </a:r>
            <a:endParaRPr lang="en-US" b="0" dirty="0">
              <a:effectLst/>
            </a:endParaRPr>
          </a:p>
          <a:p>
            <a:pPr rtl="0"/>
            <a:r>
              <a:rPr lang="en-US" sz="1200" b="0" i="0" u="none" strike="noStrike" cap="none" dirty="0">
                <a:solidFill>
                  <a:schemeClr val="dk1"/>
                </a:solidFill>
                <a:effectLst/>
                <a:latin typeface="Calibri"/>
                <a:ea typeface="Calibri"/>
                <a:cs typeface="Calibri"/>
                <a:sym typeface="Calibri"/>
              </a:rPr>
              <a:t>    handles the transactions originated from the application (by signing them)</a:t>
            </a:r>
          </a:p>
          <a:p>
            <a:pPr rtl="0"/>
            <a:endParaRPr lang="en-US" sz="1200" b="0" i="0" u="none" strike="noStrike" cap="none" dirty="0">
              <a:solidFill>
                <a:schemeClr val="dk1"/>
              </a:solidFill>
              <a:effectLst/>
              <a:latin typeface="Calibri"/>
              <a:cs typeface="Calibri"/>
              <a:sym typeface="Calibri"/>
            </a:endParaRPr>
          </a:p>
          <a:p>
            <a:pPr rtl="0"/>
            <a:r>
              <a:rPr lang="en-US" sz="1200" b="0" i="0" u="none" strike="noStrike" cap="none" dirty="0">
                <a:solidFill>
                  <a:schemeClr val="dk1"/>
                </a:solidFill>
                <a:effectLst/>
                <a:latin typeface="Calibri"/>
                <a:ea typeface="Calibri"/>
                <a:cs typeface="Calibri"/>
                <a:sym typeface="Calibri"/>
              </a:rPr>
              <a:t>Ganache: it is an </a:t>
            </a:r>
            <a:r>
              <a:rPr lang="en-US" sz="1200" b="0" i="0" u="none" strike="noStrike" cap="none" dirty="0" err="1">
                <a:solidFill>
                  <a:schemeClr val="dk1"/>
                </a:solidFill>
                <a:effectLst/>
                <a:latin typeface="Calibri"/>
                <a:ea typeface="Calibri"/>
                <a:cs typeface="Calibri"/>
                <a:sym typeface="Calibri"/>
              </a:rPr>
              <a:t>ethereum</a:t>
            </a:r>
            <a:r>
              <a:rPr lang="en-US" sz="1200" b="0" i="0" u="none" strike="noStrike" cap="none" dirty="0">
                <a:solidFill>
                  <a:schemeClr val="dk1"/>
                </a:solidFill>
                <a:effectLst/>
                <a:latin typeface="Calibri"/>
                <a:ea typeface="Calibri"/>
                <a:cs typeface="Calibri"/>
                <a:sym typeface="Calibri"/>
              </a:rPr>
              <a:t> blockchain emulator</a:t>
            </a:r>
            <a:endParaRPr lang="en-US" b="0" dirty="0">
              <a:effectLst/>
            </a:endParaRPr>
          </a:p>
          <a:p>
            <a:pPr rtl="0"/>
            <a:r>
              <a:rPr lang="en-US" sz="1200" b="0" i="0" u="none" strike="noStrike" cap="none" dirty="0">
                <a:solidFill>
                  <a:schemeClr val="dk1"/>
                </a:solidFill>
                <a:effectLst/>
                <a:latin typeface="Calibri"/>
                <a:ea typeface="Calibri"/>
                <a:cs typeface="Calibri"/>
                <a:sym typeface="Calibri"/>
              </a:rPr>
              <a:t>	provides us with ten accounts out of the box</a:t>
            </a:r>
            <a:endParaRPr lang="en-US" b="0" dirty="0">
              <a:effectLst/>
            </a:endParaRPr>
          </a:p>
          <a:p>
            <a:r>
              <a:rPr lang="en-US" sz="1200" b="0" i="0" u="none" strike="noStrike" cap="none" dirty="0">
                <a:solidFill>
                  <a:schemeClr val="dk1"/>
                </a:solidFill>
                <a:effectLst/>
                <a:latin typeface="Calibri"/>
                <a:ea typeface="Calibri"/>
                <a:cs typeface="Calibri"/>
                <a:sym typeface="Calibri"/>
              </a:rPr>
              <a:t>	has its own network and runs on a specific port: 75 45</a:t>
            </a:r>
            <a:endParaRPr lang="en-US" b="0" dirty="0">
              <a:effectLst/>
            </a:endParaRPr>
          </a:p>
          <a:p>
            <a:br>
              <a:rPr lang="en-US" dirty="0"/>
            </a:br>
            <a:endParaRPr dirty="0"/>
          </a:p>
        </p:txBody>
      </p:sp>
      <p:sp>
        <p:nvSpPr>
          <p:cNvPr id="144" name="Google Shape;14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a:solidFill>
                  <a:schemeClr val="dk1"/>
                </a:solidFill>
                <a:effectLst/>
                <a:latin typeface="Calibri"/>
                <a:ea typeface="Calibri"/>
                <a:cs typeface="Calibri"/>
                <a:sym typeface="Calibri"/>
              </a:rPr>
              <a:t>Previously we discussed why blockchain cannot be used to store large amounts of data. here it is why </a:t>
            </a:r>
          </a:p>
          <a:p>
            <a:pPr rtl="0"/>
            <a:endParaRPr lang="en-US" b="0" dirty="0">
              <a:effectLst/>
            </a:endParaRPr>
          </a:p>
          <a:p>
            <a:pPr rtl="0"/>
            <a:r>
              <a:rPr lang="en-US" sz="1200" b="0" i="0" u="none" strike="noStrike" cap="none" dirty="0" err="1">
                <a:solidFill>
                  <a:schemeClr val="dk1"/>
                </a:solidFill>
                <a:effectLst/>
                <a:latin typeface="Calibri"/>
                <a:ea typeface="Calibri"/>
                <a:cs typeface="Calibri"/>
                <a:sym typeface="Calibri"/>
              </a:rPr>
              <a:t>tx</a:t>
            </a:r>
            <a:r>
              <a:rPr lang="en-US" sz="1200" b="0" i="0" u="none" strike="noStrike" cap="none" dirty="0">
                <a:solidFill>
                  <a:schemeClr val="dk1"/>
                </a:solidFill>
                <a:effectLst/>
                <a:latin typeface="Calibri"/>
                <a:ea typeface="Calibri"/>
                <a:cs typeface="Calibri"/>
                <a:sym typeface="Calibri"/>
              </a:rPr>
              <a:t> fee: amount we pay the miner to include our </a:t>
            </a:r>
            <a:r>
              <a:rPr lang="en-US" sz="1200" b="0" i="0" u="none" strike="noStrike" cap="none" dirty="0" err="1">
                <a:solidFill>
                  <a:schemeClr val="dk1"/>
                </a:solidFill>
                <a:effectLst/>
                <a:latin typeface="Calibri"/>
                <a:ea typeface="Calibri"/>
                <a:cs typeface="Calibri"/>
                <a:sym typeface="Calibri"/>
              </a:rPr>
              <a:t>tx</a:t>
            </a:r>
            <a:r>
              <a:rPr lang="en-US" sz="1200" b="0" i="0" u="none" strike="noStrike" cap="none" dirty="0">
                <a:solidFill>
                  <a:schemeClr val="dk1"/>
                </a:solidFill>
                <a:effectLst/>
                <a:latin typeface="Calibri"/>
                <a:ea typeface="Calibri"/>
                <a:cs typeface="Calibri"/>
                <a:sym typeface="Calibri"/>
              </a:rPr>
              <a:t> in the block</a:t>
            </a:r>
            <a:endParaRPr lang="en-US" b="0" dirty="0">
              <a:effectLst/>
            </a:endParaRPr>
          </a:p>
          <a:p>
            <a:r>
              <a:rPr lang="en-US" sz="1200" b="0" i="0" u="none" strike="noStrike" cap="none" dirty="0">
                <a:solidFill>
                  <a:schemeClr val="dk1"/>
                </a:solidFill>
                <a:effectLst/>
                <a:latin typeface="Calibri"/>
                <a:ea typeface="Calibri"/>
                <a:cs typeface="Calibri"/>
                <a:sym typeface="Calibri"/>
              </a:rPr>
              <a:t>Gas price, ether price, gas limit </a:t>
            </a:r>
            <a:endParaRPr dirty="0"/>
          </a:p>
        </p:txBody>
      </p:sp>
      <p:sp>
        <p:nvSpPr>
          <p:cNvPr id="151" name="Google Shape;151;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Much cheaper, as we store the same amount of info (</a:t>
            </a:r>
            <a:r>
              <a:rPr lang="en-US" dirty="0" err="1"/>
              <a:t>ipfs</a:t>
            </a:r>
            <a:r>
              <a:rPr lang="en-US" dirty="0"/>
              <a:t> hash)</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The average number of transactions also remains constant</a:t>
            </a:r>
            <a:endParaRPr dirty="0"/>
          </a:p>
        </p:txBody>
      </p:sp>
      <p:sp>
        <p:nvSpPr>
          <p:cNvPr id="159" name="Google Shape;159;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03617db7_0_0: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c03617db7_0_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g8c03617db7_0_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Here is the table of contents</a:t>
            </a:r>
            <a:endParaRPr dirty="0"/>
          </a:p>
        </p:txBody>
      </p:sp>
      <p:sp>
        <p:nvSpPr>
          <p:cNvPr id="57" name="Google Shape;57;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Over the last decades, the internet infrastructure has increased dramatically and so has done the amount of information which was created and processed</a:t>
            </a:r>
          </a:p>
          <a:p>
            <a:pPr marL="0" lvl="0" indent="0" algn="l" rtl="0">
              <a:spcBef>
                <a:spcPts val="360"/>
              </a:spcBef>
              <a:spcAft>
                <a:spcPts val="0"/>
              </a:spcAft>
              <a:buNone/>
            </a:pPr>
            <a:r>
              <a:rPr lang="en-US" dirty="0"/>
              <a:t>Nowadays everyone has access to internet &amp; can inform themselves about various topics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With this, a problem has arisen. How can someone validate the integrity of the information he is reading?</a:t>
            </a:r>
          </a:p>
          <a:p>
            <a:pPr marL="0" lvl="0" indent="0" algn="l" rtl="0">
              <a:spcBef>
                <a:spcPts val="360"/>
              </a:spcBef>
              <a:spcAft>
                <a:spcPts val="0"/>
              </a:spcAft>
              <a:buNone/>
            </a:pPr>
            <a:r>
              <a:rPr lang="en-US" dirty="0"/>
              <a:t>One solution would be reading from a single source of information and accept it as true, but what if that source of information becomes unreliable?</a:t>
            </a:r>
          </a:p>
          <a:p>
            <a:pPr marL="0" lvl="0" indent="0" algn="l" rtl="0">
              <a:spcBef>
                <a:spcPts val="360"/>
              </a:spcBef>
              <a:spcAft>
                <a:spcPts val="0"/>
              </a:spcAft>
              <a:buNone/>
            </a:pPr>
            <a:r>
              <a:rPr lang="en-US" dirty="0"/>
              <a:t>Another solution involves reading from multiple sources, but this may become time consuming and impractical</a:t>
            </a:r>
          </a:p>
          <a:p>
            <a:pPr marL="0" lvl="0" indent="0" algn="l" rtl="0">
              <a:spcBef>
                <a:spcPts val="360"/>
              </a:spcBef>
              <a:spcAft>
                <a:spcPts val="0"/>
              </a:spcAft>
              <a:buNone/>
            </a:pPr>
            <a:endParaRPr dirty="0"/>
          </a:p>
        </p:txBody>
      </p:sp>
      <p:sp>
        <p:nvSpPr>
          <p:cNvPr id="65" name="Google Shape;6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a:solidFill>
                  <a:schemeClr val="dk1"/>
                </a:solidFill>
                <a:effectLst/>
                <a:latin typeface="Calibri"/>
                <a:ea typeface="Calibri"/>
                <a:cs typeface="Calibri"/>
                <a:sym typeface="Calibri"/>
              </a:rPr>
              <a:t>The main issue regarding the actual systems is the fact that they are centralized, meaning that a single authority makes all decisions</a:t>
            </a:r>
            <a:endParaRPr lang="en-US" b="0" dirty="0">
              <a:effectLst/>
            </a:endParaRPr>
          </a:p>
          <a:p>
            <a:r>
              <a:rPr lang="en-US" sz="1200" b="0" i="0" u="none" strike="noStrike" cap="none" dirty="0">
                <a:solidFill>
                  <a:schemeClr val="dk1"/>
                </a:solidFill>
                <a:effectLst/>
                <a:latin typeface="Calibri"/>
                <a:ea typeface="Calibri"/>
                <a:cs typeface="Calibri"/>
                <a:sym typeface="Calibri"/>
              </a:rPr>
              <a:t>This is a problem and can represent a point of failure. If the central authority is taken down or it starts spreading unreliable information, the system is compromised</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On the other hand, decentralized systems are built upon a set of rules, and there is no central authority. The system is composed of equal peers that do not trust each other.</a:t>
            </a:r>
            <a:endParaRPr dirty="0"/>
          </a:p>
        </p:txBody>
      </p:sp>
      <p:sp>
        <p:nvSpPr>
          <p:cNvPr id="72" name="Google Shape;7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b="0" i="0" u="none" strike="noStrike" cap="none" dirty="0">
                <a:solidFill>
                  <a:schemeClr val="dk1"/>
                </a:solidFill>
                <a:effectLst/>
                <a:latin typeface="Calibri"/>
                <a:ea typeface="Calibri"/>
                <a:cs typeface="Calibri"/>
                <a:sym typeface="Calibri"/>
              </a:rPr>
              <a:t>The main objective is to implement a system able to detect data plagiarism and corruption using and extending two known decentralized systems (Ethereum &amp; IPFS)</a:t>
            </a:r>
          </a:p>
          <a:p>
            <a:pPr marL="0" lvl="0" indent="0" algn="l" rtl="0">
              <a:spcBef>
                <a:spcPts val="36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360"/>
              </a:spcBef>
              <a:spcAft>
                <a:spcPts val="0"/>
              </a:spcAft>
              <a:buNone/>
            </a:pPr>
            <a:r>
              <a:rPr lang="en-US" sz="1200" b="0" i="0" u="none" strike="noStrike" cap="none" dirty="0">
                <a:solidFill>
                  <a:schemeClr val="dk1"/>
                </a:solidFill>
                <a:effectLst/>
                <a:latin typeface="Calibri"/>
                <a:ea typeface="Calibri"/>
                <a:cs typeface="Calibri"/>
                <a:sym typeface="Calibri"/>
              </a:rPr>
              <a:t>In terms of secondary objectives, the system should allow users to version (edit) their uploaded data. A comparison regarding the cost of storing data in a decentralized manner will be presented</a:t>
            </a:r>
            <a:endParaRPr dirty="0"/>
          </a:p>
        </p:txBody>
      </p:sp>
      <p:sp>
        <p:nvSpPr>
          <p:cNvPr id="79" name="Google Shape;79;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0ea42bd3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c0ea42bd3_0_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a:solidFill>
                  <a:schemeClr val="dk1"/>
                </a:solidFill>
                <a:effectLst/>
                <a:latin typeface="Calibri"/>
                <a:ea typeface="Calibri"/>
                <a:cs typeface="Calibri"/>
                <a:sym typeface="Calibri"/>
              </a:rPr>
              <a:t>In terms of related work, there are some systems that try to store data directly on blockchain. This is not a good idea, as cost can get very high. We will see that when looking at the results section</a:t>
            </a: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Acronis Notary System stores the data on their separate system and then saves a link to that data in blockchain</a:t>
            </a: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The last example is a paper published two years ago and presents an application composed of the same two decentralized system as this one. The difference is the fact that their system involves multiple actors and their use case is applied to online books publication and do not have data corruption detection.</a:t>
            </a:r>
            <a:endParaRPr lang="en-US" b="0" dirty="0">
              <a:effectLst/>
            </a:endParaRPr>
          </a:p>
          <a:p>
            <a:br>
              <a:rPr lang="en-US" dirty="0"/>
            </a:br>
            <a:endParaRPr dirty="0"/>
          </a:p>
        </p:txBody>
      </p:sp>
      <p:sp>
        <p:nvSpPr>
          <p:cNvPr id="87" name="Google Shape;87;g8c0ea42bd3_0_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rtl="0"/>
            <a:r>
              <a:rPr lang="en-US" sz="1200" b="0" i="0" u="none" strike="noStrike" cap="none" dirty="0">
                <a:solidFill>
                  <a:schemeClr val="dk1"/>
                </a:solidFill>
                <a:effectLst/>
                <a:latin typeface="Calibri"/>
                <a:ea typeface="Calibri"/>
                <a:cs typeface="Calibri"/>
                <a:sym typeface="Calibri"/>
              </a:rPr>
              <a:t>The solution consists of the combination of two decentralized systems</a:t>
            </a:r>
            <a:endParaRPr lang="en-US" b="0" dirty="0">
              <a:effectLst/>
            </a:endParaRPr>
          </a:p>
          <a:p>
            <a:pPr rtl="0"/>
            <a:endParaRPr lang="en-US" sz="1200" b="0" i="0" u="none" strike="noStrike" cap="none" dirty="0">
              <a:solidFill>
                <a:schemeClr val="dk1"/>
              </a:solidFill>
              <a:effectLst/>
              <a:latin typeface="Calibri"/>
              <a:ea typeface="Calibri"/>
              <a:cs typeface="Calibri"/>
              <a:sym typeface="Calibri"/>
            </a:endParaRPr>
          </a:p>
          <a:p>
            <a:pPr rtl="0"/>
            <a:r>
              <a:rPr lang="en-US" sz="1200" b="0" i="0" u="none" strike="noStrike" cap="none" dirty="0">
                <a:solidFill>
                  <a:schemeClr val="dk1"/>
                </a:solidFill>
                <a:effectLst/>
                <a:latin typeface="Calibri"/>
                <a:ea typeface="Calibri"/>
                <a:cs typeface="Calibri"/>
                <a:sym typeface="Calibri"/>
              </a:rPr>
              <a:t>The first one is </a:t>
            </a:r>
            <a:r>
              <a:rPr lang="en-US" sz="1200" b="0" i="0" u="none" strike="noStrike" cap="none" dirty="0" err="1">
                <a:solidFill>
                  <a:schemeClr val="dk1"/>
                </a:solidFill>
                <a:effectLst/>
                <a:latin typeface="Calibri"/>
                <a:ea typeface="Calibri"/>
                <a:cs typeface="Calibri"/>
                <a:sym typeface="Calibri"/>
              </a:rPr>
              <a:t>ethereum</a:t>
            </a:r>
            <a:r>
              <a:rPr lang="en-US" sz="1200" b="0" i="0" u="none" strike="noStrike" cap="none" dirty="0">
                <a:solidFill>
                  <a:schemeClr val="dk1"/>
                </a:solidFill>
                <a:effectLst/>
                <a:latin typeface="Calibri"/>
                <a:ea typeface="Calibri"/>
                <a:cs typeface="Calibri"/>
                <a:sym typeface="Calibri"/>
              </a:rPr>
              <a:t> blockchain. You can think of it as a growing database that contains transactions and code that can be run. This database is copied on all nodes that run the protocol. It is very expensive to store large amounts of data in it therefore we need </a:t>
            </a:r>
          </a:p>
          <a:p>
            <a:pPr rtl="0"/>
            <a:endParaRPr lang="en-US" b="0" dirty="0">
              <a:effectLst/>
            </a:endParaRPr>
          </a:p>
          <a:p>
            <a:pPr rtl="0"/>
            <a:r>
              <a:rPr lang="en-US" sz="1200" b="0" i="0" u="none" strike="noStrike" cap="none" dirty="0">
                <a:solidFill>
                  <a:schemeClr val="dk1"/>
                </a:solidFill>
                <a:effectLst/>
                <a:latin typeface="Calibri"/>
                <a:ea typeface="Calibri"/>
                <a:cs typeface="Calibri"/>
                <a:sym typeface="Calibri"/>
              </a:rPr>
              <a:t>The second system is Interplanetary File System (IPFS) which stores file in a decentralized manner and allows the accessing of files through their hashed content.</a:t>
            </a:r>
            <a:endParaRPr lang="en-US" b="0" dirty="0">
              <a:effectLst/>
            </a:endParaRPr>
          </a:p>
          <a:p>
            <a:br>
              <a:rPr lang="en-US" dirty="0"/>
            </a:br>
            <a:endParaRPr dirty="0"/>
          </a:p>
        </p:txBody>
      </p:sp>
      <p:sp>
        <p:nvSpPr>
          <p:cNvPr id="94" name="Google Shape;94;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This is how it works.</a:t>
            </a:r>
            <a:endParaRPr dirty="0"/>
          </a:p>
        </p:txBody>
      </p:sp>
      <p:sp>
        <p:nvSpPr>
          <p:cNvPr id="102" name="Google Shape;10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b="0" i="0" u="none" strike="noStrike" cap="none" dirty="0">
                <a:solidFill>
                  <a:schemeClr val="dk1"/>
                </a:solidFill>
                <a:effectLst/>
                <a:latin typeface="Calibri"/>
                <a:ea typeface="Calibri"/>
                <a:cs typeface="Calibri"/>
                <a:sym typeface="Calibri"/>
              </a:rPr>
              <a:t>We search in the system for the hash. If we find it, a plagiarism is detected</a:t>
            </a:r>
            <a:endParaRPr dirty="0"/>
          </a:p>
        </p:txBody>
      </p:sp>
      <p:sp>
        <p:nvSpPr>
          <p:cNvPr id="109" name="Google Shape;109;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blipFill rotWithShape="1">
          <a:blip r:embed="rId2">
            <a:alphaModFix/>
          </a:blip>
          <a:tile tx="0" ty="0" sx="100000" sy="100000" flip="none" algn="tl"/>
        </a:blipFill>
        <a:effectLst/>
      </p:bgPr>
    </p:bg>
    <p:spTree>
      <p:nvGrpSpPr>
        <p:cNvPr id="1" name="Shape 19"/>
        <p:cNvGrpSpPr/>
        <p:nvPr/>
      </p:nvGrpSpPr>
      <p:grpSpPr>
        <a:xfrm>
          <a:off x="0" y="0"/>
          <a:ext cx="0" cy="0"/>
          <a:chOff x="0" y="0"/>
          <a:chExt cx="0" cy="0"/>
        </a:xfrm>
      </p:grpSpPr>
      <p:sp>
        <p:nvSpPr>
          <p:cNvPr id="20" name="Google Shape;20;p2"/>
          <p:cNvSpPr/>
          <p:nvPr/>
        </p:nvSpPr>
        <p:spPr>
          <a:xfrm>
            <a:off x="2743200" y="457200"/>
            <a:ext cx="6400800" cy="1066800"/>
          </a:xfrm>
          <a:prstGeom prst="rect">
            <a:avLst/>
          </a:prstGeom>
          <a:solidFill>
            <a:srgbClr val="E9F0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Helvetica Neue"/>
              <a:ea typeface="Helvetica Neue"/>
              <a:cs typeface="Helvetica Neue"/>
              <a:sym typeface="Helvetica Neue"/>
            </a:endParaRPr>
          </a:p>
        </p:txBody>
      </p:sp>
      <p:pic>
        <p:nvPicPr>
          <p:cNvPr id="21" name="Google Shape;21;p2"/>
          <p:cNvPicPr preferRelativeResize="0"/>
          <p:nvPr/>
        </p:nvPicPr>
        <p:blipFill rotWithShape="1">
          <a:blip r:embed="rId3">
            <a:alphaModFix/>
          </a:blip>
          <a:srcRect/>
          <a:stretch/>
        </p:blipFill>
        <p:spPr>
          <a:xfrm>
            <a:off x="609600" y="447675"/>
            <a:ext cx="1371600" cy="1035050"/>
          </a:xfrm>
          <a:prstGeom prst="rect">
            <a:avLst/>
          </a:prstGeom>
          <a:noFill/>
          <a:ln>
            <a:noFill/>
          </a:ln>
        </p:spPr>
      </p:pic>
      <p:sp>
        <p:nvSpPr>
          <p:cNvPr id="22" name="Google Shape;22;p2"/>
          <p:cNvSpPr txBox="1">
            <a:spLocks noGrp="1"/>
          </p:cNvSpPr>
          <p:nvPr>
            <p:ph type="title"/>
          </p:nvPr>
        </p:nvSpPr>
        <p:spPr>
          <a:xfrm>
            <a:off x="0" y="2133600"/>
            <a:ext cx="9144000" cy="2667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body" idx="1"/>
          </p:nvPr>
        </p:nvSpPr>
        <p:spPr>
          <a:xfrm>
            <a:off x="2819400" y="457200"/>
            <a:ext cx="6019800" cy="1066800"/>
          </a:xfrm>
          <a:prstGeom prst="rect">
            <a:avLst/>
          </a:prstGeom>
          <a:noFill/>
          <a:ln>
            <a:noFill/>
          </a:ln>
        </p:spPr>
        <p:txBody>
          <a:bodyPr spcFirstLastPara="1" wrap="square" lIns="91425" tIns="45700" rIns="91425" bIns="45700" anchor="ctr" anchorCtr="0">
            <a:noAutofit/>
          </a:bodyPr>
          <a:lstStyle>
            <a:lvl1pPr marL="457200" lvl="0" indent="-228600" algn="l">
              <a:spcBef>
                <a:spcPts val="700"/>
              </a:spcBef>
              <a:spcAft>
                <a:spcPts val="0"/>
              </a:spcAft>
              <a:buSzPts val="840"/>
              <a:buFont typeface="Helvetica Neue"/>
              <a:buNone/>
              <a:defRPr sz="1400">
                <a:solidFill>
                  <a:schemeClr val="dk1"/>
                </a:solidFill>
              </a:defRPr>
            </a:lvl1pPr>
            <a:lvl2pPr marL="914400" lvl="1" indent="-344169" algn="l">
              <a:spcBef>
                <a:spcPts val="550"/>
              </a:spcBef>
              <a:spcAft>
                <a:spcPts val="0"/>
              </a:spcAft>
              <a:buSzPts val="1820"/>
              <a:buChar char="o"/>
              <a:defRPr>
                <a:solidFill>
                  <a:schemeClr val="lt1"/>
                </a:solidFill>
              </a:defRPr>
            </a:lvl2pPr>
            <a:lvl3pPr marL="1371600" lvl="2" indent="-338137" algn="l">
              <a:spcBef>
                <a:spcPts val="500"/>
              </a:spcBef>
              <a:spcAft>
                <a:spcPts val="0"/>
              </a:spcAft>
              <a:buSzPts val="1725"/>
              <a:buChar char="o"/>
              <a:defRPr>
                <a:solidFill>
                  <a:schemeClr val="lt1"/>
                </a:solidFill>
              </a:defRPr>
            </a:lvl3pPr>
            <a:lvl4pPr marL="1828800" lvl="3" indent="-323850" algn="l">
              <a:spcBef>
                <a:spcPts val="400"/>
              </a:spcBef>
              <a:spcAft>
                <a:spcPts val="0"/>
              </a:spcAft>
              <a:buSzPts val="1500"/>
              <a:buChar char="o"/>
              <a:defRPr>
                <a:solidFill>
                  <a:schemeClr val="lt1"/>
                </a:solidFill>
              </a:defRPr>
            </a:lvl4pPr>
            <a:lvl5pPr marL="2286000" lvl="4" indent="-311150" algn="l">
              <a:spcBef>
                <a:spcPts val="400"/>
              </a:spcBef>
              <a:spcAft>
                <a:spcPts val="0"/>
              </a:spcAft>
              <a:buSzPts val="1300"/>
              <a:buChar char="o"/>
              <a:defRPr>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2"/>
          <p:cNvSpPr txBox="1">
            <a:spLocks noGrp="1"/>
          </p:cNvSpPr>
          <p:nvPr>
            <p:ph type="body" idx="2"/>
          </p:nvPr>
        </p:nvSpPr>
        <p:spPr>
          <a:xfrm>
            <a:off x="3810000" y="6019800"/>
            <a:ext cx="4876800" cy="45720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2"/>
              </a:buClr>
              <a:buSzPts val="1800"/>
              <a:buFont typeface="Helvetica Neue"/>
              <a:buNone/>
              <a:defRPr sz="1800" b="0" u="none" strike="noStrike" cap="none">
                <a:solidFill>
                  <a:schemeClr val="dk2"/>
                </a:solidFill>
                <a:latin typeface="Helvetica Neue"/>
                <a:ea typeface="Helvetica Neue"/>
                <a:cs typeface="Helvetica Neue"/>
                <a:sym typeface="Helvetica Neue"/>
              </a:defRPr>
            </a:lvl1pPr>
            <a:lvl2pPr marL="914400" lvl="1" indent="-308610" algn="l">
              <a:spcBef>
                <a:spcPts val="550"/>
              </a:spcBef>
              <a:spcAft>
                <a:spcPts val="0"/>
              </a:spcAft>
              <a:buSzPts val="1260"/>
              <a:buChar char="o"/>
              <a:defRPr/>
            </a:lvl2pPr>
            <a:lvl3pPr marL="1371600" lvl="2" indent="-314325" algn="l">
              <a:spcBef>
                <a:spcPts val="500"/>
              </a:spcBef>
              <a:spcAft>
                <a:spcPts val="0"/>
              </a:spcAft>
              <a:buSzPts val="1350"/>
              <a:buChar char="o"/>
              <a:defRPr/>
            </a:lvl3pPr>
            <a:lvl4pPr marL="1828800" lvl="3" indent="-314325" algn="l">
              <a:spcBef>
                <a:spcPts val="400"/>
              </a:spcBef>
              <a:spcAft>
                <a:spcPts val="0"/>
              </a:spcAft>
              <a:buSzPts val="1350"/>
              <a:buChar char="o"/>
              <a:defRPr/>
            </a:lvl4pPr>
            <a:lvl5pPr marL="2286000" lvl="4" indent="-302895" algn="l">
              <a:spcBef>
                <a:spcPts val="400"/>
              </a:spcBef>
              <a:spcAft>
                <a:spcPts val="0"/>
              </a:spcAft>
              <a:buSzPts val="1170"/>
              <a:buChar char="o"/>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5"/>
        <p:cNvGrpSpPr/>
        <p:nvPr/>
      </p:nvGrpSpPr>
      <p:grpSpPr>
        <a:xfrm>
          <a:off x="0" y="0"/>
          <a:ext cx="0" cy="0"/>
          <a:chOff x="0" y="0"/>
          <a:chExt cx="0" cy="0"/>
        </a:xfrm>
      </p:grpSpPr>
      <p:pic>
        <p:nvPicPr>
          <p:cNvPr id="26" name="Google Shape;26;p3"/>
          <p:cNvPicPr preferRelativeResize="0"/>
          <p:nvPr/>
        </p:nvPicPr>
        <p:blipFill rotWithShape="1">
          <a:blip r:embed="rId2">
            <a:alphaModFix/>
          </a:blip>
          <a:srcRect/>
          <a:stretch/>
        </p:blipFill>
        <p:spPr>
          <a:xfrm>
            <a:off x="4763" y="6496050"/>
            <a:ext cx="9132887" cy="333375"/>
          </a:xfrm>
          <a:prstGeom prst="rect">
            <a:avLst/>
          </a:prstGeom>
          <a:noFill/>
          <a:ln>
            <a:noFill/>
          </a:ln>
        </p:spPr>
      </p:pic>
      <p:pic>
        <p:nvPicPr>
          <p:cNvPr id="27" name="Google Shape;27;p3"/>
          <p:cNvPicPr preferRelativeResize="0"/>
          <p:nvPr/>
        </p:nvPicPr>
        <p:blipFill rotWithShape="1">
          <a:blip r:embed="rId3">
            <a:alphaModFix/>
          </a:blip>
          <a:srcRect/>
          <a:stretch/>
        </p:blipFill>
        <p:spPr>
          <a:xfrm>
            <a:off x="19050" y="6477000"/>
            <a:ext cx="466725" cy="352425"/>
          </a:xfrm>
          <a:prstGeom prst="rect">
            <a:avLst/>
          </a:prstGeom>
          <a:noFill/>
          <a:ln>
            <a:noFill/>
          </a:ln>
        </p:spPr>
      </p:pic>
      <p:sp>
        <p:nvSpPr>
          <p:cNvPr id="28" name="Google Shape;28;p3"/>
          <p:cNvSpPr txBox="1"/>
          <p:nvPr/>
        </p:nvSpPr>
        <p:spPr>
          <a:xfrm>
            <a:off x="533400" y="6527800"/>
            <a:ext cx="79248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Helvetica Neue"/>
              <a:buNone/>
            </a:pPr>
            <a:r>
              <a:rPr lang="en-US" sz="1400" b="0" i="0" u="none" strike="noStrike" cap="none">
                <a:solidFill>
                  <a:schemeClr val="lt1"/>
                </a:solidFill>
                <a:latin typeface="Helvetica Neue"/>
                <a:ea typeface="Helvetica Neue"/>
                <a:cs typeface="Helvetica Neue"/>
                <a:sym typeface="Helvetica Neue"/>
              </a:rPr>
              <a:t>DSRL – Distributed Systems Research Laboratory</a:t>
            </a:r>
            <a:endParaRPr/>
          </a:p>
        </p:txBody>
      </p:sp>
      <p:sp>
        <p:nvSpPr>
          <p:cNvPr id="29" name="Google Shape;29;p3"/>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lvl1pPr marL="457200" lvl="0" indent="-339090" algn="l">
              <a:spcBef>
                <a:spcPts val="700"/>
              </a:spcBef>
              <a:spcAft>
                <a:spcPts val="0"/>
              </a:spcAft>
              <a:buSzPts val="1740"/>
              <a:buFont typeface="Arial"/>
              <a:buChar char="•"/>
              <a:defRPr>
                <a:latin typeface="Helvetica Neue"/>
                <a:ea typeface="Helvetica Neue"/>
                <a:cs typeface="Helvetica Neue"/>
                <a:sym typeface="Helvetica Neue"/>
              </a:defRPr>
            </a:lvl1pPr>
            <a:lvl2pPr marL="914400" lvl="1" indent="-344169" algn="l">
              <a:spcBef>
                <a:spcPts val="550"/>
              </a:spcBef>
              <a:spcAft>
                <a:spcPts val="0"/>
              </a:spcAft>
              <a:buSzPts val="1820"/>
              <a:buFont typeface="Arial"/>
              <a:buChar char="•"/>
              <a:defRPr>
                <a:latin typeface="Helvetica Neue"/>
                <a:ea typeface="Helvetica Neue"/>
                <a:cs typeface="Helvetica Neue"/>
                <a:sym typeface="Helvetica Neue"/>
              </a:defRPr>
            </a:lvl2pPr>
            <a:lvl3pPr marL="1371600" lvl="2" indent="-338137" algn="l">
              <a:spcBef>
                <a:spcPts val="500"/>
              </a:spcBef>
              <a:spcAft>
                <a:spcPts val="0"/>
              </a:spcAft>
              <a:buSzPts val="1725"/>
              <a:buFont typeface="Arial"/>
              <a:buChar char="•"/>
              <a:defRPr>
                <a:latin typeface="Helvetica Neue"/>
                <a:ea typeface="Helvetica Neue"/>
                <a:cs typeface="Helvetica Neue"/>
                <a:sym typeface="Helvetica Neue"/>
              </a:defRPr>
            </a:lvl3pPr>
            <a:lvl4pPr marL="1828800" lvl="3" indent="-323850" algn="l">
              <a:spcBef>
                <a:spcPts val="400"/>
              </a:spcBef>
              <a:spcAft>
                <a:spcPts val="0"/>
              </a:spcAft>
              <a:buSzPts val="1500"/>
              <a:buFont typeface="Arial"/>
              <a:buChar char="•"/>
              <a:defRPr>
                <a:latin typeface="Helvetica Neue"/>
                <a:ea typeface="Helvetica Neue"/>
                <a:cs typeface="Helvetica Neue"/>
                <a:sym typeface="Helvetica Neue"/>
              </a:defRPr>
            </a:lvl4pPr>
            <a:lvl5pPr marL="2286000" lvl="4" indent="-311150" algn="l">
              <a:spcBef>
                <a:spcPts val="400"/>
              </a:spcBef>
              <a:spcAft>
                <a:spcPts val="0"/>
              </a:spcAft>
              <a:buSzPts val="1300"/>
              <a:buFont typeface="Arial"/>
              <a:buChar char="•"/>
              <a:defRPr>
                <a:latin typeface="Helvetica Neue"/>
                <a:ea typeface="Helvetica Neue"/>
                <a:cs typeface="Helvetica Neue"/>
                <a:sym typeface="Helvetica Neue"/>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3"/>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a:stretch/>
        </p:blipFill>
        <p:spPr>
          <a:xfrm>
            <a:off x="4763" y="6496050"/>
            <a:ext cx="9132887" cy="333375"/>
          </a:xfrm>
          <a:prstGeom prst="rect">
            <a:avLst/>
          </a:prstGeom>
          <a:noFill/>
          <a:ln>
            <a:noFill/>
          </a:ln>
        </p:spPr>
      </p:pic>
      <p:pic>
        <p:nvPicPr>
          <p:cNvPr id="34" name="Google Shape;34;p4"/>
          <p:cNvPicPr preferRelativeResize="0"/>
          <p:nvPr/>
        </p:nvPicPr>
        <p:blipFill rotWithShape="1">
          <a:blip r:embed="rId3">
            <a:alphaModFix/>
          </a:blip>
          <a:srcRect/>
          <a:stretch/>
        </p:blipFill>
        <p:spPr>
          <a:xfrm>
            <a:off x="19050" y="6477000"/>
            <a:ext cx="466725" cy="352425"/>
          </a:xfrm>
          <a:prstGeom prst="rect">
            <a:avLst/>
          </a:prstGeom>
          <a:noFill/>
          <a:ln>
            <a:noFill/>
          </a:ln>
        </p:spPr>
      </p:pic>
      <p:sp>
        <p:nvSpPr>
          <p:cNvPr id="35" name="Google Shape;35;p4"/>
          <p:cNvSpPr txBox="1"/>
          <p:nvPr/>
        </p:nvSpPr>
        <p:spPr>
          <a:xfrm>
            <a:off x="533400" y="6500813"/>
            <a:ext cx="79248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Helvetica Neue"/>
                <a:ea typeface="Helvetica Neue"/>
                <a:cs typeface="Helvetica Neue"/>
                <a:sym typeface="Helvetica Neue"/>
              </a:rPr>
              <a:t>DSRL – Distributed Systems Research Laboratory</a:t>
            </a:r>
            <a:endParaRPr/>
          </a:p>
        </p:txBody>
      </p:sp>
      <p:sp>
        <p:nvSpPr>
          <p:cNvPr id="36" name="Google Shape;36;p4"/>
          <p:cNvSpPr txBox="1">
            <a:spLocks noGrp="1"/>
          </p:cNvSpPr>
          <p:nvPr>
            <p:ph type="title"/>
          </p:nvPr>
        </p:nvSpPr>
        <p:spPr>
          <a:xfrm>
            <a:off x="381000" y="152400"/>
            <a:ext cx="85344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Autofit/>
          </a:bodyPr>
          <a:lstStyle>
            <a:lvl1pPr marL="457200" lvl="0" indent="-339090" algn="l">
              <a:spcBef>
                <a:spcPts val="700"/>
              </a:spcBef>
              <a:spcAft>
                <a:spcPts val="0"/>
              </a:spcAft>
              <a:buSzPts val="1740"/>
              <a:buFont typeface="Courier New"/>
              <a:buChar char="o"/>
              <a:defRPr>
                <a:latin typeface="Helvetica Neue"/>
                <a:ea typeface="Helvetica Neue"/>
                <a:cs typeface="Helvetica Neue"/>
                <a:sym typeface="Helvetica Neue"/>
              </a:defRPr>
            </a:lvl1pPr>
            <a:lvl2pPr marL="914400" lvl="1" indent="-344169" algn="l">
              <a:spcBef>
                <a:spcPts val="550"/>
              </a:spcBef>
              <a:spcAft>
                <a:spcPts val="0"/>
              </a:spcAft>
              <a:buSzPts val="1820"/>
              <a:buFont typeface="Courier New"/>
              <a:buChar char="o"/>
              <a:defRPr>
                <a:latin typeface="Helvetica Neue"/>
                <a:ea typeface="Helvetica Neue"/>
                <a:cs typeface="Helvetica Neue"/>
                <a:sym typeface="Helvetica Neue"/>
              </a:defRPr>
            </a:lvl2pPr>
            <a:lvl3pPr marL="1371600" lvl="2" indent="-338137" algn="l">
              <a:spcBef>
                <a:spcPts val="500"/>
              </a:spcBef>
              <a:spcAft>
                <a:spcPts val="0"/>
              </a:spcAft>
              <a:buSzPts val="1725"/>
              <a:buFont typeface="Courier New"/>
              <a:buChar char="o"/>
              <a:defRPr>
                <a:latin typeface="Helvetica Neue"/>
                <a:ea typeface="Helvetica Neue"/>
                <a:cs typeface="Helvetica Neue"/>
                <a:sym typeface="Helvetica Neue"/>
              </a:defRPr>
            </a:lvl3pPr>
            <a:lvl4pPr marL="1828800" lvl="3" indent="-323850" algn="l">
              <a:spcBef>
                <a:spcPts val="400"/>
              </a:spcBef>
              <a:spcAft>
                <a:spcPts val="0"/>
              </a:spcAft>
              <a:buSzPts val="1500"/>
              <a:buFont typeface="Courier New"/>
              <a:buChar char="o"/>
              <a:defRPr>
                <a:latin typeface="Helvetica Neue"/>
                <a:ea typeface="Helvetica Neue"/>
                <a:cs typeface="Helvetica Neue"/>
                <a:sym typeface="Helvetica Neue"/>
              </a:defRPr>
            </a:lvl4pPr>
            <a:lvl5pPr marL="2286000" lvl="4" indent="-311150" algn="l">
              <a:spcBef>
                <a:spcPts val="400"/>
              </a:spcBef>
              <a:spcAft>
                <a:spcPts val="0"/>
              </a:spcAft>
              <a:buSzPts val="1300"/>
              <a:buFont typeface="Courier New"/>
              <a:buChar char="o"/>
              <a:defRPr>
                <a:latin typeface="Helvetica Neue"/>
                <a:ea typeface="Helvetica Neue"/>
                <a:cs typeface="Helvetica Neue"/>
                <a:sym typeface="Helvetica Neue"/>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4"/>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Autofit/>
          </a:bodyPr>
          <a:lstStyle>
            <a:lvl1pPr marL="457200" lvl="0" indent="-339090" algn="l">
              <a:spcBef>
                <a:spcPts val="700"/>
              </a:spcBef>
              <a:spcAft>
                <a:spcPts val="0"/>
              </a:spcAft>
              <a:buSzPts val="1740"/>
              <a:buFont typeface="Courier New"/>
              <a:buChar char="o"/>
              <a:defRPr>
                <a:latin typeface="Helvetica Neue"/>
                <a:ea typeface="Helvetica Neue"/>
                <a:cs typeface="Helvetica Neue"/>
                <a:sym typeface="Helvetica Neue"/>
              </a:defRPr>
            </a:lvl1pPr>
            <a:lvl2pPr marL="914400" lvl="1" indent="-344169" algn="l">
              <a:spcBef>
                <a:spcPts val="550"/>
              </a:spcBef>
              <a:spcAft>
                <a:spcPts val="0"/>
              </a:spcAft>
              <a:buSzPts val="1820"/>
              <a:buFont typeface="Courier New"/>
              <a:buChar char="o"/>
              <a:defRPr>
                <a:latin typeface="Helvetica Neue"/>
                <a:ea typeface="Helvetica Neue"/>
                <a:cs typeface="Helvetica Neue"/>
                <a:sym typeface="Helvetica Neue"/>
              </a:defRPr>
            </a:lvl2pPr>
            <a:lvl3pPr marL="1371600" lvl="2" indent="-338137" algn="l">
              <a:spcBef>
                <a:spcPts val="500"/>
              </a:spcBef>
              <a:spcAft>
                <a:spcPts val="0"/>
              </a:spcAft>
              <a:buSzPts val="1725"/>
              <a:buFont typeface="Courier New"/>
              <a:buChar char="o"/>
              <a:defRPr>
                <a:latin typeface="Helvetica Neue"/>
                <a:ea typeface="Helvetica Neue"/>
                <a:cs typeface="Helvetica Neue"/>
                <a:sym typeface="Helvetica Neue"/>
              </a:defRPr>
            </a:lvl3pPr>
            <a:lvl4pPr marL="1828800" lvl="3" indent="-323850" algn="l">
              <a:spcBef>
                <a:spcPts val="400"/>
              </a:spcBef>
              <a:spcAft>
                <a:spcPts val="0"/>
              </a:spcAft>
              <a:buSzPts val="1500"/>
              <a:buFont typeface="Courier New"/>
              <a:buChar char="o"/>
              <a:defRPr>
                <a:latin typeface="Helvetica Neue"/>
                <a:ea typeface="Helvetica Neue"/>
                <a:cs typeface="Helvetica Neue"/>
                <a:sym typeface="Helvetica Neue"/>
              </a:defRPr>
            </a:lvl4pPr>
            <a:lvl5pPr marL="2286000" lvl="4" indent="-311150" algn="l">
              <a:spcBef>
                <a:spcPts val="400"/>
              </a:spcBef>
              <a:spcAft>
                <a:spcPts val="0"/>
              </a:spcAft>
              <a:buSzPts val="1300"/>
              <a:buFont typeface="Courier New"/>
              <a:buChar char="o"/>
              <a:defRPr>
                <a:latin typeface="Helvetica Neue"/>
                <a:ea typeface="Helvetica Neue"/>
                <a:cs typeface="Helvetica Neue"/>
                <a:sym typeface="Helvetica Neue"/>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4"/>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a:stretch/>
        </p:blipFill>
        <p:spPr>
          <a:xfrm>
            <a:off x="4763" y="6496050"/>
            <a:ext cx="9132887" cy="333375"/>
          </a:xfrm>
          <a:prstGeom prst="rect">
            <a:avLst/>
          </a:prstGeom>
          <a:noFill/>
          <a:ln>
            <a:noFill/>
          </a:ln>
        </p:spPr>
      </p:pic>
      <p:pic>
        <p:nvPicPr>
          <p:cNvPr id="42" name="Google Shape;42;p5"/>
          <p:cNvPicPr preferRelativeResize="0"/>
          <p:nvPr/>
        </p:nvPicPr>
        <p:blipFill rotWithShape="1">
          <a:blip r:embed="rId3">
            <a:alphaModFix/>
          </a:blip>
          <a:srcRect/>
          <a:stretch/>
        </p:blipFill>
        <p:spPr>
          <a:xfrm>
            <a:off x="19050" y="6477000"/>
            <a:ext cx="466725" cy="352425"/>
          </a:xfrm>
          <a:prstGeom prst="rect">
            <a:avLst/>
          </a:prstGeom>
          <a:noFill/>
          <a:ln>
            <a:noFill/>
          </a:ln>
        </p:spPr>
      </p:pic>
      <p:sp>
        <p:nvSpPr>
          <p:cNvPr id="43" name="Google Shape;43;p5"/>
          <p:cNvSpPr txBox="1"/>
          <p:nvPr/>
        </p:nvSpPr>
        <p:spPr>
          <a:xfrm>
            <a:off x="533400" y="6500813"/>
            <a:ext cx="79248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Helvetica Neue"/>
                <a:ea typeface="Helvetica Neue"/>
                <a:cs typeface="Helvetica Neue"/>
                <a:sym typeface="Helvetica Neue"/>
              </a:rPr>
              <a:t>DSRL – Distributed Systems Research Laboratory</a:t>
            </a:r>
            <a:endParaRPr/>
          </a:p>
        </p:txBody>
      </p:sp>
      <p:sp>
        <p:nvSpPr>
          <p:cNvPr id="44" name="Google Shape;44;p5"/>
          <p:cNvSpPr txBox="1">
            <a:spLocks noGrp="1"/>
          </p:cNvSpPr>
          <p:nvPr>
            <p:ph type="title"/>
          </p:nvPr>
        </p:nvSpPr>
        <p:spPr>
          <a:xfrm>
            <a:off x="381000" y="228600"/>
            <a:ext cx="85344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152400"/>
            <a:ext cx="85344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4400" b="0" i="0" u="none" strike="noStrike" cap="none">
                <a:solidFill>
                  <a:schemeClr val="dk2"/>
                </a:solidFill>
                <a:latin typeface="Helvetica Neue"/>
                <a:ea typeface="Helvetica Neue"/>
                <a:cs typeface="Helvetica Neue"/>
                <a:sym typeface="Helvetica Neue"/>
              </a:defRPr>
            </a:lvl9pPr>
          </a:lstStyle>
          <a:p>
            <a:endParaRPr/>
          </a:p>
        </p:txBody>
      </p:sp>
      <p:sp>
        <p:nvSpPr>
          <p:cNvPr id="11" name="Google Shape;11;p1"/>
          <p:cNvSpPr txBox="1">
            <a:spLocks noGrp="1"/>
          </p:cNvSpPr>
          <p:nvPr>
            <p:ph type="body" idx="1"/>
          </p:nvPr>
        </p:nvSpPr>
        <p:spPr>
          <a:xfrm>
            <a:off x="381000" y="1600200"/>
            <a:ext cx="8534400" cy="4800600"/>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Courier New"/>
              <a:buChar char="o"/>
              <a:defRPr sz="2900" b="0" i="0" u="none" strike="noStrike" cap="none">
                <a:solidFill>
                  <a:schemeClr val="dk1"/>
                </a:solidFill>
                <a:latin typeface="Helvetica Neue"/>
                <a:ea typeface="Helvetica Neue"/>
                <a:cs typeface="Helvetica Neue"/>
                <a:sym typeface="Helvetica Neue"/>
              </a:defRPr>
            </a:lvl1pPr>
            <a:lvl2pPr marL="914400" marR="0" lvl="1" indent="-344169" algn="l" rtl="0">
              <a:spcBef>
                <a:spcPts val="550"/>
              </a:spcBef>
              <a:spcAft>
                <a:spcPts val="0"/>
              </a:spcAft>
              <a:buClr>
                <a:schemeClr val="accent1"/>
              </a:buClr>
              <a:buSzPts val="1820"/>
              <a:buFont typeface="Courier New"/>
              <a:buChar char="o"/>
              <a:defRPr sz="2600" b="0" i="0" u="none" strike="noStrike" cap="none">
                <a:solidFill>
                  <a:schemeClr val="dk1"/>
                </a:solidFill>
                <a:latin typeface="Helvetica Neue"/>
                <a:ea typeface="Helvetica Neue"/>
                <a:cs typeface="Helvetica Neue"/>
                <a:sym typeface="Helvetica Neue"/>
              </a:defRPr>
            </a:lvl2pPr>
            <a:lvl3pPr marL="1371600" marR="0" lvl="2" indent="-338137" algn="l" rtl="0">
              <a:spcBef>
                <a:spcPts val="500"/>
              </a:spcBef>
              <a:spcAft>
                <a:spcPts val="0"/>
              </a:spcAft>
              <a:buClr>
                <a:schemeClr val="accent2"/>
              </a:buClr>
              <a:buSzPts val="1725"/>
              <a:buFont typeface="Courier New"/>
              <a:buChar char="o"/>
              <a:defRPr sz="23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400"/>
              </a:spcBef>
              <a:spcAft>
                <a:spcPts val="0"/>
              </a:spcAft>
              <a:buClr>
                <a:srgbClr val="A5AB81"/>
              </a:buClr>
              <a:buSzPts val="1500"/>
              <a:buFont typeface="Courier New"/>
              <a:buChar char="o"/>
              <a:defRPr sz="2000" b="0" i="0" u="none" strike="noStrike" cap="none">
                <a:solidFill>
                  <a:schemeClr val="dk1"/>
                </a:solidFill>
                <a:latin typeface="Helvetica Neue"/>
                <a:ea typeface="Helvetica Neue"/>
                <a:cs typeface="Helvetica Neue"/>
                <a:sym typeface="Helvetica Neue"/>
              </a:defRPr>
            </a:lvl4pPr>
            <a:lvl5pPr marL="2286000" marR="0" lvl="4" indent="-311150" algn="l" rtl="0">
              <a:spcBef>
                <a:spcPts val="400"/>
              </a:spcBef>
              <a:spcAft>
                <a:spcPts val="0"/>
              </a:spcAft>
              <a:buClr>
                <a:srgbClr val="D8B25C"/>
              </a:buClr>
              <a:buSzPts val="1300"/>
              <a:buFont typeface="Courier New"/>
              <a:buChar char="o"/>
              <a:defRPr sz="2000" b="0" i="0" u="none" strike="noStrike" cap="none">
                <a:solidFill>
                  <a:schemeClr val="dk1"/>
                </a:solidFill>
                <a:latin typeface="Helvetica Neue"/>
                <a:ea typeface="Helvetica Neue"/>
                <a:cs typeface="Helvetica Neue"/>
                <a:sym typeface="Helvetica Neue"/>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
          <p:cNvSpPr/>
          <p:nvPr/>
        </p:nvSpPr>
        <p:spPr>
          <a:xfrm>
            <a:off x="0" y="1235075"/>
            <a:ext cx="9144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p:nvPr/>
        </p:nvSpPr>
        <p:spPr>
          <a:xfrm>
            <a:off x="0" y="1279525"/>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
          <p:cNvSpPr/>
          <p:nvPr/>
        </p:nvSpPr>
        <p:spPr>
          <a:xfrm>
            <a:off x="590550" y="1279525"/>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5" name="Google Shape;15;p1"/>
          <p:cNvPicPr preferRelativeResize="0"/>
          <p:nvPr/>
        </p:nvPicPr>
        <p:blipFill rotWithShape="1">
          <a:blip r:embed="rId6">
            <a:alphaModFix/>
          </a:blip>
          <a:srcRect/>
          <a:stretch/>
        </p:blipFill>
        <p:spPr>
          <a:xfrm>
            <a:off x="4763" y="6496050"/>
            <a:ext cx="9132887" cy="333375"/>
          </a:xfrm>
          <a:prstGeom prst="rect">
            <a:avLst/>
          </a:prstGeom>
          <a:noFill/>
          <a:ln>
            <a:noFill/>
          </a:ln>
        </p:spPr>
      </p:pic>
      <p:pic>
        <p:nvPicPr>
          <p:cNvPr id="16" name="Google Shape;16;p1"/>
          <p:cNvPicPr preferRelativeResize="0"/>
          <p:nvPr/>
        </p:nvPicPr>
        <p:blipFill rotWithShape="1">
          <a:blip r:embed="rId7">
            <a:alphaModFix/>
          </a:blip>
          <a:srcRect/>
          <a:stretch/>
        </p:blipFill>
        <p:spPr>
          <a:xfrm>
            <a:off x="19050" y="6477000"/>
            <a:ext cx="466725" cy="352425"/>
          </a:xfrm>
          <a:prstGeom prst="rect">
            <a:avLst/>
          </a:prstGeom>
          <a:noFill/>
          <a:ln>
            <a:noFill/>
          </a:ln>
        </p:spPr>
      </p:pic>
      <p:sp>
        <p:nvSpPr>
          <p:cNvPr id="17" name="Google Shape;17;p1"/>
          <p:cNvSpPr txBox="1"/>
          <p:nvPr/>
        </p:nvSpPr>
        <p:spPr>
          <a:xfrm>
            <a:off x="533400" y="6553200"/>
            <a:ext cx="792480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Helvetica Neue"/>
              <a:buNone/>
            </a:pPr>
            <a:r>
              <a:rPr lang="en-US" sz="1400" b="0" i="0" u="none" strike="noStrike" cap="none">
                <a:solidFill>
                  <a:schemeClr val="lt1"/>
                </a:solidFill>
                <a:latin typeface="Helvetica Neue"/>
                <a:ea typeface="Helvetica Neue"/>
                <a:cs typeface="Helvetica Neue"/>
                <a:sym typeface="Helvetica Neue"/>
              </a:rPr>
              <a:t>DSRL – Distributed Systems Research Laboratory</a:t>
            </a:r>
            <a:endParaRPr sz="1400" b="0" i="0" u="none" strike="noStrike" cap="none">
              <a:solidFill>
                <a:schemeClr val="lt1"/>
              </a:solidFill>
              <a:latin typeface="Helvetica Neue"/>
              <a:ea typeface="Helvetica Neue"/>
              <a:cs typeface="Helvetica Neue"/>
              <a:sym typeface="Helvetica Neue"/>
            </a:endParaRPr>
          </a:p>
        </p:txBody>
      </p:sp>
      <p:sp>
        <p:nvSpPr>
          <p:cNvPr id="18" name="Google Shape;18;p1"/>
          <p:cNvSpPr txBox="1"/>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chemeClr val="lt1"/>
                </a:solidFill>
                <a:latin typeface="Helvetica Neue"/>
                <a:ea typeface="Helvetica Neue"/>
                <a:cs typeface="Helvetica Neue"/>
                <a:sym typeface="Helvetica Neue"/>
              </a:rPr>
              <a:t>‹#›</a:t>
            </a:fld>
            <a:endParaRPr sz="1200" b="0" i="0" u="none" strike="noStrike" cap="none">
              <a:solidFill>
                <a:schemeClr val="lt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0" y="1600200"/>
            <a:ext cx="9144000" cy="20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a:t>Distributed System Research Laboratory</a:t>
            </a:r>
            <a:endParaRPr/>
          </a:p>
        </p:txBody>
      </p:sp>
      <p:sp>
        <p:nvSpPr>
          <p:cNvPr id="51" name="Google Shape;51;p6"/>
          <p:cNvSpPr txBox="1">
            <a:spLocks noGrp="1"/>
          </p:cNvSpPr>
          <p:nvPr>
            <p:ph type="body" idx="1"/>
          </p:nvPr>
        </p:nvSpPr>
        <p:spPr>
          <a:xfrm>
            <a:off x="2819400" y="457200"/>
            <a:ext cx="6019800" cy="1066800"/>
          </a:xfrm>
          <a:prstGeom prst="rect">
            <a:avLst/>
          </a:prstGeom>
          <a:noFill/>
          <a:ln>
            <a:noFill/>
          </a:ln>
        </p:spPr>
        <p:txBody>
          <a:bodyPr spcFirstLastPara="1" wrap="square" lIns="91425" tIns="45700" rIns="91425" bIns="45700" anchor="ctr" anchorCtr="0">
            <a:noAutofit/>
          </a:bodyPr>
          <a:lstStyle/>
          <a:p>
            <a:pPr marL="319088" lvl="0" indent="-319088" algn="l" rtl="0">
              <a:spcBef>
                <a:spcPts val="0"/>
              </a:spcBef>
              <a:spcAft>
                <a:spcPts val="0"/>
              </a:spcAft>
              <a:buSzPts val="840"/>
              <a:buNone/>
            </a:pPr>
            <a:r>
              <a:rPr lang="en-US"/>
              <a:t>Technical University of Cluj-Napoca</a:t>
            </a:r>
            <a:endParaRPr/>
          </a:p>
          <a:p>
            <a:pPr marL="319088" lvl="0" indent="-319088" algn="l" rtl="0">
              <a:spcBef>
                <a:spcPts val="700"/>
              </a:spcBef>
              <a:spcAft>
                <a:spcPts val="0"/>
              </a:spcAft>
              <a:buSzPts val="840"/>
              <a:buNone/>
            </a:pPr>
            <a:r>
              <a:rPr lang="en-US"/>
              <a:t>Faculty of Computer Science and Automation</a:t>
            </a:r>
            <a:endParaRPr/>
          </a:p>
          <a:p>
            <a:pPr marL="319088" lvl="0" indent="-319088" algn="l" rtl="0">
              <a:spcBef>
                <a:spcPts val="700"/>
              </a:spcBef>
              <a:spcAft>
                <a:spcPts val="0"/>
              </a:spcAft>
              <a:buSzPts val="840"/>
              <a:buNone/>
            </a:pPr>
            <a:r>
              <a:rPr lang="en-US"/>
              <a:t>Department of Computer Science</a:t>
            </a:r>
            <a:endParaRPr/>
          </a:p>
        </p:txBody>
      </p:sp>
      <p:sp>
        <p:nvSpPr>
          <p:cNvPr id="52" name="Google Shape;52;p6"/>
          <p:cNvSpPr txBox="1"/>
          <p:nvPr/>
        </p:nvSpPr>
        <p:spPr>
          <a:xfrm>
            <a:off x="0" y="3124200"/>
            <a:ext cx="9144000" cy="121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0" i="0" u="none" strike="noStrike" cap="none">
                <a:solidFill>
                  <a:schemeClr val="dk2"/>
                </a:solidFill>
                <a:latin typeface="Helvetica Neue"/>
                <a:ea typeface="Helvetica Neue"/>
                <a:cs typeface="Helvetica Neue"/>
                <a:sym typeface="Helvetica Neue"/>
              </a:rPr>
              <a:t>Data reliability using decentralized systems</a:t>
            </a:r>
            <a:br>
              <a:rPr lang="en-US" sz="2400" b="0" i="0" u="none" strike="noStrike" cap="none">
                <a:solidFill>
                  <a:schemeClr val="dk2"/>
                </a:solidFill>
                <a:latin typeface="Helvetica Neue"/>
                <a:ea typeface="Helvetica Neue"/>
                <a:cs typeface="Helvetica Neue"/>
                <a:sym typeface="Helvetica Neue"/>
              </a:rPr>
            </a:br>
            <a:endParaRPr sz="2400" b="0" i="0" u="none" strike="noStrike" cap="none">
              <a:solidFill>
                <a:schemeClr val="dk2"/>
              </a:solidFill>
              <a:latin typeface="Helvetica Neue"/>
              <a:ea typeface="Helvetica Neue"/>
              <a:cs typeface="Helvetica Neue"/>
              <a:sym typeface="Helvetica Neue"/>
            </a:endParaRPr>
          </a:p>
        </p:txBody>
      </p:sp>
      <p:sp>
        <p:nvSpPr>
          <p:cNvPr id="53" name="Google Shape;53;p6"/>
          <p:cNvSpPr txBox="1"/>
          <p:nvPr/>
        </p:nvSpPr>
        <p:spPr>
          <a:xfrm>
            <a:off x="0" y="6248400"/>
            <a:ext cx="9144000" cy="609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2000"/>
              <a:buFont typeface="Helvetica Neue"/>
              <a:buNone/>
            </a:pPr>
            <a:r>
              <a:rPr lang="en-US" sz="2000" b="0" i="0" u="none" strike="noStrike" cap="none">
                <a:solidFill>
                  <a:schemeClr val="dk2"/>
                </a:solidFill>
                <a:latin typeface="Helvetica Neue"/>
                <a:ea typeface="Helvetica Neue"/>
                <a:cs typeface="Helvetica Neue"/>
                <a:sym typeface="Helvetica Neue"/>
              </a:rPr>
              <a:t>Cluj-Napoca, Romania</a:t>
            </a:r>
            <a:endParaRPr sz="2000" b="0" i="0" u="none" strike="noStrike" cap="none">
              <a:solidFill>
                <a:schemeClr val="dk2"/>
              </a:solidFill>
              <a:latin typeface="Helvetica Neue"/>
              <a:ea typeface="Helvetica Neue"/>
              <a:cs typeface="Helvetica Neue"/>
              <a:sym typeface="Helvetica Neue"/>
            </a:endParaRPr>
          </a:p>
        </p:txBody>
      </p:sp>
      <p:sp>
        <p:nvSpPr>
          <p:cNvPr id="54" name="Google Shape;54;p6"/>
          <p:cNvSpPr txBox="1"/>
          <p:nvPr/>
        </p:nvSpPr>
        <p:spPr>
          <a:xfrm>
            <a:off x="0" y="4953000"/>
            <a:ext cx="9144000" cy="1219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0" u="none" strike="noStrike" cap="none" dirty="0">
                <a:solidFill>
                  <a:schemeClr val="dk2"/>
                </a:solidFill>
                <a:latin typeface="Helvetica Neue"/>
                <a:ea typeface="Helvetica Neue"/>
                <a:cs typeface="Helvetica Neue"/>
                <a:sym typeface="Helvetica Neue"/>
              </a:rPr>
              <a:t>Student	</a:t>
            </a:r>
            <a:r>
              <a:rPr lang="en-US" sz="2400" b="0" i="0" u="none" strike="noStrike" cap="none" dirty="0" err="1">
                <a:solidFill>
                  <a:schemeClr val="dk2"/>
                </a:solidFill>
                <a:latin typeface="Helvetica Neue"/>
                <a:ea typeface="Helvetica Neue"/>
                <a:cs typeface="Helvetica Neue"/>
                <a:sym typeface="Helvetica Neue"/>
              </a:rPr>
              <a:t>Ionuț</a:t>
            </a:r>
            <a:r>
              <a:rPr lang="en-US" sz="2400" b="0" i="0" u="none" strike="noStrike" cap="none" dirty="0">
                <a:solidFill>
                  <a:schemeClr val="dk2"/>
                </a:solidFill>
                <a:latin typeface="Helvetica Neue"/>
                <a:ea typeface="Helvetica Neue"/>
                <a:cs typeface="Helvetica Neue"/>
                <a:sym typeface="Helvetica Neue"/>
              </a:rPr>
              <a:t>-Dan </a:t>
            </a:r>
            <a:r>
              <a:rPr lang="en-US" sz="2400" b="0" i="0" u="none" strike="noStrike" cap="none" dirty="0" err="1">
                <a:solidFill>
                  <a:schemeClr val="dk2"/>
                </a:solidFill>
                <a:latin typeface="Helvetica Neue"/>
                <a:ea typeface="Helvetica Neue"/>
                <a:cs typeface="Helvetica Neue"/>
                <a:sym typeface="Helvetica Neue"/>
              </a:rPr>
              <a:t>Matiș</a:t>
            </a:r>
            <a:endParaRPr sz="2400" b="0" i="0" u="none" strike="noStrike" cap="none" dirty="0">
              <a:solidFill>
                <a:schemeClr val="dk2"/>
              </a:solidFill>
              <a:latin typeface="Helvetica Neue"/>
              <a:ea typeface="Helvetica Neue"/>
              <a:cs typeface="Helvetica Neue"/>
              <a:sym typeface="Helvetica Neue"/>
            </a:endParaRPr>
          </a:p>
          <a:p>
            <a:pPr marL="0" marR="0" lvl="0" indent="0" algn="l" rtl="0">
              <a:spcBef>
                <a:spcPts val="0"/>
              </a:spcBef>
              <a:spcAft>
                <a:spcPts val="0"/>
              </a:spcAft>
              <a:buNone/>
            </a:pPr>
            <a:r>
              <a:rPr lang="en-US" sz="2400" b="0" i="0" u="none" strike="noStrike" cap="none" dirty="0">
                <a:solidFill>
                  <a:schemeClr val="dk2"/>
                </a:solidFill>
                <a:latin typeface="Helvetica Neue"/>
                <a:ea typeface="Helvetica Neue"/>
                <a:cs typeface="Helvetica Neue"/>
                <a:sym typeface="Helvetica Neue"/>
              </a:rPr>
              <a:t>Supervisor	S. L. Dr. Eng. Claudia-Daniela Pop</a:t>
            </a:r>
            <a:br>
              <a:rPr lang="en-US" sz="2400" b="0" i="0" u="none" strike="noStrike" cap="none" dirty="0">
                <a:solidFill>
                  <a:schemeClr val="dk1"/>
                </a:solidFill>
                <a:latin typeface="Helvetica Neue"/>
                <a:ea typeface="Helvetica Neue"/>
                <a:cs typeface="Helvetica Neue"/>
                <a:sym typeface="Helvetica Neue"/>
              </a:rPr>
            </a:br>
            <a:endParaRPr sz="2400" b="0"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457200" y="228600"/>
            <a:ext cx="84582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Solution - corruption detection</a:t>
            </a:r>
            <a:endParaRPr/>
          </a:p>
        </p:txBody>
      </p:sp>
      <p:sp>
        <p:nvSpPr>
          <p:cNvPr id="122" name="Google Shape;122;p15"/>
          <p:cNvSpPr txBox="1">
            <a:spLocks noGrp="1"/>
          </p:cNvSpPr>
          <p:nvPr>
            <p:ph type="body" idx="1"/>
          </p:nvPr>
        </p:nvSpPr>
        <p:spPr>
          <a:xfrm>
            <a:off x="457200" y="1600200"/>
            <a:ext cx="8458200" cy="4800600"/>
          </a:xfrm>
          <a:prstGeom prst="rect">
            <a:avLst/>
          </a:prstGeom>
        </p:spPr>
        <p:txBody>
          <a:bodyPr spcFirstLastPara="1" wrap="square" lIns="91425" tIns="45700" rIns="91425" bIns="45700" anchor="t" anchorCtr="0">
            <a:noAutofit/>
          </a:bodyPr>
          <a:lstStyle/>
          <a:p>
            <a:pPr lvl="0" algn="l" rtl="0">
              <a:spcBef>
                <a:spcPts val="700"/>
              </a:spcBef>
              <a:spcAft>
                <a:spcPts val="0"/>
              </a:spcAft>
              <a:buSzPts val="1740"/>
              <a:buFont typeface="Arial" panose="020B0604020202020204" pitchFamily="34" charset="0"/>
              <a:buChar char="•"/>
            </a:pPr>
            <a:r>
              <a:rPr lang="en-US" dirty="0"/>
              <a:t>Uploaded files are stored on a remote, trustless IPFS node and an attacker could alter them</a:t>
            </a:r>
            <a:endParaRPr dirty="0"/>
          </a:p>
        </p:txBody>
      </p:sp>
      <p:sp>
        <p:nvSpPr>
          <p:cNvPr id="123" name="Google Shape;123;p15"/>
          <p:cNvSpPr txBox="1">
            <a:spLocks noGrp="1"/>
          </p:cNvSpPr>
          <p:nvPr>
            <p:ph type="sldNum" idx="12"/>
          </p:nvPr>
        </p:nvSpPr>
        <p:spPr>
          <a:xfrm>
            <a:off x="8610600" y="6553200"/>
            <a:ext cx="457200" cy="228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pic>
        <p:nvPicPr>
          <p:cNvPr id="124" name="Google Shape;124;p15"/>
          <p:cNvPicPr preferRelativeResize="0"/>
          <p:nvPr/>
        </p:nvPicPr>
        <p:blipFill>
          <a:blip r:embed="rId3">
            <a:alphaModFix/>
          </a:blip>
          <a:stretch>
            <a:fillRect/>
          </a:stretch>
        </p:blipFill>
        <p:spPr>
          <a:xfrm>
            <a:off x="2157400" y="2709200"/>
            <a:ext cx="4829200" cy="359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57200" y="228600"/>
            <a:ext cx="84582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Solution - data versioning</a:t>
            </a:r>
            <a:endParaRPr/>
          </a:p>
        </p:txBody>
      </p:sp>
      <p:sp>
        <p:nvSpPr>
          <p:cNvPr id="131" name="Google Shape;131;p16"/>
          <p:cNvSpPr txBox="1">
            <a:spLocks noGrp="1"/>
          </p:cNvSpPr>
          <p:nvPr>
            <p:ph type="body" idx="1"/>
          </p:nvPr>
        </p:nvSpPr>
        <p:spPr>
          <a:xfrm>
            <a:off x="457200" y="1600200"/>
            <a:ext cx="8458200" cy="4800600"/>
          </a:xfrm>
          <a:prstGeom prst="rect">
            <a:avLst/>
          </a:prstGeom>
        </p:spPr>
        <p:txBody>
          <a:bodyPr spcFirstLastPara="1" wrap="square" lIns="91425" tIns="45700" rIns="91425" bIns="45700" anchor="t" anchorCtr="0">
            <a:noAutofit/>
          </a:bodyPr>
          <a:lstStyle/>
          <a:p>
            <a:pPr lvl="0" algn="l" rtl="0">
              <a:spcBef>
                <a:spcPts val="700"/>
              </a:spcBef>
              <a:spcAft>
                <a:spcPts val="0"/>
              </a:spcAft>
              <a:buSzPts val="1740"/>
              <a:buFont typeface="Arial" panose="020B0604020202020204" pitchFamily="34" charset="0"/>
              <a:buChar char="•"/>
            </a:pPr>
            <a:r>
              <a:rPr lang="en-US" dirty="0"/>
              <a:t>implemented at Smart contract level</a:t>
            </a:r>
            <a:endParaRPr dirty="0"/>
          </a:p>
          <a:p>
            <a:pPr marL="0" lvl="0" indent="0" algn="l" rtl="0">
              <a:spcBef>
                <a:spcPts val="700"/>
              </a:spcBef>
              <a:spcAft>
                <a:spcPts val="0"/>
              </a:spcAft>
              <a:buNone/>
            </a:pPr>
            <a:endParaRPr dirty="0"/>
          </a:p>
          <a:p>
            <a:pPr marL="0" lvl="0" indent="0" algn="l" rtl="0">
              <a:spcBef>
                <a:spcPts val="700"/>
              </a:spcBef>
              <a:spcAft>
                <a:spcPts val="0"/>
              </a:spcAft>
              <a:buNone/>
            </a:pPr>
            <a:endParaRPr dirty="0"/>
          </a:p>
          <a:p>
            <a:pPr lvl="0" algn="l" rtl="0">
              <a:spcBef>
                <a:spcPts val="700"/>
              </a:spcBef>
              <a:spcAft>
                <a:spcPts val="0"/>
              </a:spcAft>
              <a:buSzPts val="1740"/>
              <a:buFont typeface="Arial" panose="020B0604020202020204" pitchFamily="34" charset="0"/>
              <a:buChar char="•"/>
            </a:pPr>
            <a:r>
              <a:rPr lang="en-US" dirty="0"/>
              <a:t>emit events which are stored on contract and can be queried later to retrieve all versions</a:t>
            </a:r>
            <a:endParaRPr dirty="0"/>
          </a:p>
        </p:txBody>
      </p:sp>
      <p:sp>
        <p:nvSpPr>
          <p:cNvPr id="132" name="Google Shape;132;p16"/>
          <p:cNvSpPr txBox="1">
            <a:spLocks noGrp="1"/>
          </p:cNvSpPr>
          <p:nvPr>
            <p:ph type="sldNum" idx="12"/>
          </p:nvPr>
        </p:nvSpPr>
        <p:spPr>
          <a:xfrm>
            <a:off x="8610600" y="6553200"/>
            <a:ext cx="457200" cy="228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pic>
        <p:nvPicPr>
          <p:cNvPr id="133" name="Google Shape;133;p16"/>
          <p:cNvPicPr preferRelativeResize="0"/>
          <p:nvPr/>
        </p:nvPicPr>
        <p:blipFill>
          <a:blip r:embed="rId3">
            <a:alphaModFix/>
          </a:blip>
          <a:stretch>
            <a:fillRect/>
          </a:stretch>
        </p:blipFill>
        <p:spPr>
          <a:xfrm>
            <a:off x="804400" y="2152675"/>
            <a:ext cx="7535200" cy="828650"/>
          </a:xfrm>
          <a:prstGeom prst="rect">
            <a:avLst/>
          </a:prstGeom>
          <a:noFill/>
          <a:ln>
            <a:noFill/>
          </a:ln>
        </p:spPr>
      </p:pic>
      <p:pic>
        <p:nvPicPr>
          <p:cNvPr id="134" name="Google Shape;134;p16"/>
          <p:cNvPicPr preferRelativeResize="0"/>
          <p:nvPr/>
        </p:nvPicPr>
        <p:blipFill>
          <a:blip r:embed="rId4">
            <a:alphaModFix/>
          </a:blip>
          <a:stretch>
            <a:fillRect/>
          </a:stretch>
        </p:blipFill>
        <p:spPr>
          <a:xfrm>
            <a:off x="918688" y="4202277"/>
            <a:ext cx="7535200" cy="17014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Implementation - diagram</a:t>
            </a:r>
            <a:endParaRPr/>
          </a:p>
        </p:txBody>
      </p:sp>
      <p:sp>
        <p:nvSpPr>
          <p:cNvPr id="140" name="Google Shape;140;p17"/>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141" name="Google Shape;141;p17"/>
          <p:cNvPicPr preferRelativeResize="0"/>
          <p:nvPr/>
        </p:nvPicPr>
        <p:blipFill rotWithShape="1">
          <a:blip r:embed="rId3">
            <a:alphaModFix/>
          </a:blip>
          <a:srcRect/>
          <a:stretch/>
        </p:blipFill>
        <p:spPr>
          <a:xfrm>
            <a:off x="1889759" y="1589729"/>
            <a:ext cx="5364481" cy="48872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Implementation - technologies</a:t>
            </a:r>
            <a:endParaRPr/>
          </a:p>
        </p:txBody>
      </p:sp>
      <p:sp>
        <p:nvSpPr>
          <p:cNvPr id="147" name="Google Shape;147;p18"/>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319087" lvl="0" indent="0" algn="l" rtl="0">
              <a:spcBef>
                <a:spcPts val="0"/>
              </a:spcBef>
              <a:spcAft>
                <a:spcPts val="0"/>
              </a:spcAft>
              <a:buNone/>
            </a:pPr>
            <a:endParaRPr b="1" dirty="0"/>
          </a:p>
          <a:p>
            <a:pPr marL="0" lvl="0" indent="0" algn="l" rtl="0">
              <a:spcBef>
                <a:spcPts val="0"/>
              </a:spcBef>
              <a:spcAft>
                <a:spcPts val="0"/>
              </a:spcAft>
              <a:buSzPts val="1740"/>
              <a:buNone/>
            </a:pPr>
            <a:r>
              <a:rPr lang="en-US" b="1" dirty="0" err="1"/>
              <a:t>Metamask</a:t>
            </a:r>
            <a:r>
              <a:rPr lang="en-US" b="1" dirty="0"/>
              <a:t> – it is a gateway</a:t>
            </a:r>
            <a:endParaRPr dirty="0"/>
          </a:p>
          <a:p>
            <a:pPr marL="835025" lvl="1" indent="-514350"/>
            <a:r>
              <a:rPr lang="en-US" dirty="0"/>
              <a:t>Handles the accounts which interact with the blockchain</a:t>
            </a:r>
            <a:endParaRPr dirty="0"/>
          </a:p>
          <a:p>
            <a:pPr marL="835025" lvl="1" indent="-514350"/>
            <a:r>
              <a:rPr lang="en-US" dirty="0"/>
              <a:t>Handles the transactions </a:t>
            </a:r>
            <a:endParaRPr b="1" dirty="0"/>
          </a:p>
          <a:p>
            <a:pPr marL="0" lvl="0" indent="0" algn="l" rtl="0">
              <a:spcBef>
                <a:spcPts val="700"/>
              </a:spcBef>
              <a:spcAft>
                <a:spcPts val="0"/>
              </a:spcAft>
              <a:buSzPts val="1740"/>
              <a:buNone/>
            </a:pPr>
            <a:r>
              <a:rPr lang="en-US" b="1" dirty="0"/>
              <a:t>Ganache</a:t>
            </a:r>
            <a:endParaRPr dirty="0"/>
          </a:p>
          <a:p>
            <a:pPr marL="835025" lvl="1" indent="-514350" algn="l" rtl="0">
              <a:spcBef>
                <a:spcPts val="550"/>
              </a:spcBef>
              <a:spcAft>
                <a:spcPts val="0"/>
              </a:spcAft>
              <a:buSzPts val="1820"/>
              <a:buChar char="•"/>
            </a:pPr>
            <a:r>
              <a:rPr lang="en-US" dirty="0"/>
              <a:t>Ethereum blockchain emulator</a:t>
            </a:r>
            <a:endParaRPr dirty="0"/>
          </a:p>
          <a:p>
            <a:pPr marL="835025" lvl="1" indent="-514350" algn="l" rtl="0">
              <a:spcBef>
                <a:spcPts val="550"/>
              </a:spcBef>
              <a:spcAft>
                <a:spcPts val="0"/>
              </a:spcAft>
              <a:buSzPts val="1820"/>
              <a:buChar char="•"/>
            </a:pPr>
            <a:r>
              <a:rPr lang="en-US" dirty="0"/>
              <a:t>Has its own test accounts and network</a:t>
            </a:r>
            <a:endParaRPr dirty="0"/>
          </a:p>
          <a:p>
            <a:pPr marL="835025" lvl="1" indent="-398780" algn="l" rtl="0">
              <a:spcBef>
                <a:spcPts val="550"/>
              </a:spcBef>
              <a:spcAft>
                <a:spcPts val="0"/>
              </a:spcAft>
              <a:buSzPts val="1820"/>
              <a:buFont typeface="Twentieth Century"/>
              <a:buNone/>
            </a:pPr>
            <a:endParaRPr b="1" dirty="0"/>
          </a:p>
        </p:txBody>
      </p:sp>
      <p:sp>
        <p:nvSpPr>
          <p:cNvPr id="148" name="Google Shape;148;p18"/>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Experimental results</a:t>
            </a:r>
            <a:endParaRPr/>
          </a:p>
        </p:txBody>
      </p:sp>
      <p:sp>
        <p:nvSpPr>
          <p:cNvPr id="154" name="Google Shape;154;p19"/>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319088" lvl="0" indent="-319088" algn="l" rtl="0">
              <a:spcBef>
                <a:spcPts val="0"/>
              </a:spcBef>
              <a:spcAft>
                <a:spcPts val="0"/>
              </a:spcAft>
              <a:buSzPts val="1740"/>
              <a:buFont typeface="Arial"/>
              <a:buChar char="•"/>
            </a:pPr>
            <a:r>
              <a:rPr lang="en-US"/>
              <a:t>Performed the tests on three files of different sizes</a:t>
            </a:r>
            <a:endParaRPr/>
          </a:p>
          <a:p>
            <a:pPr marL="319088" lvl="0" indent="-319088" algn="l" rtl="0">
              <a:spcBef>
                <a:spcPts val="700"/>
              </a:spcBef>
              <a:spcAft>
                <a:spcPts val="0"/>
              </a:spcAft>
              <a:buSzPts val="1740"/>
              <a:buFont typeface="Arial"/>
              <a:buChar char="•"/>
            </a:pPr>
            <a:r>
              <a:rPr lang="en-US"/>
              <a:t>We did not take into account transaction fees</a:t>
            </a:r>
            <a:endParaRPr/>
          </a:p>
          <a:p>
            <a:pPr marL="319088" lvl="0" indent="-208598" algn="l" rtl="0">
              <a:spcBef>
                <a:spcPts val="700"/>
              </a:spcBef>
              <a:spcAft>
                <a:spcPts val="0"/>
              </a:spcAft>
              <a:buSzPts val="1740"/>
              <a:buFont typeface="Arial"/>
              <a:buNone/>
            </a:pPr>
            <a:endParaRPr/>
          </a:p>
          <a:p>
            <a:pPr marL="319088" lvl="0" indent="-319088" algn="l" rtl="0">
              <a:spcBef>
                <a:spcPts val="700"/>
              </a:spcBef>
              <a:spcAft>
                <a:spcPts val="0"/>
              </a:spcAft>
              <a:buSzPts val="1740"/>
              <a:buFont typeface="Arial"/>
              <a:buChar char="•"/>
            </a:pPr>
            <a:r>
              <a:rPr lang="en-US"/>
              <a:t>Storing data solely on blockchain</a:t>
            </a:r>
            <a:endParaRPr/>
          </a:p>
        </p:txBody>
      </p:sp>
      <p:sp>
        <p:nvSpPr>
          <p:cNvPr id="155" name="Google Shape;155;p19"/>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156" name="Google Shape;156;p19"/>
          <p:cNvPicPr preferRelativeResize="0"/>
          <p:nvPr/>
        </p:nvPicPr>
        <p:blipFill rotWithShape="1">
          <a:blip r:embed="rId3">
            <a:alphaModFix/>
          </a:blip>
          <a:srcRect/>
          <a:stretch/>
        </p:blipFill>
        <p:spPr>
          <a:xfrm>
            <a:off x="676894" y="4191000"/>
            <a:ext cx="7790212"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Experimental results</a:t>
            </a:r>
            <a:endParaRPr/>
          </a:p>
        </p:txBody>
      </p:sp>
      <p:sp>
        <p:nvSpPr>
          <p:cNvPr id="162" name="Google Shape;162;p20"/>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319088" lvl="0" indent="-319088" algn="l" rtl="0">
              <a:spcBef>
                <a:spcPts val="0"/>
              </a:spcBef>
              <a:spcAft>
                <a:spcPts val="0"/>
              </a:spcAft>
              <a:buSzPts val="1740"/>
              <a:buFont typeface="Arial"/>
              <a:buChar char="•"/>
            </a:pPr>
            <a:r>
              <a:rPr lang="en-US"/>
              <a:t>Storing data on Ethereum and IPFS</a:t>
            </a:r>
            <a:endParaRPr/>
          </a:p>
          <a:p>
            <a:pPr marL="319088" lvl="0" indent="-319088" algn="l" rtl="0">
              <a:spcBef>
                <a:spcPts val="700"/>
              </a:spcBef>
              <a:spcAft>
                <a:spcPts val="0"/>
              </a:spcAft>
              <a:buSzPts val="1740"/>
              <a:buFont typeface="Arial"/>
              <a:buChar char="•"/>
            </a:pPr>
            <a:r>
              <a:rPr lang="en-US"/>
              <a:t>We store just the reference (hash) of the file</a:t>
            </a:r>
            <a:endParaRPr/>
          </a:p>
          <a:p>
            <a:pPr marL="319088" lvl="0" indent="-208598" algn="l" rtl="0">
              <a:spcBef>
                <a:spcPts val="700"/>
              </a:spcBef>
              <a:spcAft>
                <a:spcPts val="0"/>
              </a:spcAft>
              <a:buSzPts val="1740"/>
              <a:buFont typeface="Arial"/>
              <a:buNone/>
            </a:pPr>
            <a:endParaRPr/>
          </a:p>
        </p:txBody>
      </p:sp>
      <p:sp>
        <p:nvSpPr>
          <p:cNvPr id="163" name="Google Shape;163;p20"/>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164" name="Google Shape;164;p20"/>
          <p:cNvPicPr preferRelativeResize="0"/>
          <p:nvPr/>
        </p:nvPicPr>
        <p:blipFill rotWithShape="1">
          <a:blip r:embed="rId3">
            <a:alphaModFix/>
          </a:blip>
          <a:srcRect/>
          <a:stretch/>
        </p:blipFill>
        <p:spPr>
          <a:xfrm>
            <a:off x="485193" y="3124202"/>
            <a:ext cx="8173614" cy="18287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Conclusions</a:t>
            </a:r>
            <a:endParaRPr/>
          </a:p>
        </p:txBody>
      </p:sp>
      <p:sp>
        <p:nvSpPr>
          <p:cNvPr id="170" name="Google Shape;170;p21"/>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319088" lvl="0" indent="-319088" algn="l" rtl="0">
              <a:spcBef>
                <a:spcPts val="0"/>
              </a:spcBef>
              <a:spcAft>
                <a:spcPts val="0"/>
              </a:spcAft>
              <a:buSzPts val="1740"/>
              <a:buFont typeface="Arial"/>
              <a:buChar char="•"/>
            </a:pPr>
            <a:r>
              <a:rPr lang="en-US"/>
              <a:t>Overall system can prove to be a great aid in managing data reliability</a:t>
            </a:r>
            <a:endParaRPr/>
          </a:p>
          <a:p>
            <a:pPr marL="319088" lvl="0" indent="-208598" algn="l" rtl="0">
              <a:spcBef>
                <a:spcPts val="700"/>
              </a:spcBef>
              <a:spcAft>
                <a:spcPts val="0"/>
              </a:spcAft>
              <a:buSzPts val="1740"/>
              <a:buFont typeface="Arial"/>
              <a:buNone/>
            </a:pPr>
            <a:endParaRPr/>
          </a:p>
          <a:p>
            <a:pPr marL="319088" lvl="0" indent="-319088" algn="l" rtl="0">
              <a:spcBef>
                <a:spcPts val="700"/>
              </a:spcBef>
              <a:spcAft>
                <a:spcPts val="0"/>
              </a:spcAft>
              <a:buSzPts val="1740"/>
              <a:buFont typeface="Arial"/>
              <a:buChar char="•"/>
            </a:pPr>
            <a:r>
              <a:rPr lang="en-US"/>
              <a:t>The cost of storing data in a decentralized manner remains relatively low when combining two systems (we have the best of both worlds)</a:t>
            </a:r>
            <a:endParaRPr/>
          </a:p>
        </p:txBody>
      </p:sp>
      <p:sp>
        <p:nvSpPr>
          <p:cNvPr id="171" name="Google Shape;171;p21"/>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Bibliography </a:t>
            </a:r>
            <a:endParaRPr/>
          </a:p>
        </p:txBody>
      </p:sp>
      <p:sp>
        <p:nvSpPr>
          <p:cNvPr id="177" name="Google Shape;177;p22"/>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319088" lvl="0" indent="-319088" algn="l" rtl="0">
              <a:spcBef>
                <a:spcPts val="0"/>
              </a:spcBef>
              <a:spcAft>
                <a:spcPts val="0"/>
              </a:spcAft>
              <a:buSzPts val="1500"/>
              <a:buFont typeface="Arial"/>
              <a:buChar char="•"/>
            </a:pPr>
            <a:r>
              <a:rPr lang="en-US" sz="2500"/>
              <a:t>[1] Gavin Wood, Andreas M. Antonopoulos, </a:t>
            </a:r>
            <a:r>
              <a:rPr lang="en-US" sz="2500" i="1"/>
              <a:t>Mastering Ethereum: Building Smart Contracts and DApps O'Reilly Media</a:t>
            </a:r>
            <a:r>
              <a:rPr lang="en-US" sz="2500"/>
              <a:t>, 2018, vol. 1.</a:t>
            </a:r>
            <a:endParaRPr/>
          </a:p>
          <a:p>
            <a:pPr marL="319088" lvl="0" indent="-319088" algn="l" rtl="0">
              <a:spcBef>
                <a:spcPts val="700"/>
              </a:spcBef>
              <a:spcAft>
                <a:spcPts val="0"/>
              </a:spcAft>
              <a:buSzPts val="1500"/>
              <a:buFont typeface="Arial"/>
              <a:buChar char="•"/>
            </a:pPr>
            <a:r>
              <a:rPr lang="en-US" sz="2500"/>
              <a:t>[2] Juan Benet, </a:t>
            </a:r>
            <a:r>
              <a:rPr lang="en-US" sz="2500" i="1"/>
              <a:t>Ipfs - content addressed, versioned, p2p file system</a:t>
            </a:r>
            <a:r>
              <a:rPr lang="en-US" sz="2500"/>
              <a:t>, 2019, draft 3 </a:t>
            </a:r>
            <a:endParaRPr sz="2500"/>
          </a:p>
          <a:p>
            <a:pPr marL="319088" lvl="0" indent="-319088" algn="l" rtl="0">
              <a:spcBef>
                <a:spcPts val="700"/>
              </a:spcBef>
              <a:spcAft>
                <a:spcPts val="0"/>
              </a:spcAft>
              <a:buSzPts val="1500"/>
              <a:buFont typeface="Arial"/>
              <a:buChar char="•"/>
            </a:pPr>
            <a:r>
              <a:rPr lang="en-US" sz="2500"/>
              <a:t>[3] Nishara Nizamuddin, Haya Hasan, Khaled Salah, </a:t>
            </a:r>
            <a:r>
              <a:rPr lang="en-US" sz="2500" i="1"/>
              <a:t>Ipfs-blockchain-based authenticity of online publications</a:t>
            </a:r>
            <a:r>
              <a:rPr lang="en-US" sz="2500"/>
              <a:t>, 2018.</a:t>
            </a:r>
            <a:endParaRPr/>
          </a:p>
          <a:p>
            <a:pPr marL="319088" lvl="0" indent="-319088" algn="l" rtl="0">
              <a:spcBef>
                <a:spcPts val="700"/>
              </a:spcBef>
              <a:spcAft>
                <a:spcPts val="0"/>
              </a:spcAft>
              <a:buSzPts val="1500"/>
              <a:buFont typeface="Arial"/>
              <a:buChar char="•"/>
            </a:pPr>
            <a:r>
              <a:rPr lang="en-US" sz="2500"/>
              <a:t>[4] Acronis International GmbH, </a:t>
            </a:r>
            <a:r>
              <a:rPr lang="en-US" sz="2500" i="1"/>
              <a:t>Acronis notary: a new way to prove data authenticity via blockchain</a:t>
            </a:r>
            <a:r>
              <a:rPr lang="en-US" sz="2500"/>
              <a:t>, 2016 </a:t>
            </a:r>
            <a:endParaRPr sz="2500"/>
          </a:p>
        </p:txBody>
      </p:sp>
      <p:sp>
        <p:nvSpPr>
          <p:cNvPr id="178" name="Google Shape;178;p22"/>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body" idx="1"/>
          </p:nvPr>
        </p:nvSpPr>
        <p:spPr>
          <a:xfrm>
            <a:off x="457200" y="1600200"/>
            <a:ext cx="8458200" cy="4800600"/>
          </a:xfrm>
          <a:prstGeom prst="rect">
            <a:avLst/>
          </a:prstGeom>
        </p:spPr>
        <p:txBody>
          <a:bodyPr spcFirstLastPara="1" wrap="square" lIns="91425" tIns="45700" rIns="91425" bIns="45700" anchor="t" anchorCtr="0">
            <a:noAutofit/>
          </a:bodyPr>
          <a:lstStyle/>
          <a:p>
            <a:pPr marL="0" lvl="0" indent="0" algn="ctr" rtl="0">
              <a:spcBef>
                <a:spcPts val="700"/>
              </a:spcBef>
              <a:spcAft>
                <a:spcPts val="0"/>
              </a:spcAft>
              <a:buNone/>
            </a:pPr>
            <a:endParaRPr/>
          </a:p>
          <a:p>
            <a:pPr marL="0" lvl="0" indent="0" algn="ctr" rtl="0">
              <a:spcBef>
                <a:spcPts val="700"/>
              </a:spcBef>
              <a:spcAft>
                <a:spcPts val="0"/>
              </a:spcAft>
              <a:buNone/>
            </a:pPr>
            <a:endParaRPr/>
          </a:p>
          <a:p>
            <a:pPr marL="0" lvl="0" indent="0" algn="ctr" rtl="0">
              <a:spcBef>
                <a:spcPts val="700"/>
              </a:spcBef>
              <a:spcAft>
                <a:spcPts val="0"/>
              </a:spcAft>
              <a:buNone/>
            </a:pPr>
            <a:endParaRPr/>
          </a:p>
          <a:p>
            <a:pPr marL="0" lvl="0" indent="0" algn="ctr" rtl="0">
              <a:spcBef>
                <a:spcPts val="700"/>
              </a:spcBef>
              <a:spcAft>
                <a:spcPts val="0"/>
              </a:spcAft>
              <a:buNone/>
            </a:pPr>
            <a:r>
              <a:rPr lang="en-US"/>
              <a:t>Thank you for your attention!</a:t>
            </a:r>
            <a:endParaRPr/>
          </a:p>
        </p:txBody>
      </p:sp>
      <p:sp>
        <p:nvSpPr>
          <p:cNvPr id="185" name="Google Shape;185;p23"/>
          <p:cNvSpPr txBox="1">
            <a:spLocks noGrp="1"/>
          </p:cNvSpPr>
          <p:nvPr>
            <p:ph type="sldNum" idx="12"/>
          </p:nvPr>
        </p:nvSpPr>
        <p:spPr>
          <a:xfrm>
            <a:off x="8610600" y="6553200"/>
            <a:ext cx="457200" cy="228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7"/>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a:t>
            </a:fld>
            <a:endParaRPr/>
          </a:p>
        </p:txBody>
      </p:sp>
      <p:sp>
        <p:nvSpPr>
          <p:cNvPr id="60" name="Google Shape;60;p7"/>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Contents</a:t>
            </a:r>
            <a:endParaRPr/>
          </a:p>
        </p:txBody>
      </p:sp>
      <p:sp>
        <p:nvSpPr>
          <p:cNvPr id="61" name="Google Shape;61;p7"/>
          <p:cNvSpPr txBox="1"/>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chemeClr val="lt1"/>
                </a:solidFill>
                <a:latin typeface="Helvetica Neue"/>
                <a:ea typeface="Helvetica Neue"/>
                <a:cs typeface="Helvetica Neue"/>
                <a:sym typeface="Helvetica Neue"/>
              </a:rPr>
              <a:t>2</a:t>
            </a:fld>
            <a:endParaRPr sz="1200" b="0" i="0" u="none" strike="noStrike" cap="none">
              <a:solidFill>
                <a:schemeClr val="lt1"/>
              </a:solidFill>
              <a:latin typeface="Helvetica Neue"/>
              <a:ea typeface="Helvetica Neue"/>
              <a:cs typeface="Helvetica Neue"/>
              <a:sym typeface="Helvetica Neue"/>
            </a:endParaRPr>
          </a:p>
        </p:txBody>
      </p:sp>
      <p:sp>
        <p:nvSpPr>
          <p:cNvPr id="62" name="Google Shape;62;p7"/>
          <p:cNvSpPr txBox="1">
            <a:spLocks noGrp="1"/>
          </p:cNvSpPr>
          <p:nvPr>
            <p:ph type="body" idx="1"/>
          </p:nvPr>
        </p:nvSpPr>
        <p:spPr>
          <a:xfrm>
            <a:off x="612774" y="1600200"/>
            <a:ext cx="8378825" cy="4495800"/>
          </a:xfrm>
          <a:prstGeom prst="rect">
            <a:avLst/>
          </a:prstGeom>
          <a:noFill/>
          <a:ln>
            <a:noFill/>
          </a:ln>
        </p:spPr>
        <p:txBody>
          <a:bodyPr spcFirstLastPara="1" wrap="square" lIns="91425" tIns="45700" rIns="91425" bIns="45700" anchor="t" anchorCtr="0">
            <a:noAutofit/>
          </a:bodyPr>
          <a:lstStyle/>
          <a:p>
            <a:pPr marL="0" lvl="0" indent="-91440" algn="l" rtl="0">
              <a:spcBef>
                <a:spcPts val="0"/>
              </a:spcBef>
              <a:spcAft>
                <a:spcPts val="0"/>
              </a:spcAft>
              <a:buSzPts val="1440"/>
              <a:buFont typeface="Helvetica Neue"/>
              <a:buChar char="•"/>
            </a:pPr>
            <a:r>
              <a:rPr lang="en-US" sz="2400">
                <a:solidFill>
                  <a:srgbClr val="262626"/>
                </a:solidFill>
              </a:rPr>
              <a:t>Context and motivation</a:t>
            </a:r>
            <a:endParaRPr/>
          </a:p>
          <a:p>
            <a:pPr marL="0" lvl="0" indent="-91440" algn="l" rtl="0">
              <a:spcBef>
                <a:spcPts val="700"/>
              </a:spcBef>
              <a:spcAft>
                <a:spcPts val="0"/>
              </a:spcAft>
              <a:buSzPts val="1440"/>
              <a:buFont typeface="Helvetica Neue"/>
              <a:buChar char="•"/>
            </a:pPr>
            <a:r>
              <a:rPr lang="en-US" sz="2400">
                <a:solidFill>
                  <a:srgbClr val="262626"/>
                </a:solidFill>
              </a:rPr>
              <a:t>Problem definition</a:t>
            </a:r>
            <a:endParaRPr sz="2400">
              <a:solidFill>
                <a:srgbClr val="262626"/>
              </a:solidFill>
            </a:endParaRPr>
          </a:p>
          <a:p>
            <a:pPr marL="0" lvl="0" indent="-91440" algn="l" rtl="0">
              <a:spcBef>
                <a:spcPts val="700"/>
              </a:spcBef>
              <a:spcAft>
                <a:spcPts val="0"/>
              </a:spcAft>
              <a:buSzPts val="1440"/>
              <a:buFont typeface="Helvetica Neue"/>
              <a:buChar char="•"/>
            </a:pPr>
            <a:r>
              <a:rPr lang="en-US" sz="2400">
                <a:solidFill>
                  <a:srgbClr val="262626"/>
                </a:solidFill>
              </a:rPr>
              <a:t>Objective</a:t>
            </a:r>
            <a:endParaRPr/>
          </a:p>
          <a:p>
            <a:pPr marL="0" lvl="0" indent="-91440" algn="l" rtl="0">
              <a:spcBef>
                <a:spcPts val="700"/>
              </a:spcBef>
              <a:spcAft>
                <a:spcPts val="0"/>
              </a:spcAft>
              <a:buSzPts val="1440"/>
              <a:buFont typeface="Helvetica Neue"/>
              <a:buChar char="•"/>
            </a:pPr>
            <a:r>
              <a:rPr lang="en-US" sz="2400">
                <a:solidFill>
                  <a:srgbClr val="262626"/>
                </a:solidFill>
              </a:rPr>
              <a:t>Related work</a:t>
            </a:r>
            <a:endParaRPr/>
          </a:p>
          <a:p>
            <a:pPr marL="0" lvl="0" indent="-91440" algn="l" rtl="0">
              <a:spcBef>
                <a:spcPts val="700"/>
              </a:spcBef>
              <a:spcAft>
                <a:spcPts val="0"/>
              </a:spcAft>
              <a:buSzPts val="1440"/>
              <a:buFont typeface="Helvetica Neue"/>
              <a:buChar char="•"/>
            </a:pPr>
            <a:r>
              <a:rPr lang="en-US" sz="2400">
                <a:solidFill>
                  <a:srgbClr val="262626"/>
                </a:solidFill>
              </a:rPr>
              <a:t>Solution</a:t>
            </a:r>
            <a:endParaRPr/>
          </a:p>
          <a:p>
            <a:pPr marL="0" lvl="0" indent="-91440" algn="l" rtl="0">
              <a:spcBef>
                <a:spcPts val="700"/>
              </a:spcBef>
              <a:spcAft>
                <a:spcPts val="0"/>
              </a:spcAft>
              <a:buSzPts val="1440"/>
              <a:buFont typeface="Helvetica Neue"/>
              <a:buChar char="•"/>
            </a:pPr>
            <a:r>
              <a:rPr lang="en-US" sz="2400">
                <a:solidFill>
                  <a:srgbClr val="262626"/>
                </a:solidFill>
              </a:rPr>
              <a:t>Implementation Details</a:t>
            </a:r>
            <a:endParaRPr/>
          </a:p>
          <a:p>
            <a:pPr marL="0" lvl="0" indent="-91440" algn="l" rtl="0">
              <a:spcBef>
                <a:spcPts val="700"/>
              </a:spcBef>
              <a:spcAft>
                <a:spcPts val="0"/>
              </a:spcAft>
              <a:buSzPts val="1440"/>
              <a:buFont typeface="Helvetica Neue"/>
              <a:buChar char="•"/>
            </a:pPr>
            <a:r>
              <a:rPr lang="en-US" sz="2400">
                <a:solidFill>
                  <a:srgbClr val="262626"/>
                </a:solidFill>
              </a:rPr>
              <a:t>Experimental Results</a:t>
            </a:r>
            <a:endParaRPr/>
          </a:p>
          <a:p>
            <a:pPr marL="0" lvl="0" indent="-91440" algn="l" rtl="0">
              <a:spcBef>
                <a:spcPts val="700"/>
              </a:spcBef>
              <a:spcAft>
                <a:spcPts val="0"/>
              </a:spcAft>
              <a:buSzPts val="1440"/>
              <a:buFont typeface="Helvetica Neue"/>
              <a:buChar char="•"/>
            </a:pPr>
            <a:r>
              <a:rPr lang="en-US" sz="2400">
                <a:solidFill>
                  <a:srgbClr val="262626"/>
                </a:solidFill>
              </a:rPr>
              <a:t>Conclusion</a:t>
            </a:r>
            <a:endParaRPr/>
          </a:p>
          <a:p>
            <a:pPr marL="0" lvl="0" indent="-91440" algn="l" rtl="0">
              <a:spcBef>
                <a:spcPts val="700"/>
              </a:spcBef>
              <a:spcAft>
                <a:spcPts val="0"/>
              </a:spcAft>
              <a:buSzPts val="1440"/>
              <a:buFont typeface="Helvetica Neue"/>
              <a:buChar char="•"/>
            </a:pPr>
            <a:r>
              <a:rPr lang="en-US" sz="2400">
                <a:solidFill>
                  <a:srgbClr val="262626"/>
                </a:solidFill>
              </a:rPr>
              <a:t>Bibliography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Context and Motivation</a:t>
            </a:r>
            <a:endParaRPr/>
          </a:p>
        </p:txBody>
      </p:sp>
      <p:sp>
        <p:nvSpPr>
          <p:cNvPr id="68" name="Google Shape;68;p8"/>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40"/>
              <a:buNone/>
            </a:pPr>
            <a:r>
              <a:rPr lang="en-US" b="1"/>
              <a:t>Context</a:t>
            </a:r>
            <a:endParaRPr/>
          </a:p>
          <a:p>
            <a:pPr marL="319088" lvl="0" indent="-319088" algn="l" rtl="0">
              <a:spcBef>
                <a:spcPts val="700"/>
              </a:spcBef>
              <a:spcAft>
                <a:spcPts val="0"/>
              </a:spcAft>
              <a:buSzPts val="1740"/>
              <a:buFont typeface="Arial"/>
              <a:buChar char="•"/>
            </a:pPr>
            <a:r>
              <a:rPr lang="en-US"/>
              <a:t>Internet and information growth</a:t>
            </a:r>
            <a:endParaRPr/>
          </a:p>
          <a:p>
            <a:pPr marL="319088" lvl="0" indent="-319088" algn="l" rtl="0">
              <a:spcBef>
                <a:spcPts val="700"/>
              </a:spcBef>
              <a:spcAft>
                <a:spcPts val="0"/>
              </a:spcAft>
              <a:buSzPts val="1740"/>
              <a:buFont typeface="Arial"/>
              <a:buChar char="•"/>
            </a:pPr>
            <a:r>
              <a:rPr lang="en-US"/>
              <a:t>Everyone has access to it</a:t>
            </a:r>
            <a:endParaRPr/>
          </a:p>
          <a:p>
            <a:pPr marL="0" lvl="0" indent="0" algn="l" rtl="0">
              <a:spcBef>
                <a:spcPts val="700"/>
              </a:spcBef>
              <a:spcAft>
                <a:spcPts val="0"/>
              </a:spcAft>
              <a:buSzPts val="1740"/>
              <a:buNone/>
            </a:pPr>
            <a:endParaRPr b="1"/>
          </a:p>
          <a:p>
            <a:pPr marL="0" lvl="0" indent="0" algn="l" rtl="0">
              <a:spcBef>
                <a:spcPts val="700"/>
              </a:spcBef>
              <a:spcAft>
                <a:spcPts val="0"/>
              </a:spcAft>
              <a:buSzPts val="1740"/>
              <a:buNone/>
            </a:pPr>
            <a:r>
              <a:rPr lang="en-US" b="1"/>
              <a:t>Motivation</a:t>
            </a:r>
            <a:endParaRPr/>
          </a:p>
          <a:p>
            <a:pPr marL="319088" lvl="0" indent="-319088" algn="l" rtl="0">
              <a:spcBef>
                <a:spcPts val="700"/>
              </a:spcBef>
              <a:spcAft>
                <a:spcPts val="0"/>
              </a:spcAft>
              <a:buSzPts val="1740"/>
              <a:buFont typeface="Arial"/>
              <a:buChar char="•"/>
            </a:pPr>
            <a:r>
              <a:rPr lang="en-US"/>
              <a:t>Reliability of information</a:t>
            </a:r>
            <a:endParaRPr/>
          </a:p>
          <a:p>
            <a:pPr marL="319088" lvl="0" indent="-319088" algn="l" rtl="0">
              <a:spcBef>
                <a:spcPts val="700"/>
              </a:spcBef>
              <a:spcAft>
                <a:spcPts val="0"/>
              </a:spcAft>
              <a:buSzPts val="1740"/>
              <a:buFont typeface="Arial"/>
              <a:buChar char="•"/>
            </a:pPr>
            <a:r>
              <a:rPr lang="en-US"/>
              <a:t>How can someone inform himself or herself correctly?</a:t>
            </a:r>
            <a:endParaRPr/>
          </a:p>
        </p:txBody>
      </p:sp>
      <p:sp>
        <p:nvSpPr>
          <p:cNvPr id="69" name="Google Shape;69;p8"/>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Problem definition</a:t>
            </a:r>
            <a:endParaRPr/>
          </a:p>
        </p:txBody>
      </p:sp>
      <p:sp>
        <p:nvSpPr>
          <p:cNvPr id="75" name="Google Shape;75;p9"/>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0" lvl="0" indent="0" algn="l" rtl="0">
              <a:spcBef>
                <a:spcPts val="700"/>
              </a:spcBef>
              <a:spcAft>
                <a:spcPts val="0"/>
              </a:spcAft>
              <a:buSzPts val="1740"/>
              <a:buNone/>
            </a:pPr>
            <a:r>
              <a:rPr lang="en-US" b="1" dirty="0"/>
              <a:t>Centralized systems</a:t>
            </a:r>
            <a:endParaRPr dirty="0"/>
          </a:p>
          <a:p>
            <a:pPr indent="-457200"/>
            <a:r>
              <a:rPr lang="en-US" dirty="0"/>
              <a:t>a single authority has all power</a:t>
            </a:r>
            <a:endParaRPr dirty="0"/>
          </a:p>
          <a:p>
            <a:pPr indent="-457200"/>
            <a:r>
              <a:rPr lang="en-US" dirty="0"/>
              <a:t>there exists a point of failure</a:t>
            </a:r>
          </a:p>
          <a:p>
            <a:pPr marL="0" indent="0">
              <a:buNone/>
            </a:pPr>
            <a:r>
              <a:rPr lang="en-US" dirty="0"/>
              <a:t> </a:t>
            </a:r>
            <a:endParaRPr dirty="0"/>
          </a:p>
          <a:p>
            <a:pPr marL="0" lvl="0" indent="0" algn="l" rtl="0">
              <a:spcBef>
                <a:spcPts val="700"/>
              </a:spcBef>
              <a:spcAft>
                <a:spcPts val="0"/>
              </a:spcAft>
              <a:buSzPts val="1740"/>
              <a:buNone/>
            </a:pPr>
            <a:r>
              <a:rPr lang="en-US" b="1" dirty="0"/>
              <a:t>Decentralized systems</a:t>
            </a:r>
            <a:endParaRPr dirty="0"/>
          </a:p>
          <a:p>
            <a:pPr indent="-457200"/>
            <a:r>
              <a:rPr lang="en-US" dirty="0"/>
              <a:t>built upon a set of rules (consensus)</a:t>
            </a:r>
            <a:endParaRPr dirty="0"/>
          </a:p>
          <a:p>
            <a:pPr indent="-457200"/>
            <a:r>
              <a:rPr lang="en-US" dirty="0"/>
              <a:t>equal trustless peers</a:t>
            </a:r>
            <a:endParaRPr dirty="0"/>
          </a:p>
        </p:txBody>
      </p:sp>
      <p:sp>
        <p:nvSpPr>
          <p:cNvPr id="76" name="Google Shape;76;p9"/>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Objectives</a:t>
            </a:r>
            <a:endParaRPr/>
          </a:p>
        </p:txBody>
      </p:sp>
      <p:sp>
        <p:nvSpPr>
          <p:cNvPr id="82" name="Google Shape;82;p10"/>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40"/>
              <a:buNone/>
            </a:pPr>
            <a:r>
              <a:rPr lang="en-US" b="1" dirty="0"/>
              <a:t>Main Objective</a:t>
            </a:r>
            <a:endParaRPr dirty="0"/>
          </a:p>
          <a:p>
            <a:pPr indent="-457200"/>
            <a:r>
              <a:rPr lang="en-US" dirty="0"/>
              <a:t>Implement a system able to detect data plagiarism and corruption using and extending two known decentralized systems (Ethereum &amp; IPFS)</a:t>
            </a:r>
            <a:endParaRPr dirty="0"/>
          </a:p>
          <a:p>
            <a:pPr marL="0" lvl="0" indent="0" algn="l" rtl="0">
              <a:spcBef>
                <a:spcPts val="700"/>
              </a:spcBef>
              <a:spcAft>
                <a:spcPts val="0"/>
              </a:spcAft>
              <a:buSzPts val="1740"/>
              <a:buNone/>
            </a:pPr>
            <a:r>
              <a:rPr lang="en-US" b="1" dirty="0"/>
              <a:t>Secondary Objectives</a:t>
            </a:r>
            <a:endParaRPr dirty="0"/>
          </a:p>
          <a:p>
            <a:pPr indent="-457200"/>
            <a:r>
              <a:rPr lang="en-US" dirty="0"/>
              <a:t>Allow users to version (edit) their uploaded data</a:t>
            </a:r>
            <a:endParaRPr dirty="0"/>
          </a:p>
          <a:p>
            <a:pPr indent="-457200"/>
            <a:r>
              <a:rPr lang="en-US" dirty="0"/>
              <a:t>Compare the cost of storing data in a decentralized manner</a:t>
            </a:r>
            <a:endParaRPr dirty="0"/>
          </a:p>
        </p:txBody>
      </p:sp>
      <p:sp>
        <p:nvSpPr>
          <p:cNvPr id="83" name="Google Shape;83;p10"/>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457200" y="228600"/>
            <a:ext cx="8458200" cy="990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Related work</a:t>
            </a:r>
            <a:endParaRPr/>
          </a:p>
        </p:txBody>
      </p:sp>
      <p:sp>
        <p:nvSpPr>
          <p:cNvPr id="90" name="Google Shape;90;p11"/>
          <p:cNvSpPr txBox="1">
            <a:spLocks noGrp="1"/>
          </p:cNvSpPr>
          <p:nvPr>
            <p:ph type="sldNum" idx="12"/>
          </p:nvPr>
        </p:nvSpPr>
        <p:spPr>
          <a:xfrm>
            <a:off x="8610600" y="6553200"/>
            <a:ext cx="457200" cy="228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en-US"/>
              <a:t>6</a:t>
            </a:fld>
            <a:endParaRPr/>
          </a:p>
        </p:txBody>
      </p:sp>
      <p:graphicFrame>
        <p:nvGraphicFramePr>
          <p:cNvPr id="91" name="Google Shape;91;p11"/>
          <p:cNvGraphicFramePr/>
          <p:nvPr>
            <p:extLst>
              <p:ext uri="{D42A27DB-BD31-4B8C-83A1-F6EECF244321}">
                <p14:modId xmlns:p14="http://schemas.microsoft.com/office/powerpoint/2010/main" val="2673108622"/>
              </p:ext>
            </p:extLst>
          </p:nvPr>
        </p:nvGraphicFramePr>
        <p:xfrm>
          <a:off x="342900" y="1646425"/>
          <a:ext cx="8458200" cy="4668650"/>
        </p:xfrm>
        <a:graphic>
          <a:graphicData uri="http://schemas.openxmlformats.org/drawingml/2006/table">
            <a:tbl>
              <a:tblPr>
                <a:noFill/>
                <a:tableStyleId>{F158C4E0-E748-4E47-B7CA-1E025B9C2431}</a:tableStyleId>
              </a:tblPr>
              <a:tblGrid>
                <a:gridCol w="2271725">
                  <a:extLst>
                    <a:ext uri="{9D8B030D-6E8A-4147-A177-3AD203B41FA5}">
                      <a16:colId xmlns:a16="http://schemas.microsoft.com/office/drawing/2014/main" val="20000"/>
                    </a:ext>
                  </a:extLst>
                </a:gridCol>
                <a:gridCol w="2371725">
                  <a:extLst>
                    <a:ext uri="{9D8B030D-6E8A-4147-A177-3AD203B41FA5}">
                      <a16:colId xmlns:a16="http://schemas.microsoft.com/office/drawing/2014/main" val="20001"/>
                    </a:ext>
                  </a:extLst>
                </a:gridCol>
                <a:gridCol w="170020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767300">
                <a:tc>
                  <a:txBody>
                    <a:bodyPr/>
                    <a:lstStyle/>
                    <a:p>
                      <a:pPr marL="0" lvl="0" indent="0" algn="l" rtl="0">
                        <a:spcBef>
                          <a:spcPts val="0"/>
                        </a:spcBef>
                        <a:spcAft>
                          <a:spcPts val="0"/>
                        </a:spcAft>
                        <a:buNone/>
                      </a:pPr>
                      <a:r>
                        <a:rPr lang="en-US" sz="2000" b="1"/>
                        <a:t>Solution</a:t>
                      </a:r>
                      <a:endParaRPr sz="2000" b="1"/>
                    </a:p>
                  </a:txBody>
                  <a:tcPr marL="91425" marR="91425" marT="91425" marB="91425"/>
                </a:tc>
                <a:tc>
                  <a:txBody>
                    <a:bodyPr/>
                    <a:lstStyle/>
                    <a:p>
                      <a:pPr marL="0" lvl="0" indent="0" algn="l" rtl="0">
                        <a:spcBef>
                          <a:spcPts val="0"/>
                        </a:spcBef>
                        <a:spcAft>
                          <a:spcPts val="0"/>
                        </a:spcAft>
                        <a:buNone/>
                      </a:pPr>
                      <a:r>
                        <a:rPr lang="en-US" sz="2000" b="1"/>
                        <a:t>Description</a:t>
                      </a:r>
                      <a:endParaRPr sz="2000" b="1"/>
                    </a:p>
                  </a:txBody>
                  <a:tcPr marL="91425" marR="91425" marT="91425" marB="91425"/>
                </a:tc>
                <a:tc>
                  <a:txBody>
                    <a:bodyPr/>
                    <a:lstStyle/>
                    <a:p>
                      <a:pPr marL="0" lvl="0" indent="0" algn="l" rtl="0">
                        <a:spcBef>
                          <a:spcPts val="0"/>
                        </a:spcBef>
                        <a:spcAft>
                          <a:spcPts val="0"/>
                        </a:spcAft>
                        <a:buNone/>
                      </a:pPr>
                      <a:r>
                        <a:rPr lang="en-US" sz="2000" b="1"/>
                        <a:t>Advantages</a:t>
                      </a:r>
                      <a:endParaRPr sz="2000" b="1"/>
                    </a:p>
                  </a:txBody>
                  <a:tcPr marL="91425" marR="91425" marT="91425" marB="91425"/>
                </a:tc>
                <a:tc>
                  <a:txBody>
                    <a:bodyPr/>
                    <a:lstStyle/>
                    <a:p>
                      <a:pPr marL="0" lvl="0" indent="0" algn="l" rtl="0">
                        <a:spcBef>
                          <a:spcPts val="0"/>
                        </a:spcBef>
                        <a:spcAft>
                          <a:spcPts val="0"/>
                        </a:spcAft>
                        <a:buNone/>
                      </a:pPr>
                      <a:r>
                        <a:rPr lang="en-US" sz="2000" b="1"/>
                        <a:t>Disadvantages</a:t>
                      </a:r>
                      <a:endParaRPr sz="2000" b="1"/>
                    </a:p>
                  </a:txBody>
                  <a:tcPr marL="91425" marR="91425" marT="91425" marB="91425"/>
                </a:tc>
                <a:extLst>
                  <a:ext uri="{0D108BD9-81ED-4DB2-BD59-A6C34878D82A}">
                    <a16:rowId xmlns:a16="http://schemas.microsoft.com/office/drawing/2014/main" val="10000"/>
                  </a:ext>
                </a:extLst>
              </a:tr>
              <a:tr h="1055425">
                <a:tc>
                  <a:txBody>
                    <a:bodyPr/>
                    <a:lstStyle/>
                    <a:p>
                      <a:pPr marL="0" lvl="0" indent="0" algn="l" rtl="0">
                        <a:spcBef>
                          <a:spcPts val="0"/>
                        </a:spcBef>
                        <a:spcAft>
                          <a:spcPts val="0"/>
                        </a:spcAft>
                        <a:buNone/>
                      </a:pPr>
                      <a:r>
                        <a:rPr lang="en-US" sz="2000" dirty="0"/>
                        <a:t>Store data directly on blockchain</a:t>
                      </a:r>
                      <a:endParaRPr sz="2000" dirty="0"/>
                    </a:p>
                  </a:txBody>
                  <a:tcPr marL="91425" marR="91425" marT="91425" marB="91425"/>
                </a:tc>
                <a:tc>
                  <a:txBody>
                    <a:bodyPr/>
                    <a:lstStyle/>
                    <a:p>
                      <a:pPr marL="0" lvl="0" indent="0" algn="l" rtl="0">
                        <a:spcBef>
                          <a:spcPts val="0"/>
                        </a:spcBef>
                        <a:spcAft>
                          <a:spcPts val="0"/>
                        </a:spcAft>
                        <a:buNone/>
                      </a:pPr>
                      <a:r>
                        <a:rPr lang="en-US" sz="2000"/>
                        <a:t>adds data to the blockchain’s transactions</a:t>
                      </a:r>
                      <a:endParaRPr sz="2000"/>
                    </a:p>
                  </a:txBody>
                  <a:tcPr marL="91425" marR="91425" marT="91425" marB="91425"/>
                </a:tc>
                <a:tc>
                  <a:txBody>
                    <a:bodyPr/>
                    <a:lstStyle/>
                    <a:p>
                      <a:pPr marL="0" lvl="0" indent="0" algn="l" rtl="0">
                        <a:spcBef>
                          <a:spcPts val="0"/>
                        </a:spcBef>
                        <a:spcAft>
                          <a:spcPts val="0"/>
                        </a:spcAft>
                        <a:buNone/>
                      </a:pPr>
                      <a:r>
                        <a:rPr lang="en-US" sz="2000"/>
                        <a:t>simple to implement</a:t>
                      </a:r>
                      <a:endParaRPr sz="2000"/>
                    </a:p>
                  </a:txBody>
                  <a:tcPr marL="91425" marR="91425" marT="91425" marB="91425"/>
                </a:tc>
                <a:tc>
                  <a:txBody>
                    <a:bodyPr/>
                    <a:lstStyle/>
                    <a:p>
                      <a:pPr marL="0" lvl="0" indent="0" algn="l" rtl="0">
                        <a:spcBef>
                          <a:spcPts val="0"/>
                        </a:spcBef>
                        <a:spcAft>
                          <a:spcPts val="0"/>
                        </a:spcAft>
                        <a:buNone/>
                      </a:pPr>
                      <a:r>
                        <a:rPr lang="en-US" sz="2000"/>
                        <a:t>very expensive</a:t>
                      </a:r>
                      <a:endParaRPr sz="2000"/>
                    </a:p>
                  </a:txBody>
                  <a:tcPr marL="91425" marR="91425" marT="91425" marB="91425"/>
                </a:tc>
                <a:extLst>
                  <a:ext uri="{0D108BD9-81ED-4DB2-BD59-A6C34878D82A}">
                    <a16:rowId xmlns:a16="http://schemas.microsoft.com/office/drawing/2014/main" val="10001"/>
                  </a:ext>
                </a:extLst>
              </a:tr>
              <a:tr h="1055425">
                <a:tc>
                  <a:txBody>
                    <a:bodyPr/>
                    <a:lstStyle/>
                    <a:p>
                      <a:pPr marL="0" lvl="0" indent="0" algn="l" rtl="0">
                        <a:spcBef>
                          <a:spcPts val="0"/>
                        </a:spcBef>
                        <a:spcAft>
                          <a:spcPts val="0"/>
                        </a:spcAft>
                        <a:buNone/>
                      </a:pPr>
                      <a:r>
                        <a:rPr lang="en-US" sz="2000" dirty="0" err="1"/>
                        <a:t>Acronys</a:t>
                      </a:r>
                      <a:r>
                        <a:rPr lang="en-US" sz="2000" dirty="0"/>
                        <a:t> notary system</a:t>
                      </a:r>
                      <a:endParaRPr sz="2000" dirty="0"/>
                    </a:p>
                  </a:txBody>
                  <a:tcPr marL="91425" marR="91425" marT="91425" marB="91425"/>
                </a:tc>
                <a:tc>
                  <a:txBody>
                    <a:bodyPr/>
                    <a:lstStyle/>
                    <a:p>
                      <a:pPr marL="0" lvl="0" indent="0" algn="l" rtl="0">
                        <a:spcBef>
                          <a:spcPts val="0"/>
                        </a:spcBef>
                        <a:spcAft>
                          <a:spcPts val="0"/>
                        </a:spcAft>
                        <a:buNone/>
                      </a:pPr>
                      <a:r>
                        <a:rPr lang="en-US" sz="2000"/>
                        <a:t>stores data on separate system &amp; link it in ethereum</a:t>
                      </a:r>
                      <a:endParaRPr sz="2000"/>
                    </a:p>
                  </a:txBody>
                  <a:tcPr marL="91425" marR="91425" marT="91425" marB="91425"/>
                </a:tc>
                <a:tc>
                  <a:txBody>
                    <a:bodyPr/>
                    <a:lstStyle/>
                    <a:p>
                      <a:pPr marL="0" lvl="0" indent="0" algn="l" rtl="0">
                        <a:spcBef>
                          <a:spcPts val="0"/>
                        </a:spcBef>
                        <a:spcAft>
                          <a:spcPts val="0"/>
                        </a:spcAft>
                        <a:buNone/>
                      </a:pPr>
                      <a:r>
                        <a:rPr lang="en-US" sz="2000"/>
                        <a:t>cheap to implement</a:t>
                      </a:r>
                      <a:endParaRPr sz="2000"/>
                    </a:p>
                  </a:txBody>
                  <a:tcPr marL="91425" marR="91425" marT="91425" marB="91425"/>
                </a:tc>
                <a:tc>
                  <a:txBody>
                    <a:bodyPr/>
                    <a:lstStyle/>
                    <a:p>
                      <a:pPr marL="0" lvl="0" indent="0" algn="l" rtl="0">
                        <a:spcBef>
                          <a:spcPts val="0"/>
                        </a:spcBef>
                        <a:spcAft>
                          <a:spcPts val="0"/>
                        </a:spcAft>
                        <a:buNone/>
                      </a:pPr>
                      <a:r>
                        <a:rPr lang="en-US" sz="2000"/>
                        <a:t>rely on the logic and system of a central authority</a:t>
                      </a:r>
                      <a:endParaRPr sz="2000"/>
                    </a:p>
                  </a:txBody>
                  <a:tcPr marL="91425" marR="91425" marT="91425" marB="91425"/>
                </a:tc>
                <a:extLst>
                  <a:ext uri="{0D108BD9-81ED-4DB2-BD59-A6C34878D82A}">
                    <a16:rowId xmlns:a16="http://schemas.microsoft.com/office/drawing/2014/main" val="10002"/>
                  </a:ext>
                </a:extLst>
              </a:tr>
              <a:tr h="1055425">
                <a:tc>
                  <a:txBody>
                    <a:bodyPr/>
                    <a:lstStyle/>
                    <a:p>
                      <a:pPr marL="0" lvl="0" indent="0" algn="l" rtl="0">
                        <a:spcBef>
                          <a:spcPts val="700"/>
                        </a:spcBef>
                        <a:spcAft>
                          <a:spcPts val="0"/>
                        </a:spcAft>
                        <a:buNone/>
                      </a:pPr>
                      <a:r>
                        <a:rPr lang="en-US" sz="2000" dirty="0">
                          <a:solidFill>
                            <a:schemeClr val="dk1"/>
                          </a:solidFill>
                          <a:latin typeface="Helvetica Neue"/>
                          <a:ea typeface="Helvetica Neue"/>
                          <a:cs typeface="Helvetica Neue"/>
                          <a:sym typeface="Helvetica Neue"/>
                        </a:rPr>
                        <a:t>IPFS-Blockchain-Based Authenticity of Online Publications</a:t>
                      </a:r>
                      <a:endParaRPr sz="2000" dirty="0"/>
                    </a:p>
                  </a:txBody>
                  <a:tcPr marL="91425" marR="91425" marT="91425" marB="91425"/>
                </a:tc>
                <a:tc>
                  <a:txBody>
                    <a:bodyPr/>
                    <a:lstStyle/>
                    <a:p>
                      <a:pPr marL="0" lvl="0" indent="0" algn="l" rtl="0">
                        <a:spcBef>
                          <a:spcPts val="0"/>
                        </a:spcBef>
                        <a:spcAft>
                          <a:spcPts val="0"/>
                        </a:spcAft>
                        <a:buNone/>
                      </a:pPr>
                      <a:r>
                        <a:rPr lang="en-US" sz="2000"/>
                        <a:t>uses Ethereum and IPFS to store online book publications</a:t>
                      </a:r>
                      <a:endParaRPr sz="2000"/>
                    </a:p>
                  </a:txBody>
                  <a:tcPr marL="91425" marR="91425" marT="91425" marB="91425"/>
                </a:tc>
                <a:tc>
                  <a:txBody>
                    <a:bodyPr/>
                    <a:lstStyle/>
                    <a:p>
                      <a:pPr marL="0" lvl="0" indent="0" algn="l" rtl="0">
                        <a:spcBef>
                          <a:spcPts val="0"/>
                        </a:spcBef>
                        <a:spcAft>
                          <a:spcPts val="0"/>
                        </a:spcAft>
                        <a:buNone/>
                      </a:pPr>
                      <a:r>
                        <a:rPr lang="en-US" sz="2000"/>
                        <a:t>completely decentralized</a:t>
                      </a:r>
                      <a:endParaRPr sz="2000"/>
                    </a:p>
                  </a:txBody>
                  <a:tcPr marL="91425" marR="91425" marT="91425" marB="91425"/>
                </a:tc>
                <a:tc>
                  <a:txBody>
                    <a:bodyPr/>
                    <a:lstStyle/>
                    <a:p>
                      <a:pPr marL="0" lvl="0" indent="0" algn="l" rtl="0">
                        <a:spcBef>
                          <a:spcPts val="0"/>
                        </a:spcBef>
                        <a:spcAft>
                          <a:spcPts val="0"/>
                        </a:spcAft>
                        <a:buNone/>
                      </a:pPr>
                      <a:r>
                        <a:rPr lang="en-US" sz="2000" dirty="0"/>
                        <a:t>there is no check for data corruption</a:t>
                      </a:r>
                      <a:endParaRPr sz="20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Solution</a:t>
            </a:r>
            <a:endParaRPr/>
          </a:p>
        </p:txBody>
      </p:sp>
      <p:sp>
        <p:nvSpPr>
          <p:cNvPr id="97" name="Google Shape;97;p12"/>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lvl="0" algn="l" rtl="0">
              <a:spcBef>
                <a:spcPts val="550"/>
              </a:spcBef>
              <a:spcAft>
                <a:spcPts val="0"/>
              </a:spcAft>
              <a:buSzPts val="1740"/>
              <a:buFont typeface="Arial" panose="020B0604020202020204" pitchFamily="34" charset="0"/>
              <a:buChar char="•"/>
            </a:pPr>
            <a:r>
              <a:rPr lang="en-US" dirty="0"/>
              <a:t>Combination of two systems</a:t>
            </a:r>
            <a:endParaRPr dirty="0"/>
          </a:p>
        </p:txBody>
      </p:sp>
      <p:sp>
        <p:nvSpPr>
          <p:cNvPr id="98" name="Google Shape;98;p12"/>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99" name="Google Shape;99;p12"/>
          <p:cNvPicPr preferRelativeResize="0"/>
          <p:nvPr/>
        </p:nvPicPr>
        <p:blipFill>
          <a:blip r:embed="rId3">
            <a:alphaModFix/>
          </a:blip>
          <a:stretch>
            <a:fillRect/>
          </a:stretch>
        </p:blipFill>
        <p:spPr>
          <a:xfrm>
            <a:off x="342900" y="2162175"/>
            <a:ext cx="8458200" cy="422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Solution – data upload	</a:t>
            </a:r>
            <a:endParaRPr/>
          </a:p>
        </p:txBody>
      </p:sp>
      <p:sp>
        <p:nvSpPr>
          <p:cNvPr id="105" name="Google Shape;105;p13"/>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1740"/>
              <a:buFont typeface="Twentieth Century"/>
              <a:buAutoNum type="arabicPeriod"/>
            </a:pPr>
            <a:r>
              <a:rPr lang="en-US" dirty="0"/>
              <a:t>Users uploads their data (from their computer) into DRDS</a:t>
            </a:r>
            <a:endParaRPr dirty="0"/>
          </a:p>
          <a:p>
            <a:pPr marL="514350" lvl="0" indent="-514350" algn="l" rtl="0">
              <a:spcBef>
                <a:spcPts val="700"/>
              </a:spcBef>
              <a:spcAft>
                <a:spcPts val="0"/>
              </a:spcAft>
              <a:buSzPts val="1740"/>
              <a:buFont typeface="Twentieth Century"/>
              <a:buAutoNum type="arabicPeriod"/>
            </a:pPr>
            <a:r>
              <a:rPr lang="en-US" dirty="0"/>
              <a:t>Data is sent to IPFS, we receive a hash </a:t>
            </a:r>
            <a:endParaRPr dirty="0"/>
          </a:p>
          <a:p>
            <a:pPr marL="835025" lvl="1" indent="-514350" algn="l" rtl="0">
              <a:spcBef>
                <a:spcPts val="550"/>
              </a:spcBef>
              <a:spcAft>
                <a:spcPts val="0"/>
              </a:spcAft>
              <a:buSzPts val="1820"/>
              <a:buChar char="•"/>
            </a:pPr>
            <a:r>
              <a:rPr lang="en-US" dirty="0"/>
              <a:t>If the file is greater than 256KB, it will be split into links, each having its own hash and containing a part of the larger file</a:t>
            </a:r>
            <a:endParaRPr dirty="0"/>
          </a:p>
          <a:p>
            <a:pPr marL="835025" lvl="1" indent="-514350" algn="l" rtl="0">
              <a:spcBef>
                <a:spcPts val="550"/>
              </a:spcBef>
              <a:spcAft>
                <a:spcPts val="0"/>
              </a:spcAft>
              <a:buSzPts val="1820"/>
              <a:buChar char="•"/>
            </a:pPr>
            <a:r>
              <a:rPr lang="en-US" dirty="0"/>
              <a:t>The main hash will hold references to its links</a:t>
            </a:r>
            <a:endParaRPr dirty="0"/>
          </a:p>
          <a:p>
            <a:pPr marL="514350" lvl="0" indent="-514350" algn="l" rtl="0">
              <a:spcBef>
                <a:spcPts val="700"/>
              </a:spcBef>
              <a:spcAft>
                <a:spcPts val="0"/>
              </a:spcAft>
              <a:buSzPts val="1740"/>
              <a:buFont typeface="Twentieth Century"/>
              <a:buAutoNum type="arabicPeriod"/>
            </a:pPr>
            <a:r>
              <a:rPr lang="en-US" dirty="0"/>
              <a:t>The hash is stored on blockchain and can be retrieved in the future</a:t>
            </a:r>
            <a:endParaRPr dirty="0"/>
          </a:p>
          <a:p>
            <a:pPr marL="320675" lvl="1" indent="0" algn="l" rtl="0">
              <a:spcBef>
                <a:spcPts val="550"/>
              </a:spcBef>
              <a:spcAft>
                <a:spcPts val="0"/>
              </a:spcAft>
              <a:buSzPts val="1820"/>
              <a:buNone/>
            </a:pPr>
            <a:endParaRPr dirty="0"/>
          </a:p>
        </p:txBody>
      </p:sp>
      <p:sp>
        <p:nvSpPr>
          <p:cNvPr id="106" name="Google Shape;106;p13"/>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57200" y="228600"/>
            <a:ext cx="8458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Solution - plagiarism detection</a:t>
            </a:r>
            <a:endParaRPr/>
          </a:p>
        </p:txBody>
      </p:sp>
      <p:sp>
        <p:nvSpPr>
          <p:cNvPr id="112" name="Google Shape;112;p14"/>
          <p:cNvSpPr txBox="1">
            <a:spLocks noGrp="1"/>
          </p:cNvSpPr>
          <p:nvPr>
            <p:ph type="body" idx="1"/>
          </p:nvPr>
        </p:nvSpPr>
        <p:spPr>
          <a:xfrm>
            <a:off x="457200" y="1600200"/>
            <a:ext cx="8458200" cy="4800600"/>
          </a:xfrm>
          <a:prstGeom prst="rect">
            <a:avLst/>
          </a:prstGeom>
          <a:noFill/>
          <a:ln>
            <a:noFill/>
          </a:ln>
        </p:spPr>
        <p:txBody>
          <a:bodyPr spcFirstLastPara="1" wrap="square" lIns="91425" tIns="45700" rIns="91425" bIns="45700" anchor="t" anchorCtr="0">
            <a:noAutofit/>
          </a:bodyPr>
          <a:lstStyle/>
          <a:p>
            <a:pPr lvl="0" algn="l" rtl="0">
              <a:spcBef>
                <a:spcPts val="550"/>
              </a:spcBef>
              <a:spcAft>
                <a:spcPts val="0"/>
              </a:spcAft>
              <a:buSzPts val="1740"/>
              <a:buFont typeface="Arial" panose="020B0604020202020204" pitchFamily="34" charset="0"/>
              <a:buChar char="•"/>
            </a:pPr>
            <a:r>
              <a:rPr lang="en-US" dirty="0"/>
              <a:t>implemented at Smart contract level, storing all hashes together with user’s address</a:t>
            </a:r>
            <a:endParaRPr dirty="0"/>
          </a:p>
          <a:p>
            <a:pPr marL="0" lvl="0" indent="0" algn="l" rtl="0">
              <a:spcBef>
                <a:spcPts val="550"/>
              </a:spcBef>
              <a:spcAft>
                <a:spcPts val="0"/>
              </a:spcAft>
              <a:buNone/>
            </a:pPr>
            <a:endParaRPr dirty="0"/>
          </a:p>
          <a:p>
            <a:pPr marL="0" lvl="0" indent="0" algn="l" rtl="0">
              <a:spcBef>
                <a:spcPts val="550"/>
              </a:spcBef>
              <a:spcAft>
                <a:spcPts val="0"/>
              </a:spcAft>
              <a:buNone/>
            </a:pPr>
            <a:endParaRPr dirty="0"/>
          </a:p>
          <a:p>
            <a:pPr lvl="0" algn="l" rtl="0">
              <a:spcBef>
                <a:spcPts val="550"/>
              </a:spcBef>
              <a:spcAft>
                <a:spcPts val="0"/>
              </a:spcAft>
              <a:buSzPts val="1740"/>
              <a:buFont typeface="Arial" panose="020B0604020202020204" pitchFamily="34" charset="0"/>
              <a:buChar char="•"/>
            </a:pPr>
            <a:r>
              <a:rPr lang="en-US" dirty="0"/>
              <a:t>when a file is added / edited, we check it</a:t>
            </a:r>
            <a:endParaRPr dirty="0"/>
          </a:p>
        </p:txBody>
      </p:sp>
      <p:sp>
        <p:nvSpPr>
          <p:cNvPr id="113" name="Google Shape;113;p14"/>
          <p:cNvSpPr txBox="1">
            <a:spLocks noGrp="1"/>
          </p:cNvSpPr>
          <p:nvPr>
            <p:ph type="sldNum" idx="12"/>
          </p:nvPr>
        </p:nvSpPr>
        <p:spPr>
          <a:xfrm>
            <a:off x="8610600" y="6553200"/>
            <a:ext cx="457200" cy="22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114" name="Google Shape;114;p14"/>
          <p:cNvPicPr preferRelativeResize="0"/>
          <p:nvPr/>
        </p:nvPicPr>
        <p:blipFill>
          <a:blip r:embed="rId3">
            <a:alphaModFix/>
          </a:blip>
          <a:stretch>
            <a:fillRect/>
          </a:stretch>
        </p:blipFill>
        <p:spPr>
          <a:xfrm>
            <a:off x="457188" y="4106410"/>
            <a:ext cx="8458199" cy="1921781"/>
          </a:xfrm>
          <a:prstGeom prst="rect">
            <a:avLst/>
          </a:prstGeom>
          <a:noFill/>
          <a:ln>
            <a:noFill/>
          </a:ln>
        </p:spPr>
      </p:pic>
      <p:pic>
        <p:nvPicPr>
          <p:cNvPr id="115" name="Google Shape;115;p14"/>
          <p:cNvPicPr preferRelativeResize="0"/>
          <p:nvPr/>
        </p:nvPicPr>
        <p:blipFill>
          <a:blip r:embed="rId4">
            <a:alphaModFix/>
          </a:blip>
          <a:stretch>
            <a:fillRect/>
          </a:stretch>
        </p:blipFill>
        <p:spPr>
          <a:xfrm>
            <a:off x="771525" y="2599187"/>
            <a:ext cx="7600950" cy="469025"/>
          </a:xfrm>
          <a:prstGeom prst="rect">
            <a:avLst/>
          </a:prstGeom>
          <a:noFill/>
          <a:ln>
            <a:noFill/>
          </a:ln>
        </p:spPr>
      </p:pic>
    </p:spTree>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1432</Words>
  <Application>Microsoft Office PowerPoint</Application>
  <PresentationFormat>Expunere pe ecran (4:3)</PresentationFormat>
  <Paragraphs>185</Paragraphs>
  <Slides>18</Slides>
  <Notes>18</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18</vt:i4>
      </vt:variant>
    </vt:vector>
  </HeadingPairs>
  <TitlesOfParts>
    <vt:vector size="25" baseType="lpstr">
      <vt:lpstr>Helvetica Neue</vt:lpstr>
      <vt:lpstr>Courier New</vt:lpstr>
      <vt:lpstr>Noto Sans Symbols</vt:lpstr>
      <vt:lpstr>Arial</vt:lpstr>
      <vt:lpstr>Calibri</vt:lpstr>
      <vt:lpstr>Twentieth Century</vt:lpstr>
      <vt:lpstr>Median</vt:lpstr>
      <vt:lpstr>Distributed System Research Laboratory</vt:lpstr>
      <vt:lpstr>Contents</vt:lpstr>
      <vt:lpstr>Context and Motivation</vt:lpstr>
      <vt:lpstr>Problem definition</vt:lpstr>
      <vt:lpstr>Objectives</vt:lpstr>
      <vt:lpstr>Related work</vt:lpstr>
      <vt:lpstr>Solution</vt:lpstr>
      <vt:lpstr>Solution – data upload </vt:lpstr>
      <vt:lpstr>Solution - plagiarism detection</vt:lpstr>
      <vt:lpstr>Solution - corruption detection</vt:lpstr>
      <vt:lpstr>Solution - data versioning</vt:lpstr>
      <vt:lpstr>Implementation - diagram</vt:lpstr>
      <vt:lpstr>Implementation - technologies</vt:lpstr>
      <vt:lpstr>Experimental results</vt:lpstr>
      <vt:lpstr>Experimental results</vt:lpstr>
      <vt:lpstr>Conclusions</vt:lpstr>
      <vt:lpstr>Bibliography </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 Research Laboratory</dc:title>
  <cp:lastModifiedBy>Ionut Dan Matis</cp:lastModifiedBy>
  <cp:revision>8</cp:revision>
  <dcterms:modified xsi:type="dcterms:W3CDTF">2020-07-14T12:30:00Z</dcterms:modified>
</cp:coreProperties>
</file>