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30" r:id="rId2"/>
    <p:sldMasterId id="2147483741" r:id="rId3"/>
  </p:sldMasterIdLst>
  <p:notesMasterIdLst>
    <p:notesMasterId r:id="rId28"/>
  </p:notesMasterIdLst>
  <p:handoutMasterIdLst>
    <p:handoutMasterId r:id="rId29"/>
  </p:handoutMasterIdLst>
  <p:sldIdLst>
    <p:sldId id="322" r:id="rId4"/>
    <p:sldId id="311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8" r:id="rId16"/>
    <p:sldId id="339" r:id="rId17"/>
    <p:sldId id="340" r:id="rId18"/>
    <p:sldId id="337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xandrane" initials="a" lastIdx="3" clrIdx="0"/>
  <p:cmAuthor id="1" name="Sorina Mone" initials="" lastIdx="9" clrIdx="1"/>
  <p:cmAuthor id="2" name="Ionut Terhes" initials="IT" lastIdx="1" clrIdx="2">
    <p:extLst>
      <p:ext uri="{19B8F6BF-5375-455C-9EA6-DF929625EA0E}">
        <p15:presenceInfo xmlns:p15="http://schemas.microsoft.com/office/powerpoint/2012/main" userId="S-1-5-21-1465470642-3658487054-979718405-41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F5A"/>
    <a:srgbClr val="FF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1" autoAdjust="0"/>
    <p:restoredTop sz="92433" autoAdjust="0"/>
  </p:normalViewPr>
  <p:slideViewPr>
    <p:cSldViewPr snapToGrid="0" snapToObjects="1">
      <p:cViewPr varScale="1">
        <p:scale>
          <a:sx n="63" d="100"/>
          <a:sy n="63" d="100"/>
        </p:scale>
        <p:origin x="9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5DF1A-A717-4C2E-89C7-08D1852FAFDA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6B8CC-B50E-478D-9990-2F0D6AC2FB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84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FE845-8B84-7548-9A2B-C1E71E7FE4C0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FCAF8-D230-5F49-A171-16449C1535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FCAF8-D230-5F49-A171-16449C1535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6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2506438"/>
            <a:ext cx="5715001" cy="4249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bg1"/>
                </a:solidFill>
                <a:latin typeface="Avenir Light"/>
              </a:defRPr>
            </a:lvl1pPr>
          </a:lstStyle>
          <a:p>
            <a:r>
              <a:rPr lang="en-US" dirty="0"/>
              <a:t>Other details (</a:t>
            </a:r>
            <a:r>
              <a:rPr lang="en-US" dirty="0" err="1"/>
              <a:t>e.g.author</a:t>
            </a:r>
            <a:r>
              <a:rPr lang="en-US" dirty="0"/>
              <a:t>) &lt;remove if not necessary&gt;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7349" y="2931434"/>
            <a:ext cx="5715001" cy="954766"/>
          </a:xfrm>
          <a:prstGeom prst="rect">
            <a:avLst/>
          </a:prstGeom>
          <a:ln w="3175">
            <a:solidFill>
              <a:schemeClr val="bg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200" baseline="0">
                <a:solidFill>
                  <a:schemeClr val="bg1"/>
                </a:solidFill>
                <a:latin typeface="Avenir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1 _Content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83971"/>
            <a:ext cx="8229600" cy="3946299"/>
          </a:xfrm>
          <a:prstGeom prst="rect">
            <a:avLst/>
          </a:prstGeom>
        </p:spPr>
        <p:txBody>
          <a:bodyPr/>
          <a:lstStyle>
            <a:lvl1pPr>
              <a:buClr>
                <a:srgbClr val="FF3366"/>
              </a:buClr>
              <a:defRPr sz="2000">
                <a:solidFill>
                  <a:srgbClr val="2C2F5A"/>
                </a:solidFill>
                <a:latin typeface="Avenir Light"/>
              </a:defRPr>
            </a:lvl1pPr>
            <a:lvl2pPr>
              <a:buClr>
                <a:srgbClr val="FF3366"/>
              </a:buClr>
              <a:defRPr sz="1800">
                <a:solidFill>
                  <a:srgbClr val="2C2F5A"/>
                </a:solidFill>
                <a:latin typeface="Avenir Light"/>
              </a:defRPr>
            </a:lvl2pPr>
            <a:lvl3pPr>
              <a:buClr>
                <a:srgbClr val="FF3366"/>
              </a:buClr>
              <a:defRPr sz="1600">
                <a:solidFill>
                  <a:srgbClr val="2C2F5A"/>
                </a:solidFill>
                <a:latin typeface="Avenir Light"/>
              </a:defRPr>
            </a:lvl3pPr>
            <a:lvl4pPr>
              <a:buClr>
                <a:srgbClr val="FF3366"/>
              </a:buClr>
              <a:defRPr sz="1400">
                <a:solidFill>
                  <a:srgbClr val="2C2F5A"/>
                </a:solidFill>
                <a:latin typeface="Avenir Light"/>
              </a:defRPr>
            </a:lvl4pPr>
            <a:lvl5pPr>
              <a:buClr>
                <a:srgbClr val="FF3366"/>
              </a:buClr>
              <a:defRPr sz="1200">
                <a:solidFill>
                  <a:srgbClr val="2C2F5A"/>
                </a:solidFill>
                <a:latin typeface="Avenir Light"/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1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930979"/>
            <a:ext cx="4038600" cy="3350305"/>
          </a:xfrm>
          <a:prstGeom prst="rect">
            <a:avLst/>
          </a:prstGeom>
        </p:spPr>
        <p:txBody>
          <a:bodyPr/>
          <a:lstStyle>
            <a:lvl1pPr>
              <a:buClr>
                <a:srgbClr val="FF3366"/>
              </a:buClr>
              <a:defRPr sz="2000">
                <a:solidFill>
                  <a:srgbClr val="2C2F5A"/>
                </a:solidFill>
                <a:latin typeface="Avenir Light"/>
              </a:defRPr>
            </a:lvl1pPr>
            <a:lvl2pPr>
              <a:buClr>
                <a:srgbClr val="FF3366"/>
              </a:buClr>
              <a:defRPr sz="1800">
                <a:solidFill>
                  <a:srgbClr val="2C2F5A"/>
                </a:solidFill>
                <a:latin typeface="Avenir Light"/>
              </a:defRPr>
            </a:lvl2pPr>
            <a:lvl3pPr>
              <a:buClr>
                <a:srgbClr val="FF3366"/>
              </a:buClr>
              <a:defRPr sz="1600" baseline="0">
                <a:solidFill>
                  <a:srgbClr val="2C2F5A"/>
                </a:solidFill>
                <a:latin typeface="Avenir Light"/>
              </a:defRPr>
            </a:lvl3pPr>
            <a:lvl4pPr>
              <a:buClr>
                <a:srgbClr val="FF3366"/>
              </a:buClr>
              <a:defRPr sz="1400">
                <a:solidFill>
                  <a:srgbClr val="2C2F5A"/>
                </a:solidFill>
                <a:latin typeface="Avenir Light"/>
              </a:defRPr>
            </a:lvl4pPr>
            <a:lvl5pPr>
              <a:buClr>
                <a:srgbClr val="FF3366"/>
              </a:buClr>
              <a:defRPr sz="1200">
                <a:solidFill>
                  <a:srgbClr val="2C2F5A"/>
                </a:solidFill>
                <a:latin typeface="Avenir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930979"/>
            <a:ext cx="4038600" cy="3350305"/>
          </a:xfrm>
          <a:prstGeom prst="rect">
            <a:avLst/>
          </a:prstGeom>
        </p:spPr>
        <p:txBody>
          <a:bodyPr/>
          <a:lstStyle>
            <a:lvl1pPr>
              <a:buClr>
                <a:srgbClr val="FF3366"/>
              </a:buClr>
              <a:defRPr sz="2000">
                <a:solidFill>
                  <a:srgbClr val="2C2F5A"/>
                </a:solidFill>
                <a:latin typeface="Avenir Light"/>
              </a:defRPr>
            </a:lvl1pPr>
            <a:lvl2pPr>
              <a:buClr>
                <a:srgbClr val="FF3366"/>
              </a:buClr>
              <a:defRPr sz="1800">
                <a:solidFill>
                  <a:srgbClr val="2C2F5A"/>
                </a:solidFill>
                <a:latin typeface="Avenir Light"/>
              </a:defRPr>
            </a:lvl2pPr>
            <a:lvl3pPr>
              <a:buClr>
                <a:srgbClr val="FF3366"/>
              </a:buClr>
              <a:defRPr sz="1600">
                <a:solidFill>
                  <a:srgbClr val="2C2F5A"/>
                </a:solidFill>
                <a:latin typeface="Avenir Light"/>
              </a:defRPr>
            </a:lvl3pPr>
            <a:lvl4pPr>
              <a:buClr>
                <a:srgbClr val="FF3366"/>
              </a:buClr>
              <a:defRPr sz="1400">
                <a:solidFill>
                  <a:srgbClr val="2C2F5A"/>
                </a:solidFill>
                <a:latin typeface="Avenir Light"/>
              </a:defRPr>
            </a:lvl4pPr>
            <a:lvl5pPr>
              <a:buClr>
                <a:srgbClr val="FF3366"/>
              </a:buClr>
              <a:defRPr sz="1200">
                <a:solidFill>
                  <a:srgbClr val="2C2F5A"/>
                </a:solidFill>
                <a:latin typeface="Avenir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441120"/>
            <a:ext cx="4038600" cy="489859"/>
          </a:xfrm>
          <a:prstGeom prst="rect">
            <a:avLst/>
          </a:prstGeom>
        </p:spPr>
        <p:txBody>
          <a:bodyPr/>
          <a:lstStyle>
            <a:lvl1pPr>
              <a:buClr>
                <a:srgbClr val="FF3366"/>
              </a:buClr>
              <a:buNone/>
              <a:defRPr sz="2000">
                <a:solidFill>
                  <a:srgbClr val="2C2F5A"/>
                </a:solidFill>
                <a:latin typeface="Avenir Light"/>
              </a:defRPr>
            </a:lvl1pPr>
            <a:lvl2pPr>
              <a:buClr>
                <a:srgbClr val="FF3366"/>
              </a:buClr>
              <a:defRPr sz="1800">
                <a:solidFill>
                  <a:srgbClr val="2C2F5A"/>
                </a:solidFill>
              </a:defRPr>
            </a:lvl2pPr>
            <a:lvl3pPr>
              <a:buClr>
                <a:srgbClr val="FF3366"/>
              </a:buClr>
              <a:defRPr sz="1600">
                <a:solidFill>
                  <a:srgbClr val="2C2F5A"/>
                </a:solidFill>
              </a:defRPr>
            </a:lvl3pPr>
            <a:lvl4pPr>
              <a:buClr>
                <a:srgbClr val="FF3366"/>
              </a:buClr>
              <a:defRPr sz="1400">
                <a:solidFill>
                  <a:srgbClr val="2C2F5A"/>
                </a:solidFill>
              </a:defRPr>
            </a:lvl4pPr>
            <a:lvl5pPr>
              <a:buClr>
                <a:srgbClr val="FF3366"/>
              </a:buClr>
              <a:defRPr sz="1200">
                <a:solidFill>
                  <a:srgbClr val="2C2F5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648200" y="2441120"/>
            <a:ext cx="4038600" cy="489859"/>
          </a:xfrm>
          <a:prstGeom prst="rect">
            <a:avLst/>
          </a:prstGeom>
        </p:spPr>
        <p:txBody>
          <a:bodyPr/>
          <a:lstStyle>
            <a:lvl1pPr>
              <a:buClr>
                <a:srgbClr val="FF3366"/>
              </a:buClr>
              <a:buNone/>
              <a:defRPr sz="2000">
                <a:solidFill>
                  <a:srgbClr val="2C2F5A"/>
                </a:solidFill>
                <a:latin typeface="Avenir Light"/>
              </a:defRPr>
            </a:lvl1pPr>
            <a:lvl2pPr>
              <a:buClr>
                <a:srgbClr val="FF3366"/>
              </a:buClr>
              <a:defRPr sz="1800">
                <a:solidFill>
                  <a:srgbClr val="2C2F5A"/>
                </a:solidFill>
              </a:defRPr>
            </a:lvl2pPr>
            <a:lvl3pPr>
              <a:buClr>
                <a:srgbClr val="FF3366"/>
              </a:buClr>
              <a:defRPr sz="1600">
                <a:solidFill>
                  <a:srgbClr val="2C2F5A"/>
                </a:solidFill>
              </a:defRPr>
            </a:lvl3pPr>
            <a:lvl4pPr>
              <a:buClr>
                <a:srgbClr val="FF3366"/>
              </a:buClr>
              <a:defRPr sz="1400">
                <a:solidFill>
                  <a:srgbClr val="2C2F5A"/>
                </a:solidFill>
              </a:defRPr>
            </a:lvl4pPr>
            <a:lvl5pPr>
              <a:buClr>
                <a:srgbClr val="FF3366"/>
              </a:buClr>
              <a:defRPr sz="1200">
                <a:solidFill>
                  <a:srgbClr val="2C2F5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2_Content 1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83971"/>
            <a:ext cx="8229600" cy="3946299"/>
          </a:xfrm>
          <a:prstGeom prst="rect">
            <a:avLst/>
          </a:prstGeom>
        </p:spPr>
        <p:txBody>
          <a:bodyPr/>
          <a:lstStyle>
            <a:lvl1pPr>
              <a:buClr>
                <a:srgbClr val="FF3366"/>
              </a:buClr>
              <a:defRPr sz="2000">
                <a:solidFill>
                  <a:srgbClr val="2C2F5A"/>
                </a:solidFill>
                <a:latin typeface="Avenir Light"/>
              </a:defRPr>
            </a:lvl1pPr>
            <a:lvl2pPr>
              <a:buClr>
                <a:srgbClr val="FF3366"/>
              </a:buClr>
              <a:defRPr sz="1800">
                <a:solidFill>
                  <a:srgbClr val="2C2F5A"/>
                </a:solidFill>
                <a:latin typeface="Avenir Light"/>
              </a:defRPr>
            </a:lvl2pPr>
            <a:lvl3pPr>
              <a:buClr>
                <a:srgbClr val="FF3366"/>
              </a:buClr>
              <a:defRPr sz="1600">
                <a:solidFill>
                  <a:srgbClr val="2C2F5A"/>
                </a:solidFill>
                <a:latin typeface="Avenir Light"/>
              </a:defRPr>
            </a:lvl3pPr>
            <a:lvl4pPr>
              <a:buClr>
                <a:srgbClr val="FF3366"/>
              </a:buClr>
              <a:defRPr sz="1400">
                <a:solidFill>
                  <a:srgbClr val="2C2F5A"/>
                </a:solidFill>
                <a:latin typeface="Avenir Light"/>
              </a:defRPr>
            </a:lvl4pPr>
            <a:lvl5pPr>
              <a:buClr>
                <a:srgbClr val="FF3366"/>
              </a:buClr>
              <a:defRPr sz="1200">
                <a:solidFill>
                  <a:srgbClr val="2C2F5A"/>
                </a:solidFill>
                <a:latin typeface="Avenir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tyle 2_Content 2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930979"/>
            <a:ext cx="4038600" cy="3350305"/>
          </a:xfrm>
          <a:prstGeom prst="rect">
            <a:avLst/>
          </a:prstGeom>
        </p:spPr>
        <p:txBody>
          <a:bodyPr/>
          <a:lstStyle>
            <a:lvl1pPr>
              <a:buClr>
                <a:srgbClr val="FF3366"/>
              </a:buClr>
              <a:defRPr sz="2000">
                <a:solidFill>
                  <a:srgbClr val="2C2F5A"/>
                </a:solidFill>
                <a:latin typeface="Avenir Light"/>
              </a:defRPr>
            </a:lvl1pPr>
            <a:lvl2pPr>
              <a:buClr>
                <a:srgbClr val="FF3366"/>
              </a:buClr>
              <a:defRPr sz="1800">
                <a:solidFill>
                  <a:srgbClr val="2C2F5A"/>
                </a:solidFill>
                <a:latin typeface="Avenir Light"/>
              </a:defRPr>
            </a:lvl2pPr>
            <a:lvl3pPr>
              <a:buClr>
                <a:srgbClr val="FF3366"/>
              </a:buClr>
              <a:defRPr sz="1600" baseline="0">
                <a:solidFill>
                  <a:srgbClr val="2C2F5A"/>
                </a:solidFill>
                <a:latin typeface="Avenir Light"/>
              </a:defRPr>
            </a:lvl3pPr>
            <a:lvl4pPr>
              <a:buClr>
                <a:srgbClr val="FF3366"/>
              </a:buClr>
              <a:defRPr sz="1400">
                <a:solidFill>
                  <a:srgbClr val="2C2F5A"/>
                </a:solidFill>
                <a:latin typeface="Avenir Light"/>
              </a:defRPr>
            </a:lvl4pPr>
            <a:lvl5pPr>
              <a:buClr>
                <a:srgbClr val="FF3366"/>
              </a:buClr>
              <a:defRPr sz="1200">
                <a:solidFill>
                  <a:srgbClr val="2C2F5A"/>
                </a:solidFill>
                <a:latin typeface="Avenir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930979"/>
            <a:ext cx="4038600" cy="3350305"/>
          </a:xfrm>
          <a:prstGeom prst="rect">
            <a:avLst/>
          </a:prstGeom>
        </p:spPr>
        <p:txBody>
          <a:bodyPr/>
          <a:lstStyle>
            <a:lvl1pPr>
              <a:buClr>
                <a:srgbClr val="FF3366"/>
              </a:buClr>
              <a:defRPr sz="2000">
                <a:solidFill>
                  <a:srgbClr val="2C2F5A"/>
                </a:solidFill>
                <a:latin typeface="Avenir Light"/>
              </a:defRPr>
            </a:lvl1pPr>
            <a:lvl2pPr>
              <a:buClr>
                <a:srgbClr val="FF3366"/>
              </a:buClr>
              <a:defRPr sz="1800">
                <a:solidFill>
                  <a:srgbClr val="2C2F5A"/>
                </a:solidFill>
                <a:latin typeface="Avenir Light"/>
              </a:defRPr>
            </a:lvl2pPr>
            <a:lvl3pPr>
              <a:buClr>
                <a:srgbClr val="FF3366"/>
              </a:buClr>
              <a:defRPr sz="1600">
                <a:solidFill>
                  <a:srgbClr val="2C2F5A"/>
                </a:solidFill>
                <a:latin typeface="Avenir Light"/>
              </a:defRPr>
            </a:lvl3pPr>
            <a:lvl4pPr>
              <a:buClr>
                <a:srgbClr val="FF3366"/>
              </a:buClr>
              <a:defRPr sz="1400">
                <a:solidFill>
                  <a:srgbClr val="2C2F5A"/>
                </a:solidFill>
                <a:latin typeface="Avenir Light"/>
              </a:defRPr>
            </a:lvl4pPr>
            <a:lvl5pPr>
              <a:buClr>
                <a:srgbClr val="FF3366"/>
              </a:buClr>
              <a:defRPr sz="1200">
                <a:solidFill>
                  <a:srgbClr val="2C2F5A"/>
                </a:solidFill>
                <a:latin typeface="Avenir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441120"/>
            <a:ext cx="4038600" cy="489859"/>
          </a:xfrm>
          <a:prstGeom prst="rect">
            <a:avLst/>
          </a:prstGeom>
        </p:spPr>
        <p:txBody>
          <a:bodyPr/>
          <a:lstStyle>
            <a:lvl1pPr>
              <a:buClr>
                <a:srgbClr val="FF3366"/>
              </a:buClr>
              <a:buNone/>
              <a:defRPr sz="2000">
                <a:solidFill>
                  <a:srgbClr val="2C2F5A"/>
                </a:solidFill>
                <a:latin typeface="Avenir Light"/>
              </a:defRPr>
            </a:lvl1pPr>
            <a:lvl2pPr>
              <a:buClr>
                <a:srgbClr val="FF3366"/>
              </a:buClr>
              <a:defRPr sz="1800">
                <a:solidFill>
                  <a:srgbClr val="2C2F5A"/>
                </a:solidFill>
              </a:defRPr>
            </a:lvl2pPr>
            <a:lvl3pPr>
              <a:buClr>
                <a:srgbClr val="FF3366"/>
              </a:buClr>
              <a:defRPr sz="1600">
                <a:solidFill>
                  <a:srgbClr val="2C2F5A"/>
                </a:solidFill>
              </a:defRPr>
            </a:lvl3pPr>
            <a:lvl4pPr>
              <a:buClr>
                <a:srgbClr val="FF3366"/>
              </a:buClr>
              <a:defRPr sz="1400">
                <a:solidFill>
                  <a:srgbClr val="2C2F5A"/>
                </a:solidFill>
              </a:defRPr>
            </a:lvl4pPr>
            <a:lvl5pPr>
              <a:buClr>
                <a:srgbClr val="FF3366"/>
              </a:buClr>
              <a:defRPr sz="1200">
                <a:solidFill>
                  <a:srgbClr val="2C2F5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648200" y="2441120"/>
            <a:ext cx="4038600" cy="489859"/>
          </a:xfrm>
          <a:prstGeom prst="rect">
            <a:avLst/>
          </a:prstGeom>
        </p:spPr>
        <p:txBody>
          <a:bodyPr/>
          <a:lstStyle>
            <a:lvl1pPr>
              <a:buClr>
                <a:srgbClr val="FF3366"/>
              </a:buClr>
              <a:buNone/>
              <a:defRPr sz="2000">
                <a:solidFill>
                  <a:srgbClr val="2C2F5A"/>
                </a:solidFill>
                <a:latin typeface="Avenir Light"/>
              </a:defRPr>
            </a:lvl1pPr>
            <a:lvl2pPr>
              <a:buClr>
                <a:srgbClr val="FF3366"/>
              </a:buClr>
              <a:defRPr sz="1800">
                <a:solidFill>
                  <a:srgbClr val="2C2F5A"/>
                </a:solidFill>
              </a:defRPr>
            </a:lvl2pPr>
            <a:lvl3pPr>
              <a:buClr>
                <a:srgbClr val="FF3366"/>
              </a:buClr>
              <a:defRPr sz="1600">
                <a:solidFill>
                  <a:srgbClr val="2C2F5A"/>
                </a:solidFill>
              </a:defRPr>
            </a:lvl3pPr>
            <a:lvl4pPr>
              <a:buClr>
                <a:srgbClr val="FF3366"/>
              </a:buClr>
              <a:defRPr sz="1400">
                <a:solidFill>
                  <a:srgbClr val="2C2F5A"/>
                </a:solidFill>
              </a:defRPr>
            </a:lvl4pPr>
            <a:lvl5pPr>
              <a:buClr>
                <a:srgbClr val="FF3366"/>
              </a:buClr>
              <a:defRPr sz="1200">
                <a:solidFill>
                  <a:srgbClr val="2C2F5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Heading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4611116"/>
            <a:ext cx="8229600" cy="1719154"/>
          </a:xfrm>
          <a:prstGeom prst="rect">
            <a:avLst/>
          </a:prstGeom>
        </p:spPr>
        <p:txBody>
          <a:bodyPr/>
          <a:lstStyle>
            <a:lvl1pPr>
              <a:buClr>
                <a:srgbClr val="FF3366"/>
              </a:buClr>
              <a:defRPr sz="2000">
                <a:solidFill>
                  <a:srgbClr val="2C2F5A"/>
                </a:solidFill>
                <a:latin typeface="Avenir Light"/>
              </a:defRPr>
            </a:lvl1pPr>
            <a:lvl2pPr>
              <a:buClr>
                <a:srgbClr val="FF3366"/>
              </a:buClr>
              <a:defRPr sz="1800">
                <a:solidFill>
                  <a:srgbClr val="2C2F5A"/>
                </a:solidFill>
                <a:latin typeface="Avenir Light"/>
              </a:defRPr>
            </a:lvl2pPr>
            <a:lvl3pPr>
              <a:buClr>
                <a:srgbClr val="FF3366"/>
              </a:buClr>
              <a:defRPr sz="1600">
                <a:solidFill>
                  <a:srgbClr val="2C2F5A"/>
                </a:solidFill>
                <a:latin typeface="Avenir Light"/>
              </a:defRPr>
            </a:lvl3pPr>
            <a:lvl4pPr>
              <a:buClr>
                <a:srgbClr val="FF3366"/>
              </a:buClr>
              <a:defRPr sz="1400">
                <a:solidFill>
                  <a:srgbClr val="2C2F5A"/>
                </a:solidFill>
                <a:latin typeface="Avenir Light"/>
              </a:defRPr>
            </a:lvl4pPr>
            <a:lvl5pPr>
              <a:buClr>
                <a:srgbClr val="FF3366"/>
              </a:buClr>
              <a:defRPr sz="1200">
                <a:solidFill>
                  <a:srgbClr val="2C2F5A"/>
                </a:solidFill>
                <a:latin typeface="Avenir Light"/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33947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0" y="0"/>
            <a:ext cx="9144000" cy="3659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venir Light"/>
                <a:cs typeface="Avenir Light"/>
              </a:defRPr>
            </a:lvl1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Add image here </a:t>
            </a:r>
          </a:p>
        </p:txBody>
      </p:sp>
    </p:spTree>
    <p:extLst>
      <p:ext uri="{BB962C8B-B14F-4D97-AF65-F5344CB8AC3E}">
        <p14:creationId xmlns:p14="http://schemas.microsoft.com/office/powerpoint/2010/main" val="178266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611116"/>
            <a:ext cx="4038600" cy="1670168"/>
          </a:xfrm>
          <a:prstGeom prst="rect">
            <a:avLst/>
          </a:prstGeom>
        </p:spPr>
        <p:txBody>
          <a:bodyPr/>
          <a:lstStyle>
            <a:lvl1pPr>
              <a:buClr>
                <a:srgbClr val="FF3366"/>
              </a:buClr>
              <a:defRPr sz="2000">
                <a:solidFill>
                  <a:srgbClr val="2C2F5A"/>
                </a:solidFill>
                <a:latin typeface="Avenir Light"/>
              </a:defRPr>
            </a:lvl1pPr>
            <a:lvl2pPr>
              <a:buClr>
                <a:srgbClr val="FF3366"/>
              </a:buClr>
              <a:defRPr sz="1800">
                <a:solidFill>
                  <a:srgbClr val="2C2F5A"/>
                </a:solidFill>
                <a:latin typeface="Avenir Light"/>
              </a:defRPr>
            </a:lvl2pPr>
            <a:lvl3pPr>
              <a:buClr>
                <a:srgbClr val="FF3366"/>
              </a:buClr>
              <a:defRPr sz="1600" baseline="0">
                <a:solidFill>
                  <a:srgbClr val="2C2F5A"/>
                </a:solidFill>
                <a:latin typeface="Avenir Light"/>
              </a:defRPr>
            </a:lvl3pPr>
            <a:lvl4pPr>
              <a:buClr>
                <a:srgbClr val="FF3366"/>
              </a:buClr>
              <a:defRPr sz="1400">
                <a:solidFill>
                  <a:srgbClr val="2C2F5A"/>
                </a:solidFill>
                <a:latin typeface="Avenir Light"/>
              </a:defRPr>
            </a:lvl4pPr>
            <a:lvl5pPr>
              <a:buClr>
                <a:srgbClr val="FF3366"/>
              </a:buClr>
              <a:defRPr sz="1200">
                <a:solidFill>
                  <a:srgbClr val="2C2F5A"/>
                </a:solidFill>
                <a:latin typeface="Avenir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611116"/>
            <a:ext cx="4038600" cy="1670168"/>
          </a:xfrm>
          <a:prstGeom prst="rect">
            <a:avLst/>
          </a:prstGeom>
        </p:spPr>
        <p:txBody>
          <a:bodyPr/>
          <a:lstStyle>
            <a:lvl1pPr>
              <a:buClr>
                <a:srgbClr val="FF3366"/>
              </a:buClr>
              <a:defRPr sz="2000">
                <a:solidFill>
                  <a:srgbClr val="2C2F5A"/>
                </a:solidFill>
                <a:latin typeface="Avenir Light"/>
              </a:defRPr>
            </a:lvl1pPr>
            <a:lvl2pPr>
              <a:buClr>
                <a:srgbClr val="FF3366"/>
              </a:buClr>
              <a:defRPr sz="1800">
                <a:solidFill>
                  <a:srgbClr val="2C2F5A"/>
                </a:solidFill>
                <a:latin typeface="Avenir Light"/>
              </a:defRPr>
            </a:lvl2pPr>
            <a:lvl3pPr>
              <a:buClr>
                <a:srgbClr val="FF3366"/>
              </a:buClr>
              <a:defRPr sz="1600">
                <a:solidFill>
                  <a:srgbClr val="2C2F5A"/>
                </a:solidFill>
                <a:latin typeface="Avenir Light"/>
              </a:defRPr>
            </a:lvl3pPr>
            <a:lvl4pPr>
              <a:buClr>
                <a:srgbClr val="FF3366"/>
              </a:buClr>
              <a:defRPr sz="1400">
                <a:solidFill>
                  <a:srgbClr val="2C2F5A"/>
                </a:solidFill>
                <a:latin typeface="Avenir Light"/>
              </a:defRPr>
            </a:lvl4pPr>
            <a:lvl5pPr>
              <a:buClr>
                <a:srgbClr val="FF3366"/>
              </a:buClr>
              <a:defRPr sz="1200">
                <a:solidFill>
                  <a:srgbClr val="2C2F5A"/>
                </a:solidFill>
                <a:latin typeface="Avenir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0"/>
          </p:nvPr>
        </p:nvSpPr>
        <p:spPr>
          <a:xfrm>
            <a:off x="0" y="0"/>
            <a:ext cx="9144000" cy="3659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venir Light"/>
                <a:cs typeface="Avenir Light"/>
              </a:defRPr>
            </a:lvl1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Add image here </a:t>
            </a:r>
          </a:p>
        </p:txBody>
      </p:sp>
    </p:spTree>
    <p:extLst>
      <p:ext uri="{BB962C8B-B14F-4D97-AF65-F5344CB8AC3E}">
        <p14:creationId xmlns:p14="http://schemas.microsoft.com/office/powerpoint/2010/main" val="148320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570840" y="6647059"/>
            <a:ext cx="201048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b="0" i="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Copyright 2017 © </a:t>
            </a:r>
            <a:r>
              <a:rPr lang="en-GB" sz="700" b="0" i="0" dirty="0" err="1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Fortech</a:t>
            </a:r>
            <a:r>
              <a:rPr lang="en-GB" sz="700" b="0" i="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Avenir Ligh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Avenir Ligh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Avenir Ligh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Avenir Ligh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Avenir Ligh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Avenir Ligh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2665" y="710293"/>
            <a:ext cx="5706836" cy="751114"/>
          </a:xfrm>
          <a:prstGeom prst="rect">
            <a:avLst/>
          </a:prstGeom>
          <a:ln w="3175">
            <a:solidFill>
              <a:schemeClr val="bg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570840" y="6647059"/>
            <a:ext cx="201048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b="0" i="0" dirty="0">
                <a:solidFill>
                  <a:schemeClr val="bg1">
                    <a:lumMod val="65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Copyright 2017 © </a:t>
            </a:r>
            <a:r>
              <a:rPr lang="en-GB" sz="700" b="0" i="0" dirty="0" err="1">
                <a:solidFill>
                  <a:schemeClr val="bg1">
                    <a:lumMod val="65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Fortech</a:t>
            </a:r>
            <a:r>
              <a:rPr lang="en-GB" sz="700" b="0" i="0" dirty="0">
                <a:solidFill>
                  <a:schemeClr val="bg1">
                    <a:lumMod val="65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4" r:id="rId2"/>
    <p:sldLayoutId id="2147483735" r:id="rId3"/>
    <p:sldLayoutId id="2147483737" r:id="rId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venir Ligh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947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3659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Add image here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570840" y="6647059"/>
            <a:ext cx="201048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b="0" i="0" dirty="0">
                <a:solidFill>
                  <a:schemeClr val="bg1">
                    <a:lumMod val="65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Copyright 2017 © </a:t>
            </a:r>
            <a:r>
              <a:rPr lang="en-GB" sz="700" b="0" i="0" dirty="0" err="1">
                <a:solidFill>
                  <a:schemeClr val="bg1">
                    <a:lumMod val="65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Fortech</a:t>
            </a:r>
            <a:r>
              <a:rPr lang="en-GB" sz="700" b="0" i="0" dirty="0">
                <a:solidFill>
                  <a:schemeClr val="bg1">
                    <a:lumMod val="65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948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2400" kern="1200">
          <a:solidFill>
            <a:srgbClr val="FFFFFF"/>
          </a:solidFill>
          <a:latin typeface="Avenir Light"/>
          <a:ea typeface="+mj-ea"/>
          <a:cs typeface="Avenir Light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 baseline="0">
          <a:solidFill>
            <a:schemeClr val="bg1">
              <a:lumMod val="75000"/>
            </a:schemeClr>
          </a:solidFill>
          <a:latin typeface="Avenir Light"/>
          <a:ea typeface="+mn-ea"/>
          <a:cs typeface="Avenir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8" y="3784874"/>
            <a:ext cx="5715001" cy="954766"/>
          </a:xfrm>
        </p:spPr>
        <p:txBody>
          <a:bodyPr/>
          <a:lstStyle/>
          <a:p>
            <a:r>
              <a:rPr lang="en-US" dirty="0" err="1"/>
              <a:t>NodeJS</a:t>
            </a:r>
            <a:endParaRPr lang="en-US" dirty="0"/>
          </a:p>
        </p:txBody>
      </p:sp>
      <p:pic>
        <p:nvPicPr>
          <p:cNvPr id="1034" name="Picture 10" descr="Imagini pentru nodej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66" y="1478281"/>
            <a:ext cx="6573764" cy="1767840"/>
          </a:xfrm>
          <a:prstGeom prst="rect">
            <a:avLst/>
          </a:prstGeom>
          <a:noFill/>
          <a:effectLst>
            <a:glow rad="1905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80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6228" y="518160"/>
            <a:ext cx="6821162" cy="1010867"/>
          </a:xfrm>
        </p:spPr>
        <p:txBody>
          <a:bodyPr>
            <a:normAutofit/>
          </a:bodyPr>
          <a:lstStyle/>
          <a:p>
            <a:r>
              <a:rPr lang="en-US" dirty="0"/>
              <a:t>Ce </a:t>
            </a:r>
            <a:r>
              <a:rPr lang="en-US" dirty="0" err="1"/>
              <a:t>putem</a:t>
            </a:r>
            <a:r>
              <a:rPr lang="en-US" dirty="0"/>
              <a:t> face cu 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1283" y="2325950"/>
            <a:ext cx="8229600" cy="4027715"/>
          </a:xfrm>
        </p:spPr>
        <p:txBody>
          <a:bodyPr/>
          <a:lstStyle/>
          <a:p>
            <a:endParaRPr lang="en-US" sz="1600" dirty="0"/>
          </a:p>
          <a:p>
            <a:endParaRPr lang="en-US" dirty="0"/>
          </a:p>
          <a:p>
            <a:r>
              <a:rPr lang="en-US" dirty="0"/>
              <a:t>Server HTTP</a:t>
            </a:r>
          </a:p>
          <a:p>
            <a:r>
              <a:rPr lang="en-US" dirty="0"/>
              <a:t>Server TCP</a:t>
            </a:r>
          </a:p>
          <a:p>
            <a:r>
              <a:rPr lang="en-US" dirty="0"/>
              <a:t>Static file server</a:t>
            </a:r>
          </a:p>
          <a:p>
            <a:r>
              <a:rPr lang="en-US" dirty="0"/>
              <a:t>Web Chat Application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400" dirty="0"/>
          </a:p>
          <a:p>
            <a:endParaRPr lang="en-US" sz="16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8967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6228" y="518160"/>
            <a:ext cx="6821162" cy="1010867"/>
          </a:xfrm>
        </p:spPr>
        <p:txBody>
          <a:bodyPr>
            <a:normAutofit/>
          </a:bodyPr>
          <a:lstStyle/>
          <a:p>
            <a:r>
              <a:rPr lang="en-US" dirty="0" err="1"/>
              <a:t>Exemplu</a:t>
            </a:r>
            <a:r>
              <a:rPr lang="en-US" dirty="0"/>
              <a:t>: Building a simple HTTP Server </a:t>
            </a:r>
            <a:br>
              <a:rPr lang="en-US" dirty="0"/>
            </a:br>
            <a:r>
              <a:rPr lang="en-US" dirty="0"/>
              <a:t>One of the hardest things in 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1283" y="2325950"/>
            <a:ext cx="8229600" cy="4027715"/>
          </a:xfrm>
        </p:spPr>
        <p:txBody>
          <a:bodyPr/>
          <a:lstStyle/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400" dirty="0"/>
          </a:p>
          <a:p>
            <a:endParaRPr lang="en-US" sz="1600" dirty="0"/>
          </a:p>
          <a:p>
            <a:endParaRPr lang="en-US"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583" y="3954044"/>
            <a:ext cx="57150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3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6228" y="518160"/>
            <a:ext cx="6821162" cy="1010867"/>
          </a:xfrm>
        </p:spPr>
        <p:txBody>
          <a:bodyPr>
            <a:normAutofit/>
          </a:bodyPr>
          <a:lstStyle/>
          <a:p>
            <a:r>
              <a:rPr lang="en-US" dirty="0" err="1"/>
              <a:t>Exemplu</a:t>
            </a:r>
            <a:r>
              <a:rPr lang="en-US" dirty="0"/>
              <a:t>: Building a simple HTTP Server </a:t>
            </a:r>
            <a:br>
              <a:rPr lang="en-US" dirty="0"/>
            </a:br>
            <a:r>
              <a:rPr lang="en-US" dirty="0"/>
              <a:t>Static File Read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1283" y="2325950"/>
            <a:ext cx="8229600" cy="4027715"/>
          </a:xfrm>
        </p:spPr>
        <p:txBody>
          <a:bodyPr/>
          <a:lstStyle/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400" dirty="0"/>
          </a:p>
          <a:p>
            <a:endParaRPr lang="en-US" sz="1600" dirty="0"/>
          </a:p>
          <a:p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821" y="3858577"/>
            <a:ext cx="2847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0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6228" y="518160"/>
            <a:ext cx="6821162" cy="1010867"/>
          </a:xfrm>
        </p:spPr>
        <p:txBody>
          <a:bodyPr>
            <a:normAutofit/>
          </a:bodyPr>
          <a:lstStyle/>
          <a:p>
            <a:r>
              <a:rPr lang="en-US" dirty="0"/>
              <a:t>Modules 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1283" y="2325950"/>
            <a:ext cx="8229600" cy="4027715"/>
          </a:xfrm>
        </p:spPr>
        <p:txBody>
          <a:bodyPr/>
          <a:lstStyle/>
          <a:p>
            <a:endParaRPr lang="en-US" sz="1600" dirty="0"/>
          </a:p>
          <a:p>
            <a:r>
              <a:rPr lang="en-US" dirty="0"/>
              <a:t>Are un system </a:t>
            </a:r>
            <a:r>
              <a:rPr lang="en-US" dirty="0" err="1"/>
              <a:t>simplu</a:t>
            </a:r>
            <a:r>
              <a:rPr lang="en-US" dirty="0"/>
              <a:t>.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fisier</a:t>
            </a:r>
            <a:r>
              <a:rPr lang="en-US" dirty="0"/>
              <a:t>.</a:t>
            </a:r>
          </a:p>
          <a:p>
            <a:r>
              <a:rPr lang="en-US" dirty="0" err="1"/>
              <a:t>Creare</a:t>
            </a:r>
            <a:r>
              <a:rPr lang="en-US" dirty="0"/>
              <a:t> de </a:t>
            </a:r>
            <a:r>
              <a:rPr lang="en-US" dirty="0" err="1"/>
              <a:t>modul</a:t>
            </a:r>
            <a:r>
              <a:rPr lang="en-US" dirty="0"/>
              <a:t> custom </a:t>
            </a:r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fisier</a:t>
            </a:r>
            <a:endParaRPr lang="en-US" dirty="0"/>
          </a:p>
          <a:p>
            <a:pPr lvl="1"/>
            <a:r>
              <a:rPr lang="en-US" dirty="0" err="1"/>
              <a:t>Module.export</a:t>
            </a:r>
            <a:r>
              <a:rPr lang="en-US" dirty="0"/>
              <a:t> = {</a:t>
            </a:r>
          </a:p>
          <a:p>
            <a:pPr lvl="2"/>
            <a:r>
              <a:rPr lang="en-US" dirty="0" err="1"/>
              <a:t>myFunction</a:t>
            </a:r>
            <a:r>
              <a:rPr lang="en-US" dirty="0"/>
              <a:t>: function (</a:t>
            </a:r>
            <a:r>
              <a:rPr lang="en-US" dirty="0" err="1"/>
              <a:t>param</a:t>
            </a:r>
            <a:r>
              <a:rPr lang="en-US" dirty="0"/>
              <a:t> ) {//</a:t>
            </a:r>
            <a:r>
              <a:rPr lang="en-US" dirty="0" err="1"/>
              <a:t>doSomething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 err="1"/>
              <a:t>Folosire</a:t>
            </a:r>
            <a:r>
              <a:rPr lang="en-US" dirty="0"/>
              <a:t>: </a:t>
            </a:r>
            <a:r>
              <a:rPr lang="en-US" dirty="0" err="1"/>
              <a:t>mymodule.myFunction</a:t>
            </a:r>
            <a:r>
              <a:rPr lang="en-US" dirty="0"/>
              <a:t> (</a:t>
            </a:r>
            <a:r>
              <a:rPr lang="en-US" dirty="0" err="1"/>
              <a:t>param</a:t>
            </a:r>
            <a:r>
              <a:rPr lang="en-US" dirty="0"/>
              <a:t> )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400" dirty="0"/>
          </a:p>
          <a:p>
            <a:endParaRPr lang="en-US" sz="1600" dirty="0"/>
          </a:p>
          <a:p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230" y="5163484"/>
            <a:ext cx="2105705" cy="11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41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6228" y="518160"/>
            <a:ext cx="6821162" cy="10108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1283" y="2325951"/>
            <a:ext cx="8229600" cy="813489"/>
          </a:xfrm>
        </p:spPr>
        <p:txBody>
          <a:bodyPr/>
          <a:lstStyle/>
          <a:p>
            <a:r>
              <a:rPr lang="en-US" dirty="0"/>
              <a:t>Node Package Manager</a:t>
            </a:r>
          </a:p>
          <a:p>
            <a:r>
              <a:rPr lang="en-US" dirty="0"/>
              <a:t>https://www.npmjs.com/ </a:t>
            </a:r>
          </a:p>
          <a:p>
            <a:r>
              <a:rPr lang="en-US" dirty="0"/>
              <a:t>Module </a:t>
            </a:r>
            <a:r>
              <a:rPr lang="en-US" dirty="0" err="1"/>
              <a:t>Populare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400" dirty="0"/>
          </a:p>
          <a:p>
            <a:endParaRPr lang="en-US" sz="1600" dirty="0"/>
          </a:p>
          <a:p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533" y="655492"/>
            <a:ext cx="1892551" cy="7362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6366" y="3581400"/>
            <a:ext cx="37297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Express</a:t>
            </a:r>
          </a:p>
          <a:p>
            <a:pPr lvl="1"/>
            <a:r>
              <a:rPr lang="en-US" sz="2400" dirty="0" err="1"/>
              <a:t>Restify</a:t>
            </a:r>
            <a:endParaRPr lang="en-US" sz="2400" dirty="0"/>
          </a:p>
          <a:p>
            <a:pPr lvl="1"/>
            <a:r>
              <a:rPr lang="en-US" sz="2400" dirty="0"/>
              <a:t>Jade</a:t>
            </a:r>
          </a:p>
          <a:p>
            <a:pPr lvl="1"/>
            <a:r>
              <a:rPr lang="en-US" sz="2400" dirty="0"/>
              <a:t>Socket.io</a:t>
            </a:r>
          </a:p>
          <a:p>
            <a:pPr lvl="1"/>
            <a:r>
              <a:rPr lang="en-US" sz="2400" dirty="0" err="1"/>
              <a:t>Redis</a:t>
            </a:r>
            <a:endParaRPr lang="en-US" sz="2400" dirty="0"/>
          </a:p>
          <a:p>
            <a:pPr lvl="1"/>
            <a:r>
              <a:rPr lang="en-US" sz="2400" dirty="0" err="1"/>
              <a:t>Nodemon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63084" y="3581400"/>
            <a:ext cx="2714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Underscore</a:t>
            </a:r>
          </a:p>
          <a:p>
            <a:pPr lvl="1"/>
            <a:r>
              <a:rPr lang="en-US" sz="2400" dirty="0"/>
              <a:t>Mongoose</a:t>
            </a:r>
          </a:p>
          <a:p>
            <a:pPr lvl="1"/>
            <a:r>
              <a:rPr lang="en-US" sz="2400" dirty="0"/>
              <a:t>Moment</a:t>
            </a:r>
          </a:p>
          <a:p>
            <a:pPr lvl="1"/>
            <a:r>
              <a:rPr lang="en-US" sz="2400" dirty="0"/>
              <a:t>Grunt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1109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6228" y="518160"/>
            <a:ext cx="6821162" cy="10108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1283" y="2325950"/>
            <a:ext cx="8229600" cy="4027715"/>
          </a:xfrm>
        </p:spPr>
        <p:txBody>
          <a:bodyPr/>
          <a:lstStyle/>
          <a:p>
            <a:r>
              <a:rPr lang="en-US" sz="2400" dirty="0"/>
              <a:t>Commands</a:t>
            </a:r>
          </a:p>
          <a:p>
            <a:pPr lvl="1"/>
            <a:r>
              <a:rPr lang="en-US" sz="2400" dirty="0" err="1"/>
              <a:t>npm</a:t>
            </a:r>
            <a:r>
              <a:rPr lang="en-US" sz="2400" dirty="0"/>
              <a:t> </a:t>
            </a:r>
            <a:r>
              <a:rPr lang="en-US" sz="2400" dirty="0" err="1"/>
              <a:t>init</a:t>
            </a:r>
            <a:endParaRPr lang="en-US" sz="2400" dirty="0"/>
          </a:p>
          <a:p>
            <a:pPr lvl="1"/>
            <a:r>
              <a:rPr lang="en-US" sz="2400" dirty="0" err="1"/>
              <a:t>npm</a:t>
            </a:r>
            <a:r>
              <a:rPr lang="en-US" sz="2400" dirty="0"/>
              <a:t>  install</a:t>
            </a:r>
          </a:p>
          <a:p>
            <a:pPr lvl="1"/>
            <a:r>
              <a:rPr lang="en-US" sz="2400" dirty="0" err="1"/>
              <a:t>npm</a:t>
            </a:r>
            <a:r>
              <a:rPr lang="en-US" sz="2400" dirty="0"/>
              <a:t> run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400" dirty="0"/>
          </a:p>
          <a:p>
            <a:endParaRPr lang="en-US" sz="1600" dirty="0"/>
          </a:p>
          <a:p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533" y="655492"/>
            <a:ext cx="1892551" cy="7362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821" y="4339807"/>
            <a:ext cx="2847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5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6228" y="518160"/>
            <a:ext cx="6821162" cy="10108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Express Framework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1283" y="2325950"/>
            <a:ext cx="8229600" cy="4027715"/>
          </a:xfrm>
        </p:spPr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dirty="0" err="1"/>
              <a:t>nodeJS</a:t>
            </a:r>
            <a:r>
              <a:rPr lang="en-US" dirty="0"/>
              <a:t> Web Framework </a:t>
            </a:r>
          </a:p>
          <a:p>
            <a:r>
              <a:rPr lang="en-US" dirty="0" err="1"/>
              <a:t>Inspirat</a:t>
            </a:r>
            <a:r>
              <a:rPr lang="en-US" dirty="0"/>
              <a:t> din SINATRA ( Ruby )</a:t>
            </a:r>
          </a:p>
          <a:p>
            <a:r>
              <a:rPr lang="en-US" dirty="0"/>
              <a:t>Are </a:t>
            </a:r>
            <a:r>
              <a:rPr lang="en-US" dirty="0" err="1"/>
              <a:t>functionalitati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le </a:t>
            </a:r>
            <a:r>
              <a:rPr lang="en-US" dirty="0" err="1"/>
              <a:t>poti</a:t>
            </a:r>
            <a:r>
              <a:rPr lang="en-US" dirty="0"/>
              <a:t> </a:t>
            </a:r>
            <a:r>
              <a:rPr lang="en-US" dirty="0" err="1"/>
              <a:t>gasi</a:t>
            </a:r>
            <a:r>
              <a:rPr lang="en-US" dirty="0"/>
              <a:t> in </a:t>
            </a:r>
            <a:r>
              <a:rPr lang="en-US" dirty="0" err="1"/>
              <a:t>orice</a:t>
            </a:r>
            <a:r>
              <a:rPr lang="en-US" dirty="0"/>
              <a:t> web server</a:t>
            </a:r>
          </a:p>
          <a:p>
            <a:r>
              <a:rPr lang="en-US" dirty="0"/>
              <a:t>https://expressjs.com/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400" dirty="0"/>
          </a:p>
          <a:p>
            <a:endParaRPr lang="en-US" sz="16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3972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6228" y="518160"/>
            <a:ext cx="6821162" cy="10108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Express Install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1283" y="2325950"/>
            <a:ext cx="8229600" cy="4027715"/>
          </a:xfrm>
        </p:spPr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install express --save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400" dirty="0"/>
          </a:p>
          <a:p>
            <a:endParaRPr lang="en-US" sz="16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2209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6228" y="518160"/>
            <a:ext cx="6821162" cy="10108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Express and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1283" y="2325950"/>
            <a:ext cx="8229600" cy="4027715"/>
          </a:xfrm>
        </p:spPr>
        <p:txBody>
          <a:bodyPr/>
          <a:lstStyle/>
          <a:p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400" dirty="0"/>
          </a:p>
          <a:p>
            <a:endParaRPr lang="en-US" sz="1600" dirty="0"/>
          </a:p>
          <a:p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134" y="3364214"/>
            <a:ext cx="3121898" cy="195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30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6228" y="518160"/>
            <a:ext cx="6821162" cy="10108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Express Routing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1283" y="2325950"/>
            <a:ext cx="8229600" cy="4027715"/>
          </a:xfrm>
        </p:spPr>
        <p:txBody>
          <a:bodyPr/>
          <a:lstStyle/>
          <a:p>
            <a:endParaRPr lang="en-US" sz="1600" dirty="0"/>
          </a:p>
          <a:p>
            <a:r>
              <a:rPr lang="en-US" sz="1600" dirty="0"/>
              <a:t>- Routing – cum o </a:t>
            </a:r>
            <a:r>
              <a:rPr lang="en-US" sz="1600" dirty="0" err="1"/>
              <a:t>aplicatie</a:t>
            </a:r>
            <a:r>
              <a:rPr lang="en-US" sz="1600" dirty="0"/>
              <a:t> </a:t>
            </a:r>
            <a:r>
              <a:rPr lang="en-US" sz="1600" dirty="0" err="1"/>
              <a:t>treebuie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raspunda</a:t>
            </a:r>
            <a:r>
              <a:rPr lang="en-US" sz="1600" dirty="0"/>
              <a:t> </a:t>
            </a:r>
            <a:r>
              <a:rPr lang="en-US" sz="1600" dirty="0" err="1"/>
              <a:t>unei</a:t>
            </a:r>
            <a:r>
              <a:rPr lang="en-US" sz="1600" dirty="0"/>
              <a:t> </a:t>
            </a:r>
            <a:r>
              <a:rPr lang="en-US" sz="1600" dirty="0" err="1"/>
              <a:t>cereri</a:t>
            </a:r>
            <a:r>
              <a:rPr lang="en-US" sz="1600" dirty="0"/>
              <a:t>, care e </a:t>
            </a:r>
            <a:r>
              <a:rPr lang="en-US" sz="1600" dirty="0" err="1"/>
              <a:t>formata</a:t>
            </a:r>
            <a:r>
              <a:rPr lang="en-US" sz="1600" dirty="0"/>
              <a:t> din path( </a:t>
            </a:r>
            <a:r>
              <a:rPr lang="en-US" sz="1600" dirty="0" err="1"/>
              <a:t>url</a:t>
            </a:r>
            <a:r>
              <a:rPr lang="en-US" sz="1600" dirty="0"/>
              <a:t>) </a:t>
            </a:r>
            <a:r>
              <a:rPr lang="en-US" sz="1600" dirty="0" err="1"/>
              <a:t>si</a:t>
            </a:r>
            <a:r>
              <a:rPr lang="en-US" sz="1600" dirty="0"/>
              <a:t> din </a:t>
            </a:r>
            <a:r>
              <a:rPr lang="en-US" sz="1600" dirty="0" err="1"/>
              <a:t>tipul</a:t>
            </a:r>
            <a:r>
              <a:rPr lang="en-US" sz="1600" dirty="0"/>
              <a:t> </a:t>
            </a:r>
            <a:r>
              <a:rPr lang="en-US" sz="1600" dirty="0" err="1"/>
              <a:t>cerere</a:t>
            </a:r>
            <a:r>
              <a:rPr lang="en-US" sz="1600" dirty="0"/>
              <a:t> ( GET, POST )</a:t>
            </a:r>
          </a:p>
          <a:p>
            <a:pPr lvl="1"/>
            <a:r>
              <a:rPr lang="en-US" sz="1400" dirty="0" err="1"/>
              <a:t>Exemplu</a:t>
            </a:r>
            <a:r>
              <a:rPr lang="en-US" sz="1400" dirty="0"/>
              <a:t> get</a:t>
            </a:r>
          </a:p>
          <a:p>
            <a:pPr marL="800100" lvl="2" indent="0">
              <a:buNone/>
            </a:pPr>
            <a:r>
              <a:rPr lang="en-US" dirty="0" err="1"/>
              <a:t>app.get</a:t>
            </a:r>
            <a:r>
              <a:rPr lang="en-US" dirty="0"/>
              <a:t>('/', function 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marL="800100" lvl="2" indent="0">
              <a:buNone/>
            </a:pPr>
            <a:r>
              <a:rPr lang="en-US" dirty="0"/>
              <a:t>    </a:t>
            </a:r>
            <a:r>
              <a:rPr lang="en-US" dirty="0" err="1"/>
              <a:t>res.send</a:t>
            </a:r>
            <a:r>
              <a:rPr lang="en-US" dirty="0"/>
              <a:t>('Hello World!')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lvl="1"/>
            <a:r>
              <a:rPr lang="en-US" sz="1400" dirty="0" err="1"/>
              <a:t>Exemplu</a:t>
            </a:r>
            <a:r>
              <a:rPr lang="en-US" sz="1400" dirty="0"/>
              <a:t> delete</a:t>
            </a:r>
          </a:p>
          <a:p>
            <a:pPr marL="800100" lvl="2" indent="0">
              <a:buNone/>
            </a:pPr>
            <a:r>
              <a:rPr lang="en-US" dirty="0" err="1"/>
              <a:t>app.delete</a:t>
            </a:r>
            <a:r>
              <a:rPr lang="en-US" dirty="0"/>
              <a:t>('/', function (</a:t>
            </a:r>
            <a:r>
              <a:rPr lang="en-US" dirty="0" err="1"/>
              <a:t>req</a:t>
            </a:r>
            <a:r>
              <a:rPr lang="en-US" dirty="0"/>
              <a:t>, res) {</a:t>
            </a:r>
          </a:p>
          <a:p>
            <a:pPr marL="800100" lvl="2" indent="0">
              <a:buNone/>
            </a:pPr>
            <a:r>
              <a:rPr lang="en-US" dirty="0"/>
              <a:t>    </a:t>
            </a:r>
            <a:r>
              <a:rPr lang="en-US" dirty="0" err="1"/>
              <a:t>res.send</a:t>
            </a:r>
            <a:r>
              <a:rPr lang="en-US" dirty="0"/>
              <a:t>('Hello World!')</a:t>
            </a:r>
          </a:p>
          <a:p>
            <a:pPr marL="800100" lvl="2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400" dirty="0"/>
          </a:p>
          <a:p>
            <a:endParaRPr lang="en-US" sz="16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5414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18582" y="494991"/>
            <a:ext cx="5706836" cy="751114"/>
          </a:xfrm>
        </p:spPr>
        <p:txBody>
          <a:bodyPr/>
          <a:lstStyle/>
          <a:p>
            <a:r>
              <a:rPr lang="en-US" dirty="0"/>
              <a:t>Before….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325950"/>
            <a:ext cx="8229600" cy="850883"/>
          </a:xfrm>
        </p:spPr>
        <p:txBody>
          <a:bodyPr/>
          <a:lstStyle/>
          <a:p>
            <a:r>
              <a:rPr lang="en-US" sz="1600" dirty="0"/>
              <a:t>Scope </a:t>
            </a:r>
          </a:p>
          <a:p>
            <a:pPr lvl="1"/>
            <a:r>
              <a:rPr lang="en-US" sz="1400" dirty="0" err="1"/>
              <a:t>Vizibilitatea</a:t>
            </a:r>
            <a:r>
              <a:rPr lang="en-US" sz="1400" dirty="0"/>
              <a:t> </a:t>
            </a:r>
            <a:r>
              <a:rPr lang="en-US" sz="1400" dirty="0" err="1"/>
              <a:t>unei</a:t>
            </a:r>
            <a:r>
              <a:rPr lang="en-US" sz="1400" dirty="0"/>
              <a:t> </a:t>
            </a:r>
            <a:r>
              <a:rPr lang="en-US" sz="1400" dirty="0" err="1"/>
              <a:t>functii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variabile</a:t>
            </a:r>
            <a:r>
              <a:rPr lang="en-US" sz="1400" dirty="0"/>
              <a:t> in </a:t>
            </a:r>
            <a:r>
              <a:rPr lang="en-US" sz="1400" dirty="0" err="1"/>
              <a:t>diferite</a:t>
            </a:r>
            <a:r>
              <a:rPr lang="en-US" sz="1400" dirty="0"/>
              <a:t> </a:t>
            </a:r>
            <a:r>
              <a:rPr lang="en-US" sz="1400" dirty="0" err="1"/>
              <a:t>parti</a:t>
            </a:r>
            <a:r>
              <a:rPr lang="en-US" sz="1400" dirty="0"/>
              <a:t> ale </a:t>
            </a:r>
            <a:r>
              <a:rPr lang="en-US" sz="1400" dirty="0" err="1"/>
              <a:t>codului</a:t>
            </a:r>
            <a:r>
              <a:rPr lang="en-US" sz="1400" dirty="0"/>
              <a:t> in </a:t>
            </a:r>
            <a:r>
              <a:rPr lang="en-US" sz="1400" dirty="0" err="1"/>
              <a:t>timpul</a:t>
            </a:r>
            <a:r>
              <a:rPr lang="en-US" sz="1400" dirty="0"/>
              <a:t> </a:t>
            </a:r>
            <a:r>
              <a:rPr lang="en-US" sz="1400" dirty="0" err="1"/>
              <a:t>executiei</a:t>
            </a:r>
            <a:endParaRPr lang="en-US" sz="1400" dirty="0"/>
          </a:p>
          <a:p>
            <a:pPr lvl="1"/>
            <a:r>
              <a:rPr lang="en-US" sz="1400" dirty="0"/>
              <a:t>Local and global scope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129698" y="3110845"/>
            <a:ext cx="4157221" cy="2928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name = 'Todd';</a:t>
            </a:r>
          </a:p>
          <a:p>
            <a:r>
              <a:rPr lang="en-US" dirty="0" err="1"/>
              <a:t>var</a:t>
            </a:r>
            <a:r>
              <a:rPr lang="en-US" dirty="0"/>
              <a:t> scope1 = function () {</a:t>
            </a:r>
          </a:p>
          <a:p>
            <a:r>
              <a:rPr lang="en-US" dirty="0"/>
              <a:t>  // name is available here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scope2 = function () {</a:t>
            </a:r>
          </a:p>
          <a:p>
            <a:r>
              <a:rPr lang="en-US" dirty="0"/>
              <a:t>    // name is available here too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scope3 = function () {</a:t>
            </a:r>
          </a:p>
          <a:p>
            <a:r>
              <a:rPr lang="en-US" dirty="0"/>
              <a:t>      // name is also available here!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};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6228" y="518160"/>
            <a:ext cx="6821162" cy="10108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Express Routing - Advance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1283" y="2325950"/>
            <a:ext cx="8229600" cy="4027715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  <a:p>
            <a:pPr marL="800100" lvl="2" indent="0">
              <a:buNone/>
            </a:pPr>
            <a:r>
              <a:rPr lang="en-US" sz="2000" dirty="0" err="1"/>
              <a:t>app.route</a:t>
            </a:r>
            <a:r>
              <a:rPr lang="en-US" sz="2000" dirty="0"/>
              <a:t>('/book')</a:t>
            </a:r>
          </a:p>
          <a:p>
            <a:pPr marL="800100" lvl="2" indent="0">
              <a:buNone/>
            </a:pPr>
            <a:r>
              <a:rPr lang="en-US" sz="2000" dirty="0"/>
              <a:t>  	.get(function (</a:t>
            </a:r>
            <a:r>
              <a:rPr lang="en-US" sz="2000" dirty="0" err="1"/>
              <a:t>req</a:t>
            </a:r>
            <a:r>
              <a:rPr lang="en-US" sz="2000" dirty="0"/>
              <a:t>, res) {</a:t>
            </a:r>
          </a:p>
          <a:p>
            <a:pPr marL="800100" lvl="2" indent="0">
              <a:buNone/>
            </a:pPr>
            <a:r>
              <a:rPr lang="en-US" sz="2000" dirty="0"/>
              <a:t>   	 </a:t>
            </a:r>
            <a:r>
              <a:rPr lang="en-US" sz="2000" dirty="0" err="1"/>
              <a:t>res.send</a:t>
            </a:r>
            <a:r>
              <a:rPr lang="en-US" sz="2000" dirty="0"/>
              <a:t>('Get a random book')</a:t>
            </a:r>
          </a:p>
          <a:p>
            <a:pPr marL="800100" lvl="2" indent="0">
              <a:buNone/>
            </a:pPr>
            <a:r>
              <a:rPr lang="en-US" sz="2000" dirty="0"/>
              <a:t>  	})</a:t>
            </a:r>
          </a:p>
          <a:p>
            <a:pPr marL="800100" lvl="2" indent="0">
              <a:buNone/>
            </a:pPr>
            <a:r>
              <a:rPr lang="en-US" sz="2000" dirty="0"/>
              <a:t>  	.post(function (</a:t>
            </a:r>
            <a:r>
              <a:rPr lang="en-US" sz="2000" dirty="0" err="1"/>
              <a:t>req</a:t>
            </a:r>
            <a:r>
              <a:rPr lang="en-US" sz="2000" dirty="0"/>
              <a:t>, res) {</a:t>
            </a:r>
          </a:p>
          <a:p>
            <a:pPr marL="800100" lvl="2" indent="0">
              <a:buNone/>
            </a:pPr>
            <a:r>
              <a:rPr lang="en-US" sz="2000" dirty="0"/>
              <a:t>    		</a:t>
            </a:r>
            <a:r>
              <a:rPr lang="en-US" sz="2000" dirty="0" err="1"/>
              <a:t>res.send</a:t>
            </a:r>
            <a:r>
              <a:rPr lang="en-US" sz="2000" dirty="0"/>
              <a:t>('Add a book')</a:t>
            </a:r>
          </a:p>
          <a:p>
            <a:pPr marL="800100" lvl="2" indent="0">
              <a:buNone/>
            </a:pPr>
            <a:r>
              <a:rPr lang="en-US" sz="2000" dirty="0"/>
              <a:t>  	})</a:t>
            </a:r>
          </a:p>
          <a:p>
            <a:pPr marL="800100" lvl="2" indent="0">
              <a:buNone/>
            </a:pPr>
            <a:r>
              <a:rPr lang="en-US" sz="2000" dirty="0"/>
              <a:t>	  	.put(function (</a:t>
            </a:r>
            <a:r>
              <a:rPr lang="en-US" sz="2000" dirty="0" err="1"/>
              <a:t>req</a:t>
            </a:r>
            <a:r>
              <a:rPr lang="en-US" sz="2000" dirty="0"/>
              <a:t>, res) {</a:t>
            </a:r>
          </a:p>
          <a:p>
            <a:pPr marL="800100" lvl="2" indent="0">
              <a:buNone/>
            </a:pPr>
            <a:r>
              <a:rPr lang="en-US" sz="2000" dirty="0"/>
              <a:t>    		</a:t>
            </a:r>
            <a:r>
              <a:rPr lang="en-US" sz="2000" dirty="0" err="1"/>
              <a:t>res.send</a:t>
            </a:r>
            <a:r>
              <a:rPr lang="en-US" sz="2000" dirty="0"/>
              <a:t>('Update the book')</a:t>
            </a:r>
          </a:p>
          <a:p>
            <a:pPr marL="800100" lvl="2" indent="0">
              <a:buNone/>
            </a:pPr>
            <a:r>
              <a:rPr lang="en-US" sz="2000" dirty="0"/>
              <a:t>  	})</a:t>
            </a:r>
          </a:p>
        </p:txBody>
      </p:sp>
    </p:spTree>
    <p:extLst>
      <p:ext uri="{BB962C8B-B14F-4D97-AF65-F5344CB8AC3E}">
        <p14:creationId xmlns:p14="http://schemas.microsoft.com/office/powerpoint/2010/main" val="183165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6228" y="518160"/>
            <a:ext cx="6821162" cy="1010867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Middlewares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1283" y="2325950"/>
            <a:ext cx="8229600" cy="4027715"/>
          </a:xfrm>
        </p:spPr>
        <p:txBody>
          <a:bodyPr/>
          <a:lstStyle/>
          <a:p>
            <a:endParaRPr lang="en-US" sz="1600" dirty="0"/>
          </a:p>
          <a:p>
            <a:r>
              <a:rPr lang="en-US" sz="1600" dirty="0" err="1"/>
              <a:t>Functii</a:t>
            </a:r>
            <a:r>
              <a:rPr lang="en-US" sz="1600" dirty="0"/>
              <a:t> care </a:t>
            </a:r>
            <a:r>
              <a:rPr lang="en-US" sz="1600" dirty="0" err="1"/>
              <a:t>sunt</a:t>
            </a:r>
            <a:r>
              <a:rPr lang="en-US" sz="1600" dirty="0"/>
              <a:t> </a:t>
            </a:r>
            <a:r>
              <a:rPr lang="en-US" sz="1600" dirty="0" err="1"/>
              <a:t>executate</a:t>
            </a:r>
            <a:r>
              <a:rPr lang="en-US" sz="1600" dirty="0"/>
              <a:t> de Express Routing </a:t>
            </a:r>
          </a:p>
          <a:p>
            <a:r>
              <a:rPr lang="en-US" sz="1600" dirty="0" err="1"/>
              <a:t>Exemplu</a:t>
            </a:r>
            <a:r>
              <a:rPr lang="en-US" sz="1600" dirty="0"/>
              <a:t>	</a:t>
            </a:r>
            <a:endParaRPr lang="en-US" sz="1400" dirty="0"/>
          </a:p>
          <a:p>
            <a:endParaRPr lang="en-US" sz="1600" dirty="0"/>
          </a:p>
          <a:p>
            <a:pPr marL="1257300" lvl="3" indent="0">
              <a:buNone/>
            </a:pPr>
            <a:r>
              <a:rPr lang="en-US" sz="1600" dirty="0" err="1"/>
              <a:t>app.get</a:t>
            </a:r>
            <a:r>
              <a:rPr lang="en-US" sz="1600" dirty="0"/>
              <a:t>('/', function (</a:t>
            </a:r>
            <a:r>
              <a:rPr lang="en-US" sz="1600" dirty="0" err="1"/>
              <a:t>req</a:t>
            </a:r>
            <a:r>
              <a:rPr lang="en-US" sz="1600" dirty="0"/>
              <a:t>, res, </a:t>
            </a:r>
            <a:r>
              <a:rPr lang="en-US" sz="1600" b="1" dirty="0"/>
              <a:t>next</a:t>
            </a:r>
            <a:r>
              <a:rPr lang="en-US" sz="1600" dirty="0"/>
              <a:t>) {</a:t>
            </a:r>
          </a:p>
          <a:p>
            <a:pPr marL="1257300" lvl="3" indent="0">
              <a:buNone/>
            </a:pPr>
            <a:r>
              <a:rPr lang="en-US" sz="1600" dirty="0"/>
              <a:t>    if ( !</a:t>
            </a:r>
            <a:r>
              <a:rPr lang="en-US" sz="1600" dirty="0" err="1"/>
              <a:t>UserAuthentificate</a:t>
            </a:r>
            <a:r>
              <a:rPr lang="en-US" sz="1600" dirty="0"/>
              <a:t>() ) {</a:t>
            </a:r>
          </a:p>
          <a:p>
            <a:pPr marL="1257300" lvl="3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res.send</a:t>
            </a:r>
            <a:r>
              <a:rPr lang="en-US" sz="1600" dirty="0"/>
              <a:t>('Hello Bad User ');</a:t>
            </a:r>
          </a:p>
          <a:p>
            <a:pPr marL="1257300" lvl="3" indent="0">
              <a:buNone/>
            </a:pPr>
            <a:r>
              <a:rPr lang="en-US" sz="1600" dirty="0"/>
              <a:t>    } else {</a:t>
            </a:r>
          </a:p>
          <a:p>
            <a:pPr marL="1257300" lvl="3" indent="0">
              <a:buNone/>
            </a:pPr>
            <a:r>
              <a:rPr lang="en-US" sz="1600" dirty="0"/>
              <a:t>        next();</a:t>
            </a:r>
          </a:p>
          <a:p>
            <a:pPr marL="1257300" lvl="3" indent="0">
              <a:buNone/>
            </a:pPr>
            <a:r>
              <a:rPr lang="en-US" sz="1600" dirty="0"/>
              <a:t>    }</a:t>
            </a:r>
          </a:p>
          <a:p>
            <a:pPr marL="1257300" lvl="3" indent="0">
              <a:buNone/>
            </a:pPr>
            <a:r>
              <a:rPr lang="en-US" sz="1600" dirty="0"/>
              <a:t>}, function (</a:t>
            </a:r>
            <a:r>
              <a:rPr lang="en-US" sz="1600" dirty="0" err="1"/>
              <a:t>req</a:t>
            </a:r>
            <a:r>
              <a:rPr lang="en-US" sz="1600" dirty="0"/>
              <a:t>, res) {</a:t>
            </a:r>
          </a:p>
          <a:p>
            <a:pPr marL="1257300" lvl="3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res.send</a:t>
            </a:r>
            <a:r>
              <a:rPr lang="en-US" sz="1600" dirty="0"/>
              <a:t>('Hello Good User');</a:t>
            </a:r>
          </a:p>
          <a:p>
            <a:pPr marL="1257300" lvl="3" indent="0">
              <a:buNone/>
            </a:pPr>
            <a:r>
              <a:rPr lang="en-US" sz="1600" dirty="0"/>
              <a:t>});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90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6228" y="518160"/>
            <a:ext cx="6821162" cy="1010867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Middlewares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1283" y="2325950"/>
            <a:ext cx="8229600" cy="4027715"/>
          </a:xfrm>
        </p:spPr>
        <p:txBody>
          <a:bodyPr/>
          <a:lstStyle/>
          <a:p>
            <a:endParaRPr lang="en-US" sz="1600" dirty="0"/>
          </a:p>
          <a:p>
            <a:r>
              <a:rPr lang="en-US" sz="1600" dirty="0" err="1"/>
              <a:t>Functii</a:t>
            </a:r>
            <a:r>
              <a:rPr lang="en-US" sz="1600" dirty="0"/>
              <a:t> care </a:t>
            </a:r>
            <a:r>
              <a:rPr lang="en-US" sz="1600" dirty="0" err="1"/>
              <a:t>sunt</a:t>
            </a:r>
            <a:r>
              <a:rPr lang="en-US" sz="1600" dirty="0"/>
              <a:t> </a:t>
            </a:r>
            <a:r>
              <a:rPr lang="en-US" sz="1600" dirty="0" err="1"/>
              <a:t>executate</a:t>
            </a:r>
            <a:r>
              <a:rPr lang="en-US" sz="1600" dirty="0"/>
              <a:t> de Express Routing </a:t>
            </a:r>
          </a:p>
          <a:p>
            <a:r>
              <a:rPr lang="en-US" sz="1600" dirty="0" err="1"/>
              <a:t>Exemplu</a:t>
            </a:r>
            <a:r>
              <a:rPr lang="en-US" sz="1600" dirty="0"/>
              <a:t>	</a:t>
            </a:r>
            <a:endParaRPr lang="en-US" sz="1400" dirty="0"/>
          </a:p>
          <a:p>
            <a:endParaRPr lang="en-US" sz="1600" dirty="0"/>
          </a:p>
          <a:p>
            <a:pPr marL="1257300" lvl="3" indent="0">
              <a:buNone/>
            </a:pPr>
            <a:r>
              <a:rPr lang="en-US" sz="1600" dirty="0" err="1"/>
              <a:t>app.get</a:t>
            </a:r>
            <a:r>
              <a:rPr lang="en-US" sz="1600" dirty="0"/>
              <a:t>('/', function (</a:t>
            </a:r>
            <a:r>
              <a:rPr lang="en-US" sz="1600" dirty="0" err="1"/>
              <a:t>req</a:t>
            </a:r>
            <a:r>
              <a:rPr lang="en-US" sz="1600" dirty="0"/>
              <a:t>, res, </a:t>
            </a:r>
            <a:r>
              <a:rPr lang="en-US" sz="1600" b="1" dirty="0"/>
              <a:t>next</a:t>
            </a:r>
            <a:r>
              <a:rPr lang="en-US" sz="1600" dirty="0"/>
              <a:t>) {</a:t>
            </a:r>
          </a:p>
          <a:p>
            <a:pPr marL="1257300" lvl="3" indent="0">
              <a:buNone/>
            </a:pPr>
            <a:r>
              <a:rPr lang="en-US" sz="1600" dirty="0"/>
              <a:t>    if ( !</a:t>
            </a:r>
            <a:r>
              <a:rPr lang="en-US" sz="1600" dirty="0" err="1"/>
              <a:t>UserAuthentificate</a:t>
            </a:r>
            <a:r>
              <a:rPr lang="en-US" sz="1600" dirty="0"/>
              <a:t>() ) {</a:t>
            </a:r>
          </a:p>
          <a:p>
            <a:pPr marL="1257300" lvl="3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res.send</a:t>
            </a:r>
            <a:r>
              <a:rPr lang="en-US" sz="1600" dirty="0"/>
              <a:t>('Hello Bad User ');</a:t>
            </a:r>
          </a:p>
          <a:p>
            <a:pPr marL="1257300" lvl="3" indent="0">
              <a:buNone/>
            </a:pPr>
            <a:r>
              <a:rPr lang="en-US" sz="1600" dirty="0"/>
              <a:t>    } else {</a:t>
            </a:r>
          </a:p>
          <a:p>
            <a:pPr marL="1257300" lvl="3" indent="0">
              <a:buNone/>
            </a:pPr>
            <a:r>
              <a:rPr lang="en-US" sz="1600" dirty="0"/>
              <a:t>        next();</a:t>
            </a:r>
          </a:p>
          <a:p>
            <a:pPr marL="1257300" lvl="3" indent="0">
              <a:buNone/>
            </a:pPr>
            <a:r>
              <a:rPr lang="en-US" sz="1600" dirty="0"/>
              <a:t>    }</a:t>
            </a:r>
          </a:p>
          <a:p>
            <a:pPr marL="1257300" lvl="3" indent="0">
              <a:buNone/>
            </a:pPr>
            <a:r>
              <a:rPr lang="en-US" sz="1600" dirty="0"/>
              <a:t>}, function (</a:t>
            </a:r>
            <a:r>
              <a:rPr lang="en-US" sz="1600" dirty="0" err="1"/>
              <a:t>req</a:t>
            </a:r>
            <a:r>
              <a:rPr lang="en-US" sz="1600" dirty="0"/>
              <a:t>, res) {</a:t>
            </a:r>
          </a:p>
          <a:p>
            <a:pPr marL="1257300" lvl="3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res.send</a:t>
            </a:r>
            <a:r>
              <a:rPr lang="en-US" sz="1600" dirty="0"/>
              <a:t>('Hello Good User');</a:t>
            </a:r>
          </a:p>
          <a:p>
            <a:pPr marL="1257300" lvl="3" indent="0">
              <a:buNone/>
            </a:pPr>
            <a:r>
              <a:rPr lang="en-US" sz="1600" dirty="0"/>
              <a:t>});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9320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6228" y="518160"/>
            <a:ext cx="6821162" cy="10108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………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1283" y="2325950"/>
            <a:ext cx="8229600" cy="4027715"/>
          </a:xfrm>
        </p:spPr>
        <p:txBody>
          <a:bodyPr/>
          <a:lstStyle/>
          <a:p>
            <a:endParaRPr lang="en-US" sz="1600" dirty="0"/>
          </a:p>
          <a:p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357" y="3111082"/>
            <a:ext cx="4957452" cy="28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5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6228" y="518160"/>
            <a:ext cx="6821162" cy="10108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Mini </a:t>
            </a:r>
            <a:r>
              <a:rPr lang="en-US" dirty="0" err="1"/>
              <a:t>Aplicatie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1283" y="2325950"/>
            <a:ext cx="8229600" cy="4027715"/>
          </a:xfrm>
        </p:spPr>
        <p:txBody>
          <a:bodyPr/>
          <a:lstStyle/>
          <a:p>
            <a:endParaRPr lang="en-US" sz="1600" dirty="0"/>
          </a:p>
          <a:p>
            <a:r>
              <a:rPr lang="en-US" sz="1600" dirty="0"/>
              <a:t>API Server – POST MANAGEMENT ( id, </a:t>
            </a:r>
            <a:r>
              <a:rPr lang="en-US" sz="1600" dirty="0" err="1"/>
              <a:t>titlu</a:t>
            </a:r>
            <a:r>
              <a:rPr lang="en-US" sz="1600" dirty="0"/>
              <a:t>, body )</a:t>
            </a:r>
          </a:p>
          <a:p>
            <a:pPr lvl="1"/>
            <a:r>
              <a:rPr lang="en-US" sz="1200" dirty="0"/>
              <a:t>Sa </a:t>
            </a:r>
            <a:r>
              <a:rPr lang="en-US" sz="1200" dirty="0" err="1"/>
              <a:t>aveti</a:t>
            </a:r>
            <a:r>
              <a:rPr lang="en-US" sz="1200" dirty="0"/>
              <a:t> un middleware care </a:t>
            </a:r>
            <a:r>
              <a:rPr lang="en-US" sz="1200" dirty="0" err="1"/>
              <a:t>salveaza</a:t>
            </a:r>
            <a:r>
              <a:rPr lang="en-US" sz="1200" dirty="0"/>
              <a:t> in </a:t>
            </a:r>
            <a:r>
              <a:rPr lang="en-US" sz="1200" dirty="0" err="1"/>
              <a:t>loguri</a:t>
            </a:r>
            <a:r>
              <a:rPr lang="en-US" sz="1200" dirty="0"/>
              <a:t> </a:t>
            </a:r>
            <a:r>
              <a:rPr lang="en-US" sz="1200" dirty="0" err="1"/>
              <a:t>informatii</a:t>
            </a:r>
            <a:r>
              <a:rPr lang="en-US" sz="1200" dirty="0"/>
              <a:t> </a:t>
            </a:r>
            <a:r>
              <a:rPr lang="en-US" sz="1200" dirty="0" err="1"/>
              <a:t>despre</a:t>
            </a:r>
            <a:r>
              <a:rPr lang="en-US" sz="1200" dirty="0"/>
              <a:t> </a:t>
            </a:r>
            <a:r>
              <a:rPr lang="en-US" sz="1200" dirty="0" err="1"/>
              <a:t>accesare</a:t>
            </a:r>
            <a:r>
              <a:rPr lang="en-US" sz="1200"/>
              <a:t> API</a:t>
            </a:r>
            <a:endParaRPr lang="en-US" sz="1200" dirty="0"/>
          </a:p>
          <a:p>
            <a:pPr lvl="1"/>
            <a:r>
              <a:rPr lang="en-US" sz="1200" dirty="0" err="1"/>
              <a:t>pe</a:t>
            </a:r>
            <a:r>
              <a:rPr lang="en-US" sz="1200" dirty="0"/>
              <a:t> </a:t>
            </a:r>
            <a:r>
              <a:rPr lang="en-US" sz="1200" dirty="0" err="1"/>
              <a:t>ruta</a:t>
            </a:r>
            <a:r>
              <a:rPr lang="en-US" sz="1200" dirty="0"/>
              <a:t> ‘/’ server </a:t>
            </a:r>
            <a:r>
              <a:rPr lang="en-US" sz="1200" dirty="0" err="1"/>
              <a:t>fisierul</a:t>
            </a:r>
            <a:r>
              <a:rPr lang="en-US" sz="1200" dirty="0"/>
              <a:t> index.html</a:t>
            </a:r>
          </a:p>
          <a:p>
            <a:pPr lvl="1"/>
            <a:r>
              <a:rPr lang="en-US" sz="1200" dirty="0" err="1"/>
              <a:t>pe</a:t>
            </a:r>
            <a:r>
              <a:rPr lang="en-US" sz="1200" dirty="0"/>
              <a:t> </a:t>
            </a:r>
            <a:r>
              <a:rPr lang="en-US" sz="1200" dirty="0" err="1"/>
              <a:t>ruta</a:t>
            </a:r>
            <a:r>
              <a:rPr lang="en-US" sz="1200" dirty="0"/>
              <a:t> ‘</a:t>
            </a:r>
            <a:r>
              <a:rPr lang="en-US" sz="1200" dirty="0" err="1"/>
              <a:t>api</a:t>
            </a:r>
            <a:r>
              <a:rPr lang="en-US" sz="1200" dirty="0"/>
              <a:t>’ </a:t>
            </a:r>
            <a:r>
              <a:rPr lang="en-US" sz="1200" dirty="0" err="1"/>
              <a:t>facem</a:t>
            </a:r>
            <a:r>
              <a:rPr lang="en-US" sz="1200" dirty="0"/>
              <a:t>  </a:t>
            </a:r>
            <a:r>
              <a:rPr lang="en-US" sz="1200" dirty="0" err="1"/>
              <a:t>operatii</a:t>
            </a:r>
            <a:r>
              <a:rPr lang="en-US" sz="1200" dirty="0"/>
              <a:t> crud ( </a:t>
            </a:r>
            <a:r>
              <a:rPr lang="en-US" sz="1200" dirty="0" err="1"/>
              <a:t>raspuns</a:t>
            </a:r>
            <a:r>
              <a:rPr lang="en-US" sz="1200" dirty="0"/>
              <a:t> JSON )</a:t>
            </a:r>
          </a:p>
          <a:p>
            <a:pPr lvl="2"/>
            <a:r>
              <a:rPr lang="en-US" sz="1000" dirty="0" err="1"/>
              <a:t>api</a:t>
            </a:r>
            <a:r>
              <a:rPr lang="en-US" sz="1000" dirty="0"/>
              <a:t>/</a:t>
            </a:r>
          </a:p>
          <a:p>
            <a:pPr lvl="2"/>
            <a:r>
              <a:rPr lang="en-US" sz="1000" dirty="0"/>
              <a:t>    posts - GET - return all posts</a:t>
            </a:r>
          </a:p>
          <a:p>
            <a:pPr lvl="2"/>
            <a:r>
              <a:rPr lang="en-US" sz="1000" dirty="0"/>
              <a:t>    posts/:id - GET - return one item</a:t>
            </a:r>
          </a:p>
          <a:p>
            <a:pPr lvl="2"/>
            <a:r>
              <a:rPr lang="en-US" sz="1000" dirty="0"/>
              <a:t>    posts - POST - insert one item</a:t>
            </a:r>
          </a:p>
          <a:p>
            <a:pPr lvl="2"/>
            <a:r>
              <a:rPr lang="en-US" sz="1000" dirty="0"/>
              <a:t>    posts/:id - PUT - update one item</a:t>
            </a:r>
          </a:p>
          <a:p>
            <a:pPr lvl="2"/>
            <a:r>
              <a:rPr lang="en-US" sz="1000" dirty="0"/>
              <a:t>    delete/:id - DELETE - delete one item</a:t>
            </a:r>
            <a:endParaRPr lang="en-US" sz="1000" dirty="0"/>
          </a:p>
          <a:p>
            <a:pPr lvl="1"/>
            <a:r>
              <a:rPr lang="en-US" sz="1200" dirty="0" err="1"/>
              <a:t>Vom</a:t>
            </a:r>
            <a:r>
              <a:rPr lang="en-US" sz="1200" dirty="0"/>
              <a:t> </a:t>
            </a:r>
            <a:r>
              <a:rPr lang="en-US" sz="1200" dirty="0" err="1"/>
              <a:t>folosi</a:t>
            </a:r>
            <a:r>
              <a:rPr lang="en-US" sz="1200" dirty="0"/>
              <a:t> </a:t>
            </a:r>
            <a:r>
              <a:rPr lang="en-US" sz="1200" dirty="0" err="1"/>
              <a:t>modulele</a:t>
            </a:r>
            <a:endParaRPr lang="en-US" sz="1200" dirty="0"/>
          </a:p>
          <a:p>
            <a:pPr lvl="2"/>
            <a:r>
              <a:rPr lang="en-US" sz="1000" dirty="0"/>
              <a:t>Express</a:t>
            </a:r>
          </a:p>
          <a:p>
            <a:pPr lvl="2"/>
            <a:r>
              <a:rPr lang="en-US" sz="1000" dirty="0" err="1"/>
              <a:t>Nodemon</a:t>
            </a:r>
            <a:r>
              <a:rPr lang="en-US" sz="1000" dirty="0"/>
              <a:t> </a:t>
            </a:r>
          </a:p>
          <a:p>
            <a:pPr lvl="2"/>
            <a:endParaRPr lang="en-US" sz="1000" dirty="0"/>
          </a:p>
          <a:p>
            <a:pPr lvl="1"/>
            <a:endParaRPr lang="en-US" sz="14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886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Before….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325950"/>
            <a:ext cx="8229600" cy="3946299"/>
          </a:xfrm>
        </p:spPr>
        <p:txBody>
          <a:bodyPr/>
          <a:lstStyle/>
          <a:p>
            <a:r>
              <a:rPr lang="en-US" sz="1600" dirty="0"/>
              <a:t>Callback</a:t>
            </a:r>
          </a:p>
          <a:p>
            <a:pPr lvl="1"/>
            <a:r>
              <a:rPr lang="en-US" sz="1400" dirty="0"/>
              <a:t>“</a:t>
            </a:r>
            <a:r>
              <a:rPr lang="en-US" i="1" dirty="0"/>
              <a:t>A reference to executable code, or a piece of executable code, that is passed as an argument to other code.”</a:t>
            </a:r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	//</a:t>
            </a:r>
            <a:r>
              <a:rPr lang="en-US" sz="1200" dirty="0" err="1"/>
              <a:t>exemplu</a:t>
            </a:r>
            <a:r>
              <a:rPr lang="en-US" sz="1200" dirty="0"/>
              <a:t> de cod</a:t>
            </a:r>
          </a:p>
          <a:p>
            <a:pPr marL="857250" lvl="2" indent="0">
              <a:buNone/>
            </a:pPr>
            <a:r>
              <a:rPr lang="en-US" sz="1000" dirty="0"/>
              <a:t>$('#element').</a:t>
            </a:r>
            <a:r>
              <a:rPr lang="en-US" sz="1000" dirty="0" err="1"/>
              <a:t>fadeIn</a:t>
            </a:r>
            <a:r>
              <a:rPr lang="en-US" sz="1000" dirty="0"/>
              <a:t>('slow', </a:t>
            </a:r>
            <a:r>
              <a:rPr lang="en-US" sz="1000" dirty="0">
                <a:solidFill>
                  <a:srgbClr val="FF0000"/>
                </a:solidFill>
              </a:rPr>
              <a:t>function() {</a:t>
            </a:r>
          </a:p>
          <a:p>
            <a:pPr marL="857250" lvl="2" indent="0">
              <a:buNone/>
            </a:pPr>
            <a:r>
              <a:rPr lang="en-US" sz="1000" dirty="0">
                <a:solidFill>
                  <a:srgbClr val="FF0000"/>
                </a:solidFill>
              </a:rPr>
              <a:t>    // callback function</a:t>
            </a:r>
          </a:p>
          <a:p>
            <a:pPr marL="857250" lvl="2" indent="0">
              <a:buNone/>
            </a:pPr>
            <a:r>
              <a:rPr lang="en-US" sz="1000" dirty="0">
                <a:solidFill>
                  <a:srgbClr val="FF0000"/>
                </a:solidFill>
              </a:rPr>
              <a:t>}</a:t>
            </a:r>
            <a:r>
              <a:rPr lang="en-US" sz="1000" dirty="0"/>
              <a:t>);</a:t>
            </a:r>
          </a:p>
          <a:p>
            <a:pPr marL="457200" lvl="1" indent="0">
              <a:buNone/>
            </a:pPr>
            <a:r>
              <a:rPr lang="en-US" sz="1200" dirty="0"/>
              <a:t>	//alt </a:t>
            </a:r>
            <a:r>
              <a:rPr lang="en-US" sz="1200" dirty="0" err="1"/>
              <a:t>exemplu</a:t>
            </a:r>
            <a:endParaRPr lang="en-US" sz="1200" dirty="0"/>
          </a:p>
          <a:p>
            <a:pPr marL="857250" lvl="2" indent="0">
              <a:buNone/>
            </a:pPr>
            <a:r>
              <a:rPr lang="en-US" sz="1000" dirty="0" err="1">
                <a:solidFill>
                  <a:srgbClr val="FF0000"/>
                </a:solidFill>
              </a:rPr>
              <a:t>var</a:t>
            </a:r>
            <a:r>
              <a:rPr lang="en-US" sz="1000" dirty="0">
                <a:solidFill>
                  <a:srgbClr val="FF0000"/>
                </a:solidFill>
              </a:rPr>
              <a:t> callback = function () { console.log(‘123’) };</a:t>
            </a:r>
          </a:p>
          <a:p>
            <a:pPr marL="857250" lvl="2" indent="0">
              <a:buNone/>
            </a:pPr>
            <a:r>
              <a:rPr lang="en-US" sz="1000" dirty="0" err="1"/>
              <a:t>setTimeout</a:t>
            </a:r>
            <a:r>
              <a:rPr lang="en-US" sz="1000" dirty="0"/>
              <a:t> ( </a:t>
            </a:r>
            <a:r>
              <a:rPr lang="en-US" sz="1000" dirty="0">
                <a:solidFill>
                  <a:srgbClr val="FF0000"/>
                </a:solidFill>
              </a:rPr>
              <a:t>callback</a:t>
            </a:r>
            <a:r>
              <a:rPr lang="en-US" sz="1000" dirty="0"/>
              <a:t>, 1000 );</a:t>
            </a:r>
          </a:p>
        </p:txBody>
      </p:sp>
    </p:spTree>
    <p:extLst>
      <p:ext uri="{BB962C8B-B14F-4D97-AF65-F5344CB8AC3E}">
        <p14:creationId xmlns:p14="http://schemas.microsoft.com/office/powerpoint/2010/main" val="47162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Before….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325950"/>
            <a:ext cx="8229600" cy="3946299"/>
          </a:xfrm>
        </p:spPr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Other important concepts</a:t>
            </a:r>
          </a:p>
          <a:p>
            <a:endParaRPr lang="en-US" sz="1600" dirty="0"/>
          </a:p>
          <a:p>
            <a:pPr lvl="1"/>
            <a:r>
              <a:rPr lang="en-US" sz="1400" dirty="0"/>
              <a:t>Closures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Hoisting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Prototype</a:t>
            </a:r>
          </a:p>
          <a:p>
            <a:endParaRPr lang="en-US" sz="16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0429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Before….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325950"/>
            <a:ext cx="8229600" cy="3946299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Exercitiu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Scrieti</a:t>
            </a:r>
            <a:r>
              <a:rPr lang="en-US" sz="1600" dirty="0"/>
              <a:t> o </a:t>
            </a:r>
            <a:r>
              <a:rPr lang="en-US" sz="1600" dirty="0" err="1"/>
              <a:t>functie</a:t>
            </a:r>
            <a:r>
              <a:rPr lang="en-US" sz="1600" dirty="0"/>
              <a:t> care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primeasca</a:t>
            </a:r>
            <a:r>
              <a:rPr lang="en-US" sz="1600" dirty="0"/>
              <a:t> ca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parametri</a:t>
            </a:r>
            <a:r>
              <a:rPr lang="en-US" sz="1600" dirty="0"/>
              <a:t> un text </a:t>
            </a:r>
            <a:r>
              <a:rPr lang="en-US" sz="1600" dirty="0" err="1"/>
              <a:t>si</a:t>
            </a:r>
            <a:r>
              <a:rPr lang="en-US" sz="1600" dirty="0"/>
              <a:t> un </a:t>
            </a:r>
            <a:r>
              <a:rPr lang="en-US" sz="1600" dirty="0" err="1"/>
              <a:t>numar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Exemplu</a:t>
            </a:r>
            <a:r>
              <a:rPr lang="en-US" sz="1600" dirty="0"/>
              <a:t> : </a:t>
            </a:r>
            <a:r>
              <a:rPr lang="en-US" sz="1600" dirty="0" err="1"/>
              <a:t>functie</a:t>
            </a:r>
            <a:r>
              <a:rPr lang="en-US" sz="1600" dirty="0"/>
              <a:t> ( “test to output”, 5)  </a:t>
            </a:r>
            <a:r>
              <a:rPr lang="en-US" sz="1600" dirty="0" err="1"/>
              <a:t>aceasta</a:t>
            </a:r>
            <a:r>
              <a:rPr lang="en-US" sz="1600" dirty="0"/>
              <a:t> </a:t>
            </a:r>
            <a:r>
              <a:rPr lang="en-US" sz="1600" dirty="0" err="1"/>
              <a:t>trebuie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tipareasca</a:t>
            </a:r>
            <a:r>
              <a:rPr lang="en-US" sz="1600" dirty="0"/>
              <a:t> ( console.log ) la </a:t>
            </a:r>
            <a:r>
              <a:rPr lang="en-US" sz="1600" dirty="0" err="1"/>
              <a:t>fiecare</a:t>
            </a:r>
            <a:r>
              <a:rPr lang="en-US" sz="1600" dirty="0"/>
              <a:t> 5 </a:t>
            </a:r>
            <a:r>
              <a:rPr lang="en-US" sz="1600" dirty="0" err="1"/>
              <a:t>secunde</a:t>
            </a:r>
            <a:r>
              <a:rPr lang="en-US" sz="1600" dirty="0"/>
              <a:t> </a:t>
            </a:r>
            <a:r>
              <a:rPr lang="en-US" sz="1600" dirty="0" err="1"/>
              <a:t>textul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		“Text To Output at  5 seconds”</a:t>
            </a:r>
          </a:p>
          <a:p>
            <a:pPr marL="0" indent="0">
              <a:buNone/>
            </a:pPr>
            <a:r>
              <a:rPr lang="en-US" sz="1600" dirty="0"/>
              <a:t>		“Text To Output at  10 seconds”</a:t>
            </a:r>
          </a:p>
          <a:p>
            <a:pPr marL="0" indent="0">
              <a:buNone/>
            </a:pPr>
            <a:r>
              <a:rPr lang="en-US" sz="1600" dirty="0"/>
              <a:t>		“Text To Output at  15 seconds”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Bonus: </a:t>
            </a:r>
            <a:r>
              <a:rPr lang="en-US" sz="1600" dirty="0" err="1"/>
              <a:t>Dupa</a:t>
            </a:r>
            <a:r>
              <a:rPr lang="en-US" sz="1600" dirty="0"/>
              <a:t> 13 </a:t>
            </a:r>
            <a:r>
              <a:rPr lang="en-US" sz="1600" dirty="0" err="1"/>
              <a:t>secunde</a:t>
            </a:r>
            <a:r>
              <a:rPr lang="en-US" sz="1600" dirty="0"/>
              <a:t>, de la </a:t>
            </a:r>
            <a:r>
              <a:rPr lang="en-US" sz="1600" dirty="0" err="1"/>
              <a:t>lansarea</a:t>
            </a:r>
            <a:r>
              <a:rPr lang="en-US" sz="1600" dirty="0"/>
              <a:t> in </a:t>
            </a:r>
            <a:r>
              <a:rPr lang="en-US" sz="1600" dirty="0" err="1"/>
              <a:t>executie</a:t>
            </a:r>
            <a:r>
              <a:rPr lang="en-US" sz="1600" dirty="0"/>
              <a:t>,  indifferent de </a:t>
            </a:r>
            <a:r>
              <a:rPr lang="en-US" sz="1600" dirty="0" err="1"/>
              <a:t>intervalul</a:t>
            </a:r>
            <a:r>
              <a:rPr lang="en-US" sz="1600" dirty="0"/>
              <a:t> de </a:t>
            </a:r>
            <a:r>
              <a:rPr lang="en-US" sz="1600" dirty="0" err="1"/>
              <a:t>timp</a:t>
            </a:r>
            <a:r>
              <a:rPr lang="en-US" sz="1600" dirty="0"/>
              <a:t>, </a:t>
            </a:r>
            <a:r>
              <a:rPr lang="en-US" sz="1600" dirty="0" err="1"/>
              <a:t>functia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nu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tipareasca</a:t>
            </a:r>
            <a:r>
              <a:rPr lang="en-US" sz="1600" dirty="0"/>
              <a:t> </a:t>
            </a:r>
            <a:r>
              <a:rPr lang="en-US" sz="1600" dirty="0" err="1"/>
              <a:t>acel</a:t>
            </a:r>
            <a:r>
              <a:rPr lang="en-US" sz="1600" dirty="0"/>
              <a:t> text.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400" dirty="0"/>
          </a:p>
          <a:p>
            <a:endParaRPr lang="en-US" sz="1600" dirty="0"/>
          </a:p>
          <a:p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50" y="2291971"/>
            <a:ext cx="1343099" cy="7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1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1283" y="2325950"/>
            <a:ext cx="8229600" cy="3946299"/>
          </a:xfrm>
        </p:spPr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Nodejs</a:t>
            </a:r>
            <a:r>
              <a:rPr lang="en-US" sz="1600" dirty="0"/>
              <a:t> </a:t>
            </a:r>
            <a:r>
              <a:rPr lang="en-US" sz="1600" dirty="0" err="1"/>
              <a:t>foloseste</a:t>
            </a:r>
            <a:r>
              <a:rPr lang="en-US" sz="1600" dirty="0"/>
              <a:t> V8</a:t>
            </a:r>
          </a:p>
          <a:p>
            <a:r>
              <a:rPr lang="en-US" sz="1600" dirty="0"/>
              <a:t>V8 </a:t>
            </a:r>
            <a:r>
              <a:rPr lang="en-US" sz="1600" dirty="0" err="1"/>
              <a:t>Javascript</a:t>
            </a:r>
            <a:r>
              <a:rPr lang="en-US" sz="1600" dirty="0"/>
              <a:t> engine,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creat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optimizat</a:t>
            </a:r>
            <a:r>
              <a:rPr lang="en-US" sz="1600" dirty="0"/>
              <a:t> de Google</a:t>
            </a:r>
          </a:p>
          <a:p>
            <a:r>
              <a:rPr lang="en-US" sz="1600" dirty="0"/>
              <a:t>A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creat</a:t>
            </a:r>
            <a:r>
              <a:rPr lang="en-US" sz="1600" dirty="0"/>
              <a:t> the Ryan Dahl in 2009</a:t>
            </a:r>
          </a:p>
          <a:p>
            <a:r>
              <a:rPr lang="en-US" sz="1600" dirty="0"/>
              <a:t>Open Source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400" dirty="0"/>
          </a:p>
          <a:p>
            <a:endParaRPr lang="en-US" sz="16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305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1283" y="2325950"/>
            <a:ext cx="8229600" cy="4027715"/>
          </a:xfrm>
        </p:spPr>
        <p:txBody>
          <a:bodyPr/>
          <a:lstStyle/>
          <a:p>
            <a:endParaRPr lang="en-US" sz="1600" dirty="0"/>
          </a:p>
          <a:p>
            <a:r>
              <a:rPr lang="en-US" sz="1600" dirty="0"/>
              <a:t>Server side </a:t>
            </a:r>
            <a:r>
              <a:rPr lang="en-US" sz="1600" dirty="0" err="1"/>
              <a:t>Javascript</a:t>
            </a:r>
            <a:endParaRPr lang="en-US" sz="1600" dirty="0"/>
          </a:p>
          <a:p>
            <a:r>
              <a:rPr lang="en-US" sz="1600" dirty="0"/>
              <a:t>Command tool</a:t>
            </a:r>
          </a:p>
          <a:p>
            <a:r>
              <a:rPr lang="en-US" sz="1600" dirty="0"/>
              <a:t>Single-thread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“Node.js is a platform built on Chrome’s JavaScript runtime for easily building fast, scalable network applications. Node.js uses an event-</a:t>
            </a:r>
            <a:r>
              <a:rPr lang="en-US" dirty="0" err="1">
                <a:latin typeface="+mn-lt"/>
              </a:rPr>
              <a:t>driven,non</a:t>
            </a:r>
            <a:r>
              <a:rPr lang="en-US" dirty="0">
                <a:latin typeface="+mn-lt"/>
              </a:rPr>
              <a:t>-blocking I/O model that makes it lightweight and efficient, perfect for data-intensive real-time applications that run across distributed devices”</a:t>
            </a:r>
            <a:endParaRPr lang="en-US" sz="1600" dirty="0">
              <a:latin typeface="+mn-lt"/>
            </a:endParaRP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400" dirty="0"/>
          </a:p>
          <a:p>
            <a:endParaRPr lang="en-US" sz="16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1050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Non-Blocking I/O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1283" y="2325950"/>
            <a:ext cx="8229600" cy="4027715"/>
          </a:xfrm>
        </p:spPr>
        <p:txBody>
          <a:bodyPr/>
          <a:lstStyle/>
          <a:p>
            <a:endParaRPr lang="en-US" sz="1600" dirty="0"/>
          </a:p>
          <a:p>
            <a:r>
              <a:rPr lang="en-US" sz="1600" dirty="0"/>
              <a:t>Traditional I/O</a:t>
            </a:r>
          </a:p>
          <a:p>
            <a:endParaRPr lang="en-US" sz="1600" dirty="0"/>
          </a:p>
          <a:p>
            <a:pPr marL="800100" lvl="2" indent="0">
              <a:buNone/>
            </a:pPr>
            <a:r>
              <a:rPr lang="en-US" sz="1200" dirty="0"/>
              <a:t>result = </a:t>
            </a:r>
            <a:r>
              <a:rPr lang="en-US" sz="1200" dirty="0" err="1"/>
              <a:t>db.query</a:t>
            </a:r>
            <a:r>
              <a:rPr lang="en-US" sz="1200" dirty="0"/>
              <a:t>("select count(*) from MY_SUPER_BIG_TABLE")</a:t>
            </a:r>
          </a:p>
          <a:p>
            <a:pPr marL="800100" lvl="2" indent="0">
              <a:buNone/>
            </a:pPr>
            <a:r>
              <a:rPr lang="en-US" sz="1200" dirty="0" err="1"/>
              <a:t>doSomethingWithTheResult</a:t>
            </a:r>
            <a:r>
              <a:rPr lang="en-US" sz="1200" dirty="0"/>
              <a:t>(result);//wait until the result</a:t>
            </a:r>
          </a:p>
          <a:p>
            <a:pPr marL="800100" lvl="2" indent="0">
              <a:buNone/>
            </a:pPr>
            <a:r>
              <a:rPr lang="en-US" sz="1200" dirty="0" err="1"/>
              <a:t>doSomethingWithoutRsult</a:t>
            </a:r>
            <a:r>
              <a:rPr lang="en-US" sz="1200" dirty="0"/>
              <a:t>();//execution block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Non-blocking I/O</a:t>
            </a:r>
          </a:p>
          <a:p>
            <a:pPr marL="800100" lvl="2" indent="0">
              <a:buNone/>
            </a:pPr>
            <a:r>
              <a:rPr lang="en-US" sz="1200" dirty="0" err="1"/>
              <a:t>db.query</a:t>
            </a:r>
            <a:r>
              <a:rPr lang="en-US" sz="1200" dirty="0"/>
              <a:t>("select count(*) from MY_SUPER_BIG_TABLE", function (result) {</a:t>
            </a:r>
          </a:p>
          <a:p>
            <a:pPr marL="800100" lvl="2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doSomethingWithTheResult</a:t>
            </a:r>
            <a:r>
              <a:rPr lang="en-US" sz="1200" dirty="0"/>
              <a:t>(result);//wait until the result</a:t>
            </a:r>
          </a:p>
          <a:p>
            <a:pPr marL="800100" lvl="2" indent="0">
              <a:buNone/>
            </a:pPr>
            <a:r>
              <a:rPr lang="en-US" sz="1200" dirty="0"/>
              <a:t>});</a:t>
            </a:r>
          </a:p>
          <a:p>
            <a:pPr marL="800100" lvl="2" indent="0">
              <a:buNone/>
            </a:pPr>
            <a:r>
              <a:rPr lang="en-US" sz="1200" dirty="0" err="1"/>
              <a:t>doSomethingWithoutRsult</a:t>
            </a:r>
            <a:r>
              <a:rPr lang="en-US" sz="1200" dirty="0"/>
              <a:t>();//execute without delay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400" dirty="0"/>
          </a:p>
          <a:p>
            <a:endParaRPr lang="en-US" sz="16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0138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6228" y="518160"/>
            <a:ext cx="6821162" cy="1010867"/>
          </a:xfrm>
        </p:spPr>
        <p:txBody>
          <a:bodyPr>
            <a:normAutofit/>
          </a:bodyPr>
          <a:lstStyle/>
          <a:p>
            <a:r>
              <a:rPr lang="en-US" dirty="0" err="1"/>
              <a:t>Instalare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…..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1283" y="2325950"/>
            <a:ext cx="8229600" cy="4027715"/>
          </a:xfrm>
        </p:spPr>
        <p:txBody>
          <a:bodyPr/>
          <a:lstStyle/>
          <a:p>
            <a:endParaRPr lang="en-US" sz="1600" dirty="0"/>
          </a:p>
          <a:p>
            <a:r>
              <a:rPr lang="en-US" dirty="0" err="1"/>
              <a:t>Instalare</a:t>
            </a:r>
            <a:endParaRPr lang="en-US" dirty="0"/>
          </a:p>
          <a:p>
            <a:pPr lvl="1"/>
            <a:r>
              <a:rPr lang="en-US" dirty="0"/>
              <a:t>Download from : </a:t>
            </a:r>
            <a:r>
              <a:rPr lang="en-US" dirty="0">
                <a:hlinkClick r:id="rId2"/>
              </a:rPr>
              <a:t>https://nodejs.org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command: Node</a:t>
            </a:r>
          </a:p>
          <a:p>
            <a:r>
              <a:rPr lang="en-US" dirty="0"/>
              <a:t>Hello World</a:t>
            </a:r>
          </a:p>
          <a:p>
            <a:pPr lvl="1"/>
            <a:r>
              <a:rPr lang="en-US" dirty="0"/>
              <a:t>Create a helloworld.js</a:t>
            </a:r>
          </a:p>
          <a:p>
            <a:pPr lvl="2"/>
            <a:r>
              <a:rPr lang="en-US" dirty="0"/>
              <a:t>console.log("Hello World");</a:t>
            </a:r>
          </a:p>
          <a:p>
            <a:pPr lvl="1"/>
            <a:r>
              <a:rPr lang="en-US" dirty="0"/>
              <a:t>Run: node helloworld.js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	</a:t>
            </a:r>
            <a:endParaRPr lang="en-US" sz="1400" dirty="0"/>
          </a:p>
          <a:p>
            <a:endParaRPr lang="en-US" sz="1600" dirty="0"/>
          </a:p>
          <a:p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959" y="3393812"/>
            <a:ext cx="3121898" cy="195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90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Fortech 1">
      <a:dk1>
        <a:srgbClr val="2C2F5A"/>
      </a:dk1>
      <a:lt1>
        <a:srgbClr val="FFFFFF"/>
      </a:lt1>
      <a:dk2>
        <a:srgbClr val="2C2F5A"/>
      </a:dk2>
      <a:lt2>
        <a:srgbClr val="FFFFFF"/>
      </a:lt2>
      <a:accent1>
        <a:srgbClr val="2C2F5A"/>
      </a:accent1>
      <a:accent2>
        <a:srgbClr val="FF3366"/>
      </a:accent2>
      <a:accent3>
        <a:srgbClr val="3896C0"/>
      </a:accent3>
      <a:accent4>
        <a:srgbClr val="B42025"/>
      </a:accent4>
      <a:accent5>
        <a:srgbClr val="649D40"/>
      </a:accent5>
      <a:accent6>
        <a:srgbClr val="EF5B40"/>
      </a:accent6>
      <a:hlink>
        <a:srgbClr val="FFFFFF"/>
      </a:hlink>
      <a:folHlink>
        <a:srgbClr val="FFFFFF"/>
      </a:folHlink>
    </a:clrScheme>
    <a:fontScheme name="Content Style">
      <a:majorFont>
        <a:latin typeface="Avenir Light"/>
        <a:ea typeface=""/>
        <a:cs typeface=""/>
      </a:majorFont>
      <a:minorFont>
        <a:latin typeface="Avenir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21">
      <a:dk1>
        <a:srgbClr val="2C2F5A"/>
      </a:dk1>
      <a:lt1>
        <a:srgbClr val="FFFFFF"/>
      </a:lt1>
      <a:dk2>
        <a:srgbClr val="2C2F5A"/>
      </a:dk2>
      <a:lt2>
        <a:srgbClr val="FFFFFF"/>
      </a:lt2>
      <a:accent1>
        <a:srgbClr val="2C2F5A"/>
      </a:accent1>
      <a:accent2>
        <a:srgbClr val="FF3366"/>
      </a:accent2>
      <a:accent3>
        <a:srgbClr val="3896C0"/>
      </a:accent3>
      <a:accent4>
        <a:srgbClr val="B42025"/>
      </a:accent4>
      <a:accent5>
        <a:srgbClr val="649D40"/>
      </a:accent5>
      <a:accent6>
        <a:srgbClr val="EF5B40"/>
      </a:accent6>
      <a:hlink>
        <a:srgbClr val="3896C0"/>
      </a:hlink>
      <a:folHlink>
        <a:srgbClr val="FF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2848</TotalTime>
  <Words>586</Words>
  <Application>Microsoft Office PowerPoint</Application>
  <PresentationFormat>On-screen Show (4:3)</PresentationFormat>
  <Paragraphs>259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Avenir Light</vt:lpstr>
      <vt:lpstr>Calibri</vt:lpstr>
      <vt:lpstr>Default Theme</vt:lpstr>
      <vt:lpstr>Custom Design</vt:lpstr>
      <vt:lpstr>2_Custom Design</vt:lpstr>
      <vt:lpstr>PowerPoint Presentation</vt:lpstr>
      <vt:lpstr>Before….</vt:lpstr>
      <vt:lpstr>Before….</vt:lpstr>
      <vt:lpstr>Before….</vt:lpstr>
      <vt:lpstr>Before….</vt:lpstr>
      <vt:lpstr>Background</vt:lpstr>
      <vt:lpstr>Introducere</vt:lpstr>
      <vt:lpstr>Non-Blocking I/O</vt:lpstr>
      <vt:lpstr>Instalare si …..</vt:lpstr>
      <vt:lpstr>Ce putem face cu NodeJs</vt:lpstr>
      <vt:lpstr>Exemplu: Building a simple HTTP Server  One of the hardest things in NodeJS</vt:lpstr>
      <vt:lpstr>Exemplu: Building a simple HTTP Server  Static File Read</vt:lpstr>
      <vt:lpstr>Modules NodeJS</vt:lpstr>
      <vt:lpstr>PowerPoint Presentation</vt:lpstr>
      <vt:lpstr>PowerPoint Presentation</vt:lpstr>
      <vt:lpstr>Express Framework</vt:lpstr>
      <vt:lpstr>Express Install</vt:lpstr>
      <vt:lpstr>Express and </vt:lpstr>
      <vt:lpstr>Express Routing</vt:lpstr>
      <vt:lpstr>Express Routing - Advance</vt:lpstr>
      <vt:lpstr>Middlewares</vt:lpstr>
      <vt:lpstr>Middlewares</vt:lpstr>
      <vt:lpstr>………</vt:lpstr>
      <vt:lpstr>Mini Aplicatie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Sorina Mone</dc:creator>
  <cp:lastModifiedBy>Ionut Terhes</cp:lastModifiedBy>
  <cp:revision>558</cp:revision>
  <dcterms:created xsi:type="dcterms:W3CDTF">2016-04-04T09:31:57Z</dcterms:created>
  <dcterms:modified xsi:type="dcterms:W3CDTF">2017-08-07T10:06:06Z</dcterms:modified>
</cp:coreProperties>
</file>