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28"/>
  </p:notesMasterIdLst>
  <p:sldIdLst>
    <p:sldId id="256" r:id="rId3"/>
    <p:sldId id="257" r:id="rId4"/>
    <p:sldId id="258" r:id="rId5"/>
    <p:sldId id="259" r:id="rId6"/>
    <p:sldId id="260" r:id="rId7"/>
    <p:sldId id="261" r:id="rId8"/>
    <p:sldId id="262" r:id="rId9"/>
    <p:sldId id="263" r:id="rId10"/>
    <p:sldId id="267" r:id="rId11"/>
    <p:sldId id="266" r:id="rId12"/>
    <p:sldId id="288" r:id="rId13"/>
    <p:sldId id="264" r:id="rId14"/>
    <p:sldId id="286" r:id="rId15"/>
    <p:sldId id="285" r:id="rId16"/>
    <p:sldId id="265" r:id="rId17"/>
    <p:sldId id="268" r:id="rId18"/>
    <p:sldId id="269" r:id="rId19"/>
    <p:sldId id="287" r:id="rId20"/>
    <p:sldId id="278" r:id="rId21"/>
    <p:sldId id="279" r:id="rId22"/>
    <p:sldId id="280" r:id="rId23"/>
    <p:sldId id="281" r:id="rId24"/>
    <p:sldId id="282" r:id="rId25"/>
    <p:sldId id="283" r:id="rId26"/>
    <p:sldId id="284" r:id="rId27"/>
  </p:sldIdLst>
  <p:sldSz cx="12192000" cy="6858000"/>
  <p:notesSz cx="6858000" cy="9144000"/>
  <p:defaultTextStyle>
    <a:defPPr marL="0" marR="0" lvl="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defRPr>
    </a:defPPr>
    <a:lvl1pPr marL="0" marR="0" lvl="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n-lt"/>
        <a:ea typeface="+mn-ea"/>
        <a:cs typeface="+mn-cs"/>
        <a:sym typeface="Helvetica"/>
      </a:defRPr>
    </a:lvl1pPr>
    <a:lvl2pPr marL="0" marR="0" lvl="1"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n-lt"/>
        <a:ea typeface="+mn-ea"/>
        <a:cs typeface="+mn-cs"/>
        <a:sym typeface="Helvetica"/>
      </a:defRPr>
    </a:lvl2pPr>
    <a:lvl3pPr marL="0" marR="0" lvl="2"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n-lt"/>
        <a:ea typeface="+mn-ea"/>
        <a:cs typeface="+mn-cs"/>
        <a:sym typeface="Helvetica"/>
      </a:defRPr>
    </a:lvl3pPr>
    <a:lvl4pPr marL="0" marR="0" lvl="3"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n-lt"/>
        <a:ea typeface="+mn-ea"/>
        <a:cs typeface="+mn-cs"/>
        <a:sym typeface="Helvetica"/>
      </a:defRPr>
    </a:lvl4pPr>
    <a:lvl5pPr marL="0" marR="0" lvl="4"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n-lt"/>
        <a:ea typeface="+mn-ea"/>
        <a:cs typeface="+mn-cs"/>
        <a:sym typeface="Helvetica"/>
      </a:defRPr>
    </a:lvl5pPr>
    <a:lvl6pPr marL="0" marR="0" lvl="5"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n-lt"/>
        <a:ea typeface="+mn-ea"/>
        <a:cs typeface="+mn-cs"/>
        <a:sym typeface="Helvetica"/>
      </a:defRPr>
    </a:lvl6pPr>
    <a:lvl7pPr marL="0" marR="0" lvl="6"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n-lt"/>
        <a:ea typeface="+mn-ea"/>
        <a:cs typeface="+mn-cs"/>
        <a:sym typeface="Helvetica"/>
      </a:defRPr>
    </a:lvl7pPr>
    <a:lvl8pPr marL="0" marR="0" lvl="7"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n-lt"/>
        <a:ea typeface="+mn-ea"/>
        <a:cs typeface="+mn-cs"/>
        <a:sym typeface="Helvetica"/>
      </a:defRPr>
    </a:lvl8pPr>
    <a:lvl9pPr marL="0" marR="0" lvl="8"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a:ln>
          <a:noFill/>
        </a:ln>
        <a:solidFill>
          <a:srgbClr val="000000"/>
        </a:solidFill>
        <a:effectLst/>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128F3-7788-28D9-BB7B-B019F20D1D31}" v="1609" dt="2023-10-30T11:16:48.429"/>
    <p1510:client id="{36F019A5-E9AE-B01C-353B-C65DE2E617B7}" v="1062" dt="2023-10-29T18:52:36.167"/>
    <p1510:client id="{36FF577F-C191-974D-6283-CD95289D623B}" v="143" dt="2023-11-03T09:45:46.950"/>
    <p1510:client id="{538F5BAC-A3C5-4B24-ACF4-42ADE8C9604D}" v="400" dt="2023-11-01T15:32:33.043"/>
    <p1510:client id="{894B357E-220B-124C-30E4-28C642FD0021}" v="34" dt="2023-12-05T16:34:48.308"/>
    <p1510:client id="{95F11782-8B41-2618-2484-27906C473D3E}" v="6" dt="2023-11-02T16:37:17.185"/>
    <p1510:client id="{AFCE9864-CA16-43EC-6B92-8011C216144B}" v="100" dt="2023-10-31T16:47:08.853"/>
    <p1510:client id="{C40ABD29-D34E-DB9C-44D9-9CA939E00B31}" v="1" dt="2023-10-29T18:53:12.396"/>
    <p1510:client id="{C9543AA3-E6C9-EACE-EE57-02B799E55DEA}" v="46" dt="2023-11-08T16:29:02.674"/>
    <p1510:client id="{D989F1FB-9669-BBE3-BA7F-6812F5ACEFCA}" v="8" dt="2023-11-03T15:40:49.281"/>
    <p1510:client id="{DEC1614A-31AE-00F9-D260-6C3667F254AC}" v="106" dt="2023-11-01T09:30:44.975"/>
    <p1510:client id="{EDB46F17-3A74-009B-3EE8-90801B27AFD7}" v="4" dt="2023-11-01T15:02:34.938"/>
  </p1510:revLst>
</p1510:revInfo>
</file>

<file path=ppt/tableStyles.xml><?xml version="1.0" encoding="utf-8"?>
<a:tblStyleLst xmlns:a="http://schemas.openxmlformats.org/drawingml/2006/main" def="{90651C3A-4460-11DB-9652-00E08161165F}">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0315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r>
              <a:rPr lang="zh-TW" altLang="en-US" b="0" i="0">
                <a:solidFill>
                  <a:srgbClr val="D1D5DB"/>
                </a:solidFill>
                <a:effectLst/>
                <a:latin typeface="Söhne"/>
              </a:rPr>
              <a:t>在這個系統架構中，</a:t>
            </a:r>
            <a:r>
              <a:rPr lang="en-US" altLang="zh-TW" b="0" i="0">
                <a:solidFill>
                  <a:srgbClr val="D1D5DB"/>
                </a:solidFill>
                <a:effectLst/>
                <a:latin typeface="Söhne"/>
              </a:rPr>
              <a:t>Web Server</a:t>
            </a:r>
            <a:r>
              <a:rPr lang="zh-TW" altLang="en-US" b="0" i="0">
                <a:solidFill>
                  <a:srgbClr val="D1D5DB"/>
                </a:solidFill>
                <a:effectLst/>
                <a:latin typeface="Söhne"/>
              </a:rPr>
              <a:t>（網頁伺服器）負責接收來自瀏覽器的</a:t>
            </a:r>
            <a:r>
              <a:rPr lang="en-US" altLang="zh-TW" b="0" i="0">
                <a:solidFill>
                  <a:srgbClr val="D1D5DB"/>
                </a:solidFill>
                <a:effectLst/>
                <a:latin typeface="Söhne"/>
              </a:rPr>
              <a:t>HTTP</a:t>
            </a:r>
            <a:r>
              <a:rPr lang="zh-TW" altLang="en-US" b="0" i="0">
                <a:solidFill>
                  <a:srgbClr val="D1D5DB"/>
                </a:solidFill>
                <a:effectLst/>
                <a:latin typeface="Söhne"/>
              </a:rPr>
              <a:t>請求，並將它們轉發給網頁應用程式。</a:t>
            </a:r>
          </a:p>
          <a:p>
            <a:pPr algn="l"/>
            <a:r>
              <a:rPr lang="zh-TW" altLang="en-US" b="0" i="0">
                <a:solidFill>
                  <a:srgbClr val="D1D5DB"/>
                </a:solidFill>
                <a:effectLst/>
                <a:latin typeface="Söhne"/>
              </a:rPr>
              <a:t>網頁應用程式則處理請求並生成動態的網頁內容。這包括處理用戶註冊、登入、影片播放、搜尋、評論等功能。網頁應用程式通常使用程式語言和框架（如</a:t>
            </a:r>
            <a:r>
              <a:rPr lang="en-US" altLang="zh-TW" b="0" i="0">
                <a:solidFill>
                  <a:srgbClr val="D1D5DB"/>
                </a:solidFill>
                <a:effectLst/>
                <a:latin typeface="Söhne"/>
              </a:rPr>
              <a:t>ASP.NET</a:t>
            </a:r>
            <a:r>
              <a:rPr lang="zh-TW" altLang="en-US" b="0" i="0">
                <a:solidFill>
                  <a:srgbClr val="D1D5DB"/>
                </a:solidFill>
                <a:effectLst/>
                <a:latin typeface="Söhne"/>
              </a:rPr>
              <a:t>、</a:t>
            </a:r>
            <a:r>
              <a:rPr lang="en-US" altLang="zh-TW" b="0" i="0">
                <a:solidFill>
                  <a:srgbClr val="D1D5DB"/>
                </a:solidFill>
                <a:effectLst/>
                <a:latin typeface="Söhne"/>
              </a:rPr>
              <a:t>Flask</a:t>
            </a:r>
            <a:r>
              <a:rPr lang="zh-TW" altLang="en-US" b="0" i="0">
                <a:solidFill>
                  <a:srgbClr val="D1D5DB"/>
                </a:solidFill>
                <a:effectLst/>
                <a:latin typeface="Söhne"/>
              </a:rPr>
              <a:t>等）來處理請求、管理狀態、與資料庫交互等。</a:t>
            </a:r>
          </a:p>
          <a:p>
            <a:pPr algn="l"/>
            <a:r>
              <a:rPr lang="zh-TW" altLang="en-US" b="0" i="0">
                <a:solidFill>
                  <a:srgbClr val="D1D5DB"/>
                </a:solidFill>
                <a:effectLst/>
                <a:latin typeface="Söhne"/>
              </a:rPr>
              <a:t>資料庫負責存儲和管理教學影片、用戶資訊、評論等相關資料。常見的資料庫選擇包括</a:t>
            </a:r>
            <a:r>
              <a:rPr lang="en-US" altLang="zh-TW" b="0" i="0">
                <a:solidFill>
                  <a:srgbClr val="D1D5DB"/>
                </a:solidFill>
                <a:effectLst/>
                <a:latin typeface="Söhne"/>
              </a:rPr>
              <a:t>MySQL</a:t>
            </a:r>
            <a:r>
              <a:rPr lang="zh-TW" altLang="en-US" b="0" i="0">
                <a:solidFill>
                  <a:srgbClr val="D1D5DB"/>
                </a:solidFill>
                <a:effectLst/>
                <a:latin typeface="Söhne"/>
              </a:rPr>
              <a:t>、</a:t>
            </a:r>
            <a:r>
              <a:rPr lang="en-US" altLang="zh-TW" b="0" i="0">
                <a:solidFill>
                  <a:srgbClr val="D1D5DB"/>
                </a:solidFill>
                <a:effectLst/>
                <a:latin typeface="Söhne"/>
              </a:rPr>
              <a:t>PostgreSQL</a:t>
            </a:r>
            <a:r>
              <a:rPr lang="zh-TW" altLang="en-US" b="0" i="0">
                <a:solidFill>
                  <a:srgbClr val="D1D5DB"/>
                </a:solidFill>
                <a:effectLst/>
                <a:latin typeface="Söhne"/>
              </a:rPr>
              <a:t>等。網頁應用程式可以通過資料庫連接器（例如</a:t>
            </a:r>
            <a:r>
              <a:rPr lang="en-US" altLang="zh-TW" b="0" i="0">
                <a:solidFill>
                  <a:srgbClr val="D1D5DB"/>
                </a:solidFill>
                <a:effectLst/>
                <a:latin typeface="Söhne"/>
              </a:rPr>
              <a:t>ADO.NET</a:t>
            </a:r>
            <a:r>
              <a:rPr lang="zh-TW" altLang="en-US" b="0" i="0">
                <a:solidFill>
                  <a:srgbClr val="D1D5DB"/>
                </a:solidFill>
                <a:effectLst/>
                <a:latin typeface="Söhne"/>
              </a:rPr>
              <a:t>、</a:t>
            </a:r>
            <a:r>
              <a:rPr lang="en-US" altLang="zh-TW" b="0" i="0" err="1">
                <a:solidFill>
                  <a:srgbClr val="D1D5DB"/>
                </a:solidFill>
                <a:effectLst/>
                <a:latin typeface="Söhne"/>
              </a:rPr>
              <a:t>SQLAlchemy</a:t>
            </a:r>
            <a:r>
              <a:rPr lang="zh-TW" altLang="en-US" b="0" i="0">
                <a:solidFill>
                  <a:srgbClr val="D1D5DB"/>
                </a:solidFill>
                <a:effectLst/>
                <a:latin typeface="Söhne"/>
              </a:rPr>
              <a:t>等）來與資料庫進行交互。</a:t>
            </a:r>
          </a:p>
          <a:p>
            <a:endParaRPr lang="zh-CN" altLang="en-US"/>
          </a:p>
        </p:txBody>
      </p:sp>
    </p:spTree>
    <p:extLst>
      <p:ext uri="{BB962C8B-B14F-4D97-AF65-F5344CB8AC3E}">
        <p14:creationId xmlns:p14="http://schemas.microsoft.com/office/powerpoint/2010/main" val="46745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490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0378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79390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3787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738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1305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89897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4611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8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34880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67408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61310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6117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5651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946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514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584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5385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754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43738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0970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146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图像"/>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3"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xfrm>
            <a:off x="5892800" y="6172200"/>
            <a:ext cx="2844800" cy="368301"/>
          </a:xfrm>
          <a:prstGeom prst="rect">
            <a:avLst/>
          </a:prstGeom>
        </p:spPr>
        <p:txBody>
          <a:bodyPr wrap="square">
            <a:noAutofit/>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2023/12/5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3435596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2023/12/5</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595359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3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TextBox 3">
            <a:extLst>
              <a:ext uri="{FF2B5EF4-FFF2-40B4-BE49-F238E27FC236}">
                <a16:creationId xmlns:a16="http://schemas.microsoft.com/office/drawing/2014/main" id="{76975534-8A3B-1E2D-BA0A-7474B396DED9}"/>
              </a:ext>
            </a:extLst>
          </p:cNvPr>
          <p:cNvSpPr txBox="1"/>
          <p:nvPr userDrawn="1"/>
        </p:nvSpPr>
        <p:spPr>
          <a:xfrm>
            <a:off x="1907705" y="6374445"/>
            <a:ext cx="540060" cy="118430"/>
          </a:xfrm>
          <a:prstGeom prst="rect">
            <a:avLst/>
          </a:prstGeom>
          <a:noFill/>
        </p:spPr>
        <p:txBody>
          <a:bodyPr wrap="square" rtlCol="0">
            <a:spAutoFit/>
          </a:bodyPr>
          <a:lstStyle/>
          <a:p>
            <a:pPr hangingPunct="1">
              <a:lnSpc>
                <a:spcPct val="200000"/>
              </a:lnSpc>
            </a:pPr>
            <a:r>
              <a:rPr lang="en-US" altLang="zh-CN" sz="100" kern="1200">
                <a:solidFill>
                  <a:prstClr val="black"/>
                </a:solidFill>
                <a:latin typeface="微软雅黑" panose="020B0503020204020204" pitchFamily="34" charset="-122"/>
                <a:ea typeface="微软雅黑" panose="020B0503020204020204" pitchFamily="34" charset="-122"/>
                <a:hlinkClick r:id="rId2"/>
              </a:rPr>
              <a:t>PPT</a:t>
            </a:r>
            <a:r>
              <a:rPr lang="zh-CN" altLang="en-US" sz="100" kern="1200">
                <a:solidFill>
                  <a:prstClr val="black"/>
                </a:solidFill>
                <a:latin typeface="微软雅黑" panose="020B0503020204020204" pitchFamily="34" charset="-122"/>
                <a:ea typeface="微软雅黑" panose="020B0503020204020204" pitchFamily="34" charset="-122"/>
                <a:hlinkClick r:id="rId2"/>
              </a:rPr>
              <a:t>模板</a:t>
            </a:r>
            <a:r>
              <a:rPr lang="zh-CN" altLang="en-US" sz="100" kern="1200">
                <a:solidFill>
                  <a:prstClr val="black"/>
                </a:solidFill>
                <a:latin typeface="微软雅黑" panose="020B0503020204020204" pitchFamily="34" charset="-122"/>
                <a:ea typeface="微软雅黑" panose="020B0503020204020204" pitchFamily="34" charset="-122"/>
              </a:rPr>
              <a:t> </a:t>
            </a:r>
            <a:r>
              <a:rPr lang="en-US" altLang="zh-CN" sz="100" kern="1200">
                <a:solidFill>
                  <a:prstClr val="black"/>
                </a:solidFill>
                <a:latin typeface="微软雅黑" panose="020B0503020204020204" pitchFamily="34" charset="-122"/>
                <a:ea typeface="微软雅黑" panose="020B0503020204020204" pitchFamily="34" charset="-122"/>
              </a:rPr>
              <a:t>http://www.1ppt.com/moban/</a:t>
            </a:r>
            <a:r>
              <a:rPr lang="zh-CN" altLang="en-US" sz="100" kern="1200">
                <a:solidFill>
                  <a:prstClr val="black"/>
                </a:solidFill>
                <a:latin typeface="微软雅黑" panose="020B0503020204020204" pitchFamily="34" charset="-122"/>
                <a:ea typeface="微软雅黑" panose="020B0503020204020204" pitchFamily="34" charset="-122"/>
              </a:rPr>
              <a:t> </a:t>
            </a:r>
            <a:endParaRPr lang="en-US" altLang="zh-CN" sz="100" kern="120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113224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矩形"/>
          <p:cNvSpPr>
            <a:spLocks noGrp="1"/>
          </p:cNvSpPr>
          <p:nvPr>
            <p:ph type="body" sz="quarter" idx="13"/>
          </p:nvPr>
        </p:nvSpPr>
        <p:spPr>
          <a:xfrm>
            <a:off x="6172200" y="1681163"/>
            <a:ext cx="5183188" cy="823913"/>
          </a:xfrm>
          <a:prstGeom prst="rect">
            <a:avLst/>
          </a:prstGeom>
        </p:spPr>
        <p:txBody>
          <a:bodyPr anchor="b">
            <a:noAutofit/>
          </a:bodyPr>
          <a:lstStyle>
            <a:lvl1pPr marL="0" indent="0">
              <a:buSzTx/>
              <a:buFontTx/>
              <a:buNone/>
              <a:defRPr sz="2400" b="1"/>
            </a:lvl1pPr>
          </a:lstStyle>
          <a:p>
            <a:r>
              <a:t> </a:t>
            </a:r>
          </a:p>
        </p:txBody>
      </p:sp>
      <p:sp>
        <p:nvSpPr>
          <p:cNvPr id="48"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9"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矩形"/>
          <p:cNvSpPr>
            <a:spLocks noGrp="1"/>
          </p:cNvSpPr>
          <p:nvPr>
            <p:ph type="body" sz="quarter" idx="13"/>
          </p:nvPr>
        </p:nvSpPr>
        <p:spPr>
          <a:xfrm>
            <a:off x="839787" y="2057400"/>
            <a:ext cx="3932239" cy="3811588"/>
          </a:xfrm>
          <a:prstGeom prst="rect">
            <a:avLst/>
          </a:prstGeom>
        </p:spPr>
        <p:txBody>
          <a:bodyPr anchor="ctr">
            <a:noAutofit/>
          </a:bodyPr>
          <a:lstStyle>
            <a:lvl1pPr marL="0" indent="0">
              <a:buSzTx/>
              <a:buFontTx/>
              <a:buNone/>
              <a:defRPr sz="1600"/>
            </a:lvl1pPr>
          </a:lstStyle>
          <a:p>
            <a:r>
              <a:t> </a:t>
            </a:r>
          </a:p>
        </p:txBody>
      </p:sp>
      <p:sp>
        <p:nvSpPr>
          <p:cNvPr id="73"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4"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1"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txStyles>
    <p:titleStyle>
      <a:lvl1pPr marL="0" marR="0" indent="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Helvetica"/>
        </a:defRPr>
      </a:lvl1pPr>
      <a:lvl2pPr marL="0" marR="0" indent="2286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Helvetica"/>
        </a:defRPr>
      </a:lvl2pPr>
      <a:lvl3pPr marL="0" marR="0" indent="4572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Helvetica"/>
        </a:defRPr>
      </a:lvl3pPr>
      <a:lvl4pPr marL="0" marR="0" indent="6858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Helvetica"/>
        </a:defRPr>
      </a:lvl4pPr>
      <a:lvl5pPr marL="0" marR="0" indent="9144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Helvetica"/>
        </a:defRPr>
      </a:lvl5pPr>
      <a:lvl6pPr marL="0" marR="0" indent="11430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Helvetica"/>
        </a:defRPr>
      </a:lvl6pPr>
      <a:lvl7pPr marL="0" marR="0" indent="13716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Helvetica"/>
        </a:defRPr>
      </a:lvl7pPr>
      <a:lvl8pPr marL="0" marR="0" indent="16002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Helvetica"/>
        </a:defRPr>
      </a:lvl8pPr>
      <a:lvl9pPr marL="0" marR="0" indent="1828800" algn="l" defTabSz="91440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Helvetic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9pPr>
    </p:bodyStyle>
    <p:otherStyle>
      <a:lvl1pPr marL="0" marR="0" indent="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1pPr>
      <a:lvl2pPr marL="0" marR="0" indent="2286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2pPr>
      <a:lvl3pPr marL="0" marR="0" indent="4572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3pPr>
      <a:lvl4pPr marL="0" marR="0" indent="6858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4pPr>
      <a:lvl5pPr marL="0" marR="0" indent="9144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5pPr>
      <a:lvl6pPr marL="0" marR="0" indent="11430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6pPr>
      <a:lvl7pPr marL="0" marR="0" indent="13716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7pPr>
      <a:lvl8pPr marL="0" marR="0" indent="16002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8pPr>
      <a:lvl9pPr marL="0" marR="0" indent="1828800" algn="r" defTabSz="91440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09185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runoob.com/php/php-tutorial.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blog.techbridge.cc/2020/02/09/sql-basic-tutorial/" TargetMode="External"/><Relationship Id="rId4" Type="http://schemas.openxmlformats.org/officeDocument/2006/relationships/hyperlink" Target="https://www.appcoda.com.tw/figma/"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活动策划方案书keynote模板"/>
          <p:cNvSpPr/>
          <p:nvPr/>
        </p:nvSpPr>
        <p:spPr>
          <a:xfrm>
            <a:off x="2757406" y="1601993"/>
            <a:ext cx="6946771" cy="83099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dist">
              <a:defRPr sz="4800" b="1">
                <a:solidFill>
                  <a:srgbClr val="FFFFFF"/>
                </a:solidFill>
                <a:effectLst>
                  <a:outerShdw blurRad="38100" dist="38100" dir="2700000" rotWithShape="0">
                    <a:srgbClr val="000000">
                      <a:alpha val="43137"/>
                    </a:srgbClr>
                  </a:outerShdw>
                </a:effectLst>
              </a:defRPr>
            </a:pPr>
            <a:r>
              <a:rPr lang="zh-TW" altLang="en-US" sz="4800"/>
              <a:t>程式設計</a:t>
            </a:r>
            <a:r>
              <a:rPr lang="en-US" altLang="zh-TW" sz="4800"/>
              <a:t>YT</a:t>
            </a:r>
            <a:r>
              <a:rPr lang="zh-TW" altLang="en-US" sz="4800"/>
              <a:t>教學頻道網頁</a:t>
            </a:r>
            <a:endParaRPr spc="300">
              <a:cs typeface="+mn-ea"/>
              <a:sym typeface="+mn-lt"/>
            </a:endParaRPr>
          </a:p>
        </p:txBody>
      </p:sp>
      <p:sp>
        <p:nvSpPr>
          <p:cNvPr id="121" name="适用于活动策划方案/企业简介/项目计划书"/>
          <p:cNvSpPr/>
          <p:nvPr/>
        </p:nvSpPr>
        <p:spPr>
          <a:xfrm>
            <a:off x="2757406" y="2973999"/>
            <a:ext cx="5276320" cy="3394391"/>
          </a:xfrm>
          <a:prstGeom prst="rect">
            <a:avLst/>
          </a:prstGeom>
          <a:ln w="12700">
            <a:miter lim="400000"/>
          </a:ln>
          <a:extLst>
            <a:ext uri="{C572A759-6A51-4108-AA02-DFA0A04FC94B}">
              <ma14:wrappingTextBoxFlag xmlns="" xmlns:ma14="http://schemas.microsoft.com/office/mac/drawingml/2011/main" val="1"/>
            </a:ext>
          </a:extLst>
        </p:spPr>
        <p:txBody>
          <a:bodyPr lIns="45719" tIns="45720" rIns="45719" bIns="45720" anchor="t">
            <a:spAutoFit/>
          </a:bodyPr>
          <a:lstStyle/>
          <a:p>
            <a:r>
              <a:rPr lang="zh-TW" altLang="en-US" sz="2800">
                <a:solidFill>
                  <a:schemeClr val="bg1"/>
                </a:solidFill>
                <a:latin typeface="標楷體" panose="03000509000000000000" pitchFamily="65" charset="-120"/>
                <a:ea typeface="標楷體"/>
              </a:rPr>
              <a:t>實驗室名稱：主顧</a:t>
            </a:r>
            <a:r>
              <a:rPr lang="en-US" altLang="zh-TW" sz="2800" dirty="0">
                <a:solidFill>
                  <a:schemeClr val="bg1"/>
                </a:solidFill>
                <a:latin typeface="標楷體" panose="03000509000000000000" pitchFamily="65" charset="-120"/>
                <a:ea typeface="標楷體"/>
              </a:rPr>
              <a:t>513</a:t>
            </a:r>
          </a:p>
          <a:p>
            <a:r>
              <a:rPr lang="zh-TW" altLang="en-US" sz="2800">
                <a:solidFill>
                  <a:schemeClr val="bg1"/>
                </a:solidFill>
                <a:latin typeface="標楷體" panose="03000509000000000000" pitchFamily="65" charset="-120"/>
                <a:ea typeface="標楷體" panose="03000509000000000000" pitchFamily="65" charset="-120"/>
              </a:rPr>
              <a:t>指導教師：滕元翔</a:t>
            </a:r>
            <a:endParaRPr lang="en-US" altLang="zh-TW" sz="2800">
              <a:solidFill>
                <a:schemeClr val="bg1"/>
              </a:solidFill>
              <a:latin typeface="標楷體" panose="03000509000000000000" pitchFamily="65" charset="-120"/>
              <a:ea typeface="標楷體" panose="03000509000000000000" pitchFamily="65" charset="-120"/>
            </a:endParaRPr>
          </a:p>
          <a:p>
            <a:pPr>
              <a:lnSpc>
                <a:spcPct val="150000"/>
              </a:lnSpc>
            </a:pPr>
            <a:r>
              <a:rPr lang="zh-TW" altLang="en-US" sz="2800">
                <a:solidFill>
                  <a:schemeClr val="bg1"/>
                </a:solidFill>
                <a:latin typeface="標楷體"/>
                <a:ea typeface="標楷體"/>
              </a:rPr>
              <a:t>專題學生</a:t>
            </a:r>
            <a:r>
              <a:rPr lang="en-US" altLang="zh-TW" sz="2800" dirty="0">
                <a:solidFill>
                  <a:schemeClr val="bg1"/>
                </a:solidFill>
                <a:latin typeface="標楷體"/>
                <a:ea typeface="標楷體"/>
              </a:rPr>
              <a:t>:</a:t>
            </a:r>
            <a:r>
              <a:rPr lang="zh-TW" altLang="en-US" sz="2800">
                <a:solidFill>
                  <a:schemeClr val="bg1"/>
                </a:solidFill>
                <a:latin typeface="標楷體"/>
                <a:ea typeface="標楷體"/>
              </a:rPr>
              <a:t> </a:t>
            </a:r>
            <a:r>
              <a:rPr lang="zh-TW" altLang="zh-TW" sz="2000" b="1">
                <a:solidFill>
                  <a:schemeClr val="bg1"/>
                </a:solidFill>
              </a:rPr>
              <a:t>資</a:t>
            </a:r>
            <a:r>
              <a:rPr lang="zh-TW" altLang="en-US" sz="2000" b="1">
                <a:solidFill>
                  <a:schemeClr val="bg1"/>
                </a:solidFill>
              </a:rPr>
              <a:t> </a:t>
            </a:r>
            <a:r>
              <a:rPr lang="zh-TW" altLang="zh-TW" sz="2000" b="1">
                <a:solidFill>
                  <a:schemeClr val="bg1"/>
                </a:solidFill>
              </a:rPr>
              <a:t>工</a:t>
            </a:r>
            <a:r>
              <a:rPr lang="zh-TW" altLang="en-US" sz="2000" b="1">
                <a:solidFill>
                  <a:schemeClr val="bg1"/>
                </a:solidFill>
              </a:rPr>
              <a:t> 四</a:t>
            </a:r>
            <a:r>
              <a:rPr lang="zh-TW" altLang="zh-TW" sz="2000" b="1">
                <a:solidFill>
                  <a:schemeClr val="bg1"/>
                </a:solidFill>
              </a:rPr>
              <a:t> </a:t>
            </a:r>
            <a:r>
              <a:rPr lang="en-US" altLang="zh-TW" sz="2000" b="1" dirty="0">
                <a:solidFill>
                  <a:schemeClr val="bg1"/>
                </a:solidFill>
              </a:rPr>
              <a:t>B</a:t>
            </a:r>
            <a:r>
              <a:rPr lang="zh-TW" altLang="en-US" sz="2000" b="1" dirty="0">
                <a:solidFill>
                  <a:schemeClr val="bg1"/>
                </a:solidFill>
              </a:rPr>
              <a:t> </a:t>
            </a:r>
            <a:r>
              <a:rPr lang="en-US" altLang="zh-TW" sz="2000" b="1" dirty="0">
                <a:solidFill>
                  <a:schemeClr val="bg1"/>
                </a:solidFill>
              </a:rPr>
              <a:t>:</a:t>
            </a:r>
            <a:r>
              <a:rPr lang="zh-TW" altLang="en-US" sz="2000" b="1">
                <a:solidFill>
                  <a:schemeClr val="bg1"/>
                </a:solidFill>
              </a:rPr>
              <a:t> 宋竑旻</a:t>
            </a:r>
            <a:endParaRPr lang="en-US" altLang="zh-TW" sz="2000" b="1">
              <a:solidFill>
                <a:schemeClr val="bg1"/>
              </a:solidFill>
            </a:endParaRPr>
          </a:p>
          <a:p>
            <a:pPr>
              <a:lnSpc>
                <a:spcPct val="150000"/>
              </a:lnSpc>
            </a:pPr>
            <a:r>
              <a:rPr lang="en-US" altLang="zh-TW" sz="2000" b="1" dirty="0">
                <a:solidFill>
                  <a:schemeClr val="bg1"/>
                </a:solidFill>
              </a:rPr>
              <a:t>		</a:t>
            </a:r>
            <a:r>
              <a:rPr lang="zh-TW" altLang="zh-TW" sz="2000" b="1">
                <a:solidFill>
                  <a:schemeClr val="bg1"/>
                </a:solidFill>
              </a:rPr>
              <a:t>資</a:t>
            </a:r>
            <a:r>
              <a:rPr lang="zh-TW" altLang="en-US" sz="2000" b="1" dirty="0">
                <a:solidFill>
                  <a:schemeClr val="bg1"/>
                </a:solidFill>
              </a:rPr>
              <a:t> </a:t>
            </a:r>
            <a:r>
              <a:rPr lang="zh-TW" altLang="zh-TW" sz="2000" b="1">
                <a:solidFill>
                  <a:schemeClr val="bg1"/>
                </a:solidFill>
              </a:rPr>
              <a:t>工</a:t>
            </a:r>
            <a:r>
              <a:rPr lang="zh-TW" altLang="en-US" sz="2000" b="1">
                <a:solidFill>
                  <a:schemeClr val="bg1"/>
                </a:solidFill>
              </a:rPr>
              <a:t> 四</a:t>
            </a:r>
            <a:r>
              <a:rPr lang="zh-TW" altLang="zh-TW" sz="2000" b="1" dirty="0">
                <a:solidFill>
                  <a:schemeClr val="bg1"/>
                </a:solidFill>
              </a:rPr>
              <a:t> </a:t>
            </a:r>
            <a:r>
              <a:rPr lang="en-US" altLang="zh-TW" sz="2000" b="1" dirty="0">
                <a:solidFill>
                  <a:schemeClr val="bg1"/>
                </a:solidFill>
              </a:rPr>
              <a:t>B</a:t>
            </a:r>
            <a:r>
              <a:rPr lang="zh-TW" altLang="en-US" sz="2000" b="1" dirty="0">
                <a:solidFill>
                  <a:schemeClr val="bg1"/>
                </a:solidFill>
              </a:rPr>
              <a:t> </a:t>
            </a:r>
            <a:r>
              <a:rPr lang="en-US" altLang="zh-TW" sz="2000" b="1" dirty="0">
                <a:solidFill>
                  <a:schemeClr val="bg1"/>
                </a:solidFill>
              </a:rPr>
              <a:t>:</a:t>
            </a:r>
            <a:r>
              <a:rPr lang="zh-TW" altLang="en-US" sz="2000" b="1">
                <a:solidFill>
                  <a:schemeClr val="bg1"/>
                </a:solidFill>
              </a:rPr>
              <a:t> 李棋榕</a:t>
            </a:r>
            <a:endParaRPr lang="en-US" altLang="zh-TW" sz="2000" b="1">
              <a:solidFill>
                <a:schemeClr val="bg1"/>
              </a:solidFill>
            </a:endParaRPr>
          </a:p>
          <a:p>
            <a:pPr>
              <a:lnSpc>
                <a:spcPct val="150000"/>
              </a:lnSpc>
            </a:pPr>
            <a:r>
              <a:rPr lang="en-US" altLang="zh-TW" sz="2000" b="1" dirty="0">
                <a:solidFill>
                  <a:schemeClr val="bg1"/>
                </a:solidFill>
              </a:rPr>
              <a:t>		</a:t>
            </a:r>
            <a:r>
              <a:rPr lang="zh-TW" altLang="zh-TW" sz="2000" b="1">
                <a:solidFill>
                  <a:schemeClr val="bg1"/>
                </a:solidFill>
              </a:rPr>
              <a:t>資</a:t>
            </a:r>
            <a:r>
              <a:rPr lang="zh-TW" altLang="en-US" sz="2000" b="1">
                <a:solidFill>
                  <a:schemeClr val="bg1"/>
                </a:solidFill>
              </a:rPr>
              <a:t> </a:t>
            </a:r>
            <a:r>
              <a:rPr lang="zh-TW" altLang="zh-TW" sz="2000" b="1">
                <a:solidFill>
                  <a:schemeClr val="bg1"/>
                </a:solidFill>
              </a:rPr>
              <a:t>工</a:t>
            </a:r>
            <a:r>
              <a:rPr lang="zh-TW" altLang="en-US" sz="2000" b="1">
                <a:solidFill>
                  <a:schemeClr val="bg1"/>
                </a:solidFill>
              </a:rPr>
              <a:t> 四</a:t>
            </a:r>
            <a:r>
              <a:rPr lang="zh-TW" altLang="zh-TW" sz="2000" b="1">
                <a:solidFill>
                  <a:schemeClr val="bg1"/>
                </a:solidFill>
              </a:rPr>
              <a:t> </a:t>
            </a:r>
            <a:r>
              <a:rPr lang="en-US" altLang="zh-TW" sz="2000" b="1" dirty="0">
                <a:solidFill>
                  <a:schemeClr val="bg1"/>
                </a:solidFill>
              </a:rPr>
              <a:t>B</a:t>
            </a:r>
            <a:r>
              <a:rPr lang="zh-TW" altLang="en-US" sz="2000" b="1" dirty="0">
                <a:solidFill>
                  <a:schemeClr val="bg1"/>
                </a:solidFill>
              </a:rPr>
              <a:t> </a:t>
            </a:r>
            <a:r>
              <a:rPr lang="en-US" altLang="zh-TW" sz="2000" b="1" dirty="0">
                <a:solidFill>
                  <a:schemeClr val="bg1"/>
                </a:solidFill>
              </a:rPr>
              <a:t>:</a:t>
            </a:r>
            <a:r>
              <a:rPr lang="zh-TW" altLang="en-US" sz="2000" b="1">
                <a:solidFill>
                  <a:schemeClr val="bg1"/>
                </a:solidFill>
              </a:rPr>
              <a:t> 候昱翔</a:t>
            </a:r>
            <a:endParaRPr lang="en-US" altLang="zh-TW" sz="2000" b="1">
              <a:solidFill>
                <a:schemeClr val="bg1"/>
              </a:solidFill>
            </a:endParaRPr>
          </a:p>
          <a:p>
            <a:pPr>
              <a:lnSpc>
                <a:spcPct val="150000"/>
              </a:lnSpc>
            </a:pPr>
            <a:r>
              <a:rPr lang="en-US" altLang="zh-TW" sz="2000" b="1" dirty="0">
                <a:solidFill>
                  <a:schemeClr val="bg1"/>
                </a:solidFill>
              </a:rPr>
              <a:t>		</a:t>
            </a:r>
            <a:r>
              <a:rPr lang="zh-TW" altLang="zh-TW" sz="2000" b="1">
                <a:solidFill>
                  <a:schemeClr val="bg1"/>
                </a:solidFill>
              </a:rPr>
              <a:t>資</a:t>
            </a:r>
            <a:r>
              <a:rPr lang="zh-TW" altLang="en-US" sz="2000" b="1">
                <a:solidFill>
                  <a:schemeClr val="bg1"/>
                </a:solidFill>
              </a:rPr>
              <a:t> </a:t>
            </a:r>
            <a:r>
              <a:rPr lang="zh-TW" altLang="zh-TW" sz="2000" b="1">
                <a:solidFill>
                  <a:schemeClr val="bg1"/>
                </a:solidFill>
              </a:rPr>
              <a:t>工</a:t>
            </a:r>
            <a:r>
              <a:rPr lang="zh-TW" altLang="en-US" sz="2000" b="1">
                <a:solidFill>
                  <a:schemeClr val="bg1"/>
                </a:solidFill>
              </a:rPr>
              <a:t> 四</a:t>
            </a:r>
            <a:r>
              <a:rPr lang="zh-TW" altLang="zh-TW" sz="2000" b="1">
                <a:solidFill>
                  <a:schemeClr val="bg1"/>
                </a:solidFill>
              </a:rPr>
              <a:t> </a:t>
            </a:r>
            <a:r>
              <a:rPr lang="en-US" altLang="zh-TW" sz="2000" b="1" dirty="0">
                <a:solidFill>
                  <a:schemeClr val="bg1"/>
                </a:solidFill>
              </a:rPr>
              <a:t>B</a:t>
            </a:r>
            <a:r>
              <a:rPr lang="zh-TW" altLang="en-US" sz="2000" b="1" dirty="0">
                <a:solidFill>
                  <a:schemeClr val="bg1"/>
                </a:solidFill>
              </a:rPr>
              <a:t> </a:t>
            </a:r>
            <a:r>
              <a:rPr lang="en-US" altLang="zh-TW" sz="2000" b="1" dirty="0">
                <a:solidFill>
                  <a:schemeClr val="bg1"/>
                </a:solidFill>
              </a:rPr>
              <a:t>:</a:t>
            </a:r>
            <a:r>
              <a:rPr lang="zh-TW" altLang="en-US" sz="2000" b="1">
                <a:solidFill>
                  <a:schemeClr val="bg1"/>
                </a:solidFill>
              </a:rPr>
              <a:t> 張瑋哲</a:t>
            </a:r>
            <a:r>
              <a:rPr lang="en-US" altLang="zh-TW" sz="2000" b="1" dirty="0">
                <a:solidFill>
                  <a:schemeClr val="bg1"/>
                </a:solidFill>
              </a:rPr>
              <a:t>	</a:t>
            </a:r>
          </a:p>
          <a:p>
            <a:pPr>
              <a:lnSpc>
                <a:spcPct val="150000"/>
              </a:lnSpc>
            </a:pPr>
            <a:r>
              <a:rPr lang="en-US" altLang="zh-TW" sz="2000" b="1" dirty="0">
                <a:solidFill>
                  <a:schemeClr val="bg1"/>
                </a:solidFill>
              </a:rPr>
              <a:t>		</a:t>
            </a:r>
            <a:r>
              <a:rPr lang="zh-TW" altLang="zh-TW" sz="2000" b="1">
                <a:solidFill>
                  <a:schemeClr val="bg1"/>
                </a:solidFill>
              </a:rPr>
              <a:t>資</a:t>
            </a:r>
            <a:r>
              <a:rPr lang="zh-TW" altLang="en-US" sz="2000" b="1">
                <a:solidFill>
                  <a:schemeClr val="bg1"/>
                </a:solidFill>
              </a:rPr>
              <a:t> </a:t>
            </a:r>
            <a:r>
              <a:rPr lang="zh-TW" altLang="zh-TW" sz="2000" b="1">
                <a:solidFill>
                  <a:schemeClr val="bg1"/>
                </a:solidFill>
              </a:rPr>
              <a:t>工</a:t>
            </a:r>
            <a:r>
              <a:rPr lang="zh-TW" altLang="en-US" sz="2000" b="1">
                <a:solidFill>
                  <a:schemeClr val="bg1"/>
                </a:solidFill>
              </a:rPr>
              <a:t> 四</a:t>
            </a:r>
            <a:r>
              <a:rPr lang="zh-TW" altLang="zh-TW" sz="2000" b="1">
                <a:solidFill>
                  <a:schemeClr val="bg1"/>
                </a:solidFill>
              </a:rPr>
              <a:t> </a:t>
            </a:r>
            <a:r>
              <a:rPr lang="en-US" altLang="zh-TW" sz="2000" b="1" dirty="0">
                <a:solidFill>
                  <a:schemeClr val="bg1"/>
                </a:solidFill>
              </a:rPr>
              <a:t>B</a:t>
            </a:r>
            <a:r>
              <a:rPr lang="zh-TW" altLang="en-US" sz="2000" b="1" dirty="0">
                <a:solidFill>
                  <a:schemeClr val="bg1"/>
                </a:solidFill>
              </a:rPr>
              <a:t> </a:t>
            </a:r>
            <a:r>
              <a:rPr lang="en-US" altLang="zh-TW" sz="2000" b="1" dirty="0">
                <a:solidFill>
                  <a:schemeClr val="bg1"/>
                </a:solidFill>
              </a:rPr>
              <a:t>:</a:t>
            </a:r>
            <a:r>
              <a:rPr lang="zh-TW" altLang="en-US" sz="2000" b="1">
                <a:solidFill>
                  <a:schemeClr val="bg1"/>
                </a:solidFill>
              </a:rPr>
              <a:t> 李欣庭</a:t>
            </a:r>
            <a:endParaRPr lang="en-US" altLang="zh-TW" sz="2000">
              <a:solidFill>
                <a:schemeClr val="bg1"/>
              </a:solidFill>
              <a:latin typeface="標楷體" panose="03000509000000000000" pitchFamily="65" charset="-120"/>
              <a:ea typeface="標楷體" panose="03000509000000000000" pitchFamily="65" charset="-120"/>
            </a:endParaRPr>
          </a:p>
        </p:txBody>
      </p:sp>
      <p:sp>
        <p:nvSpPr>
          <p:cNvPr id="125" name="线条"/>
          <p:cNvSpPr/>
          <p:nvPr/>
        </p:nvSpPr>
        <p:spPr>
          <a:xfrm>
            <a:off x="2330449" y="2613326"/>
            <a:ext cx="7531101" cy="1"/>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Tree>
  </p:cSld>
  <p:clrMapOvr>
    <a:masterClrMapping/>
  </p:clrMapOvr>
  <p:transition spd="med" advClick="0" advTm="4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120"/>
                                        </p:tgtEl>
                                        <p:attrNameLst>
                                          <p:attrName>style.visibility</p:attrName>
                                        </p:attrNameLst>
                                      </p:cBhvr>
                                      <p:to>
                                        <p:strVal val="visible"/>
                                      </p:to>
                                    </p:set>
                                    <p:anim calcmode="lin" valueType="num">
                                      <p:cBhvr>
                                        <p:cTn id="7" dur="500" fill="hold"/>
                                        <p:tgtEl>
                                          <p:spTgt spid="120"/>
                                        </p:tgtEl>
                                        <p:attrNameLst>
                                          <p:attrName>ppt_w</p:attrName>
                                        </p:attrNameLst>
                                      </p:cBhvr>
                                      <p:tavLst>
                                        <p:tav tm="0">
                                          <p:val>
                                            <p:fltVal val="0"/>
                                          </p:val>
                                        </p:tav>
                                        <p:tav tm="100000">
                                          <p:val>
                                            <p:strVal val="#ppt_w"/>
                                          </p:val>
                                        </p:tav>
                                      </p:tavLst>
                                    </p:anim>
                                    <p:anim calcmode="lin" valueType="num">
                                      <p:cBhvr>
                                        <p:cTn id="8" dur="500" fill="hold"/>
                                        <p:tgtEl>
                                          <p:spTgt spid="12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iterate>
                                    <p:tmAbs val="0"/>
                                  </p:iterate>
                                  <p:childTnLst>
                                    <p:set>
                                      <p:cBhvr>
                                        <p:cTn id="11" fill="hold"/>
                                        <p:tgtEl>
                                          <p:spTgt spid="121"/>
                                        </p:tgtEl>
                                        <p:attrNameLst>
                                          <p:attrName>style.visibility</p:attrName>
                                        </p:attrNameLst>
                                      </p:cBhvr>
                                      <p:to>
                                        <p:strVal val="visible"/>
                                      </p:to>
                                    </p:set>
                                    <p:anim calcmode="lin" valueType="num">
                                      <p:cBhvr>
                                        <p:cTn id="12" dur="500" fill="hold"/>
                                        <p:tgtEl>
                                          <p:spTgt spid="121"/>
                                        </p:tgtEl>
                                        <p:attrNameLst>
                                          <p:attrName>ppt_x</p:attrName>
                                        </p:attrNameLst>
                                      </p:cBhvr>
                                      <p:tavLst>
                                        <p:tav tm="0">
                                          <p:val>
                                            <p:strVal val="#ppt_x"/>
                                          </p:val>
                                        </p:tav>
                                        <p:tav tm="100000">
                                          <p:val>
                                            <p:strVal val="#ppt_x"/>
                                          </p:val>
                                        </p:tav>
                                      </p:tavLst>
                                    </p:anim>
                                    <p:anim calcmode="lin" valueType="num">
                                      <p:cBhvr>
                                        <p:cTn id="13"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advAuto="0"/>
      <p:bldP spid="12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BCAE85A2-9B19-943D-72AE-6D28F7C14671}"/>
              </a:ext>
            </a:extLst>
          </p:cNvPr>
          <p:cNvSpPr txBox="1"/>
          <p:nvPr/>
        </p:nvSpPr>
        <p:spPr>
          <a:xfrm>
            <a:off x="3799268" y="2918722"/>
            <a:ext cx="749926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zh-TW" altLang="en-US" sz="6000" b="1">
                <a:solidFill>
                  <a:schemeClr val="bg1"/>
                </a:solidFill>
                <a:latin typeface="Arial Nova"/>
              </a:rPr>
              <a:t>系統架構圖</a:t>
            </a:r>
            <a:endParaRPr lang="zh-TW" altLang="en-US" sz="6000" b="1" i="0" u="none" strike="noStrike" cap="none" spc="0" normalizeH="0" baseline="0" dirty="0">
              <a:ln>
                <a:noFill/>
              </a:ln>
              <a:solidFill>
                <a:schemeClr val="bg1"/>
              </a:solidFill>
              <a:effectLst/>
              <a:uFillTx/>
              <a:latin typeface="Arial Nova"/>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175F65-5E8C-6433-77E7-AB4911B36921}"/>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3AF58BA3-FEA2-5A0F-C10A-49913BB77ECE}"/>
              </a:ext>
            </a:extLst>
          </p:cNvPr>
          <p:cNvSpPr>
            <a:spLocks noGrp="1"/>
          </p:cNvSpPr>
          <p:nvPr>
            <p:ph type="body" idx="1"/>
          </p:nvPr>
        </p:nvSpPr>
        <p:spPr/>
        <p:txBody>
          <a:bodyPr/>
          <a:lstStyle/>
          <a:p>
            <a:endParaRPr lang="zh-TW" altLang="en-US"/>
          </a:p>
        </p:txBody>
      </p:sp>
      <p:pic>
        <p:nvPicPr>
          <p:cNvPr id="4" name="圖片 3" descr="一張含有 圖表, 文字, 方案, 工程製圖 的圖片">
            <a:extLst>
              <a:ext uri="{FF2B5EF4-FFF2-40B4-BE49-F238E27FC236}">
                <a16:creationId xmlns:a16="http://schemas.microsoft.com/office/drawing/2014/main" id="{8C1A43EA-D7CB-3A0D-BC2D-DA9CEE4FA7EE}"/>
              </a:ext>
            </a:extLst>
          </p:cNvPr>
          <p:cNvPicPr>
            <a:picLocks noChangeAspect="1"/>
          </p:cNvPicPr>
          <p:nvPr/>
        </p:nvPicPr>
        <p:blipFill>
          <a:blip r:embed="rId2"/>
          <a:stretch>
            <a:fillRect/>
          </a:stretch>
        </p:blipFill>
        <p:spPr>
          <a:xfrm>
            <a:off x="236114" y="133924"/>
            <a:ext cx="11462195" cy="6751137"/>
          </a:xfrm>
          <a:prstGeom prst="rect">
            <a:avLst/>
          </a:prstGeom>
        </p:spPr>
      </p:pic>
    </p:spTree>
    <p:extLst>
      <p:ext uri="{BB962C8B-B14F-4D97-AF65-F5344CB8AC3E}">
        <p14:creationId xmlns:p14="http://schemas.microsoft.com/office/powerpoint/2010/main" val="35836559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 name="成组"/>
          <p:cNvGrpSpPr/>
          <p:nvPr/>
        </p:nvGrpSpPr>
        <p:grpSpPr>
          <a:xfrm>
            <a:off x="1178604" y="418222"/>
            <a:ext cx="9030609" cy="585079"/>
            <a:chOff x="-1" y="0"/>
            <a:chExt cx="9030608" cy="585077"/>
          </a:xfrm>
        </p:grpSpPr>
        <p:sp>
          <p:nvSpPr>
            <p:cNvPr id="334" name="活动内容"/>
            <p:cNvSpPr/>
            <p:nvPr/>
          </p:nvSpPr>
          <p:spPr>
            <a:xfrm>
              <a:off x="309301" y="30928"/>
              <a:ext cx="1169549" cy="5232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sz="2800"/>
                <a:t>資料庫</a:t>
              </a:r>
              <a:endParaRPr lang="zh-TW" altLang="en-US">
                <a:cs typeface="+mn-ea"/>
                <a:sym typeface="+mn-lt"/>
              </a:endParaRPr>
            </a:p>
          </p:txBody>
        </p:sp>
        <p:sp>
          <p:nvSpPr>
            <p:cNvPr id="335"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336"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337"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graphicFrame>
        <p:nvGraphicFramePr>
          <p:cNvPr id="4" name="表格 4">
            <a:extLst>
              <a:ext uri="{FF2B5EF4-FFF2-40B4-BE49-F238E27FC236}">
                <a16:creationId xmlns:a16="http://schemas.microsoft.com/office/drawing/2014/main" id="{165460C9-54BA-ECE1-5C46-C20123E49930}"/>
              </a:ext>
            </a:extLst>
          </p:cNvPr>
          <p:cNvGraphicFramePr>
            <a:graphicFrameLocks noGrp="1"/>
          </p:cNvGraphicFramePr>
          <p:nvPr>
            <p:extLst>
              <p:ext uri="{D42A27DB-BD31-4B8C-83A1-F6EECF244321}">
                <p14:modId xmlns:p14="http://schemas.microsoft.com/office/powerpoint/2010/main" val="274422508"/>
              </p:ext>
            </p:extLst>
          </p:nvPr>
        </p:nvGraphicFramePr>
        <p:xfrm>
          <a:off x="1888118" y="2243405"/>
          <a:ext cx="8128000" cy="2590800"/>
        </p:xfrm>
        <a:graphic>
          <a:graphicData uri="http://schemas.openxmlformats.org/drawingml/2006/table">
            <a:tbl>
              <a:tblPr firstRow="1" bandRow="1">
                <a:tableStyleId>{33BA23B1-9221-436E-865A-0063620EA4FD}</a:tableStyleId>
              </a:tblPr>
              <a:tblGrid>
                <a:gridCol w="2032000">
                  <a:extLst>
                    <a:ext uri="{9D8B030D-6E8A-4147-A177-3AD203B41FA5}">
                      <a16:colId xmlns:a16="http://schemas.microsoft.com/office/drawing/2014/main" val="3534408582"/>
                    </a:ext>
                  </a:extLst>
                </a:gridCol>
                <a:gridCol w="2032000">
                  <a:extLst>
                    <a:ext uri="{9D8B030D-6E8A-4147-A177-3AD203B41FA5}">
                      <a16:colId xmlns:a16="http://schemas.microsoft.com/office/drawing/2014/main" val="2421389184"/>
                    </a:ext>
                  </a:extLst>
                </a:gridCol>
                <a:gridCol w="2032000">
                  <a:extLst>
                    <a:ext uri="{9D8B030D-6E8A-4147-A177-3AD203B41FA5}">
                      <a16:colId xmlns:a16="http://schemas.microsoft.com/office/drawing/2014/main" val="3747141818"/>
                    </a:ext>
                  </a:extLst>
                </a:gridCol>
                <a:gridCol w="2032000">
                  <a:extLst>
                    <a:ext uri="{9D8B030D-6E8A-4147-A177-3AD203B41FA5}">
                      <a16:colId xmlns:a16="http://schemas.microsoft.com/office/drawing/2014/main" val="943503023"/>
                    </a:ext>
                  </a:extLst>
                </a:gridCol>
              </a:tblGrid>
              <a:tr h="294093">
                <a:tc>
                  <a:txBody>
                    <a:bodyPr/>
                    <a:lstStyle/>
                    <a:p>
                      <a:pPr algn="ctr"/>
                      <a:r>
                        <a:rPr lang="zh-TW" altLang="en-US" sz="2000"/>
                        <a:t>名稱</a:t>
                      </a:r>
                    </a:p>
                  </a:txBody>
                  <a:tcPr/>
                </a:tc>
                <a:tc>
                  <a:txBody>
                    <a:bodyPr/>
                    <a:lstStyle/>
                    <a:p>
                      <a:pPr algn="ctr"/>
                      <a:r>
                        <a:rPr lang="zh-TW" altLang="en-US" sz="2000"/>
                        <a:t>屬性</a:t>
                      </a:r>
                    </a:p>
                  </a:txBody>
                  <a:tcPr/>
                </a:tc>
                <a:tc>
                  <a:txBody>
                    <a:bodyPr/>
                    <a:lstStyle/>
                    <a:p>
                      <a:pPr algn="ctr"/>
                      <a:r>
                        <a:rPr lang="zh-TW" altLang="en-US" sz="2000"/>
                        <a:t>其他</a:t>
                      </a:r>
                    </a:p>
                  </a:txBody>
                  <a:tcPr/>
                </a:tc>
                <a:tc>
                  <a:txBody>
                    <a:bodyPr/>
                    <a:lstStyle/>
                    <a:p>
                      <a:pPr algn="ctr"/>
                      <a:r>
                        <a:rPr lang="zh-TW" altLang="en-US" sz="2000"/>
                        <a:t>備註</a:t>
                      </a:r>
                    </a:p>
                  </a:txBody>
                  <a:tcPr/>
                </a:tc>
                <a:extLst>
                  <a:ext uri="{0D108BD9-81ED-4DB2-BD59-A6C34878D82A}">
                    <a16:rowId xmlns:a16="http://schemas.microsoft.com/office/drawing/2014/main" val="3234684753"/>
                  </a:ext>
                </a:extLst>
              </a:tr>
              <a:tr h="370840">
                <a:tc>
                  <a:txBody>
                    <a:bodyPr/>
                    <a:lstStyle/>
                    <a:p>
                      <a:pPr algn="ctr"/>
                      <a:r>
                        <a:rPr lang="en-US" altLang="zh-TW" sz="2000" dirty="0"/>
                        <a:t>Id</a:t>
                      </a:r>
                      <a:endParaRPr lang="zh-TW" altLang="en-US" sz="2000" dirty="0"/>
                    </a:p>
                  </a:txBody>
                  <a:tcPr/>
                </a:tc>
                <a:tc>
                  <a:txBody>
                    <a:bodyPr/>
                    <a:lstStyle/>
                    <a:p>
                      <a:pPr algn="ctr"/>
                      <a:r>
                        <a:rPr lang="en-US" altLang="zh-TW" sz="2000" dirty="0"/>
                        <a:t>Int</a:t>
                      </a:r>
                      <a:endParaRPr lang="zh-TW" altLang="en-US" sz="2000" dirty="0"/>
                    </a:p>
                  </a:txBody>
                  <a:tcPr/>
                </a:tc>
                <a:tc>
                  <a:txBody>
                    <a:bodyPr/>
                    <a:lstStyle/>
                    <a:p>
                      <a:pPr algn="ctr"/>
                      <a:r>
                        <a:rPr lang="en-US" altLang="zh-TW" sz="2000" dirty="0"/>
                        <a:t>PK</a:t>
                      </a:r>
                      <a:endParaRPr lang="zh-TW" altLang="en-US" sz="2000" dirty="0"/>
                    </a:p>
                  </a:txBody>
                  <a:tcPr/>
                </a:tc>
                <a:tc>
                  <a:txBody>
                    <a:bodyPr/>
                    <a:lstStyle/>
                    <a:p>
                      <a:pPr algn="ctr"/>
                      <a:endParaRPr lang="zh-TW" altLang="en-US" sz="2000"/>
                    </a:p>
                  </a:txBody>
                  <a:tcPr/>
                </a:tc>
                <a:extLst>
                  <a:ext uri="{0D108BD9-81ED-4DB2-BD59-A6C34878D82A}">
                    <a16:rowId xmlns:a16="http://schemas.microsoft.com/office/drawing/2014/main" val="998624647"/>
                  </a:ext>
                </a:extLst>
              </a:tr>
              <a:tr h="370839">
                <a:tc>
                  <a:txBody>
                    <a:bodyPr/>
                    <a:lstStyle/>
                    <a:p>
                      <a:pPr algn="ctr"/>
                      <a:r>
                        <a:rPr lang="en-US" altLang="zh-TW" sz="2000" dirty="0"/>
                        <a:t>Name</a:t>
                      </a:r>
                      <a:endParaRPr lang="zh-TW" altLang="en-US" sz="2000" dirty="0"/>
                    </a:p>
                  </a:txBody>
                  <a:tcPr/>
                </a:tc>
                <a:tc>
                  <a:txBody>
                    <a:bodyPr/>
                    <a:lstStyle/>
                    <a:p>
                      <a:pPr algn="ctr"/>
                      <a:r>
                        <a:rPr lang="en-US" altLang="zh-TW" sz="2000" dirty="0"/>
                        <a:t>Varchar</a:t>
                      </a:r>
                      <a:endParaRPr lang="zh-TW" altLang="en-US" sz="2000" dirty="0"/>
                    </a:p>
                  </a:txBody>
                  <a:tcPr/>
                </a:tc>
                <a:tc>
                  <a:txBody>
                    <a:bodyPr/>
                    <a:lstStyle/>
                    <a:p>
                      <a:pPr lvl="0" algn="ctr">
                        <a:buNone/>
                      </a:pPr>
                      <a:r>
                        <a:rPr lang="en-US" sz="2000" b="0" i="0" u="none" strike="noStrike" baseline="0" noProof="0" dirty="0">
                          <a:solidFill>
                            <a:srgbClr val="000000"/>
                          </a:solidFill>
                          <a:latin typeface="Helvetica Neue"/>
                        </a:rPr>
                        <a:t>max: 255</a:t>
                      </a:r>
                      <a:endParaRPr lang="zh-TW" dirty="0"/>
                    </a:p>
                  </a:txBody>
                  <a:tcPr/>
                </a:tc>
                <a:tc>
                  <a:txBody>
                    <a:bodyPr/>
                    <a:lstStyle/>
                    <a:p>
                      <a:pPr algn="ctr"/>
                      <a:r>
                        <a:rPr lang="zh-TW" altLang="en-US" sz="1600"/>
                        <a:t>使用者名稱,必填,上限255字符</a:t>
                      </a:r>
                    </a:p>
                  </a:txBody>
                  <a:tcPr/>
                </a:tc>
                <a:extLst>
                  <a:ext uri="{0D108BD9-81ED-4DB2-BD59-A6C34878D82A}">
                    <a16:rowId xmlns:a16="http://schemas.microsoft.com/office/drawing/2014/main" val="3764273136"/>
                  </a:ext>
                </a:extLst>
              </a:tr>
              <a:tr h="370839">
                <a:tc>
                  <a:txBody>
                    <a:bodyPr/>
                    <a:lstStyle/>
                    <a:p>
                      <a:pPr lvl="0" algn="ctr">
                        <a:buNone/>
                      </a:pPr>
                      <a:r>
                        <a:rPr lang="en-US" sz="2000" b="0" i="0" u="none" strike="noStrike" baseline="0" noProof="0" dirty="0">
                          <a:solidFill>
                            <a:srgbClr val="000000"/>
                          </a:solidFill>
                          <a:latin typeface="Helvetica Neue"/>
                        </a:rPr>
                        <a:t>email</a:t>
                      </a:r>
                      <a:endParaRPr lang="zh-TW" altLang="en-US" dirty="0"/>
                    </a:p>
                  </a:txBody>
                  <a:tcPr/>
                </a:tc>
                <a:tc>
                  <a:txBody>
                    <a:bodyPr/>
                    <a:lstStyle/>
                    <a:p>
                      <a:pPr lvl="0" algn="ctr">
                        <a:buNone/>
                      </a:pPr>
                      <a:r>
                        <a:rPr lang="en-US" sz="2000" b="0" i="0" u="none" strike="noStrike" noProof="0" dirty="0" err="1">
                          <a:solidFill>
                            <a:srgbClr val="000000"/>
                          </a:solidFill>
                          <a:latin typeface="Helvetica Neue"/>
                        </a:rPr>
                        <a:t>Varcha</a:t>
                      </a:r>
                      <a:endParaRPr lang="zh-TW" altLang="en-US" dirty="0" err="1"/>
                    </a:p>
                  </a:txBody>
                  <a:tcPr/>
                </a:tc>
                <a:tc>
                  <a:txBody>
                    <a:bodyPr/>
                    <a:lstStyle/>
                    <a:p>
                      <a:pPr lvl="0" algn="ctr">
                        <a:buNone/>
                      </a:pPr>
                      <a:r>
                        <a:rPr lang="en-US" sz="2000" b="0" i="0" u="none" strike="noStrike" baseline="0" noProof="0" dirty="0">
                          <a:solidFill>
                            <a:srgbClr val="000000"/>
                          </a:solidFill>
                          <a:latin typeface="Helvetica Neue"/>
                        </a:rPr>
                        <a:t>max: 255, unique</a:t>
                      </a:r>
                      <a:endParaRPr lang="zh-TW" altLang="en-US" dirty="0"/>
                    </a:p>
                  </a:txBody>
                  <a:tcPr/>
                </a:tc>
                <a:tc>
                  <a:txBody>
                    <a:bodyPr/>
                    <a:lstStyle/>
                    <a:p>
                      <a:pPr lvl="0" algn="ctr">
                        <a:buNone/>
                      </a:pPr>
                      <a:r>
                        <a:rPr lang="zh-TW" altLang="en-US" sz="1600"/>
                        <a:t>用戶信箱,必填</a:t>
                      </a:r>
                    </a:p>
                    <a:p>
                      <a:pPr lvl="0" algn="ctr">
                        <a:buNone/>
                      </a:pPr>
                      <a:r>
                        <a:rPr lang="zh-TW" altLang="en-US" sz="1600"/>
                        <a:t>格式應有效</a:t>
                      </a:r>
                    </a:p>
                    <a:p>
                      <a:pPr lvl="0" algn="ctr">
                        <a:buNone/>
                      </a:pPr>
                      <a:r>
                        <a:rPr lang="zh-TW" altLang="en-US" sz="1600"/>
                        <a:t>在用戶中唯一</a:t>
                      </a:r>
                      <a:endParaRPr lang="zh-TW" altLang="en-US" sz="1600" dirty="0"/>
                    </a:p>
                  </a:txBody>
                  <a:tcPr/>
                </a:tc>
                <a:extLst>
                  <a:ext uri="{0D108BD9-81ED-4DB2-BD59-A6C34878D82A}">
                    <a16:rowId xmlns:a16="http://schemas.microsoft.com/office/drawing/2014/main" val="1641995968"/>
                  </a:ext>
                </a:extLst>
              </a:tr>
              <a:tr h="370840">
                <a:tc>
                  <a:txBody>
                    <a:bodyPr/>
                    <a:lstStyle/>
                    <a:p>
                      <a:pPr lvl="0" algn="ctr">
                        <a:buNone/>
                      </a:pPr>
                      <a:r>
                        <a:rPr lang="en-US" sz="2000" b="0" i="0" u="none" strike="noStrike" baseline="0" noProof="0" dirty="0">
                          <a:solidFill>
                            <a:srgbClr val="000000"/>
                          </a:solidFill>
                          <a:latin typeface="Helvetica Neue"/>
                        </a:rPr>
                        <a:t>password</a:t>
                      </a:r>
                      <a:endParaRPr lang="zh-TW" dirty="0"/>
                    </a:p>
                  </a:txBody>
                  <a:tcPr/>
                </a:tc>
                <a:tc>
                  <a:txBody>
                    <a:bodyPr/>
                    <a:lstStyle/>
                    <a:p>
                      <a:pPr algn="ctr"/>
                      <a:r>
                        <a:rPr lang="en-US" altLang="zh-TW" sz="2000" dirty="0"/>
                        <a:t>Varchar</a:t>
                      </a:r>
                      <a:endParaRPr lang="zh-TW" altLang="en-US" sz="2000" dirty="0"/>
                    </a:p>
                  </a:txBody>
                  <a:tcPr/>
                </a:tc>
                <a:tc>
                  <a:txBody>
                    <a:bodyPr/>
                    <a:lstStyle/>
                    <a:p>
                      <a:pPr algn="ctr"/>
                      <a:r>
                        <a:rPr lang="en-US" altLang="zh-TW" sz="2000" dirty="0"/>
                        <a:t>Unique</a:t>
                      </a:r>
                      <a:endParaRPr lang="zh-TW" altLang="en-US" sz="2000" dirty="0"/>
                    </a:p>
                  </a:txBody>
                  <a:tcPr/>
                </a:tc>
                <a:tc>
                  <a:txBody>
                    <a:bodyPr/>
                    <a:lstStyle/>
                    <a:p>
                      <a:pPr algn="ctr"/>
                      <a:r>
                        <a:rPr lang="zh-TW" altLang="en-US" sz="1600"/>
                        <a:t>用戶密碼,加密保存</a:t>
                      </a:r>
                    </a:p>
                  </a:txBody>
                  <a:tcPr/>
                </a:tc>
                <a:extLst>
                  <a:ext uri="{0D108BD9-81ED-4DB2-BD59-A6C34878D82A}">
                    <a16:rowId xmlns:a16="http://schemas.microsoft.com/office/drawing/2014/main" val="3077851850"/>
                  </a:ext>
                </a:extLst>
              </a:tr>
            </a:tbl>
          </a:graphicData>
        </a:graphic>
      </p:graphicFrame>
      <p:sp>
        <p:nvSpPr>
          <p:cNvPr id="5" name="矩形: 圓角 4">
            <a:extLst>
              <a:ext uri="{FF2B5EF4-FFF2-40B4-BE49-F238E27FC236}">
                <a16:creationId xmlns:a16="http://schemas.microsoft.com/office/drawing/2014/main" id="{D483DE69-A843-441B-E77B-226A7B27F1F6}"/>
              </a:ext>
            </a:extLst>
          </p:cNvPr>
          <p:cNvSpPr/>
          <p:nvPr/>
        </p:nvSpPr>
        <p:spPr>
          <a:xfrm>
            <a:off x="865239" y="1276016"/>
            <a:ext cx="1189703" cy="510776"/>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TW" sz="2400" b="1" dirty="0" err="1"/>
              <a:t>註冊</a:t>
            </a:r>
          </a:p>
        </p:txBody>
      </p:sp>
      <p:sp>
        <p:nvSpPr>
          <p:cNvPr id="3" name="文字方塊 2">
            <a:extLst>
              <a:ext uri="{FF2B5EF4-FFF2-40B4-BE49-F238E27FC236}">
                <a16:creationId xmlns:a16="http://schemas.microsoft.com/office/drawing/2014/main" id="{837C000B-5281-1090-F012-9513AEF56A8A}"/>
              </a:ext>
            </a:extLst>
          </p:cNvPr>
          <p:cNvSpPr txBox="1"/>
          <p:nvPr/>
        </p:nvSpPr>
        <p:spPr>
          <a:xfrm>
            <a:off x="8183450" y="6124557"/>
            <a:ext cx="338070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r>
              <a:rPr lang="zh-TW" altLang="en-US">
                <a:solidFill>
                  <a:srgbClr val="FF0000"/>
                </a:solidFill>
              </a:rPr>
              <a:t>備註: 再次確認密碼並不參與到資料庫,所以無表格</a:t>
            </a:r>
            <a:endParaRPr kumimoji="0" lang="zh-TW" altLang="en-US" sz="1800" b="0" i="0" u="none" strike="noStrike" cap="none" spc="0" normalizeH="0" baseline="0">
              <a:ln>
                <a:noFill/>
              </a:ln>
              <a:solidFill>
                <a:srgbClr val="FF0000"/>
              </a:solidFill>
              <a:effectLst/>
              <a:uFillTx/>
              <a:latin typeface="+mn-lt"/>
              <a:ea typeface="+mn-ea"/>
              <a:cs typeface="+mn-cs"/>
              <a:sym typeface="Helvetica"/>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 name="成组"/>
          <p:cNvGrpSpPr/>
          <p:nvPr/>
        </p:nvGrpSpPr>
        <p:grpSpPr>
          <a:xfrm>
            <a:off x="1178604" y="418222"/>
            <a:ext cx="9030609" cy="585079"/>
            <a:chOff x="-1" y="0"/>
            <a:chExt cx="9030608" cy="585077"/>
          </a:xfrm>
        </p:grpSpPr>
        <p:sp>
          <p:nvSpPr>
            <p:cNvPr id="334" name="活动内容"/>
            <p:cNvSpPr/>
            <p:nvPr/>
          </p:nvSpPr>
          <p:spPr>
            <a:xfrm>
              <a:off x="309301" y="30928"/>
              <a:ext cx="1169549" cy="5232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800">
                  <a:solidFill>
                    <a:srgbClr val="FFFFFF"/>
                  </a:solidFill>
                </a:defRPr>
              </a:lvl1pPr>
            </a:lstStyle>
            <a:p>
              <a:r>
                <a:rPr lang="zh-TW" altLang="en-US" sz="2800"/>
                <a:t>資料庫</a:t>
              </a:r>
              <a:endParaRPr lang="zh-TW" altLang="en-US">
                <a:cs typeface="+mn-ea"/>
                <a:sym typeface="+mn-lt"/>
              </a:endParaRPr>
            </a:p>
          </p:txBody>
        </p:sp>
        <p:sp>
          <p:nvSpPr>
            <p:cNvPr id="335"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336"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337"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graphicFrame>
        <p:nvGraphicFramePr>
          <p:cNvPr id="4" name="表格 4">
            <a:extLst>
              <a:ext uri="{FF2B5EF4-FFF2-40B4-BE49-F238E27FC236}">
                <a16:creationId xmlns:a16="http://schemas.microsoft.com/office/drawing/2014/main" id="{165460C9-54BA-ECE1-5C46-C20123E49930}"/>
              </a:ext>
            </a:extLst>
          </p:cNvPr>
          <p:cNvGraphicFramePr>
            <a:graphicFrameLocks noGrp="1"/>
          </p:cNvGraphicFramePr>
          <p:nvPr>
            <p:extLst>
              <p:ext uri="{D42A27DB-BD31-4B8C-83A1-F6EECF244321}">
                <p14:modId xmlns:p14="http://schemas.microsoft.com/office/powerpoint/2010/main" val="1531874188"/>
              </p:ext>
            </p:extLst>
          </p:nvPr>
        </p:nvGraphicFramePr>
        <p:xfrm>
          <a:off x="1931047" y="2769292"/>
          <a:ext cx="8128000" cy="2286000"/>
        </p:xfrm>
        <a:graphic>
          <a:graphicData uri="http://schemas.openxmlformats.org/drawingml/2006/table">
            <a:tbl>
              <a:tblPr firstRow="1" bandRow="1">
                <a:tableStyleId>{33BA23B1-9221-436E-865A-0063620EA4FD}</a:tableStyleId>
              </a:tblPr>
              <a:tblGrid>
                <a:gridCol w="2032000">
                  <a:extLst>
                    <a:ext uri="{9D8B030D-6E8A-4147-A177-3AD203B41FA5}">
                      <a16:colId xmlns:a16="http://schemas.microsoft.com/office/drawing/2014/main" val="3534408582"/>
                    </a:ext>
                  </a:extLst>
                </a:gridCol>
                <a:gridCol w="2032000">
                  <a:extLst>
                    <a:ext uri="{9D8B030D-6E8A-4147-A177-3AD203B41FA5}">
                      <a16:colId xmlns:a16="http://schemas.microsoft.com/office/drawing/2014/main" val="2421389184"/>
                    </a:ext>
                  </a:extLst>
                </a:gridCol>
                <a:gridCol w="2032000">
                  <a:extLst>
                    <a:ext uri="{9D8B030D-6E8A-4147-A177-3AD203B41FA5}">
                      <a16:colId xmlns:a16="http://schemas.microsoft.com/office/drawing/2014/main" val="3747141818"/>
                    </a:ext>
                  </a:extLst>
                </a:gridCol>
                <a:gridCol w="2032000">
                  <a:extLst>
                    <a:ext uri="{9D8B030D-6E8A-4147-A177-3AD203B41FA5}">
                      <a16:colId xmlns:a16="http://schemas.microsoft.com/office/drawing/2014/main" val="943503023"/>
                    </a:ext>
                  </a:extLst>
                </a:gridCol>
              </a:tblGrid>
              <a:tr h="294093">
                <a:tc>
                  <a:txBody>
                    <a:bodyPr/>
                    <a:lstStyle/>
                    <a:p>
                      <a:pPr algn="ctr"/>
                      <a:r>
                        <a:rPr lang="zh-TW" altLang="en-US" sz="2000"/>
                        <a:t>名稱</a:t>
                      </a:r>
                    </a:p>
                  </a:txBody>
                  <a:tcPr/>
                </a:tc>
                <a:tc>
                  <a:txBody>
                    <a:bodyPr/>
                    <a:lstStyle/>
                    <a:p>
                      <a:pPr algn="ctr"/>
                      <a:r>
                        <a:rPr lang="zh-TW" altLang="en-US" sz="2000"/>
                        <a:t>屬性</a:t>
                      </a:r>
                    </a:p>
                  </a:txBody>
                  <a:tcPr/>
                </a:tc>
                <a:tc>
                  <a:txBody>
                    <a:bodyPr/>
                    <a:lstStyle/>
                    <a:p>
                      <a:pPr algn="ctr"/>
                      <a:r>
                        <a:rPr lang="zh-TW" altLang="en-US" sz="2000"/>
                        <a:t>其他</a:t>
                      </a:r>
                    </a:p>
                  </a:txBody>
                  <a:tcPr/>
                </a:tc>
                <a:tc>
                  <a:txBody>
                    <a:bodyPr/>
                    <a:lstStyle/>
                    <a:p>
                      <a:pPr algn="ctr"/>
                      <a:r>
                        <a:rPr lang="zh-TW" altLang="en-US" sz="2000"/>
                        <a:t>備註</a:t>
                      </a:r>
                    </a:p>
                  </a:txBody>
                  <a:tcPr/>
                </a:tc>
                <a:extLst>
                  <a:ext uri="{0D108BD9-81ED-4DB2-BD59-A6C34878D82A}">
                    <a16:rowId xmlns:a16="http://schemas.microsoft.com/office/drawing/2014/main" val="3234684753"/>
                  </a:ext>
                </a:extLst>
              </a:tr>
              <a:tr h="370840">
                <a:tc>
                  <a:txBody>
                    <a:bodyPr/>
                    <a:lstStyle/>
                    <a:p>
                      <a:pPr algn="ctr"/>
                      <a:r>
                        <a:rPr lang="en-US" altLang="zh-TW" sz="2000" dirty="0"/>
                        <a:t>Id</a:t>
                      </a:r>
                      <a:endParaRPr lang="zh-TW" altLang="en-US" sz="2000" dirty="0"/>
                    </a:p>
                  </a:txBody>
                  <a:tcPr/>
                </a:tc>
                <a:tc>
                  <a:txBody>
                    <a:bodyPr/>
                    <a:lstStyle/>
                    <a:p>
                      <a:pPr algn="ctr"/>
                      <a:r>
                        <a:rPr lang="en-US" altLang="zh-TW" sz="2000" dirty="0"/>
                        <a:t>Int</a:t>
                      </a:r>
                      <a:endParaRPr lang="zh-TW" altLang="en-US" sz="2000" dirty="0"/>
                    </a:p>
                  </a:txBody>
                  <a:tcPr/>
                </a:tc>
                <a:tc>
                  <a:txBody>
                    <a:bodyPr/>
                    <a:lstStyle/>
                    <a:p>
                      <a:pPr algn="ctr"/>
                      <a:r>
                        <a:rPr lang="en-US" altLang="zh-TW" sz="2000" dirty="0"/>
                        <a:t>PK</a:t>
                      </a:r>
                      <a:endParaRPr lang="zh-TW" altLang="en-US" sz="2000" dirty="0"/>
                    </a:p>
                  </a:txBody>
                  <a:tcPr/>
                </a:tc>
                <a:tc>
                  <a:txBody>
                    <a:bodyPr/>
                    <a:lstStyle/>
                    <a:p>
                      <a:pPr algn="ctr"/>
                      <a:endParaRPr lang="zh-TW" altLang="en-US" sz="2000"/>
                    </a:p>
                  </a:txBody>
                  <a:tcPr/>
                </a:tc>
                <a:extLst>
                  <a:ext uri="{0D108BD9-81ED-4DB2-BD59-A6C34878D82A}">
                    <a16:rowId xmlns:a16="http://schemas.microsoft.com/office/drawing/2014/main" val="998624647"/>
                  </a:ext>
                </a:extLst>
              </a:tr>
              <a:tr h="370839">
                <a:tc>
                  <a:txBody>
                    <a:bodyPr/>
                    <a:lstStyle/>
                    <a:p>
                      <a:pPr algn="ctr"/>
                      <a:r>
                        <a:rPr lang="en-US" altLang="zh-TW" sz="2000" dirty="0"/>
                        <a:t>Email</a:t>
                      </a:r>
                    </a:p>
                  </a:txBody>
                  <a:tcPr/>
                </a:tc>
                <a:tc>
                  <a:txBody>
                    <a:bodyPr/>
                    <a:lstStyle/>
                    <a:p>
                      <a:pPr algn="ctr"/>
                      <a:r>
                        <a:rPr lang="en-US" altLang="zh-TW" sz="2000" dirty="0"/>
                        <a:t>Varchar</a:t>
                      </a:r>
                      <a:endParaRPr lang="zh-TW" altLang="en-US" sz="2000" dirty="0"/>
                    </a:p>
                  </a:txBody>
                  <a:tcPr/>
                </a:tc>
                <a:tc>
                  <a:txBody>
                    <a:bodyPr/>
                    <a:lstStyle/>
                    <a:p>
                      <a:pPr algn="ctr"/>
                      <a:r>
                        <a:rPr lang="en-US" altLang="zh-TW" sz="2000" dirty="0"/>
                        <a:t>Unique</a:t>
                      </a:r>
                      <a:endParaRPr lang="zh-TW" altLang="en-US" sz="2000" dirty="0"/>
                    </a:p>
                  </a:txBody>
                  <a:tcPr/>
                </a:tc>
                <a:tc>
                  <a:txBody>
                    <a:bodyPr/>
                    <a:lstStyle/>
                    <a:p>
                      <a:pPr algn="ctr"/>
                      <a:r>
                        <a:rPr lang="zh-TW" altLang="en-US" sz="2000"/>
                        <a:t>使用者信箱</a:t>
                      </a:r>
                      <a:br>
                        <a:rPr lang="zh-TW" altLang="en-US" sz="2000" dirty="0"/>
                      </a:br>
                      <a:r>
                        <a:rPr lang="zh-TW" altLang="en-US" sz="2000"/>
                        <a:t>應是唯一</a:t>
                      </a:r>
                    </a:p>
                  </a:txBody>
                  <a:tcPr/>
                </a:tc>
                <a:extLst>
                  <a:ext uri="{0D108BD9-81ED-4DB2-BD59-A6C34878D82A}">
                    <a16:rowId xmlns:a16="http://schemas.microsoft.com/office/drawing/2014/main" val="3764273136"/>
                  </a:ext>
                </a:extLst>
              </a:tr>
              <a:tr h="370840">
                <a:tc>
                  <a:txBody>
                    <a:bodyPr/>
                    <a:lstStyle/>
                    <a:p>
                      <a:pPr lvl="0" algn="ctr">
                        <a:buNone/>
                      </a:pPr>
                      <a:r>
                        <a:rPr lang="en-US" sz="2000" b="0" i="0" u="none" strike="noStrike" noProof="0" dirty="0">
                          <a:solidFill>
                            <a:srgbClr val="000000"/>
                          </a:solidFill>
                          <a:latin typeface="Helvetica Neue"/>
                        </a:rPr>
                        <a:t>Password</a:t>
                      </a:r>
                      <a:endParaRPr lang="zh-TW" altLang="en-US" dirty="0"/>
                    </a:p>
                  </a:txBody>
                  <a:tcPr/>
                </a:tc>
                <a:tc>
                  <a:txBody>
                    <a:bodyPr/>
                    <a:lstStyle/>
                    <a:p>
                      <a:pPr algn="ctr"/>
                      <a:r>
                        <a:rPr lang="en-US" altLang="zh-TW" sz="2000" dirty="0"/>
                        <a:t>Varchar</a:t>
                      </a:r>
                      <a:endParaRPr lang="zh-TW" altLang="en-US" sz="2000" dirty="0"/>
                    </a:p>
                  </a:txBody>
                  <a:tcPr/>
                </a:tc>
                <a:tc>
                  <a:txBody>
                    <a:bodyPr/>
                    <a:lstStyle/>
                    <a:p>
                      <a:pPr algn="ctr"/>
                      <a:endParaRPr lang="en-US" altLang="zh-TW" sz="2000" dirty="0"/>
                    </a:p>
                  </a:txBody>
                  <a:tcPr/>
                </a:tc>
                <a:tc>
                  <a:txBody>
                    <a:bodyPr/>
                    <a:lstStyle/>
                    <a:p>
                      <a:pPr algn="ctr"/>
                      <a:r>
                        <a:rPr lang="zh-TW" altLang="en-US" sz="2000"/>
                        <a:t>用戶密碼</a:t>
                      </a:r>
                    </a:p>
                  </a:txBody>
                  <a:tcPr/>
                </a:tc>
                <a:extLst>
                  <a:ext uri="{0D108BD9-81ED-4DB2-BD59-A6C34878D82A}">
                    <a16:rowId xmlns:a16="http://schemas.microsoft.com/office/drawing/2014/main" val="3077851850"/>
                  </a:ext>
                </a:extLst>
              </a:tr>
              <a:tr h="370840">
                <a:tc>
                  <a:txBody>
                    <a:bodyPr/>
                    <a:lstStyle/>
                    <a:p>
                      <a:pPr lvl="0" algn="ctr">
                        <a:buNone/>
                      </a:pPr>
                      <a:r>
                        <a:rPr lang="en-US" sz="1800" b="0" i="0" u="none" strike="noStrike" baseline="0" noProof="0" err="1">
                          <a:solidFill>
                            <a:srgbClr val="000000"/>
                          </a:solidFill>
                          <a:latin typeface="Helvetica Neue"/>
                        </a:rPr>
                        <a:t>remember_token</a:t>
                      </a:r>
                      <a:endParaRPr lang="zh-TW" sz="1800" err="1"/>
                    </a:p>
                  </a:txBody>
                  <a:tcPr/>
                </a:tc>
                <a:tc>
                  <a:txBody>
                    <a:bodyPr/>
                    <a:lstStyle/>
                    <a:p>
                      <a:pPr algn="ctr"/>
                      <a:r>
                        <a:rPr lang="en-US" altLang="zh-TW" sz="2000" dirty="0"/>
                        <a:t>Varchar</a:t>
                      </a:r>
                      <a:endParaRPr lang="zh-TW" altLang="en-US" sz="2000" dirty="0"/>
                    </a:p>
                  </a:txBody>
                  <a:tcPr/>
                </a:tc>
                <a:tc>
                  <a:txBody>
                    <a:bodyPr/>
                    <a:lstStyle/>
                    <a:p>
                      <a:pPr algn="ctr"/>
                      <a:endParaRPr lang="zh-TW" altLang="en-US" sz="2000"/>
                    </a:p>
                  </a:txBody>
                  <a:tcPr/>
                </a:tc>
                <a:tc>
                  <a:txBody>
                    <a:bodyPr/>
                    <a:lstStyle/>
                    <a:p>
                      <a:pPr algn="ctr"/>
                      <a:r>
                        <a:rPr lang="zh-TW" altLang="en-US" sz="1800"/>
                        <a:t>用來記住帳戶密碼</a:t>
                      </a:r>
                      <a:endParaRPr lang="zh-TW" altLang="en-US" sz="1800" dirty="0"/>
                    </a:p>
                  </a:txBody>
                  <a:tcPr/>
                </a:tc>
                <a:extLst>
                  <a:ext uri="{0D108BD9-81ED-4DB2-BD59-A6C34878D82A}">
                    <a16:rowId xmlns:a16="http://schemas.microsoft.com/office/drawing/2014/main" val="399016422"/>
                  </a:ext>
                </a:extLst>
              </a:tr>
            </a:tbl>
          </a:graphicData>
        </a:graphic>
      </p:graphicFrame>
      <p:sp>
        <p:nvSpPr>
          <p:cNvPr id="5" name="矩形: 圓角 4">
            <a:extLst>
              <a:ext uri="{FF2B5EF4-FFF2-40B4-BE49-F238E27FC236}">
                <a16:creationId xmlns:a16="http://schemas.microsoft.com/office/drawing/2014/main" id="{D483DE69-A843-441B-E77B-226A7B27F1F6}"/>
              </a:ext>
            </a:extLst>
          </p:cNvPr>
          <p:cNvSpPr/>
          <p:nvPr/>
        </p:nvSpPr>
        <p:spPr>
          <a:xfrm>
            <a:off x="1090619" y="2027283"/>
            <a:ext cx="1608266" cy="510776"/>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altLang="zh-TW" sz="2400" b="1" i="0" u="none" strike="noStrike" cap="none" spc="0" normalizeH="0" baseline="0" dirty="0" err="1">
                <a:ln>
                  <a:noFill/>
                </a:ln>
                <a:solidFill>
                  <a:srgbClr val="000000"/>
                </a:solidFill>
                <a:effectLst/>
                <a:uFillTx/>
                <a:latin typeface="+mn-lt"/>
                <a:ea typeface="+mn-ea"/>
                <a:cs typeface="+mn-cs"/>
                <a:sym typeface="Helvetica"/>
              </a:rPr>
              <a:t>Users</a:t>
            </a:r>
            <a:r>
              <a:rPr lang="en-US" altLang="zh-TW" sz="2400" b="1" dirty="0" err="1">
                <a:solidFill>
                  <a:srgbClr val="000000"/>
                </a:solidFill>
              </a:rPr>
              <a:t>登入</a:t>
            </a:r>
            <a:endParaRPr kumimoji="0" lang="zh-TW" altLang="en-US" sz="2400" b="1" i="0" u="none" strike="noStrike" cap="none" spc="0" normalizeH="0" baseline="0" dirty="0" err="1">
              <a:ln>
                <a:noFill/>
              </a:ln>
              <a:solidFill>
                <a:srgbClr val="000000"/>
              </a:solidFill>
              <a:effectLst/>
              <a:uFillTx/>
              <a:latin typeface="+mn-lt"/>
              <a:ea typeface="+mn-ea"/>
              <a:cs typeface="+mn-cs"/>
              <a:sym typeface="Helvetica"/>
            </a:endParaRPr>
          </a:p>
        </p:txBody>
      </p:sp>
    </p:spTree>
    <p:extLst>
      <p:ext uri="{BB962C8B-B14F-4D97-AF65-F5344CB8AC3E}">
        <p14:creationId xmlns:p14="http://schemas.microsoft.com/office/powerpoint/2010/main" val="2065439332"/>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 name="成组"/>
          <p:cNvGrpSpPr/>
          <p:nvPr/>
        </p:nvGrpSpPr>
        <p:grpSpPr>
          <a:xfrm>
            <a:off x="1178604" y="418222"/>
            <a:ext cx="9030609" cy="585079"/>
            <a:chOff x="-1" y="0"/>
            <a:chExt cx="9030608" cy="585077"/>
          </a:xfrm>
        </p:grpSpPr>
        <p:sp>
          <p:nvSpPr>
            <p:cNvPr id="334" name="活动内容"/>
            <p:cNvSpPr/>
            <p:nvPr/>
          </p:nvSpPr>
          <p:spPr>
            <a:xfrm>
              <a:off x="309301" y="30928"/>
              <a:ext cx="1169549" cy="5232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2800">
                  <a:solidFill>
                    <a:srgbClr val="FFFFFF"/>
                  </a:solidFill>
                </a:defRPr>
              </a:lvl1pPr>
            </a:lstStyle>
            <a:p>
              <a:r>
                <a:rPr lang="zh-TW" altLang="en-US" sz="2800"/>
                <a:t>資料庫</a:t>
              </a:r>
              <a:endParaRPr lang="zh-TW" altLang="en-US">
                <a:cs typeface="+mn-ea"/>
                <a:sym typeface="+mn-lt"/>
              </a:endParaRPr>
            </a:p>
          </p:txBody>
        </p:sp>
        <p:sp>
          <p:nvSpPr>
            <p:cNvPr id="335"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336"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337"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graphicFrame>
        <p:nvGraphicFramePr>
          <p:cNvPr id="4" name="表格 4">
            <a:extLst>
              <a:ext uri="{FF2B5EF4-FFF2-40B4-BE49-F238E27FC236}">
                <a16:creationId xmlns:a16="http://schemas.microsoft.com/office/drawing/2014/main" id="{165460C9-54BA-ECE1-5C46-C20123E49930}"/>
              </a:ext>
            </a:extLst>
          </p:cNvPr>
          <p:cNvGraphicFramePr>
            <a:graphicFrameLocks noGrp="1"/>
          </p:cNvGraphicFramePr>
          <p:nvPr>
            <p:extLst>
              <p:ext uri="{D42A27DB-BD31-4B8C-83A1-F6EECF244321}">
                <p14:modId xmlns:p14="http://schemas.microsoft.com/office/powerpoint/2010/main" val="3499441715"/>
              </p:ext>
            </p:extLst>
          </p:nvPr>
        </p:nvGraphicFramePr>
        <p:xfrm>
          <a:off x="2907695" y="1277489"/>
          <a:ext cx="8128000" cy="4208815"/>
        </p:xfrm>
        <a:graphic>
          <a:graphicData uri="http://schemas.openxmlformats.org/drawingml/2006/table">
            <a:tbl>
              <a:tblPr firstRow="1" bandRow="1">
                <a:tableStyleId>{33BA23B1-9221-436E-865A-0063620EA4FD}</a:tableStyleId>
              </a:tblPr>
              <a:tblGrid>
                <a:gridCol w="2032000">
                  <a:extLst>
                    <a:ext uri="{9D8B030D-6E8A-4147-A177-3AD203B41FA5}">
                      <a16:colId xmlns:a16="http://schemas.microsoft.com/office/drawing/2014/main" val="3534408582"/>
                    </a:ext>
                  </a:extLst>
                </a:gridCol>
                <a:gridCol w="2032000">
                  <a:extLst>
                    <a:ext uri="{9D8B030D-6E8A-4147-A177-3AD203B41FA5}">
                      <a16:colId xmlns:a16="http://schemas.microsoft.com/office/drawing/2014/main" val="2421389184"/>
                    </a:ext>
                  </a:extLst>
                </a:gridCol>
                <a:gridCol w="2032000">
                  <a:extLst>
                    <a:ext uri="{9D8B030D-6E8A-4147-A177-3AD203B41FA5}">
                      <a16:colId xmlns:a16="http://schemas.microsoft.com/office/drawing/2014/main" val="3747141818"/>
                    </a:ext>
                  </a:extLst>
                </a:gridCol>
                <a:gridCol w="2032000">
                  <a:extLst>
                    <a:ext uri="{9D8B030D-6E8A-4147-A177-3AD203B41FA5}">
                      <a16:colId xmlns:a16="http://schemas.microsoft.com/office/drawing/2014/main" val="943503023"/>
                    </a:ext>
                  </a:extLst>
                </a:gridCol>
              </a:tblGrid>
              <a:tr h="429295">
                <a:tc>
                  <a:txBody>
                    <a:bodyPr/>
                    <a:lstStyle/>
                    <a:p>
                      <a:pPr algn="ctr"/>
                      <a:r>
                        <a:rPr lang="zh-TW" altLang="en-US" sz="2000"/>
                        <a:t>名稱</a:t>
                      </a:r>
                    </a:p>
                  </a:txBody>
                  <a:tcPr/>
                </a:tc>
                <a:tc>
                  <a:txBody>
                    <a:bodyPr/>
                    <a:lstStyle/>
                    <a:p>
                      <a:pPr algn="ctr"/>
                      <a:r>
                        <a:rPr lang="zh-TW" altLang="en-US" sz="2000"/>
                        <a:t>屬性</a:t>
                      </a:r>
                    </a:p>
                  </a:txBody>
                  <a:tcPr/>
                </a:tc>
                <a:tc>
                  <a:txBody>
                    <a:bodyPr/>
                    <a:lstStyle/>
                    <a:p>
                      <a:pPr algn="ctr"/>
                      <a:r>
                        <a:rPr lang="zh-TW" altLang="en-US" sz="2000"/>
                        <a:t>其他</a:t>
                      </a:r>
                    </a:p>
                  </a:txBody>
                  <a:tcPr/>
                </a:tc>
                <a:tc>
                  <a:txBody>
                    <a:bodyPr/>
                    <a:lstStyle/>
                    <a:p>
                      <a:pPr algn="ctr"/>
                      <a:r>
                        <a:rPr lang="zh-TW" altLang="en-US" sz="2000"/>
                        <a:t>備註</a:t>
                      </a:r>
                    </a:p>
                  </a:txBody>
                  <a:tcPr/>
                </a:tc>
                <a:extLst>
                  <a:ext uri="{0D108BD9-81ED-4DB2-BD59-A6C34878D82A}">
                    <a16:rowId xmlns:a16="http://schemas.microsoft.com/office/drawing/2014/main" val="3234684753"/>
                  </a:ext>
                </a:extLst>
              </a:tr>
              <a:tr h="370840">
                <a:tc>
                  <a:txBody>
                    <a:bodyPr/>
                    <a:lstStyle/>
                    <a:p>
                      <a:pPr algn="ctr"/>
                      <a:r>
                        <a:rPr lang="en-US" altLang="zh-TW" sz="2000" dirty="0"/>
                        <a:t>Int</a:t>
                      </a:r>
                      <a:endParaRPr lang="zh-TW" altLang="en-US" sz="2000" dirty="0" err="1"/>
                    </a:p>
                  </a:txBody>
                  <a:tcPr/>
                </a:tc>
                <a:tc>
                  <a:txBody>
                    <a:bodyPr/>
                    <a:lstStyle/>
                    <a:p>
                      <a:pPr lvl="0" algn="ctr">
                        <a:buNone/>
                      </a:pPr>
                      <a:r>
                        <a:rPr lang="en-US" altLang="zh-TW" sz="2000" dirty="0"/>
                        <a:t>Int</a:t>
                      </a:r>
                      <a:endParaRPr lang="zh-TW" altLang="en-US" sz="2000" dirty="0"/>
                    </a:p>
                  </a:txBody>
                  <a:tcPr/>
                </a:tc>
                <a:tc>
                  <a:txBody>
                    <a:bodyPr/>
                    <a:lstStyle/>
                    <a:p>
                      <a:pPr algn="ctr"/>
                      <a:r>
                        <a:rPr lang="en-US" altLang="zh-TW" sz="2000" dirty="0"/>
                        <a:t>PK</a:t>
                      </a:r>
                      <a:endParaRPr lang="zh-TW" altLang="en-US" sz="2000" dirty="0"/>
                    </a:p>
                  </a:txBody>
                  <a:tcPr/>
                </a:tc>
                <a:tc>
                  <a:txBody>
                    <a:bodyPr/>
                    <a:lstStyle/>
                    <a:p>
                      <a:pPr lvl="0" algn="ctr">
                        <a:buNone/>
                      </a:pPr>
                      <a:endParaRPr lang="zh-TW" altLang="en-US" sz="2000" dirty="0"/>
                    </a:p>
                  </a:txBody>
                  <a:tcPr/>
                </a:tc>
                <a:extLst>
                  <a:ext uri="{0D108BD9-81ED-4DB2-BD59-A6C34878D82A}">
                    <a16:rowId xmlns:a16="http://schemas.microsoft.com/office/drawing/2014/main" val="998624647"/>
                  </a:ext>
                </a:extLst>
              </a:tr>
              <a:tr h="370839">
                <a:tc>
                  <a:txBody>
                    <a:bodyPr/>
                    <a:lstStyle/>
                    <a:p>
                      <a:pPr lvl="0" algn="ctr">
                        <a:buNone/>
                      </a:pPr>
                      <a:r>
                        <a:rPr lang="en-US" sz="2000" b="0" i="0" u="none" strike="noStrike" baseline="0" noProof="0" dirty="0">
                          <a:solidFill>
                            <a:srgbClr val="000000"/>
                          </a:solidFill>
                          <a:latin typeface="Helvetica Neue"/>
                        </a:rPr>
                        <a:t>Title</a:t>
                      </a:r>
                      <a:endParaRPr lang="zh-TW" dirty="0"/>
                    </a:p>
                  </a:txBody>
                  <a:tcPr/>
                </a:tc>
                <a:tc>
                  <a:txBody>
                    <a:bodyPr/>
                    <a:lstStyle/>
                    <a:p>
                      <a:pPr algn="ctr"/>
                      <a:r>
                        <a:rPr lang="en-US" altLang="zh-TW" sz="2000" dirty="0"/>
                        <a:t>Varchar</a:t>
                      </a:r>
                      <a:endParaRPr lang="zh-TW" altLang="en-US" sz="2000" dirty="0"/>
                    </a:p>
                  </a:txBody>
                  <a:tcPr/>
                </a:tc>
                <a:tc>
                  <a:txBody>
                    <a:bodyPr/>
                    <a:lstStyle/>
                    <a:p>
                      <a:pPr algn="ctr"/>
                      <a:endParaRPr lang="en-US" altLang="zh-TW" sz="2000" dirty="0"/>
                    </a:p>
                  </a:txBody>
                  <a:tcPr/>
                </a:tc>
                <a:tc>
                  <a:txBody>
                    <a:bodyPr/>
                    <a:lstStyle/>
                    <a:p>
                      <a:pPr algn="ctr"/>
                      <a:r>
                        <a:rPr lang="zh-TW" altLang="en-US" sz="2000"/>
                        <a:t>影片標題</a:t>
                      </a:r>
                      <a:endParaRPr lang="zh-TW" altLang="en-US" sz="2000" dirty="0"/>
                    </a:p>
                  </a:txBody>
                  <a:tcPr/>
                </a:tc>
                <a:extLst>
                  <a:ext uri="{0D108BD9-81ED-4DB2-BD59-A6C34878D82A}">
                    <a16:rowId xmlns:a16="http://schemas.microsoft.com/office/drawing/2014/main" val="3764273136"/>
                  </a:ext>
                </a:extLst>
              </a:tr>
              <a:tr h="370840">
                <a:tc>
                  <a:txBody>
                    <a:bodyPr/>
                    <a:lstStyle/>
                    <a:p>
                      <a:pPr lvl="0" algn="ctr">
                        <a:buNone/>
                      </a:pPr>
                      <a:r>
                        <a:rPr lang="en-US" sz="2000" b="0" i="0" u="none" strike="noStrike" baseline="0" noProof="0" dirty="0" err="1">
                          <a:solidFill>
                            <a:srgbClr val="000000"/>
                          </a:solidFill>
                          <a:latin typeface="Helvetica Neue"/>
                        </a:rPr>
                        <a:t>Video_url</a:t>
                      </a:r>
                      <a:endParaRPr lang="en-US" altLang="zh-TW" sz="2000" dirty="0" err="1"/>
                    </a:p>
                  </a:txBody>
                  <a:tcPr/>
                </a:tc>
                <a:tc>
                  <a:txBody>
                    <a:bodyPr/>
                    <a:lstStyle/>
                    <a:p>
                      <a:pPr algn="ctr"/>
                      <a:r>
                        <a:rPr lang="en-US" altLang="zh-TW" sz="2000" dirty="0"/>
                        <a:t>Varchar</a:t>
                      </a:r>
                      <a:endParaRPr lang="zh-TW" altLang="en-US" sz="2000" dirty="0"/>
                    </a:p>
                  </a:txBody>
                  <a:tcPr/>
                </a:tc>
                <a:tc>
                  <a:txBody>
                    <a:bodyPr/>
                    <a:lstStyle/>
                    <a:p>
                      <a:pPr algn="ctr"/>
                      <a:endParaRPr lang="en-US" altLang="zh-TW" sz="2000" dirty="0"/>
                    </a:p>
                  </a:txBody>
                  <a:tcPr/>
                </a:tc>
                <a:tc>
                  <a:txBody>
                    <a:bodyPr/>
                    <a:lstStyle/>
                    <a:p>
                      <a:pPr algn="ctr"/>
                      <a:r>
                        <a:rPr lang="zh-TW" altLang="en-US" sz="2000"/>
                        <a:t>影片網址</a:t>
                      </a:r>
                    </a:p>
                  </a:txBody>
                  <a:tcPr/>
                </a:tc>
                <a:extLst>
                  <a:ext uri="{0D108BD9-81ED-4DB2-BD59-A6C34878D82A}">
                    <a16:rowId xmlns:a16="http://schemas.microsoft.com/office/drawing/2014/main" val="3077851850"/>
                  </a:ext>
                </a:extLst>
              </a:tr>
              <a:tr h="370840">
                <a:tc>
                  <a:txBody>
                    <a:bodyPr/>
                    <a:lstStyle/>
                    <a:p>
                      <a:pPr lvl="0" algn="ctr">
                        <a:buNone/>
                      </a:pPr>
                      <a:r>
                        <a:rPr lang="en-US" sz="2000" b="0" i="0" u="none" strike="noStrike" baseline="0" noProof="0" dirty="0">
                          <a:solidFill>
                            <a:srgbClr val="000000"/>
                          </a:solidFill>
                          <a:latin typeface="Helvetica Neue"/>
                        </a:rPr>
                        <a:t>Cover</a:t>
                      </a:r>
                      <a:endParaRPr lang="zh-TW" altLang="en-US" dirty="0"/>
                    </a:p>
                  </a:txBody>
                  <a:tcPr/>
                </a:tc>
                <a:tc>
                  <a:txBody>
                    <a:bodyPr/>
                    <a:lstStyle/>
                    <a:p>
                      <a:pPr algn="ctr"/>
                      <a:r>
                        <a:rPr lang="en-US" altLang="zh-TW" sz="2000" dirty="0"/>
                        <a:t>Varchar</a:t>
                      </a:r>
                      <a:endParaRPr lang="zh-TW" altLang="en-US" sz="2000" dirty="0"/>
                    </a:p>
                  </a:txBody>
                  <a:tcPr/>
                </a:tc>
                <a:tc>
                  <a:txBody>
                    <a:bodyPr/>
                    <a:lstStyle/>
                    <a:p>
                      <a:pPr algn="ctr"/>
                      <a:endParaRPr lang="zh-TW" altLang="en-US" sz="2000"/>
                    </a:p>
                  </a:txBody>
                  <a:tcPr/>
                </a:tc>
                <a:tc>
                  <a:txBody>
                    <a:bodyPr/>
                    <a:lstStyle/>
                    <a:p>
                      <a:pPr algn="ctr"/>
                      <a:r>
                        <a:rPr lang="zh-TW" altLang="en-US" sz="2000"/>
                        <a:t>影片封面網址</a:t>
                      </a:r>
                    </a:p>
                  </a:txBody>
                  <a:tcPr/>
                </a:tc>
                <a:extLst>
                  <a:ext uri="{0D108BD9-81ED-4DB2-BD59-A6C34878D82A}">
                    <a16:rowId xmlns:a16="http://schemas.microsoft.com/office/drawing/2014/main" val="399016422"/>
                  </a:ext>
                </a:extLst>
              </a:tr>
              <a:tr h="370839">
                <a:tc>
                  <a:txBody>
                    <a:bodyPr/>
                    <a:lstStyle/>
                    <a:p>
                      <a:pPr lvl="0" algn="ctr">
                        <a:buNone/>
                      </a:pPr>
                      <a:r>
                        <a:rPr lang="en-US" sz="2000" b="0" i="0" u="none" strike="noStrike" baseline="0" noProof="0" dirty="0">
                          <a:solidFill>
                            <a:srgbClr val="000000"/>
                          </a:solidFill>
                          <a:latin typeface="Helvetica Neue"/>
                        </a:rPr>
                        <a:t>Programming</a:t>
                      </a:r>
                      <a:endParaRPr lang="zh-TW" altLang="en-US" dirty="0"/>
                    </a:p>
                    <a:p>
                      <a:pPr lvl="0" algn="ctr">
                        <a:buNone/>
                      </a:pPr>
                      <a:r>
                        <a:rPr lang="en-US" sz="2000" b="0" i="0" u="none" strike="noStrike" baseline="0" noProof="0" dirty="0">
                          <a:solidFill>
                            <a:srgbClr val="000000"/>
                          </a:solidFill>
                          <a:latin typeface="Helvetica Neue"/>
                        </a:rPr>
                        <a:t>Language</a:t>
                      </a:r>
                      <a:endParaRPr lang="zh-TW" altLang="en-US" dirty="0"/>
                    </a:p>
                  </a:txBody>
                  <a:tcPr/>
                </a:tc>
                <a:tc>
                  <a:txBody>
                    <a:bodyPr/>
                    <a:lstStyle/>
                    <a:p>
                      <a:pPr lvl="0" algn="ctr">
                        <a:lnSpc>
                          <a:spcPct val="100000"/>
                        </a:lnSpc>
                        <a:spcBef>
                          <a:spcPts val="0"/>
                        </a:spcBef>
                        <a:spcAft>
                          <a:spcPts val="0"/>
                        </a:spcAft>
                        <a:buNone/>
                      </a:pPr>
                      <a:r>
                        <a:rPr lang="en-US" sz="2000" b="0" i="0" u="none" strike="noStrike" baseline="0" noProof="0" dirty="0">
                          <a:solidFill>
                            <a:srgbClr val="000000"/>
                          </a:solidFill>
                        </a:rPr>
                        <a:t>Varchar</a:t>
                      </a:r>
                    </a:p>
                    <a:p>
                      <a:pPr lvl="0" algn="ctr">
                        <a:buNone/>
                      </a:pPr>
                      <a:endParaRPr lang="en-US" altLang="zh-TW" sz="1800" b="0" i="0" u="none" strike="noStrike" baseline="0" noProof="0" dirty="0">
                        <a:solidFill>
                          <a:srgbClr val="000000"/>
                        </a:solidFill>
                        <a:latin typeface="Helvetica Neue"/>
                      </a:endParaRPr>
                    </a:p>
                  </a:txBody>
                  <a:tcPr/>
                </a:tc>
                <a:tc>
                  <a:txBody>
                    <a:bodyPr/>
                    <a:lstStyle/>
                    <a:p>
                      <a:pPr lvl="0" algn="ctr">
                        <a:buNone/>
                      </a:pPr>
                      <a:endParaRPr lang="zh-TW" altLang="en-US" sz="2000" dirty="0"/>
                    </a:p>
                  </a:txBody>
                  <a:tcPr/>
                </a:tc>
                <a:tc>
                  <a:txBody>
                    <a:bodyPr/>
                    <a:lstStyle/>
                    <a:p>
                      <a:pPr lvl="0" algn="ctr">
                        <a:buNone/>
                      </a:pPr>
                      <a:r>
                        <a:rPr lang="zh-TW" altLang="en-US" sz="2000"/>
                        <a:t>影片內容所使用的程式語言</a:t>
                      </a:r>
                      <a:endParaRPr lang="zh-TW" altLang="en-US" sz="2000" dirty="0"/>
                    </a:p>
                  </a:txBody>
                  <a:tcPr/>
                </a:tc>
                <a:extLst>
                  <a:ext uri="{0D108BD9-81ED-4DB2-BD59-A6C34878D82A}">
                    <a16:rowId xmlns:a16="http://schemas.microsoft.com/office/drawing/2014/main" val="167803275"/>
                  </a:ext>
                </a:extLst>
              </a:tr>
              <a:tr h="370839">
                <a:tc>
                  <a:txBody>
                    <a:bodyPr/>
                    <a:lstStyle/>
                    <a:p>
                      <a:pPr lvl="0" algn="ctr">
                        <a:buNone/>
                      </a:pPr>
                      <a:r>
                        <a:rPr lang="en-US" sz="2000" b="0" i="0" u="none" strike="noStrike" baseline="0" noProof="0" dirty="0">
                          <a:solidFill>
                            <a:srgbClr val="000000"/>
                          </a:solidFill>
                          <a:latin typeface="Helvetica Neue"/>
                        </a:rPr>
                        <a:t>Difficulty</a:t>
                      </a:r>
                      <a:endParaRPr lang="zh-TW" altLang="en-US" dirty="0"/>
                    </a:p>
                  </a:txBody>
                  <a:tcPr/>
                </a:tc>
                <a:tc>
                  <a:txBody>
                    <a:bodyPr/>
                    <a:lstStyle/>
                    <a:p>
                      <a:pPr lvl="0" algn="ctr">
                        <a:lnSpc>
                          <a:spcPct val="100000"/>
                        </a:lnSpc>
                        <a:spcBef>
                          <a:spcPts val="0"/>
                        </a:spcBef>
                        <a:spcAft>
                          <a:spcPts val="0"/>
                        </a:spcAft>
                        <a:buNone/>
                      </a:pPr>
                      <a:r>
                        <a:rPr lang="en-US" sz="2000" b="0" i="0" u="none" strike="noStrike" noProof="0" dirty="0">
                          <a:solidFill>
                            <a:srgbClr val="000000"/>
                          </a:solidFill>
                          <a:latin typeface="Helvetica Neue"/>
                        </a:rPr>
                        <a:t>Varchar</a:t>
                      </a:r>
                    </a:p>
                  </a:txBody>
                  <a:tcPr/>
                </a:tc>
                <a:tc>
                  <a:txBody>
                    <a:bodyPr/>
                    <a:lstStyle/>
                    <a:p>
                      <a:pPr lvl="0" algn="ctr">
                        <a:buNone/>
                      </a:pPr>
                      <a:endParaRPr lang="zh-TW" altLang="en-US" sz="2000" dirty="0"/>
                    </a:p>
                  </a:txBody>
                  <a:tcPr/>
                </a:tc>
                <a:tc>
                  <a:txBody>
                    <a:bodyPr/>
                    <a:lstStyle/>
                    <a:p>
                      <a:pPr lvl="0" algn="ctr">
                        <a:buNone/>
                      </a:pPr>
                      <a:r>
                        <a:rPr lang="zh-TW" altLang="en-US" sz="2000"/>
                        <a:t>程式的難度</a:t>
                      </a:r>
                      <a:br>
                        <a:rPr lang="zh-TW" altLang="en-US" sz="2000" dirty="0"/>
                      </a:br>
                      <a:r>
                        <a:rPr lang="zh-TW" altLang="en-US" sz="2000"/>
                        <a:t>(Cpe星數)</a:t>
                      </a:r>
                      <a:endParaRPr lang="zh-TW" altLang="en-US" sz="2000" dirty="0"/>
                    </a:p>
                  </a:txBody>
                  <a:tcPr/>
                </a:tc>
                <a:extLst>
                  <a:ext uri="{0D108BD9-81ED-4DB2-BD59-A6C34878D82A}">
                    <a16:rowId xmlns:a16="http://schemas.microsoft.com/office/drawing/2014/main" val="1845268785"/>
                  </a:ext>
                </a:extLst>
              </a:tr>
              <a:tr h="370838">
                <a:tc>
                  <a:txBody>
                    <a:bodyPr/>
                    <a:lstStyle/>
                    <a:p>
                      <a:pPr lvl="0" algn="ctr">
                        <a:buNone/>
                      </a:pPr>
                      <a:r>
                        <a:rPr lang="en-US" sz="2000" b="0" i="0" u="none" strike="noStrike" baseline="0" noProof="0" dirty="0" err="1">
                          <a:solidFill>
                            <a:srgbClr val="000000"/>
                          </a:solidFill>
                          <a:latin typeface="Helvetica Neue"/>
                        </a:rPr>
                        <a:t>Creator_id</a:t>
                      </a:r>
                      <a:endParaRPr lang="zh-TW" altLang="en-US" dirty="0" err="1"/>
                    </a:p>
                  </a:txBody>
                  <a:tcPr/>
                </a:tc>
                <a:tc>
                  <a:txBody>
                    <a:bodyPr/>
                    <a:lstStyle/>
                    <a:p>
                      <a:pPr lvl="0" algn="ctr">
                        <a:lnSpc>
                          <a:spcPct val="100000"/>
                        </a:lnSpc>
                        <a:spcBef>
                          <a:spcPts val="0"/>
                        </a:spcBef>
                        <a:spcAft>
                          <a:spcPts val="0"/>
                        </a:spcAft>
                        <a:buNone/>
                      </a:pPr>
                      <a:r>
                        <a:rPr lang="en-US" sz="2000" b="0" i="0" u="none" strike="noStrike" noProof="0" dirty="0">
                          <a:solidFill>
                            <a:srgbClr val="000000"/>
                          </a:solidFill>
                          <a:latin typeface="Helvetica Neue"/>
                        </a:rPr>
                        <a:t>Int</a:t>
                      </a:r>
                    </a:p>
                  </a:txBody>
                  <a:tcPr/>
                </a:tc>
                <a:tc>
                  <a:txBody>
                    <a:bodyPr/>
                    <a:lstStyle/>
                    <a:p>
                      <a:pPr lvl="0" algn="ctr">
                        <a:buNone/>
                      </a:pPr>
                      <a:r>
                        <a:rPr lang="zh-TW" altLang="en-US" sz="2000"/>
                        <a:t>FK</a:t>
                      </a:r>
                      <a:endParaRPr lang="zh-TW" altLang="en-US" sz="2000" dirty="0"/>
                    </a:p>
                  </a:txBody>
                  <a:tcPr/>
                </a:tc>
                <a:tc>
                  <a:txBody>
                    <a:bodyPr/>
                    <a:lstStyle/>
                    <a:p>
                      <a:pPr lvl="0" algn="ctr">
                        <a:buNone/>
                      </a:pPr>
                      <a:r>
                        <a:rPr lang="zh-TW" altLang="en-US" sz="2000"/>
                        <a:t>上傳者id</a:t>
                      </a:r>
                      <a:endParaRPr lang="zh-TW" altLang="en-US" sz="2000" dirty="0"/>
                    </a:p>
                  </a:txBody>
                  <a:tcPr/>
                </a:tc>
                <a:extLst>
                  <a:ext uri="{0D108BD9-81ED-4DB2-BD59-A6C34878D82A}">
                    <a16:rowId xmlns:a16="http://schemas.microsoft.com/office/drawing/2014/main" val="819718130"/>
                  </a:ext>
                </a:extLst>
              </a:tr>
              <a:tr h="370838">
                <a:tc>
                  <a:txBody>
                    <a:bodyPr/>
                    <a:lstStyle/>
                    <a:p>
                      <a:pPr lvl="0" algn="ctr">
                        <a:buNone/>
                      </a:pPr>
                      <a:r>
                        <a:rPr lang="en-US" sz="2000" b="0" i="0" u="none" strike="noStrike" baseline="0" noProof="0" dirty="0" err="1">
                          <a:solidFill>
                            <a:srgbClr val="000000"/>
                          </a:solidFill>
                          <a:latin typeface="Helvetica Neue"/>
                        </a:rPr>
                        <a:t>Created_at</a:t>
                      </a:r>
                      <a:endParaRPr lang="zh-TW" altLang="en-US" dirty="0" err="1"/>
                    </a:p>
                  </a:txBody>
                  <a:tcPr/>
                </a:tc>
                <a:tc>
                  <a:txBody>
                    <a:bodyPr/>
                    <a:lstStyle/>
                    <a:p>
                      <a:pPr lvl="0" algn="ctr">
                        <a:lnSpc>
                          <a:spcPct val="100000"/>
                        </a:lnSpc>
                        <a:spcBef>
                          <a:spcPts val="0"/>
                        </a:spcBef>
                        <a:spcAft>
                          <a:spcPts val="0"/>
                        </a:spcAft>
                        <a:buNone/>
                      </a:pPr>
                      <a:r>
                        <a:rPr lang="en-US" sz="2000" b="0" i="0" u="none" strike="noStrike" baseline="0" noProof="0" dirty="0">
                          <a:solidFill>
                            <a:srgbClr val="000000"/>
                          </a:solidFill>
                          <a:latin typeface="Helvetica Neue"/>
                        </a:rPr>
                        <a:t>TIMESTAMP</a:t>
                      </a:r>
                      <a:endParaRPr lang="zh-TW" altLang="en-US" dirty="0"/>
                    </a:p>
                  </a:txBody>
                  <a:tcPr/>
                </a:tc>
                <a:tc>
                  <a:txBody>
                    <a:bodyPr/>
                    <a:lstStyle/>
                    <a:p>
                      <a:pPr lvl="0" algn="ctr">
                        <a:buNone/>
                      </a:pPr>
                      <a:endParaRPr lang="zh-TW" altLang="en-US" sz="2000" dirty="0"/>
                    </a:p>
                  </a:txBody>
                  <a:tcPr/>
                </a:tc>
                <a:tc>
                  <a:txBody>
                    <a:bodyPr/>
                    <a:lstStyle/>
                    <a:p>
                      <a:pPr lvl="0" algn="ctr">
                        <a:buNone/>
                      </a:pPr>
                      <a:r>
                        <a:rPr lang="zh-TW" altLang="en-US" sz="2000"/>
                        <a:t>創建時間</a:t>
                      </a:r>
                      <a:endParaRPr lang="zh-TW" altLang="en-US" sz="2000" dirty="0"/>
                    </a:p>
                  </a:txBody>
                  <a:tcPr/>
                </a:tc>
                <a:extLst>
                  <a:ext uri="{0D108BD9-81ED-4DB2-BD59-A6C34878D82A}">
                    <a16:rowId xmlns:a16="http://schemas.microsoft.com/office/drawing/2014/main" val="1156930530"/>
                  </a:ext>
                </a:extLst>
              </a:tr>
            </a:tbl>
          </a:graphicData>
        </a:graphic>
      </p:graphicFrame>
      <p:sp>
        <p:nvSpPr>
          <p:cNvPr id="5" name="矩形: 圓角 4">
            <a:extLst>
              <a:ext uri="{FF2B5EF4-FFF2-40B4-BE49-F238E27FC236}">
                <a16:creationId xmlns:a16="http://schemas.microsoft.com/office/drawing/2014/main" id="{D483DE69-A843-441B-E77B-226A7B27F1F6}"/>
              </a:ext>
            </a:extLst>
          </p:cNvPr>
          <p:cNvSpPr/>
          <p:nvPr/>
        </p:nvSpPr>
        <p:spPr>
          <a:xfrm>
            <a:off x="865239" y="1276016"/>
            <a:ext cx="1769252" cy="510776"/>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TW" sz="2400" b="1" dirty="0" err="1">
                <a:solidFill>
                  <a:srgbClr val="000000"/>
                </a:solidFill>
              </a:rPr>
              <a:t>上傳影片</a:t>
            </a:r>
            <a:endParaRPr kumimoji="0" lang="zh-TW" altLang="en-US" sz="2400" b="1" i="0" u="none" strike="noStrike" cap="none" spc="0" normalizeH="0" baseline="0" dirty="0" err="1">
              <a:ln>
                <a:noFill/>
              </a:ln>
              <a:solidFill>
                <a:srgbClr val="000000"/>
              </a:solidFill>
              <a:effectLst/>
              <a:uFillTx/>
              <a:latin typeface="+mn-lt"/>
              <a:ea typeface="+mn-ea"/>
              <a:cs typeface="+mn-cs"/>
              <a:sym typeface="Helvetica"/>
            </a:endParaRPr>
          </a:p>
        </p:txBody>
      </p:sp>
    </p:spTree>
    <p:extLst>
      <p:ext uri="{BB962C8B-B14F-4D97-AF65-F5344CB8AC3E}">
        <p14:creationId xmlns:p14="http://schemas.microsoft.com/office/powerpoint/2010/main" val="4068221908"/>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 name="成组"/>
          <p:cNvGrpSpPr/>
          <p:nvPr/>
        </p:nvGrpSpPr>
        <p:grpSpPr>
          <a:xfrm>
            <a:off x="1178604" y="418222"/>
            <a:ext cx="9030609" cy="585079"/>
            <a:chOff x="-1" y="0"/>
            <a:chExt cx="9030608" cy="585077"/>
          </a:xfrm>
        </p:grpSpPr>
        <p:sp>
          <p:nvSpPr>
            <p:cNvPr id="334" name="活动内容"/>
            <p:cNvSpPr/>
            <p:nvPr/>
          </p:nvSpPr>
          <p:spPr>
            <a:xfrm>
              <a:off x="309301" y="30928"/>
              <a:ext cx="1169549" cy="5232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sz="2800"/>
                <a:t>資料庫</a:t>
              </a:r>
              <a:endParaRPr lang="zh-TW" altLang="en-US">
                <a:cs typeface="+mn-ea"/>
                <a:sym typeface="+mn-lt"/>
              </a:endParaRPr>
            </a:p>
          </p:txBody>
        </p:sp>
        <p:sp>
          <p:nvSpPr>
            <p:cNvPr id="335"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336"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337"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graphicFrame>
        <p:nvGraphicFramePr>
          <p:cNvPr id="2" name="表格 3">
            <a:extLst>
              <a:ext uri="{FF2B5EF4-FFF2-40B4-BE49-F238E27FC236}">
                <a16:creationId xmlns:a16="http://schemas.microsoft.com/office/drawing/2014/main" id="{77EC62BF-B05B-B100-4499-03FD51B2EF7E}"/>
              </a:ext>
            </a:extLst>
          </p:cNvPr>
          <p:cNvGraphicFramePr>
            <a:graphicFrameLocks noGrp="1"/>
          </p:cNvGraphicFramePr>
          <p:nvPr>
            <p:extLst>
              <p:ext uri="{D42A27DB-BD31-4B8C-83A1-F6EECF244321}">
                <p14:modId xmlns:p14="http://schemas.microsoft.com/office/powerpoint/2010/main" val="2108101480"/>
              </p:ext>
            </p:extLst>
          </p:nvPr>
        </p:nvGraphicFramePr>
        <p:xfrm>
          <a:off x="2690138" y="1283845"/>
          <a:ext cx="8128000" cy="2377440"/>
        </p:xfrm>
        <a:graphic>
          <a:graphicData uri="http://schemas.openxmlformats.org/drawingml/2006/table">
            <a:tbl>
              <a:tblPr firstRow="1" bandRow="1">
                <a:tableStyleId>{33BA23B1-9221-436E-865A-0063620EA4FD}</a:tableStyleId>
              </a:tblPr>
              <a:tblGrid>
                <a:gridCol w="2032000">
                  <a:extLst>
                    <a:ext uri="{9D8B030D-6E8A-4147-A177-3AD203B41FA5}">
                      <a16:colId xmlns:a16="http://schemas.microsoft.com/office/drawing/2014/main" val="2108480307"/>
                    </a:ext>
                  </a:extLst>
                </a:gridCol>
                <a:gridCol w="2032000">
                  <a:extLst>
                    <a:ext uri="{9D8B030D-6E8A-4147-A177-3AD203B41FA5}">
                      <a16:colId xmlns:a16="http://schemas.microsoft.com/office/drawing/2014/main" val="4038230018"/>
                    </a:ext>
                  </a:extLst>
                </a:gridCol>
                <a:gridCol w="2032000">
                  <a:extLst>
                    <a:ext uri="{9D8B030D-6E8A-4147-A177-3AD203B41FA5}">
                      <a16:colId xmlns:a16="http://schemas.microsoft.com/office/drawing/2014/main" val="3638612927"/>
                    </a:ext>
                  </a:extLst>
                </a:gridCol>
                <a:gridCol w="2032000">
                  <a:extLst>
                    <a:ext uri="{9D8B030D-6E8A-4147-A177-3AD203B41FA5}">
                      <a16:colId xmlns:a16="http://schemas.microsoft.com/office/drawing/2014/main" val="795310916"/>
                    </a:ext>
                  </a:extLst>
                </a:gridCol>
              </a:tblGrid>
              <a:tr h="370840">
                <a:tc>
                  <a:txBody>
                    <a:bodyPr/>
                    <a:lstStyle/>
                    <a:p>
                      <a:pPr algn="ctr"/>
                      <a:r>
                        <a:rPr lang="zh-TW" altLang="en-US" sz="2000"/>
                        <a:t>名稱</a:t>
                      </a:r>
                    </a:p>
                  </a:txBody>
                  <a:tcPr/>
                </a:tc>
                <a:tc>
                  <a:txBody>
                    <a:bodyPr/>
                    <a:lstStyle/>
                    <a:p>
                      <a:pPr algn="ctr"/>
                      <a:r>
                        <a:rPr lang="zh-TW" altLang="en-US" sz="2000"/>
                        <a:t>屬性</a:t>
                      </a:r>
                    </a:p>
                  </a:txBody>
                  <a:tcPr/>
                </a:tc>
                <a:tc>
                  <a:txBody>
                    <a:bodyPr/>
                    <a:lstStyle/>
                    <a:p>
                      <a:pPr algn="ctr"/>
                      <a:r>
                        <a:rPr lang="zh-TW" altLang="en-US" sz="2000"/>
                        <a:t>其他</a:t>
                      </a:r>
                    </a:p>
                  </a:txBody>
                  <a:tcPr/>
                </a:tc>
                <a:tc>
                  <a:txBody>
                    <a:bodyPr/>
                    <a:lstStyle/>
                    <a:p>
                      <a:pPr algn="ctr"/>
                      <a:r>
                        <a:rPr lang="zh-TW" altLang="en-US" sz="2000"/>
                        <a:t>備註</a:t>
                      </a:r>
                    </a:p>
                  </a:txBody>
                  <a:tcPr/>
                </a:tc>
                <a:extLst>
                  <a:ext uri="{0D108BD9-81ED-4DB2-BD59-A6C34878D82A}">
                    <a16:rowId xmlns:a16="http://schemas.microsoft.com/office/drawing/2014/main" val="3962288174"/>
                  </a:ext>
                </a:extLst>
              </a:tr>
              <a:tr h="370840">
                <a:tc>
                  <a:txBody>
                    <a:bodyPr/>
                    <a:lstStyle/>
                    <a:p>
                      <a:pPr algn="ctr"/>
                      <a:r>
                        <a:rPr lang="en-US" altLang="zh-TW" sz="2000" dirty="0"/>
                        <a:t>Id</a:t>
                      </a:r>
                      <a:endParaRPr lang="zh-TW" altLang="en-US" sz="2000" dirty="0"/>
                    </a:p>
                  </a:txBody>
                  <a:tcPr/>
                </a:tc>
                <a:tc>
                  <a:txBody>
                    <a:bodyPr/>
                    <a:lstStyle/>
                    <a:p>
                      <a:pPr algn="ctr"/>
                      <a:r>
                        <a:rPr lang="en-US" altLang="zh-TW" sz="2000" dirty="0"/>
                        <a:t>Int</a:t>
                      </a:r>
                      <a:endParaRPr lang="zh-TW" altLang="en-US" sz="2000" dirty="0"/>
                    </a:p>
                  </a:txBody>
                  <a:tcPr/>
                </a:tc>
                <a:tc>
                  <a:txBody>
                    <a:bodyPr/>
                    <a:lstStyle/>
                    <a:p>
                      <a:pPr algn="ctr"/>
                      <a:r>
                        <a:rPr lang="en-US" altLang="zh-TW" sz="2000" dirty="0"/>
                        <a:t>PK</a:t>
                      </a:r>
                      <a:endParaRPr lang="zh-TW" altLang="en-US" sz="2000" dirty="0"/>
                    </a:p>
                  </a:txBody>
                  <a:tcPr/>
                </a:tc>
                <a:tc>
                  <a:txBody>
                    <a:bodyPr/>
                    <a:lstStyle/>
                    <a:p>
                      <a:pPr algn="ctr"/>
                      <a:endParaRPr lang="zh-TW" altLang="en-US" sz="2000"/>
                    </a:p>
                  </a:txBody>
                  <a:tcPr/>
                </a:tc>
                <a:extLst>
                  <a:ext uri="{0D108BD9-81ED-4DB2-BD59-A6C34878D82A}">
                    <a16:rowId xmlns:a16="http://schemas.microsoft.com/office/drawing/2014/main" val="2532382104"/>
                  </a:ext>
                </a:extLst>
              </a:tr>
              <a:tr h="370840">
                <a:tc>
                  <a:txBody>
                    <a:bodyPr/>
                    <a:lstStyle/>
                    <a:p>
                      <a:pPr lvl="0" algn="ctr">
                        <a:buNone/>
                      </a:pPr>
                      <a:r>
                        <a:rPr lang="en-US" sz="2000" b="0" i="0" u="none" strike="noStrike" baseline="0" noProof="0" err="1">
                          <a:solidFill>
                            <a:srgbClr val="000000"/>
                          </a:solidFill>
                          <a:latin typeface="Helvetica Neue"/>
                        </a:rPr>
                        <a:t>created_at</a:t>
                      </a:r>
                      <a:endParaRPr lang="zh-TW" b="0" i="0" u="none" strike="noStrike" baseline="0" noProof="0" err="1">
                        <a:solidFill>
                          <a:srgbClr val="000000"/>
                        </a:solidFill>
                        <a:latin typeface="Helvetica Neue"/>
                      </a:endParaRPr>
                    </a:p>
                  </a:txBody>
                  <a:tcPr/>
                </a:tc>
                <a:tc>
                  <a:txBody>
                    <a:bodyPr/>
                    <a:lstStyle/>
                    <a:p>
                      <a:pPr lvl="0" algn="ctr">
                        <a:buNone/>
                      </a:pPr>
                      <a:r>
                        <a:rPr lang="en-US" sz="2000" b="0" i="0" u="none" strike="noStrike" baseline="0" noProof="0" dirty="0">
                          <a:solidFill>
                            <a:srgbClr val="000000"/>
                          </a:solidFill>
                          <a:latin typeface="Helvetica Neue"/>
                        </a:rPr>
                        <a:t>Timestamp</a:t>
                      </a:r>
                      <a:endParaRPr lang="zh-TW" dirty="0"/>
                    </a:p>
                  </a:txBody>
                  <a:tcPr/>
                </a:tc>
                <a:tc>
                  <a:txBody>
                    <a:bodyPr/>
                    <a:lstStyle/>
                    <a:p>
                      <a:pPr algn="ctr"/>
                      <a:endParaRPr lang="zh-TW" altLang="en-US" sz="2000"/>
                    </a:p>
                  </a:txBody>
                  <a:tcPr/>
                </a:tc>
                <a:tc>
                  <a:txBody>
                    <a:bodyPr/>
                    <a:lstStyle/>
                    <a:p>
                      <a:pPr lvl="0" algn="ctr">
                        <a:buNone/>
                      </a:pPr>
                      <a:r>
                        <a:rPr lang="zh-TW" altLang="en-US" sz="2000"/>
                        <a:t>評論創建時間</a:t>
                      </a:r>
                      <a:endParaRPr lang="zh-TW" altLang="en-US" sz="2000" dirty="0"/>
                    </a:p>
                  </a:txBody>
                  <a:tcPr/>
                </a:tc>
                <a:extLst>
                  <a:ext uri="{0D108BD9-81ED-4DB2-BD59-A6C34878D82A}">
                    <a16:rowId xmlns:a16="http://schemas.microsoft.com/office/drawing/2014/main" val="764372942"/>
                  </a:ext>
                </a:extLst>
              </a:tr>
              <a:tr h="370840">
                <a:tc>
                  <a:txBody>
                    <a:bodyPr/>
                    <a:lstStyle/>
                    <a:p>
                      <a:pPr algn="ctr"/>
                      <a:r>
                        <a:rPr lang="en-US" altLang="zh-TW" sz="2000" err="1"/>
                        <a:t>Video_id</a:t>
                      </a:r>
                      <a:endParaRPr lang="zh-TW" altLang="en-US" sz="2000"/>
                    </a:p>
                  </a:txBody>
                  <a:tcPr/>
                </a:tc>
                <a:tc>
                  <a:txBody>
                    <a:bodyPr/>
                    <a:lstStyle/>
                    <a:p>
                      <a:pPr algn="ctr"/>
                      <a:r>
                        <a:rPr lang="en-US" altLang="zh-TW" sz="2000" dirty="0"/>
                        <a:t>Int</a:t>
                      </a:r>
                      <a:endParaRPr lang="zh-TW" altLang="en-US" sz="2000" dirty="0"/>
                    </a:p>
                  </a:txBody>
                  <a:tcPr/>
                </a:tc>
                <a:tc>
                  <a:txBody>
                    <a:bodyPr/>
                    <a:lstStyle/>
                    <a:p>
                      <a:pPr algn="ctr"/>
                      <a:r>
                        <a:rPr lang="en-US" altLang="zh-TW" sz="2000" dirty="0"/>
                        <a:t>FK</a:t>
                      </a:r>
                    </a:p>
                  </a:txBody>
                  <a:tcPr/>
                </a:tc>
                <a:tc>
                  <a:txBody>
                    <a:bodyPr/>
                    <a:lstStyle/>
                    <a:p>
                      <a:pPr algn="ctr"/>
                      <a:r>
                        <a:rPr lang="zh-TW" altLang="en-US" sz="2000"/>
                        <a:t>評論影片的</a:t>
                      </a:r>
                      <a:r>
                        <a:rPr lang="en-US" altLang="zh-TW" sz="2000" dirty="0"/>
                        <a:t>id</a:t>
                      </a:r>
                    </a:p>
                  </a:txBody>
                  <a:tcPr/>
                </a:tc>
                <a:extLst>
                  <a:ext uri="{0D108BD9-81ED-4DB2-BD59-A6C34878D82A}">
                    <a16:rowId xmlns:a16="http://schemas.microsoft.com/office/drawing/2014/main" val="3781228901"/>
                  </a:ext>
                </a:extLst>
              </a:tr>
              <a:tr h="370840">
                <a:tc>
                  <a:txBody>
                    <a:bodyPr/>
                    <a:lstStyle/>
                    <a:p>
                      <a:pPr algn="ctr"/>
                      <a:r>
                        <a:rPr lang="en-US" altLang="zh-TW" sz="2000" err="1"/>
                        <a:t>User_id</a:t>
                      </a:r>
                      <a:endParaRPr lang="zh-TW" altLang="en-US" sz="2000"/>
                    </a:p>
                  </a:txBody>
                  <a:tcPr/>
                </a:tc>
                <a:tc>
                  <a:txBody>
                    <a:bodyPr/>
                    <a:lstStyle/>
                    <a:p>
                      <a:pPr algn="ctr"/>
                      <a:r>
                        <a:rPr lang="en-US" altLang="zh-TW" sz="2000" dirty="0"/>
                        <a:t>Int</a:t>
                      </a:r>
                      <a:endParaRPr lang="zh-TW" altLang="en-US" sz="2000" dirty="0"/>
                    </a:p>
                  </a:txBody>
                  <a:tcPr/>
                </a:tc>
                <a:tc>
                  <a:txBody>
                    <a:bodyPr/>
                    <a:lstStyle/>
                    <a:p>
                      <a:pPr algn="ctr"/>
                      <a:r>
                        <a:rPr lang="en-US" altLang="zh-TW" sz="2000" dirty="0"/>
                        <a:t>FK</a:t>
                      </a:r>
                      <a:endParaRPr lang="zh-TW" altLang="en-US" sz="2000" dirty="0"/>
                    </a:p>
                  </a:txBody>
                  <a:tcPr/>
                </a:tc>
                <a:tc>
                  <a:txBody>
                    <a:bodyPr/>
                    <a:lstStyle/>
                    <a:p>
                      <a:pPr algn="ctr"/>
                      <a:r>
                        <a:rPr lang="zh-TW" altLang="en-US" sz="2000"/>
                        <a:t>評論者的</a:t>
                      </a:r>
                      <a:r>
                        <a:rPr lang="en-US" altLang="zh-TW" sz="2000" dirty="0"/>
                        <a:t>id</a:t>
                      </a:r>
                      <a:endParaRPr lang="zh-TW" altLang="en-US" sz="2000" dirty="0"/>
                    </a:p>
                  </a:txBody>
                  <a:tcPr/>
                </a:tc>
                <a:extLst>
                  <a:ext uri="{0D108BD9-81ED-4DB2-BD59-A6C34878D82A}">
                    <a16:rowId xmlns:a16="http://schemas.microsoft.com/office/drawing/2014/main" val="1999971933"/>
                  </a:ext>
                </a:extLst>
              </a:tr>
              <a:tr h="370840">
                <a:tc>
                  <a:txBody>
                    <a:bodyPr/>
                    <a:lstStyle/>
                    <a:p>
                      <a:pPr algn="ctr"/>
                      <a:r>
                        <a:rPr lang="en-US" altLang="zh-TW" sz="2000" dirty="0"/>
                        <a:t>Content</a:t>
                      </a:r>
                      <a:endParaRPr lang="zh-TW"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t>Varchar</a:t>
                      </a:r>
                      <a:endParaRPr lang="zh-TW" altLang="en-US" sz="2000" dirty="0"/>
                    </a:p>
                  </a:txBody>
                  <a:tcPr/>
                </a:tc>
                <a:tc>
                  <a:txBody>
                    <a:bodyPr/>
                    <a:lstStyle/>
                    <a:p>
                      <a:pPr algn="ctr"/>
                      <a:endParaRPr lang="zh-TW" altLang="en-US" sz="2000"/>
                    </a:p>
                  </a:txBody>
                  <a:tcPr/>
                </a:tc>
                <a:tc>
                  <a:txBody>
                    <a:bodyPr/>
                    <a:lstStyle/>
                    <a:p>
                      <a:pPr algn="ctr"/>
                      <a:r>
                        <a:rPr lang="zh-TW" altLang="en-US" sz="2000"/>
                        <a:t>評論內容</a:t>
                      </a:r>
                    </a:p>
                  </a:txBody>
                  <a:tcPr/>
                </a:tc>
                <a:extLst>
                  <a:ext uri="{0D108BD9-81ED-4DB2-BD59-A6C34878D82A}">
                    <a16:rowId xmlns:a16="http://schemas.microsoft.com/office/drawing/2014/main" val="454690030"/>
                  </a:ext>
                </a:extLst>
              </a:tr>
            </a:tbl>
          </a:graphicData>
        </a:graphic>
      </p:graphicFrame>
      <p:sp>
        <p:nvSpPr>
          <p:cNvPr id="4" name="矩形: 圓角 3">
            <a:extLst>
              <a:ext uri="{FF2B5EF4-FFF2-40B4-BE49-F238E27FC236}">
                <a16:creationId xmlns:a16="http://schemas.microsoft.com/office/drawing/2014/main" id="{DD27A4EF-239A-87B2-6976-F15E7062390F}"/>
              </a:ext>
            </a:extLst>
          </p:cNvPr>
          <p:cNvSpPr/>
          <p:nvPr/>
        </p:nvSpPr>
        <p:spPr>
          <a:xfrm>
            <a:off x="933165" y="1287298"/>
            <a:ext cx="1637329" cy="510776"/>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altLang="zh-TW" sz="2400" b="1" dirty="0"/>
              <a:t>comments</a:t>
            </a:r>
            <a:endParaRPr kumimoji="0" lang="zh-TW" altLang="en-US" sz="2400" b="1" i="0" u="none" strike="noStrike" cap="none" spc="0" normalizeH="0" baseline="0" dirty="0">
              <a:ln>
                <a:noFill/>
              </a:ln>
              <a:solidFill>
                <a:srgbClr val="000000"/>
              </a:solidFill>
              <a:effectLst/>
              <a:uFillTx/>
              <a:latin typeface="+mn-lt"/>
              <a:ea typeface="+mn-ea"/>
              <a:sym typeface="Helvetica"/>
            </a:endParaRPr>
          </a:p>
        </p:txBody>
      </p:sp>
      <p:graphicFrame>
        <p:nvGraphicFramePr>
          <p:cNvPr id="7" name="表格 3">
            <a:extLst>
              <a:ext uri="{FF2B5EF4-FFF2-40B4-BE49-F238E27FC236}">
                <a16:creationId xmlns:a16="http://schemas.microsoft.com/office/drawing/2014/main" id="{9BC69D06-8B68-A423-D8A2-612F0036D95B}"/>
              </a:ext>
            </a:extLst>
          </p:cNvPr>
          <p:cNvGraphicFramePr>
            <a:graphicFrameLocks noGrp="1"/>
          </p:cNvGraphicFramePr>
          <p:nvPr>
            <p:extLst>
              <p:ext uri="{D42A27DB-BD31-4B8C-83A1-F6EECF244321}">
                <p14:modId xmlns:p14="http://schemas.microsoft.com/office/powerpoint/2010/main" val="2399194698"/>
              </p:ext>
            </p:extLst>
          </p:nvPr>
        </p:nvGraphicFramePr>
        <p:xfrm>
          <a:off x="2690138" y="4063535"/>
          <a:ext cx="8128000" cy="1981200"/>
        </p:xfrm>
        <a:graphic>
          <a:graphicData uri="http://schemas.openxmlformats.org/drawingml/2006/table">
            <a:tbl>
              <a:tblPr firstRow="1" bandRow="1">
                <a:tableStyleId>{33BA23B1-9221-436E-865A-0063620EA4FD}</a:tableStyleId>
              </a:tblPr>
              <a:tblGrid>
                <a:gridCol w="2032000">
                  <a:extLst>
                    <a:ext uri="{9D8B030D-6E8A-4147-A177-3AD203B41FA5}">
                      <a16:colId xmlns:a16="http://schemas.microsoft.com/office/drawing/2014/main" val="2108480307"/>
                    </a:ext>
                  </a:extLst>
                </a:gridCol>
                <a:gridCol w="2032000">
                  <a:extLst>
                    <a:ext uri="{9D8B030D-6E8A-4147-A177-3AD203B41FA5}">
                      <a16:colId xmlns:a16="http://schemas.microsoft.com/office/drawing/2014/main" val="4038230018"/>
                    </a:ext>
                  </a:extLst>
                </a:gridCol>
                <a:gridCol w="2032000">
                  <a:extLst>
                    <a:ext uri="{9D8B030D-6E8A-4147-A177-3AD203B41FA5}">
                      <a16:colId xmlns:a16="http://schemas.microsoft.com/office/drawing/2014/main" val="3638612927"/>
                    </a:ext>
                  </a:extLst>
                </a:gridCol>
                <a:gridCol w="2032000">
                  <a:extLst>
                    <a:ext uri="{9D8B030D-6E8A-4147-A177-3AD203B41FA5}">
                      <a16:colId xmlns:a16="http://schemas.microsoft.com/office/drawing/2014/main" val="795310916"/>
                    </a:ext>
                  </a:extLst>
                </a:gridCol>
              </a:tblGrid>
              <a:tr h="370840">
                <a:tc>
                  <a:txBody>
                    <a:bodyPr/>
                    <a:lstStyle/>
                    <a:p>
                      <a:pPr algn="ctr"/>
                      <a:r>
                        <a:rPr lang="zh-TW" altLang="en-US" sz="2000"/>
                        <a:t>名稱</a:t>
                      </a:r>
                    </a:p>
                  </a:txBody>
                  <a:tcPr/>
                </a:tc>
                <a:tc>
                  <a:txBody>
                    <a:bodyPr/>
                    <a:lstStyle/>
                    <a:p>
                      <a:pPr algn="ctr"/>
                      <a:r>
                        <a:rPr lang="zh-TW" altLang="en-US" sz="2000"/>
                        <a:t>屬性</a:t>
                      </a:r>
                    </a:p>
                  </a:txBody>
                  <a:tcPr/>
                </a:tc>
                <a:tc>
                  <a:txBody>
                    <a:bodyPr/>
                    <a:lstStyle/>
                    <a:p>
                      <a:pPr algn="ctr"/>
                      <a:r>
                        <a:rPr lang="zh-TW" altLang="en-US" sz="2000"/>
                        <a:t>其他</a:t>
                      </a:r>
                    </a:p>
                  </a:txBody>
                  <a:tcPr/>
                </a:tc>
                <a:tc>
                  <a:txBody>
                    <a:bodyPr/>
                    <a:lstStyle/>
                    <a:p>
                      <a:pPr algn="ctr"/>
                      <a:r>
                        <a:rPr lang="zh-TW" altLang="en-US" sz="2000"/>
                        <a:t>備註</a:t>
                      </a:r>
                    </a:p>
                  </a:txBody>
                  <a:tcPr/>
                </a:tc>
                <a:extLst>
                  <a:ext uri="{0D108BD9-81ED-4DB2-BD59-A6C34878D82A}">
                    <a16:rowId xmlns:a16="http://schemas.microsoft.com/office/drawing/2014/main" val="3962288174"/>
                  </a:ext>
                </a:extLst>
              </a:tr>
              <a:tr h="370840">
                <a:tc>
                  <a:txBody>
                    <a:bodyPr/>
                    <a:lstStyle/>
                    <a:p>
                      <a:pPr algn="ctr"/>
                      <a:r>
                        <a:rPr lang="en-US" altLang="zh-TW" sz="2000" dirty="0"/>
                        <a:t>Id</a:t>
                      </a:r>
                      <a:endParaRPr lang="zh-TW" altLang="en-US" sz="2000" dirty="0"/>
                    </a:p>
                  </a:txBody>
                  <a:tcPr/>
                </a:tc>
                <a:tc>
                  <a:txBody>
                    <a:bodyPr/>
                    <a:lstStyle/>
                    <a:p>
                      <a:pPr algn="ctr"/>
                      <a:r>
                        <a:rPr lang="en-US" altLang="zh-TW" sz="2000" dirty="0"/>
                        <a:t>Int</a:t>
                      </a:r>
                      <a:endParaRPr lang="zh-TW" altLang="en-US" sz="2000" dirty="0"/>
                    </a:p>
                  </a:txBody>
                  <a:tcPr/>
                </a:tc>
                <a:tc>
                  <a:txBody>
                    <a:bodyPr/>
                    <a:lstStyle/>
                    <a:p>
                      <a:pPr algn="ctr"/>
                      <a:r>
                        <a:rPr lang="en-US" altLang="zh-TW" sz="2000" dirty="0"/>
                        <a:t>PK</a:t>
                      </a:r>
                      <a:endParaRPr lang="zh-TW" altLang="en-US" sz="2000" dirty="0"/>
                    </a:p>
                  </a:txBody>
                  <a:tcPr/>
                </a:tc>
                <a:tc>
                  <a:txBody>
                    <a:bodyPr/>
                    <a:lstStyle/>
                    <a:p>
                      <a:pPr algn="ctr"/>
                      <a:endParaRPr lang="zh-TW" altLang="en-US" sz="2000"/>
                    </a:p>
                  </a:txBody>
                  <a:tcPr/>
                </a:tc>
                <a:extLst>
                  <a:ext uri="{0D108BD9-81ED-4DB2-BD59-A6C34878D82A}">
                    <a16:rowId xmlns:a16="http://schemas.microsoft.com/office/drawing/2014/main" val="2532382104"/>
                  </a:ext>
                </a:extLst>
              </a:tr>
              <a:tr h="370840">
                <a:tc>
                  <a:txBody>
                    <a:bodyPr/>
                    <a:lstStyle/>
                    <a:p>
                      <a:pPr lvl="0" algn="ctr">
                        <a:buNone/>
                      </a:pPr>
                      <a:r>
                        <a:rPr lang="en-US" sz="2000" b="0" i="0" u="none" strike="noStrike" baseline="0" noProof="0" err="1">
                          <a:solidFill>
                            <a:srgbClr val="000000"/>
                          </a:solidFill>
                          <a:latin typeface="Helvetica Neue"/>
                        </a:rPr>
                        <a:t>created_at</a:t>
                      </a:r>
                      <a:endParaRPr lang="zh-TW" b="0" i="0" u="none" strike="noStrike" baseline="0" noProof="0" err="1">
                        <a:solidFill>
                          <a:srgbClr val="000000"/>
                        </a:solidFill>
                        <a:latin typeface="Helvetica Neue"/>
                      </a:endParaRPr>
                    </a:p>
                  </a:txBody>
                  <a:tcPr/>
                </a:tc>
                <a:tc>
                  <a:txBody>
                    <a:bodyPr/>
                    <a:lstStyle/>
                    <a:p>
                      <a:pPr lvl="0" algn="ctr">
                        <a:buNone/>
                      </a:pPr>
                      <a:r>
                        <a:rPr lang="en-US" sz="2000" b="0" i="0" u="none" strike="noStrike" baseline="0" noProof="0" dirty="0">
                          <a:solidFill>
                            <a:srgbClr val="000000"/>
                          </a:solidFill>
                          <a:latin typeface="Helvetica Neue"/>
                        </a:rPr>
                        <a:t>Timestamp</a:t>
                      </a:r>
                      <a:endParaRPr lang="zh-TW" dirty="0"/>
                    </a:p>
                  </a:txBody>
                  <a:tcPr/>
                </a:tc>
                <a:tc>
                  <a:txBody>
                    <a:bodyPr/>
                    <a:lstStyle/>
                    <a:p>
                      <a:pPr algn="ctr"/>
                      <a:endParaRPr lang="zh-TW" altLang="en-US" sz="2000"/>
                    </a:p>
                  </a:txBody>
                  <a:tcPr/>
                </a:tc>
                <a:tc>
                  <a:txBody>
                    <a:bodyPr/>
                    <a:lstStyle/>
                    <a:p>
                      <a:pPr lvl="0" algn="ctr">
                        <a:buNone/>
                      </a:pPr>
                      <a:r>
                        <a:rPr lang="zh-TW" altLang="en-US" sz="2000"/>
                        <a:t>按讚時間</a:t>
                      </a:r>
                      <a:endParaRPr lang="zh-TW" altLang="en-US" sz="2000" dirty="0"/>
                    </a:p>
                  </a:txBody>
                  <a:tcPr/>
                </a:tc>
                <a:extLst>
                  <a:ext uri="{0D108BD9-81ED-4DB2-BD59-A6C34878D82A}">
                    <a16:rowId xmlns:a16="http://schemas.microsoft.com/office/drawing/2014/main" val="764372942"/>
                  </a:ext>
                </a:extLst>
              </a:tr>
              <a:tr h="370840">
                <a:tc>
                  <a:txBody>
                    <a:bodyPr/>
                    <a:lstStyle/>
                    <a:p>
                      <a:pPr lvl="0" algn="ctr">
                        <a:buNone/>
                      </a:pPr>
                      <a:r>
                        <a:rPr lang="en-US" sz="2000" b="0" i="0" u="none" strike="noStrike" baseline="0" noProof="0" dirty="0" err="1">
                          <a:solidFill>
                            <a:srgbClr val="000000"/>
                          </a:solidFill>
                          <a:latin typeface="Helvetica Neue"/>
                        </a:rPr>
                        <a:t>comment_id</a:t>
                      </a:r>
                      <a:endParaRPr lang="zh-TW" b="0" i="0" u="none" strike="noStrike" baseline="0" noProof="0" dirty="0" err="1">
                        <a:solidFill>
                          <a:srgbClr val="000000"/>
                        </a:solidFill>
                        <a:latin typeface="Helvetica Neue"/>
                      </a:endParaRPr>
                    </a:p>
                  </a:txBody>
                  <a:tcPr/>
                </a:tc>
                <a:tc>
                  <a:txBody>
                    <a:bodyPr/>
                    <a:lstStyle/>
                    <a:p>
                      <a:pPr algn="ctr"/>
                      <a:r>
                        <a:rPr lang="en-US" altLang="zh-TW" sz="2000" dirty="0"/>
                        <a:t>Int</a:t>
                      </a:r>
                      <a:endParaRPr lang="zh-TW" altLang="en-US" sz="2000" dirty="0"/>
                    </a:p>
                  </a:txBody>
                  <a:tcPr/>
                </a:tc>
                <a:tc>
                  <a:txBody>
                    <a:bodyPr/>
                    <a:lstStyle/>
                    <a:p>
                      <a:pPr algn="ctr"/>
                      <a:r>
                        <a:rPr lang="en-US" altLang="zh-TW" sz="2000" dirty="0"/>
                        <a:t>FK</a:t>
                      </a:r>
                    </a:p>
                  </a:txBody>
                  <a:tcPr/>
                </a:tc>
                <a:tc>
                  <a:txBody>
                    <a:bodyPr/>
                    <a:lstStyle/>
                    <a:p>
                      <a:pPr algn="ctr"/>
                      <a:r>
                        <a:rPr lang="zh-TW" altLang="en-US" sz="2000"/>
                        <a:t>被點讚評論的</a:t>
                      </a:r>
                      <a:r>
                        <a:rPr lang="en-US" altLang="zh-TW" sz="2000" dirty="0"/>
                        <a:t>id</a:t>
                      </a:r>
                    </a:p>
                  </a:txBody>
                  <a:tcPr/>
                </a:tc>
                <a:extLst>
                  <a:ext uri="{0D108BD9-81ED-4DB2-BD59-A6C34878D82A}">
                    <a16:rowId xmlns:a16="http://schemas.microsoft.com/office/drawing/2014/main" val="3781228901"/>
                  </a:ext>
                </a:extLst>
              </a:tr>
              <a:tr h="370840">
                <a:tc>
                  <a:txBody>
                    <a:bodyPr/>
                    <a:lstStyle/>
                    <a:p>
                      <a:pPr algn="ctr"/>
                      <a:r>
                        <a:rPr lang="en-US" altLang="zh-TW" sz="2000" err="1"/>
                        <a:t>User_id</a:t>
                      </a:r>
                      <a:endParaRPr lang="zh-TW" altLang="en-US" sz="2000"/>
                    </a:p>
                  </a:txBody>
                  <a:tcPr/>
                </a:tc>
                <a:tc>
                  <a:txBody>
                    <a:bodyPr/>
                    <a:lstStyle/>
                    <a:p>
                      <a:pPr algn="ctr"/>
                      <a:r>
                        <a:rPr lang="en-US" altLang="zh-TW" sz="2000" dirty="0"/>
                        <a:t>Int</a:t>
                      </a:r>
                      <a:endParaRPr lang="zh-TW" altLang="en-US" sz="2000" dirty="0"/>
                    </a:p>
                  </a:txBody>
                  <a:tcPr/>
                </a:tc>
                <a:tc>
                  <a:txBody>
                    <a:bodyPr/>
                    <a:lstStyle/>
                    <a:p>
                      <a:pPr algn="ctr"/>
                      <a:r>
                        <a:rPr lang="en-US" altLang="zh-TW" sz="2000" dirty="0"/>
                        <a:t>FK</a:t>
                      </a:r>
                      <a:endParaRPr lang="zh-TW" altLang="en-US" sz="2000" dirty="0"/>
                    </a:p>
                  </a:txBody>
                  <a:tcPr/>
                </a:tc>
                <a:tc>
                  <a:txBody>
                    <a:bodyPr/>
                    <a:lstStyle/>
                    <a:p>
                      <a:pPr algn="ctr"/>
                      <a:r>
                        <a:rPr lang="zh-TW" altLang="en-US" sz="2000"/>
                        <a:t>按讚者的</a:t>
                      </a:r>
                      <a:r>
                        <a:rPr lang="en-US" altLang="zh-TW" sz="2000" dirty="0"/>
                        <a:t>id</a:t>
                      </a:r>
                      <a:endParaRPr lang="zh-TW" altLang="en-US" sz="2000" dirty="0"/>
                    </a:p>
                  </a:txBody>
                  <a:tcPr/>
                </a:tc>
                <a:extLst>
                  <a:ext uri="{0D108BD9-81ED-4DB2-BD59-A6C34878D82A}">
                    <a16:rowId xmlns:a16="http://schemas.microsoft.com/office/drawing/2014/main" val="1999971933"/>
                  </a:ext>
                </a:extLst>
              </a:tr>
            </a:tbl>
          </a:graphicData>
        </a:graphic>
      </p:graphicFrame>
      <p:sp>
        <p:nvSpPr>
          <p:cNvPr id="8" name="矩形: 圓角 7">
            <a:extLst>
              <a:ext uri="{FF2B5EF4-FFF2-40B4-BE49-F238E27FC236}">
                <a16:creationId xmlns:a16="http://schemas.microsoft.com/office/drawing/2014/main" id="{38EFC717-B0AD-FD18-71BB-03A4B2E25B0B}"/>
              </a:ext>
            </a:extLst>
          </p:cNvPr>
          <p:cNvSpPr/>
          <p:nvPr/>
        </p:nvSpPr>
        <p:spPr>
          <a:xfrm>
            <a:off x="589728" y="3862677"/>
            <a:ext cx="1637329" cy="919398"/>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algn="ctr"/>
            <a:r>
              <a:rPr lang="en-US" altLang="zh-TW" sz="2400" b="1" dirty="0"/>
              <a:t>Comment</a:t>
            </a:r>
            <a:br>
              <a:rPr lang="en-US" altLang="zh-TW" sz="2400" b="1" dirty="0"/>
            </a:br>
            <a:r>
              <a:rPr lang="en-US" altLang="zh-TW" sz="2400" b="1" dirty="0">
                <a:solidFill>
                  <a:srgbClr val="000000"/>
                </a:solidFill>
              </a:rPr>
              <a:t>Likes</a:t>
            </a:r>
            <a:endParaRPr kumimoji="0" lang="zh-TW" altLang="en-US" sz="2400" b="1" i="0" u="none" strike="noStrike" cap="none" spc="0" normalizeH="0" baseline="0" dirty="0">
              <a:ln>
                <a:noFill/>
              </a:ln>
              <a:solidFill>
                <a:srgbClr val="000000"/>
              </a:solidFill>
              <a:effectLst/>
              <a:uFillTx/>
              <a:latin typeface="+mn-lt"/>
              <a:ea typeface="+mn-ea"/>
              <a:sym typeface="Helvetica"/>
            </a:endParaRPr>
          </a:p>
        </p:txBody>
      </p:sp>
    </p:spTree>
    <p:extLst>
      <p:ext uri="{BB962C8B-B14F-4D97-AF65-F5344CB8AC3E}">
        <p14:creationId xmlns:p14="http://schemas.microsoft.com/office/powerpoint/2010/main" val="1747029098"/>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活动运作方式"/>
          <p:cNvSpPr/>
          <p:nvPr/>
        </p:nvSpPr>
        <p:spPr>
          <a:xfrm>
            <a:off x="4755951" y="4161210"/>
            <a:ext cx="3170097" cy="10156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defRPr>
            </a:lvl1pPr>
          </a:lstStyle>
          <a:p>
            <a:pPr>
              <a:defRPr sz="2000">
                <a:solidFill>
                  <a:srgbClr val="FFFFFF"/>
                </a:solidFill>
              </a:defRPr>
            </a:pPr>
            <a:r>
              <a:rPr lang="zh-TW" altLang="en-US" sz="6000">
                <a:cs typeface="+mn-ea"/>
                <a:sym typeface="+mn-lt"/>
              </a:rPr>
              <a:t>開發工具</a:t>
            </a:r>
          </a:p>
        </p:txBody>
      </p:sp>
      <p:sp>
        <p:nvSpPr>
          <p:cNvPr id="426" name="03"/>
          <p:cNvSpPr/>
          <p:nvPr/>
        </p:nvSpPr>
        <p:spPr>
          <a:xfrm>
            <a:off x="5423591" y="1080533"/>
            <a:ext cx="2060819" cy="221599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3800">
                <a:solidFill>
                  <a:srgbClr val="FFFFFF"/>
                </a:solidFill>
                <a:effectLst>
                  <a:outerShdw blurRad="38100" dist="38100" dir="2700000" rotWithShape="0">
                    <a:srgbClr val="000000">
                      <a:alpha val="43137"/>
                    </a:srgbClr>
                  </a:outerShdw>
                </a:effectLst>
              </a:defRPr>
            </a:lvl1pPr>
          </a:lstStyle>
          <a:p>
            <a:r>
              <a:rPr>
                <a:cs typeface="+mn-ea"/>
                <a:sym typeface="+mn-lt"/>
              </a:rPr>
              <a:t>03</a:t>
            </a:r>
          </a:p>
        </p:txBody>
      </p:sp>
      <p:sp>
        <p:nvSpPr>
          <p:cNvPr id="428" name="线条"/>
          <p:cNvSpPr/>
          <p:nvPr/>
        </p:nvSpPr>
        <p:spPr>
          <a:xfrm flipH="1" flipV="1">
            <a:off x="4040454" y="3736552"/>
            <a:ext cx="4451351" cy="3212"/>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426"/>
                                        </p:tgtEl>
                                        <p:attrNameLst>
                                          <p:attrName>style.visibility</p:attrName>
                                        </p:attrNameLst>
                                      </p:cBhvr>
                                      <p:to>
                                        <p:strVal val="visible"/>
                                      </p:to>
                                    </p:set>
                                    <p:anim calcmode="lin" valueType="num">
                                      <p:cBhvr>
                                        <p:cTn id="7" dur="500" fill="hold"/>
                                        <p:tgtEl>
                                          <p:spTgt spid="426"/>
                                        </p:tgtEl>
                                        <p:attrNameLst>
                                          <p:attrName>ppt_w</p:attrName>
                                        </p:attrNameLst>
                                      </p:cBhvr>
                                      <p:tavLst>
                                        <p:tav tm="0" fmla="#ppt_w*sin(2.5*pi*$)">
                                          <p:val>
                                            <p:fltVal val="0"/>
                                          </p:val>
                                        </p:tav>
                                        <p:tav tm="100000">
                                          <p:val>
                                            <p:fltVal val="1"/>
                                          </p:val>
                                        </p:tav>
                                      </p:tavLst>
                                    </p:anim>
                                    <p:anim calcmode="lin" valueType="num">
                                      <p:cBhvr>
                                        <p:cTn id="8" dur="500" fill="hold"/>
                                        <p:tgtEl>
                                          <p:spTgt spid="42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424"/>
                                        </p:tgtEl>
                                        <p:attrNameLst>
                                          <p:attrName>style.visibility</p:attrName>
                                        </p:attrNameLst>
                                      </p:cBhvr>
                                      <p:to>
                                        <p:strVal val="visible"/>
                                      </p:to>
                                    </p:set>
                                    <p:anim calcmode="lin" valueType="num">
                                      <p:cBhvr>
                                        <p:cTn id="13" dur="1000" fill="hold"/>
                                        <p:tgtEl>
                                          <p:spTgt spid="424"/>
                                        </p:tgtEl>
                                        <p:attrNameLst>
                                          <p:attrName>ppt_x</p:attrName>
                                        </p:attrNameLst>
                                      </p:cBhvr>
                                      <p:tavLst>
                                        <p:tav tm="0">
                                          <p:val>
                                            <p:strVal val="#ppt_x"/>
                                          </p:val>
                                        </p:tav>
                                        <p:tav tm="100000">
                                          <p:val>
                                            <p:strVal val="#ppt_x"/>
                                          </p:val>
                                        </p:tav>
                                      </p:tavLst>
                                    </p:anim>
                                    <p:anim calcmode="lin" valueType="num">
                                      <p:cBhvr>
                                        <p:cTn id="14" dur="1000" fill="hold"/>
                                        <p:tgtEl>
                                          <p:spTgt spid="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animBg="1" advAuto="0"/>
      <p:bldP spid="426"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6" name="成组"/>
          <p:cNvGrpSpPr/>
          <p:nvPr/>
        </p:nvGrpSpPr>
        <p:grpSpPr>
          <a:xfrm>
            <a:off x="495554" y="3462841"/>
            <a:ext cx="895969" cy="918465"/>
            <a:chOff x="0" y="0"/>
            <a:chExt cx="1514475" cy="1514475"/>
          </a:xfrm>
        </p:grpSpPr>
        <p:sp>
          <p:nvSpPr>
            <p:cNvPr id="485" name="正方形"/>
            <p:cNvSpPr/>
            <p:nvPr/>
          </p:nvSpPr>
          <p:spPr>
            <a:xfrm>
              <a:off x="0" y="0"/>
              <a:ext cx="1514475" cy="15144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nvGrpSpPr>
            <p:cNvPr id="495" name="成组"/>
            <p:cNvGrpSpPr/>
            <p:nvPr/>
          </p:nvGrpSpPr>
          <p:grpSpPr>
            <a:xfrm>
              <a:off x="549613" y="586168"/>
              <a:ext cx="386191" cy="342137"/>
              <a:chOff x="0" y="0"/>
              <a:chExt cx="386189" cy="342135"/>
            </a:xfrm>
          </p:grpSpPr>
          <p:sp>
            <p:nvSpPr>
              <p:cNvPr id="486" name="形状"/>
              <p:cNvSpPr/>
              <p:nvPr/>
            </p:nvSpPr>
            <p:spPr>
              <a:xfrm>
                <a:off x="0" y="0"/>
                <a:ext cx="386191" cy="342136"/>
              </a:xfrm>
              <a:custGeom>
                <a:avLst/>
                <a:gdLst/>
                <a:ahLst/>
                <a:cxnLst>
                  <a:cxn ang="0">
                    <a:pos x="wd2" y="hd2"/>
                  </a:cxn>
                  <a:cxn ang="5400000">
                    <a:pos x="wd2" y="hd2"/>
                  </a:cxn>
                  <a:cxn ang="10800000">
                    <a:pos x="wd2" y="hd2"/>
                  </a:cxn>
                  <a:cxn ang="16200000">
                    <a:pos x="wd2" y="hd2"/>
                  </a:cxn>
                </a:cxnLst>
                <a:rect l="0" t="0" r="r" b="b"/>
                <a:pathLst>
                  <a:path w="21600" h="21600" extrusionOk="0">
                    <a:moveTo>
                      <a:pt x="20968" y="0"/>
                    </a:moveTo>
                    <a:cubicBezTo>
                      <a:pt x="758" y="0"/>
                      <a:pt x="758" y="0"/>
                      <a:pt x="758" y="0"/>
                    </a:cubicBezTo>
                    <a:cubicBezTo>
                      <a:pt x="379" y="0"/>
                      <a:pt x="0" y="284"/>
                      <a:pt x="0" y="711"/>
                    </a:cubicBezTo>
                    <a:cubicBezTo>
                      <a:pt x="0" y="20747"/>
                      <a:pt x="0" y="20747"/>
                      <a:pt x="0" y="20747"/>
                    </a:cubicBezTo>
                    <a:cubicBezTo>
                      <a:pt x="0" y="21174"/>
                      <a:pt x="379" y="21600"/>
                      <a:pt x="758" y="21600"/>
                    </a:cubicBezTo>
                    <a:cubicBezTo>
                      <a:pt x="20968" y="21600"/>
                      <a:pt x="20968" y="21600"/>
                      <a:pt x="20968" y="21600"/>
                    </a:cubicBezTo>
                    <a:cubicBezTo>
                      <a:pt x="21347" y="21600"/>
                      <a:pt x="21600" y="21174"/>
                      <a:pt x="21600" y="20747"/>
                    </a:cubicBezTo>
                    <a:cubicBezTo>
                      <a:pt x="21600" y="711"/>
                      <a:pt x="21600" y="711"/>
                      <a:pt x="21600" y="711"/>
                    </a:cubicBezTo>
                    <a:cubicBezTo>
                      <a:pt x="21600" y="284"/>
                      <a:pt x="21347" y="0"/>
                      <a:pt x="20968" y="0"/>
                    </a:cubicBezTo>
                    <a:close/>
                    <a:moveTo>
                      <a:pt x="16674" y="1705"/>
                    </a:moveTo>
                    <a:cubicBezTo>
                      <a:pt x="17179" y="1705"/>
                      <a:pt x="17558" y="2132"/>
                      <a:pt x="17558" y="2700"/>
                    </a:cubicBezTo>
                    <a:cubicBezTo>
                      <a:pt x="17558" y="3268"/>
                      <a:pt x="17179" y="3695"/>
                      <a:pt x="16674" y="3695"/>
                    </a:cubicBezTo>
                    <a:cubicBezTo>
                      <a:pt x="16168" y="3695"/>
                      <a:pt x="15789" y="3268"/>
                      <a:pt x="15789" y="2700"/>
                    </a:cubicBezTo>
                    <a:cubicBezTo>
                      <a:pt x="15789" y="2132"/>
                      <a:pt x="16168" y="1705"/>
                      <a:pt x="16674" y="1705"/>
                    </a:cubicBezTo>
                    <a:close/>
                    <a:moveTo>
                      <a:pt x="14021" y="1705"/>
                    </a:moveTo>
                    <a:cubicBezTo>
                      <a:pt x="14526" y="1705"/>
                      <a:pt x="14905" y="2132"/>
                      <a:pt x="14905" y="2700"/>
                    </a:cubicBezTo>
                    <a:cubicBezTo>
                      <a:pt x="14905" y="3268"/>
                      <a:pt x="14526" y="3695"/>
                      <a:pt x="14021" y="3695"/>
                    </a:cubicBezTo>
                    <a:cubicBezTo>
                      <a:pt x="13516" y="3695"/>
                      <a:pt x="13137" y="3268"/>
                      <a:pt x="13137" y="2700"/>
                    </a:cubicBezTo>
                    <a:cubicBezTo>
                      <a:pt x="13137" y="2132"/>
                      <a:pt x="13516" y="1705"/>
                      <a:pt x="14021" y="1705"/>
                    </a:cubicBezTo>
                    <a:close/>
                    <a:moveTo>
                      <a:pt x="20337" y="20037"/>
                    </a:moveTo>
                    <a:cubicBezTo>
                      <a:pt x="1389" y="20037"/>
                      <a:pt x="1389" y="20037"/>
                      <a:pt x="1389" y="20037"/>
                    </a:cubicBezTo>
                    <a:cubicBezTo>
                      <a:pt x="1389" y="5400"/>
                      <a:pt x="1389" y="5400"/>
                      <a:pt x="1389" y="5400"/>
                    </a:cubicBezTo>
                    <a:cubicBezTo>
                      <a:pt x="20337" y="5400"/>
                      <a:pt x="20337" y="5400"/>
                      <a:pt x="20337" y="5400"/>
                    </a:cubicBezTo>
                    <a:lnTo>
                      <a:pt x="20337" y="20037"/>
                    </a:lnTo>
                    <a:close/>
                    <a:moveTo>
                      <a:pt x="19326" y="3695"/>
                    </a:moveTo>
                    <a:cubicBezTo>
                      <a:pt x="18821" y="3695"/>
                      <a:pt x="18442" y="3268"/>
                      <a:pt x="18442" y="2700"/>
                    </a:cubicBezTo>
                    <a:cubicBezTo>
                      <a:pt x="18442" y="2132"/>
                      <a:pt x="18821" y="1705"/>
                      <a:pt x="19326" y="1705"/>
                    </a:cubicBezTo>
                    <a:cubicBezTo>
                      <a:pt x="19832" y="1705"/>
                      <a:pt x="20337" y="2132"/>
                      <a:pt x="20337" y="2700"/>
                    </a:cubicBezTo>
                    <a:cubicBezTo>
                      <a:pt x="20337" y="3268"/>
                      <a:pt x="19832" y="3695"/>
                      <a:pt x="19326" y="3695"/>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487" name="矩形"/>
              <p:cNvSpPr/>
              <p:nvPr/>
            </p:nvSpPr>
            <p:spPr>
              <a:xfrm>
                <a:off x="160287" y="130292"/>
                <a:ext cx="67490" cy="40307"/>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488" name="矩形"/>
              <p:cNvSpPr/>
              <p:nvPr/>
            </p:nvSpPr>
            <p:spPr>
              <a:xfrm>
                <a:off x="160287" y="238088"/>
                <a:ext cx="67490" cy="38432"/>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489" name="矩形"/>
              <p:cNvSpPr/>
              <p:nvPr/>
            </p:nvSpPr>
            <p:spPr>
              <a:xfrm>
                <a:off x="62803" y="238088"/>
                <a:ext cx="65615" cy="38432"/>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490" name="矩形"/>
              <p:cNvSpPr/>
              <p:nvPr/>
            </p:nvSpPr>
            <p:spPr>
              <a:xfrm>
                <a:off x="257772" y="238088"/>
                <a:ext cx="67490" cy="38432"/>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491" name="矩形"/>
              <p:cNvSpPr/>
              <p:nvPr/>
            </p:nvSpPr>
            <p:spPr>
              <a:xfrm>
                <a:off x="89986" y="197055"/>
                <a:ext cx="208093" cy="12701"/>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492" name="矩形"/>
              <p:cNvSpPr/>
              <p:nvPr/>
            </p:nvSpPr>
            <p:spPr>
              <a:xfrm>
                <a:off x="187470" y="150913"/>
                <a:ext cx="13124" cy="91862"/>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493" name="矩形"/>
              <p:cNvSpPr/>
              <p:nvPr/>
            </p:nvSpPr>
            <p:spPr>
              <a:xfrm>
                <a:off x="89260" y="197781"/>
                <a:ext cx="12701" cy="44994"/>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494" name="矩形"/>
              <p:cNvSpPr/>
              <p:nvPr/>
            </p:nvSpPr>
            <p:spPr>
              <a:xfrm>
                <a:off x="286104" y="197781"/>
                <a:ext cx="12701" cy="44994"/>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grpSp>
      </p:grpSp>
      <p:grpSp>
        <p:nvGrpSpPr>
          <p:cNvPr id="502" name="成组"/>
          <p:cNvGrpSpPr/>
          <p:nvPr/>
        </p:nvGrpSpPr>
        <p:grpSpPr>
          <a:xfrm>
            <a:off x="1381833" y="2544376"/>
            <a:ext cx="895969" cy="918465"/>
            <a:chOff x="0" y="0"/>
            <a:chExt cx="1514475" cy="1514475"/>
          </a:xfrm>
        </p:grpSpPr>
        <p:sp>
          <p:nvSpPr>
            <p:cNvPr id="497" name="正方形"/>
            <p:cNvSpPr/>
            <p:nvPr/>
          </p:nvSpPr>
          <p:spPr>
            <a:xfrm flipH="1">
              <a:off x="0" y="0"/>
              <a:ext cx="1514475" cy="151447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nvGrpSpPr>
            <p:cNvPr id="501" name="成组"/>
            <p:cNvGrpSpPr/>
            <p:nvPr/>
          </p:nvGrpSpPr>
          <p:grpSpPr>
            <a:xfrm>
              <a:off x="564142" y="596010"/>
              <a:ext cx="386191" cy="343074"/>
              <a:chOff x="0" y="0"/>
              <a:chExt cx="386189" cy="343072"/>
            </a:xfrm>
          </p:grpSpPr>
          <p:sp>
            <p:nvSpPr>
              <p:cNvPr id="498" name="形状"/>
              <p:cNvSpPr/>
              <p:nvPr/>
            </p:nvSpPr>
            <p:spPr>
              <a:xfrm>
                <a:off x="88111" y="115294"/>
                <a:ext cx="80613" cy="164039"/>
              </a:xfrm>
              <a:custGeom>
                <a:avLst/>
                <a:gdLst/>
                <a:ahLst/>
                <a:cxnLst>
                  <a:cxn ang="0">
                    <a:pos x="wd2" y="hd2"/>
                  </a:cxn>
                  <a:cxn ang="5400000">
                    <a:pos x="wd2" y="hd2"/>
                  </a:cxn>
                  <a:cxn ang="10800000">
                    <a:pos x="wd2" y="hd2"/>
                  </a:cxn>
                  <a:cxn ang="16200000">
                    <a:pos x="wd2" y="hd2"/>
                  </a:cxn>
                </a:cxnLst>
                <a:rect l="0" t="0" r="r" b="b"/>
                <a:pathLst>
                  <a:path w="21600" h="21600" extrusionOk="0">
                    <a:moveTo>
                      <a:pt x="6000" y="13907"/>
                    </a:moveTo>
                    <a:cubicBezTo>
                      <a:pt x="5400" y="15386"/>
                      <a:pt x="7800" y="16570"/>
                      <a:pt x="10800" y="16570"/>
                    </a:cubicBezTo>
                    <a:cubicBezTo>
                      <a:pt x="13200" y="16570"/>
                      <a:pt x="15600" y="15682"/>
                      <a:pt x="15600" y="14499"/>
                    </a:cubicBezTo>
                    <a:cubicBezTo>
                      <a:pt x="15600" y="13019"/>
                      <a:pt x="12600" y="12427"/>
                      <a:pt x="10200" y="12132"/>
                    </a:cubicBezTo>
                    <a:cubicBezTo>
                      <a:pt x="7800" y="11540"/>
                      <a:pt x="5400" y="11244"/>
                      <a:pt x="3600" y="10652"/>
                    </a:cubicBezTo>
                    <a:cubicBezTo>
                      <a:pt x="1200" y="9764"/>
                      <a:pt x="0" y="8581"/>
                      <a:pt x="0" y="7101"/>
                    </a:cubicBezTo>
                    <a:cubicBezTo>
                      <a:pt x="0" y="4734"/>
                      <a:pt x="3600" y="2663"/>
                      <a:pt x="7800" y="2367"/>
                    </a:cubicBezTo>
                    <a:cubicBezTo>
                      <a:pt x="7800" y="0"/>
                      <a:pt x="7800" y="0"/>
                      <a:pt x="7800" y="0"/>
                    </a:cubicBezTo>
                    <a:cubicBezTo>
                      <a:pt x="12600" y="0"/>
                      <a:pt x="12600" y="0"/>
                      <a:pt x="12600" y="0"/>
                    </a:cubicBezTo>
                    <a:cubicBezTo>
                      <a:pt x="12600" y="2663"/>
                      <a:pt x="12600" y="2663"/>
                      <a:pt x="12600" y="2663"/>
                    </a:cubicBezTo>
                    <a:cubicBezTo>
                      <a:pt x="13800" y="2959"/>
                      <a:pt x="15000" y="3255"/>
                      <a:pt x="15600" y="3551"/>
                    </a:cubicBezTo>
                    <a:cubicBezTo>
                      <a:pt x="15600" y="2663"/>
                      <a:pt x="15600" y="2663"/>
                      <a:pt x="15600" y="2663"/>
                    </a:cubicBezTo>
                    <a:cubicBezTo>
                      <a:pt x="19800" y="2663"/>
                      <a:pt x="19800" y="2663"/>
                      <a:pt x="19800" y="2663"/>
                    </a:cubicBezTo>
                    <a:cubicBezTo>
                      <a:pt x="19800" y="7101"/>
                      <a:pt x="19800" y="7101"/>
                      <a:pt x="19800" y="7101"/>
                    </a:cubicBezTo>
                    <a:cubicBezTo>
                      <a:pt x="14400" y="7101"/>
                      <a:pt x="14400" y="7101"/>
                      <a:pt x="14400" y="7101"/>
                    </a:cubicBezTo>
                    <a:cubicBezTo>
                      <a:pt x="14400" y="5918"/>
                      <a:pt x="12600" y="5030"/>
                      <a:pt x="10200" y="5030"/>
                    </a:cubicBezTo>
                    <a:cubicBezTo>
                      <a:pt x="7800" y="5030"/>
                      <a:pt x="6000" y="5622"/>
                      <a:pt x="6000" y="7101"/>
                    </a:cubicBezTo>
                    <a:cubicBezTo>
                      <a:pt x="6000" y="8285"/>
                      <a:pt x="8400" y="8877"/>
                      <a:pt x="10200" y="9173"/>
                    </a:cubicBezTo>
                    <a:cubicBezTo>
                      <a:pt x="12600" y="9468"/>
                      <a:pt x="15600" y="9764"/>
                      <a:pt x="17400" y="10356"/>
                    </a:cubicBezTo>
                    <a:cubicBezTo>
                      <a:pt x="20400" y="11244"/>
                      <a:pt x="21600" y="12723"/>
                      <a:pt x="21600" y="14203"/>
                    </a:cubicBezTo>
                    <a:cubicBezTo>
                      <a:pt x="21600" y="16866"/>
                      <a:pt x="18000" y="18641"/>
                      <a:pt x="12600" y="19233"/>
                    </a:cubicBezTo>
                    <a:cubicBezTo>
                      <a:pt x="12600" y="21600"/>
                      <a:pt x="12600" y="21600"/>
                      <a:pt x="12600" y="21600"/>
                    </a:cubicBezTo>
                    <a:cubicBezTo>
                      <a:pt x="7800" y="21600"/>
                      <a:pt x="7800" y="21600"/>
                      <a:pt x="7800" y="21600"/>
                    </a:cubicBezTo>
                    <a:cubicBezTo>
                      <a:pt x="7800" y="18641"/>
                      <a:pt x="7800" y="18641"/>
                      <a:pt x="7800" y="18641"/>
                    </a:cubicBezTo>
                    <a:cubicBezTo>
                      <a:pt x="7800" y="18641"/>
                      <a:pt x="7800" y="18641"/>
                      <a:pt x="7800" y="18641"/>
                    </a:cubicBezTo>
                    <a:cubicBezTo>
                      <a:pt x="6000" y="18641"/>
                      <a:pt x="6000" y="18345"/>
                      <a:pt x="4800" y="17753"/>
                    </a:cubicBezTo>
                    <a:cubicBezTo>
                      <a:pt x="4800" y="18641"/>
                      <a:pt x="4800" y="18641"/>
                      <a:pt x="4800" y="18641"/>
                    </a:cubicBezTo>
                    <a:cubicBezTo>
                      <a:pt x="0" y="18641"/>
                      <a:pt x="0" y="18641"/>
                      <a:pt x="0" y="18641"/>
                    </a:cubicBezTo>
                    <a:cubicBezTo>
                      <a:pt x="0" y="13907"/>
                      <a:pt x="0" y="13907"/>
                      <a:pt x="0" y="13907"/>
                    </a:cubicBezTo>
                    <a:lnTo>
                      <a:pt x="6000" y="13907"/>
                    </a:ln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499" name="形状"/>
              <p:cNvSpPr/>
              <p:nvPr/>
            </p:nvSpPr>
            <p:spPr>
              <a:xfrm>
                <a:off x="214654" y="173411"/>
                <a:ext cx="117171" cy="117170"/>
              </a:xfrm>
              <a:custGeom>
                <a:avLst/>
                <a:gdLst/>
                <a:ahLst/>
                <a:cxnLst>
                  <a:cxn ang="0">
                    <a:pos x="wd2" y="hd2"/>
                  </a:cxn>
                  <a:cxn ang="5400000">
                    <a:pos x="wd2" y="hd2"/>
                  </a:cxn>
                  <a:cxn ang="10800000">
                    <a:pos x="wd2" y="hd2"/>
                  </a:cxn>
                  <a:cxn ang="16200000">
                    <a:pos x="wd2" y="hd2"/>
                  </a:cxn>
                </a:cxnLst>
                <a:rect l="0" t="0" r="r" b="b"/>
                <a:pathLst>
                  <a:path w="21600" h="21600" extrusionOk="0">
                    <a:moveTo>
                      <a:pt x="21600" y="16243"/>
                    </a:moveTo>
                    <a:lnTo>
                      <a:pt x="16070" y="21600"/>
                    </a:lnTo>
                    <a:lnTo>
                      <a:pt x="9158" y="15034"/>
                    </a:lnTo>
                    <a:lnTo>
                      <a:pt x="5357" y="21600"/>
                    </a:lnTo>
                    <a:lnTo>
                      <a:pt x="0" y="0"/>
                    </a:lnTo>
                    <a:lnTo>
                      <a:pt x="21600" y="5875"/>
                    </a:lnTo>
                    <a:lnTo>
                      <a:pt x="14515" y="9677"/>
                    </a:lnTo>
                    <a:lnTo>
                      <a:pt x="21600" y="16243"/>
                    </a:ln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500" name="形状"/>
              <p:cNvSpPr/>
              <p:nvPr/>
            </p:nvSpPr>
            <p:spPr>
              <a:xfrm>
                <a:off x="0" y="0"/>
                <a:ext cx="386191" cy="343073"/>
              </a:xfrm>
              <a:custGeom>
                <a:avLst/>
                <a:gdLst/>
                <a:ahLst/>
                <a:cxnLst>
                  <a:cxn ang="0">
                    <a:pos x="wd2" y="hd2"/>
                  </a:cxn>
                  <a:cxn ang="5400000">
                    <a:pos x="wd2" y="hd2"/>
                  </a:cxn>
                  <a:cxn ang="10800000">
                    <a:pos x="wd2" y="hd2"/>
                  </a:cxn>
                  <a:cxn ang="16200000">
                    <a:pos x="wd2" y="hd2"/>
                  </a:cxn>
                </a:cxnLst>
                <a:rect l="0" t="0" r="r" b="b"/>
                <a:pathLst>
                  <a:path w="21600" h="21600" extrusionOk="0">
                    <a:moveTo>
                      <a:pt x="20968" y="0"/>
                    </a:moveTo>
                    <a:cubicBezTo>
                      <a:pt x="758" y="0"/>
                      <a:pt x="758" y="0"/>
                      <a:pt x="758" y="0"/>
                    </a:cubicBezTo>
                    <a:cubicBezTo>
                      <a:pt x="379" y="0"/>
                      <a:pt x="0" y="284"/>
                      <a:pt x="0" y="711"/>
                    </a:cubicBezTo>
                    <a:cubicBezTo>
                      <a:pt x="0" y="20747"/>
                      <a:pt x="0" y="20747"/>
                      <a:pt x="0" y="20747"/>
                    </a:cubicBezTo>
                    <a:cubicBezTo>
                      <a:pt x="0" y="21174"/>
                      <a:pt x="379" y="21600"/>
                      <a:pt x="758" y="21600"/>
                    </a:cubicBezTo>
                    <a:cubicBezTo>
                      <a:pt x="20968" y="21600"/>
                      <a:pt x="20968" y="21600"/>
                      <a:pt x="20968" y="21600"/>
                    </a:cubicBezTo>
                    <a:cubicBezTo>
                      <a:pt x="21347" y="21600"/>
                      <a:pt x="21600" y="21174"/>
                      <a:pt x="21600" y="20747"/>
                    </a:cubicBezTo>
                    <a:cubicBezTo>
                      <a:pt x="21600" y="711"/>
                      <a:pt x="21600" y="711"/>
                      <a:pt x="21600" y="711"/>
                    </a:cubicBezTo>
                    <a:cubicBezTo>
                      <a:pt x="21600" y="284"/>
                      <a:pt x="21347" y="0"/>
                      <a:pt x="20968" y="0"/>
                    </a:cubicBezTo>
                    <a:close/>
                    <a:moveTo>
                      <a:pt x="16674" y="1705"/>
                    </a:moveTo>
                    <a:cubicBezTo>
                      <a:pt x="17179" y="1705"/>
                      <a:pt x="17558" y="2132"/>
                      <a:pt x="17558" y="2700"/>
                    </a:cubicBezTo>
                    <a:cubicBezTo>
                      <a:pt x="17558" y="3268"/>
                      <a:pt x="17179" y="3695"/>
                      <a:pt x="16674" y="3695"/>
                    </a:cubicBezTo>
                    <a:cubicBezTo>
                      <a:pt x="16168" y="3695"/>
                      <a:pt x="15789" y="3268"/>
                      <a:pt x="15789" y="2700"/>
                    </a:cubicBezTo>
                    <a:cubicBezTo>
                      <a:pt x="15789" y="2132"/>
                      <a:pt x="16168" y="1705"/>
                      <a:pt x="16674" y="1705"/>
                    </a:cubicBezTo>
                    <a:close/>
                    <a:moveTo>
                      <a:pt x="14021" y="1705"/>
                    </a:moveTo>
                    <a:cubicBezTo>
                      <a:pt x="14526" y="1705"/>
                      <a:pt x="14905" y="2132"/>
                      <a:pt x="14905" y="2700"/>
                    </a:cubicBezTo>
                    <a:cubicBezTo>
                      <a:pt x="14905" y="3268"/>
                      <a:pt x="14526" y="3695"/>
                      <a:pt x="14021" y="3695"/>
                    </a:cubicBezTo>
                    <a:cubicBezTo>
                      <a:pt x="13516" y="3695"/>
                      <a:pt x="13011" y="3268"/>
                      <a:pt x="13011" y="2700"/>
                    </a:cubicBezTo>
                    <a:cubicBezTo>
                      <a:pt x="13011" y="2132"/>
                      <a:pt x="13516" y="1705"/>
                      <a:pt x="14021" y="1705"/>
                    </a:cubicBezTo>
                    <a:close/>
                    <a:moveTo>
                      <a:pt x="20211" y="20037"/>
                    </a:moveTo>
                    <a:cubicBezTo>
                      <a:pt x="1389" y="20037"/>
                      <a:pt x="1389" y="20037"/>
                      <a:pt x="1389" y="20037"/>
                    </a:cubicBezTo>
                    <a:cubicBezTo>
                      <a:pt x="1389" y="5400"/>
                      <a:pt x="1389" y="5400"/>
                      <a:pt x="1389" y="5400"/>
                    </a:cubicBezTo>
                    <a:cubicBezTo>
                      <a:pt x="20211" y="5400"/>
                      <a:pt x="20211" y="5400"/>
                      <a:pt x="20211" y="5400"/>
                    </a:cubicBezTo>
                    <a:lnTo>
                      <a:pt x="20211" y="20037"/>
                    </a:lnTo>
                    <a:close/>
                    <a:moveTo>
                      <a:pt x="19326" y="3695"/>
                    </a:moveTo>
                    <a:cubicBezTo>
                      <a:pt x="18821" y="3695"/>
                      <a:pt x="18442" y="3268"/>
                      <a:pt x="18442" y="2700"/>
                    </a:cubicBezTo>
                    <a:cubicBezTo>
                      <a:pt x="18442" y="2132"/>
                      <a:pt x="18821" y="1705"/>
                      <a:pt x="19326" y="1705"/>
                    </a:cubicBezTo>
                    <a:cubicBezTo>
                      <a:pt x="19832" y="1705"/>
                      <a:pt x="20211" y="2132"/>
                      <a:pt x="20211" y="2700"/>
                    </a:cubicBezTo>
                    <a:cubicBezTo>
                      <a:pt x="20211" y="3268"/>
                      <a:pt x="19832" y="3695"/>
                      <a:pt x="19326" y="3695"/>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grpSp>
      </p:grpSp>
      <p:grpSp>
        <p:nvGrpSpPr>
          <p:cNvPr id="507" name="成组"/>
          <p:cNvGrpSpPr/>
          <p:nvPr/>
        </p:nvGrpSpPr>
        <p:grpSpPr>
          <a:xfrm>
            <a:off x="1178604" y="418222"/>
            <a:ext cx="9030609" cy="585079"/>
            <a:chOff x="-1" y="0"/>
            <a:chExt cx="9030608" cy="585077"/>
          </a:xfrm>
        </p:grpSpPr>
        <p:sp>
          <p:nvSpPr>
            <p:cNvPr id="503" name="现场掌控"/>
            <p:cNvSpPr/>
            <p:nvPr/>
          </p:nvSpPr>
          <p:spPr>
            <a:xfrm>
              <a:off x="309301" y="30928"/>
              <a:ext cx="1528622" cy="5232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a:t>開發工具</a:t>
              </a:r>
              <a:endParaRPr>
                <a:cs typeface="+mn-ea"/>
                <a:sym typeface="+mn-lt"/>
              </a:endParaRPr>
            </a:p>
          </p:txBody>
        </p:sp>
        <p:sp>
          <p:nvSpPr>
            <p:cNvPr id="504"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505"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506"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sp>
        <p:nvSpPr>
          <p:cNvPr id="15" name="文字方塊 14">
            <a:extLst>
              <a:ext uri="{FF2B5EF4-FFF2-40B4-BE49-F238E27FC236}">
                <a16:creationId xmlns:a16="http://schemas.microsoft.com/office/drawing/2014/main" id="{CAB171DA-F77A-B7DC-1834-9651E9B6274E}"/>
              </a:ext>
            </a:extLst>
          </p:cNvPr>
          <p:cNvSpPr txBox="1"/>
          <p:nvPr/>
        </p:nvSpPr>
        <p:spPr>
          <a:xfrm>
            <a:off x="3164081" y="2075424"/>
            <a:ext cx="7751162" cy="17838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91440" tIns="45720" rIns="91440" bIns="45720" anchor="t">
            <a:spAutoFit/>
          </a:bodyPr>
          <a:lstStyle/>
          <a:p>
            <a:pPr>
              <a:lnSpc>
                <a:spcPct val="250000"/>
              </a:lnSpc>
            </a:pPr>
            <a:r>
              <a:rPr lang="en-US" altLang="zh-TW" sz="2400" dirty="0">
                <a:solidFill>
                  <a:schemeClr val="bg1"/>
                </a:solidFill>
              </a:rPr>
              <a:t>UI</a:t>
            </a:r>
            <a:r>
              <a:rPr lang="zh-TW" altLang="en-US" sz="2400">
                <a:solidFill>
                  <a:schemeClr val="bg1"/>
                </a:solidFill>
              </a:rPr>
              <a:t>：Vue</a:t>
            </a:r>
            <a:endParaRPr lang="en-US" altLang="zh-TW" sz="2400">
              <a:solidFill>
                <a:schemeClr val="bg1"/>
              </a:solidFill>
            </a:endParaRPr>
          </a:p>
          <a:p>
            <a:pPr>
              <a:lnSpc>
                <a:spcPct val="250000"/>
              </a:lnSpc>
            </a:pPr>
            <a:r>
              <a:rPr lang="zh-TW" altLang="en-US" sz="2400">
                <a:solidFill>
                  <a:schemeClr val="bg1"/>
                </a:solidFill>
              </a:rPr>
              <a:t>開發語言：</a:t>
            </a:r>
            <a:r>
              <a:rPr lang="en-US" altLang="en-US" sz="2400" dirty="0">
                <a:solidFill>
                  <a:schemeClr val="bg1"/>
                </a:solidFill>
                <a:ea typeface="+mn-lt"/>
                <a:cs typeface="+mn-lt"/>
              </a:rPr>
              <a:t>L</a:t>
            </a:r>
            <a:r>
              <a:rPr lang="zh-TW" sz="2400">
                <a:solidFill>
                  <a:schemeClr val="bg1"/>
                </a:solidFill>
                <a:ea typeface="+mn-lt"/>
                <a:cs typeface="+mn-lt"/>
              </a:rPr>
              <a:t>aravel</a:t>
            </a:r>
            <a:r>
              <a:rPr lang="zh-TW" sz="2400">
                <a:solidFill>
                  <a:schemeClr val="bg1"/>
                </a:solidFill>
              </a:rPr>
              <a:t>(</a:t>
            </a:r>
            <a:r>
              <a:rPr lang="zh-TW" altLang="en-US" sz="2400">
                <a:solidFill>
                  <a:schemeClr val="bg1"/>
                </a:solidFill>
              </a:rPr>
              <a:t>PHP)</a:t>
            </a:r>
            <a:endParaRPr lang="en-US" altLang="zh-TW" sz="240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100"/>
                                  </p:stCondLst>
                                  <p:iterate>
                                    <p:tmAbs val="0"/>
                                  </p:iterate>
                                  <p:childTnLst>
                                    <p:set>
                                      <p:cBhvr>
                                        <p:cTn id="6" fill="hold"/>
                                        <p:tgtEl>
                                          <p:spTgt spid="502"/>
                                        </p:tgtEl>
                                        <p:attrNameLst>
                                          <p:attrName>style.visibility</p:attrName>
                                        </p:attrNameLst>
                                      </p:cBhvr>
                                      <p:to>
                                        <p:strVal val="visible"/>
                                      </p:to>
                                    </p:set>
                                    <p:anim calcmode="lin" valueType="num">
                                      <p:cBhvr>
                                        <p:cTn id="7" dur="500" fill="hold"/>
                                        <p:tgtEl>
                                          <p:spTgt spid="502"/>
                                        </p:tgtEl>
                                        <p:attrNameLst>
                                          <p:attrName>ppt_w</p:attrName>
                                        </p:attrNameLst>
                                      </p:cBhvr>
                                      <p:tavLst>
                                        <p:tav tm="0">
                                          <p:val>
                                            <p:fltVal val="0"/>
                                          </p:val>
                                        </p:tav>
                                        <p:tav tm="100000">
                                          <p:val>
                                            <p:strVal val="#ppt_w"/>
                                          </p:val>
                                        </p:tav>
                                      </p:tavLst>
                                    </p:anim>
                                    <p:anim calcmode="lin" valueType="num">
                                      <p:cBhvr>
                                        <p:cTn id="8" dur="500" fill="hold"/>
                                        <p:tgtEl>
                                          <p:spTgt spid="502"/>
                                        </p:tgtEl>
                                        <p:attrNameLst>
                                          <p:attrName>ppt_h</p:attrName>
                                        </p:attrNameLst>
                                      </p:cBhvr>
                                      <p:tavLst>
                                        <p:tav tm="0">
                                          <p:val>
                                            <p:fltVal val="0"/>
                                          </p:val>
                                        </p:tav>
                                        <p:tav tm="100000">
                                          <p:val>
                                            <p:strVal val="#ppt_h"/>
                                          </p:val>
                                        </p:tav>
                                      </p:tavLst>
                                    </p:anim>
                                  </p:childTnLst>
                                </p:cTn>
                              </p:par>
                            </p:childTnLst>
                          </p:cTn>
                        </p:par>
                        <p:par>
                          <p:cTn id="9" fill="hold">
                            <p:stCondLst>
                              <p:cond delay="600"/>
                            </p:stCondLst>
                            <p:childTnLst>
                              <p:par>
                                <p:cTn id="10" presetID="23" presetClass="entr" presetSubtype="16" fill="hold" grpId="0" nodeType="afterEffect">
                                  <p:stCondLst>
                                    <p:cond delay="200"/>
                                  </p:stCondLst>
                                  <p:iterate>
                                    <p:tmAbs val="0"/>
                                  </p:iterate>
                                  <p:childTnLst>
                                    <p:set>
                                      <p:cBhvr>
                                        <p:cTn id="11" fill="hold"/>
                                        <p:tgtEl>
                                          <p:spTgt spid="496"/>
                                        </p:tgtEl>
                                        <p:attrNameLst>
                                          <p:attrName>style.visibility</p:attrName>
                                        </p:attrNameLst>
                                      </p:cBhvr>
                                      <p:to>
                                        <p:strVal val="visible"/>
                                      </p:to>
                                    </p:set>
                                    <p:anim calcmode="lin" valueType="num">
                                      <p:cBhvr>
                                        <p:cTn id="12" dur="500" fill="hold"/>
                                        <p:tgtEl>
                                          <p:spTgt spid="496"/>
                                        </p:tgtEl>
                                        <p:attrNameLst>
                                          <p:attrName>ppt_w</p:attrName>
                                        </p:attrNameLst>
                                      </p:cBhvr>
                                      <p:tavLst>
                                        <p:tav tm="0">
                                          <p:val>
                                            <p:fltVal val="0"/>
                                          </p:val>
                                        </p:tav>
                                        <p:tav tm="100000">
                                          <p:val>
                                            <p:strVal val="#ppt_w"/>
                                          </p:val>
                                        </p:tav>
                                      </p:tavLst>
                                    </p:anim>
                                    <p:anim calcmode="lin" valueType="num">
                                      <p:cBhvr>
                                        <p:cTn id="13" dur="500" fill="hold"/>
                                        <p:tgtEl>
                                          <p:spTgt spid="4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animBg="1" advAuto="0"/>
      <p:bldP spid="502"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活动运作方式"/>
          <p:cNvSpPr/>
          <p:nvPr/>
        </p:nvSpPr>
        <p:spPr>
          <a:xfrm>
            <a:off x="5571613" y="4182675"/>
            <a:ext cx="1631214" cy="1015663"/>
          </a:xfrm>
          <a:prstGeom prst="rect">
            <a:avLst/>
          </a:prstGeom>
          <a:ln w="12700">
            <a:miter lim="400000"/>
          </a:ln>
          <a:extLst>
            <a:ext uri="{C572A759-6A51-4108-AA02-DFA0A04FC94B}">
              <ma14:wrappingTextBoxFlag xmlns:ma14="http://schemas.microsoft.com/office/mac/drawingml/2011/main" xmlns="" val="1"/>
            </a:ext>
          </a:extLst>
        </p:spPr>
        <p:txBody>
          <a:bodyPr wrap="none" lIns="45719" tIns="45720" rIns="45719" bIns="45720" anchor="t">
            <a:spAutoFit/>
          </a:bodyPr>
          <a:lstStyle>
            <a:lvl1pPr>
              <a:defRPr sz="3600">
                <a:solidFill>
                  <a:srgbClr val="FFFFFF"/>
                </a:solidFill>
              </a:defRPr>
            </a:lvl1pPr>
          </a:lstStyle>
          <a:p>
            <a:pPr>
              <a:defRPr sz="2000">
                <a:solidFill>
                  <a:srgbClr val="FFFFFF"/>
                </a:solidFill>
              </a:defRPr>
            </a:pPr>
            <a:r>
              <a:rPr lang="zh-TW" altLang="en-US" sz="6000">
                <a:cs typeface="+mn-ea"/>
                <a:sym typeface="+mn-lt"/>
              </a:rPr>
              <a:t>實作</a:t>
            </a:r>
            <a:endParaRPr lang="zh-TW" altLang="en-US" sz="6000">
              <a:cs typeface="+mn-ea"/>
            </a:endParaRPr>
          </a:p>
        </p:txBody>
      </p:sp>
      <p:sp>
        <p:nvSpPr>
          <p:cNvPr id="426" name="03"/>
          <p:cNvSpPr/>
          <p:nvPr/>
        </p:nvSpPr>
        <p:spPr>
          <a:xfrm>
            <a:off x="5423591" y="1080533"/>
            <a:ext cx="2091276" cy="2215991"/>
          </a:xfrm>
          <a:prstGeom prst="rect">
            <a:avLst/>
          </a:prstGeom>
          <a:ln w="12700">
            <a:miter lim="400000"/>
          </a:ln>
          <a:extLst>
            <a:ext uri="{C572A759-6A51-4108-AA02-DFA0A04FC94B}">
              <ma14:wrappingTextBoxFlag xmlns:ma14="http://schemas.microsoft.com/office/mac/drawingml/2011/main" xmlns="" val="1"/>
            </a:ext>
          </a:extLst>
        </p:spPr>
        <p:txBody>
          <a:bodyPr wrap="none" lIns="45719" tIns="45720" rIns="45719" bIns="45720" anchor="t">
            <a:spAutoFit/>
          </a:bodyPr>
          <a:lstStyle>
            <a:lvl1pPr>
              <a:defRPr sz="13800">
                <a:solidFill>
                  <a:srgbClr val="FFFFFF"/>
                </a:solidFill>
                <a:effectLst>
                  <a:outerShdw blurRad="38100" dist="38100" dir="2700000" rotWithShape="0">
                    <a:srgbClr val="000000">
                      <a:alpha val="43137"/>
                    </a:srgbClr>
                  </a:outerShdw>
                </a:effectLst>
              </a:defRPr>
            </a:lvl1pPr>
          </a:lstStyle>
          <a:p>
            <a:r>
              <a:rPr lang="en-US" dirty="0">
                <a:cs typeface="+mn-ea"/>
                <a:sym typeface="+mn-lt"/>
              </a:rPr>
              <a:t>04</a:t>
            </a:r>
            <a:endParaRPr dirty="0">
              <a:cs typeface="+mn-ea"/>
              <a:sym typeface="+mn-lt"/>
            </a:endParaRPr>
          </a:p>
        </p:txBody>
      </p:sp>
      <p:sp>
        <p:nvSpPr>
          <p:cNvPr id="428" name="线条"/>
          <p:cNvSpPr/>
          <p:nvPr/>
        </p:nvSpPr>
        <p:spPr>
          <a:xfrm flipH="1" flipV="1">
            <a:off x="4040454" y="3736552"/>
            <a:ext cx="4451351" cy="3212"/>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Tree>
    <p:extLst>
      <p:ext uri="{BB962C8B-B14F-4D97-AF65-F5344CB8AC3E}">
        <p14:creationId xmlns:p14="http://schemas.microsoft.com/office/powerpoint/2010/main" val="2310887460"/>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426"/>
                                        </p:tgtEl>
                                        <p:attrNameLst>
                                          <p:attrName>style.visibility</p:attrName>
                                        </p:attrNameLst>
                                      </p:cBhvr>
                                      <p:to>
                                        <p:strVal val="visible"/>
                                      </p:to>
                                    </p:set>
                                    <p:anim calcmode="lin" valueType="num">
                                      <p:cBhvr>
                                        <p:cTn id="7" dur="500" fill="hold"/>
                                        <p:tgtEl>
                                          <p:spTgt spid="426"/>
                                        </p:tgtEl>
                                        <p:attrNameLst>
                                          <p:attrName>ppt_w</p:attrName>
                                        </p:attrNameLst>
                                      </p:cBhvr>
                                      <p:tavLst>
                                        <p:tav tm="0" fmla="#ppt_w*sin(2.5*pi*$)">
                                          <p:val>
                                            <p:fltVal val="0"/>
                                          </p:val>
                                        </p:tav>
                                        <p:tav tm="100000">
                                          <p:val>
                                            <p:fltVal val="1"/>
                                          </p:val>
                                        </p:tav>
                                      </p:tavLst>
                                    </p:anim>
                                    <p:anim calcmode="lin" valueType="num">
                                      <p:cBhvr>
                                        <p:cTn id="8" dur="500" fill="hold"/>
                                        <p:tgtEl>
                                          <p:spTgt spid="42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424"/>
                                        </p:tgtEl>
                                        <p:attrNameLst>
                                          <p:attrName>style.visibility</p:attrName>
                                        </p:attrNameLst>
                                      </p:cBhvr>
                                      <p:to>
                                        <p:strVal val="visible"/>
                                      </p:to>
                                    </p:set>
                                    <p:anim calcmode="lin" valueType="num">
                                      <p:cBhvr>
                                        <p:cTn id="13" dur="1000" fill="hold"/>
                                        <p:tgtEl>
                                          <p:spTgt spid="424"/>
                                        </p:tgtEl>
                                        <p:attrNameLst>
                                          <p:attrName>ppt_x</p:attrName>
                                        </p:attrNameLst>
                                      </p:cBhvr>
                                      <p:tavLst>
                                        <p:tav tm="0">
                                          <p:val>
                                            <p:strVal val="#ppt_x"/>
                                          </p:val>
                                        </p:tav>
                                        <p:tav tm="100000">
                                          <p:val>
                                            <p:strVal val="#ppt_x"/>
                                          </p:val>
                                        </p:tav>
                                      </p:tavLst>
                                    </p:anim>
                                    <p:anim calcmode="lin" valueType="num">
                                      <p:cBhvr>
                                        <p:cTn id="14" dur="1000" fill="hold"/>
                                        <p:tgtEl>
                                          <p:spTgt spid="4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 grpId="0" animBg="1" advAuto="0"/>
      <p:bldP spid="426"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费用预算"/>
          <p:cNvSpPr/>
          <p:nvPr/>
        </p:nvSpPr>
        <p:spPr>
          <a:xfrm>
            <a:off x="2472291" y="4004441"/>
            <a:ext cx="5446362" cy="1938992"/>
          </a:xfrm>
          <a:prstGeom prst="rect">
            <a:avLst/>
          </a:prstGeom>
          <a:ln w="12700">
            <a:miter lim="400000"/>
          </a:ln>
          <a:extLst>
            <a:ext uri="{C572A759-6A51-4108-AA02-DFA0A04FC94B}">
              <ma14:wrappingTextBoxFlag xmlns="" xmlns:ma14="http://schemas.microsoft.com/office/mac/drawingml/2011/main" val="1"/>
            </a:ext>
          </a:extLst>
        </p:spPr>
        <p:txBody>
          <a:bodyPr wrap="none" lIns="45719" tIns="45720" rIns="45719" bIns="45720" anchor="t">
            <a:spAutoFit/>
          </a:bodyPr>
          <a:lstStyle>
            <a:lvl1pPr>
              <a:defRPr sz="3600">
                <a:solidFill>
                  <a:srgbClr val="FFFFFF"/>
                </a:solidFill>
              </a:defRPr>
            </a:lvl1pPr>
          </a:lstStyle>
          <a:p>
            <a:pPr algn="ctr"/>
            <a:r>
              <a:rPr lang="zh-TW" altLang="en-US" sz="6000"/>
              <a:t>          未來展望</a:t>
            </a:r>
            <a:endParaRPr lang="zh-TW" altLang="en-US" sz="6000">
              <a:cs typeface="+mn-ea"/>
            </a:endParaRPr>
          </a:p>
          <a:p>
            <a:endParaRPr sz="6000">
              <a:cs typeface="+mn-ea"/>
              <a:sym typeface="+mn-lt"/>
            </a:endParaRPr>
          </a:p>
        </p:txBody>
      </p:sp>
      <p:sp>
        <p:nvSpPr>
          <p:cNvPr id="677" name="05"/>
          <p:cNvSpPr/>
          <p:nvPr/>
        </p:nvSpPr>
        <p:spPr>
          <a:xfrm>
            <a:off x="5423591" y="1080533"/>
            <a:ext cx="2060819" cy="221599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3800">
                <a:solidFill>
                  <a:srgbClr val="FFFFFF"/>
                </a:solidFill>
                <a:effectLst>
                  <a:outerShdw blurRad="38100" dist="38100" dir="2700000" rotWithShape="0">
                    <a:srgbClr val="000000">
                      <a:alpha val="43137"/>
                    </a:srgbClr>
                  </a:outerShdw>
                </a:effectLst>
              </a:defRPr>
            </a:lvl1pPr>
          </a:lstStyle>
          <a:p>
            <a:r>
              <a:rPr>
                <a:cs typeface="+mn-ea"/>
                <a:sym typeface="+mn-lt"/>
              </a:rPr>
              <a:t>05</a:t>
            </a:r>
          </a:p>
        </p:txBody>
      </p:sp>
      <p:sp>
        <p:nvSpPr>
          <p:cNvPr id="679" name="线条"/>
          <p:cNvSpPr/>
          <p:nvPr/>
        </p:nvSpPr>
        <p:spPr>
          <a:xfrm flipH="1" flipV="1">
            <a:off x="4040454" y="3736552"/>
            <a:ext cx="4451351" cy="3212"/>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677"/>
                                        </p:tgtEl>
                                        <p:attrNameLst>
                                          <p:attrName>style.visibility</p:attrName>
                                        </p:attrNameLst>
                                      </p:cBhvr>
                                      <p:to>
                                        <p:strVal val="visible"/>
                                      </p:to>
                                    </p:set>
                                    <p:anim calcmode="lin" valueType="num">
                                      <p:cBhvr>
                                        <p:cTn id="7" dur="500" fill="hold"/>
                                        <p:tgtEl>
                                          <p:spTgt spid="677"/>
                                        </p:tgtEl>
                                        <p:attrNameLst>
                                          <p:attrName>ppt_w</p:attrName>
                                        </p:attrNameLst>
                                      </p:cBhvr>
                                      <p:tavLst>
                                        <p:tav tm="0" fmla="#ppt_w*sin(2.5*pi*$)">
                                          <p:val>
                                            <p:fltVal val="0"/>
                                          </p:val>
                                        </p:tav>
                                        <p:tav tm="100000">
                                          <p:val>
                                            <p:fltVal val="1"/>
                                          </p:val>
                                        </p:tav>
                                      </p:tavLst>
                                    </p:anim>
                                    <p:anim calcmode="lin" valueType="num">
                                      <p:cBhvr>
                                        <p:cTn id="8" dur="500" fill="hold"/>
                                        <p:tgtEl>
                                          <p:spTgt spid="67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675"/>
                                        </p:tgtEl>
                                        <p:attrNameLst>
                                          <p:attrName>style.visibility</p:attrName>
                                        </p:attrNameLst>
                                      </p:cBhvr>
                                      <p:to>
                                        <p:strVal val="visible"/>
                                      </p:to>
                                    </p:set>
                                    <p:anim calcmode="lin" valueType="num">
                                      <p:cBhvr>
                                        <p:cTn id="13" dur="1000" fill="hold"/>
                                        <p:tgtEl>
                                          <p:spTgt spid="675"/>
                                        </p:tgtEl>
                                        <p:attrNameLst>
                                          <p:attrName>ppt_x</p:attrName>
                                        </p:attrNameLst>
                                      </p:cBhvr>
                                      <p:tavLst>
                                        <p:tav tm="0">
                                          <p:val>
                                            <p:strVal val="#ppt_x"/>
                                          </p:val>
                                        </p:tav>
                                        <p:tav tm="100000">
                                          <p:val>
                                            <p:strVal val="#ppt_x"/>
                                          </p:val>
                                        </p:tav>
                                      </p:tavLst>
                                    </p:anim>
                                    <p:anim calcmode="lin" valueType="num">
                                      <p:cBhvr>
                                        <p:cTn id="14" dur="1000" fill="hold"/>
                                        <p:tgtEl>
                                          <p:spTgt spid="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 grpId="0" animBg="1" advAuto="0"/>
      <p:bldP spid="677"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目录"/>
          <p:cNvSpPr/>
          <p:nvPr/>
        </p:nvSpPr>
        <p:spPr>
          <a:xfrm>
            <a:off x="939730" y="3019187"/>
            <a:ext cx="1323437" cy="83099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800">
                <a:solidFill>
                  <a:srgbClr val="FFFFFF"/>
                </a:solidFill>
                <a:effectLst>
                  <a:outerShdw blurRad="38100" dist="38100" dir="2700000" rotWithShape="0">
                    <a:srgbClr val="000000">
                      <a:alpha val="43137"/>
                    </a:srgbClr>
                  </a:outerShdw>
                </a:effectLst>
              </a:defRPr>
            </a:lvl1pPr>
          </a:lstStyle>
          <a:p>
            <a:r>
              <a:rPr lang="zh-TW" altLang="en-US">
                <a:cs typeface="+mn-ea"/>
                <a:sym typeface="+mn-lt"/>
              </a:rPr>
              <a:t>目錄</a:t>
            </a:r>
            <a:endParaRPr>
              <a:cs typeface="+mn-ea"/>
              <a:sym typeface="+mn-lt"/>
            </a:endParaRPr>
          </a:p>
        </p:txBody>
      </p:sp>
      <p:sp>
        <p:nvSpPr>
          <p:cNvPr id="129" name="01.总体思路"/>
          <p:cNvSpPr/>
          <p:nvPr/>
        </p:nvSpPr>
        <p:spPr>
          <a:xfrm>
            <a:off x="4638135" y="1453445"/>
            <a:ext cx="2610649" cy="8309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defRPr sz="2000">
                <a:solidFill>
                  <a:srgbClr val="FFFFFF"/>
                </a:solidFill>
              </a:defRPr>
            </a:pPr>
            <a:r>
              <a:rPr sz="2400">
                <a:cs typeface="+mn-ea"/>
                <a:sym typeface="+mn-lt"/>
              </a:rPr>
              <a:t>01.</a:t>
            </a:r>
            <a:r>
              <a:rPr lang="zh-TW" altLang="en-US" sz="2400"/>
              <a:t>研究動機與目標</a:t>
            </a:r>
            <a:endParaRPr lang="en-US" altLang="zh-TW" sz="2400"/>
          </a:p>
          <a:p>
            <a:pPr>
              <a:defRPr sz="2000">
                <a:solidFill>
                  <a:srgbClr val="FFFFFF"/>
                </a:solidFill>
              </a:defRPr>
            </a:pPr>
            <a:endParaRPr sz="2400">
              <a:cs typeface="+mn-ea"/>
              <a:sym typeface="+mn-lt"/>
            </a:endParaRPr>
          </a:p>
        </p:txBody>
      </p:sp>
      <p:sp>
        <p:nvSpPr>
          <p:cNvPr id="132" name="02.内容构成"/>
          <p:cNvSpPr/>
          <p:nvPr/>
        </p:nvSpPr>
        <p:spPr>
          <a:xfrm>
            <a:off x="4638135" y="2351755"/>
            <a:ext cx="2663548" cy="120032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defRPr sz="2000">
                <a:solidFill>
                  <a:srgbClr val="FFFFFF"/>
                </a:solidFill>
              </a:defRPr>
            </a:pPr>
            <a:r>
              <a:rPr sz="2400">
                <a:cs typeface="+mn-ea"/>
                <a:sym typeface="+mn-lt"/>
              </a:rPr>
              <a:t>02.</a:t>
            </a:r>
            <a:r>
              <a:rPr lang="zh-TW" altLang="en-US" sz="2400"/>
              <a:t>系統架構與設計</a:t>
            </a:r>
            <a:endParaRPr lang="en-US" altLang="zh-TW" sz="2400"/>
          </a:p>
          <a:p>
            <a:pPr>
              <a:defRPr sz="2000">
                <a:solidFill>
                  <a:srgbClr val="FFFFFF"/>
                </a:solidFill>
              </a:defRPr>
            </a:pPr>
            <a:endParaRPr lang="zh-TW" altLang="en-US" sz="2400" spc="300">
              <a:cs typeface="+mn-ea"/>
              <a:sym typeface="+mn-lt"/>
            </a:endParaRPr>
          </a:p>
          <a:p>
            <a:pPr>
              <a:defRPr sz="2000">
                <a:solidFill>
                  <a:srgbClr val="FFFFFF"/>
                </a:solidFill>
              </a:defRPr>
            </a:pPr>
            <a:endParaRPr sz="2400">
              <a:cs typeface="+mn-ea"/>
              <a:sym typeface="+mn-lt"/>
            </a:endParaRPr>
          </a:p>
        </p:txBody>
      </p:sp>
      <p:sp>
        <p:nvSpPr>
          <p:cNvPr id="135" name="03.运作方式"/>
          <p:cNvSpPr/>
          <p:nvPr/>
        </p:nvSpPr>
        <p:spPr>
          <a:xfrm>
            <a:off x="4638135" y="3254094"/>
            <a:ext cx="1740218"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defRPr sz="2000">
                <a:solidFill>
                  <a:srgbClr val="FFFFFF"/>
                </a:solidFill>
              </a:defRPr>
            </a:pPr>
            <a:r>
              <a:rPr sz="2400">
                <a:cs typeface="+mn-ea"/>
                <a:sym typeface="+mn-lt"/>
              </a:rPr>
              <a:t>03.</a:t>
            </a:r>
            <a:r>
              <a:rPr lang="zh-TW" altLang="en-US" sz="2400">
                <a:cs typeface="+mn-ea"/>
                <a:sym typeface="+mn-lt"/>
              </a:rPr>
              <a:t>開發工具</a:t>
            </a:r>
            <a:endParaRPr sz="2400">
              <a:cs typeface="+mn-ea"/>
              <a:sym typeface="+mn-lt"/>
            </a:endParaRPr>
          </a:p>
        </p:txBody>
      </p:sp>
      <p:sp>
        <p:nvSpPr>
          <p:cNvPr id="138" name="04.问题及把控"/>
          <p:cNvSpPr/>
          <p:nvPr/>
        </p:nvSpPr>
        <p:spPr>
          <a:xfrm>
            <a:off x="4638135" y="4283377"/>
            <a:ext cx="1129474" cy="8309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defRPr sz="2000">
                <a:solidFill>
                  <a:srgbClr val="FFFFFF"/>
                </a:solidFill>
              </a:defRPr>
            </a:pPr>
            <a:r>
              <a:rPr sz="2400" dirty="0">
                <a:cs typeface="+mn-ea"/>
                <a:sym typeface="+mn-lt"/>
              </a:rPr>
              <a:t>04.</a:t>
            </a:r>
            <a:r>
              <a:rPr lang="zh-TW" altLang="en-US" sz="2400"/>
              <a:t>實作</a:t>
            </a:r>
            <a:endParaRPr lang="en-US" altLang="zh-TW" sz="2400"/>
          </a:p>
          <a:p>
            <a:pPr>
              <a:defRPr sz="2000">
                <a:solidFill>
                  <a:srgbClr val="FFFFFF"/>
                </a:solidFill>
              </a:defRPr>
            </a:pPr>
            <a:endParaRPr sz="2400">
              <a:cs typeface="+mn-ea"/>
              <a:sym typeface="+mn-lt"/>
            </a:endParaRPr>
          </a:p>
        </p:txBody>
      </p:sp>
      <p:sp>
        <p:nvSpPr>
          <p:cNvPr id="141" name="05.费用预算"/>
          <p:cNvSpPr/>
          <p:nvPr/>
        </p:nvSpPr>
        <p:spPr>
          <a:xfrm>
            <a:off x="8718522" y="1434344"/>
            <a:ext cx="2663548"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defRPr sz="2000">
                <a:solidFill>
                  <a:srgbClr val="FFFFFF"/>
                </a:solidFill>
              </a:defRPr>
            </a:pPr>
            <a:r>
              <a:rPr sz="2400">
                <a:cs typeface="+mn-ea"/>
                <a:sym typeface="+mn-lt"/>
              </a:rPr>
              <a:t>05.</a:t>
            </a:r>
            <a:r>
              <a:rPr lang="zh-TW" altLang="en-US" sz="2400"/>
              <a:t>未來展望與結論</a:t>
            </a:r>
            <a:endParaRPr sz="2400">
              <a:cs typeface="+mn-ea"/>
              <a:sym typeface="+mn-lt"/>
            </a:endParaRPr>
          </a:p>
        </p:txBody>
      </p:sp>
      <p:grpSp>
        <p:nvGrpSpPr>
          <p:cNvPr id="149" name="成组"/>
          <p:cNvGrpSpPr/>
          <p:nvPr/>
        </p:nvGrpSpPr>
        <p:grpSpPr>
          <a:xfrm>
            <a:off x="3652779" y="4212137"/>
            <a:ext cx="576581" cy="576581"/>
            <a:chOff x="0" y="0"/>
            <a:chExt cx="576580" cy="576580"/>
          </a:xfrm>
        </p:grpSpPr>
        <p:sp>
          <p:nvSpPr>
            <p:cNvPr id="147" name="圆角矩形"/>
            <p:cNvSpPr/>
            <p:nvPr/>
          </p:nvSpPr>
          <p:spPr>
            <a:xfrm>
              <a:off x="0" y="0"/>
              <a:ext cx="576581" cy="576581"/>
            </a:xfrm>
            <a:prstGeom prst="roundRect">
              <a:avLst>
                <a:gd name="adj" fmla="val 8811"/>
              </a:avLst>
            </a:prstGeom>
            <a:solidFill>
              <a:srgbClr val="FFFFFF"/>
            </a:solidFill>
            <a:ln w="1905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148" name="形状"/>
            <p:cNvSpPr/>
            <p:nvPr/>
          </p:nvSpPr>
          <p:spPr>
            <a:xfrm>
              <a:off x="101223" y="142478"/>
              <a:ext cx="367451" cy="327132"/>
            </a:xfrm>
            <a:custGeom>
              <a:avLst/>
              <a:gdLst/>
              <a:ahLst/>
              <a:cxnLst>
                <a:cxn ang="0">
                  <a:pos x="wd2" y="hd2"/>
                </a:cxn>
                <a:cxn ang="5400000">
                  <a:pos x="wd2" y="hd2"/>
                </a:cxn>
                <a:cxn ang="10800000">
                  <a:pos x="wd2" y="hd2"/>
                </a:cxn>
                <a:cxn ang="16200000">
                  <a:pos x="wd2" y="hd2"/>
                </a:cxn>
              </a:cxnLst>
              <a:rect l="0" t="0" r="r" b="b"/>
              <a:pathLst>
                <a:path w="21600" h="21600" extrusionOk="0">
                  <a:moveTo>
                    <a:pt x="8005" y="16450"/>
                  </a:moveTo>
                  <a:cubicBezTo>
                    <a:pt x="4193" y="20885"/>
                    <a:pt x="4193" y="20885"/>
                    <a:pt x="4193" y="20885"/>
                  </a:cubicBezTo>
                  <a:cubicBezTo>
                    <a:pt x="4066" y="21028"/>
                    <a:pt x="4066" y="21314"/>
                    <a:pt x="4193" y="21457"/>
                  </a:cubicBezTo>
                  <a:cubicBezTo>
                    <a:pt x="4193" y="21457"/>
                    <a:pt x="4320" y="21600"/>
                    <a:pt x="4447" y="21600"/>
                  </a:cubicBezTo>
                  <a:cubicBezTo>
                    <a:pt x="4574" y="21600"/>
                    <a:pt x="4574" y="21457"/>
                    <a:pt x="4701" y="21457"/>
                  </a:cubicBezTo>
                  <a:cubicBezTo>
                    <a:pt x="8513" y="17166"/>
                    <a:pt x="8513" y="17166"/>
                    <a:pt x="8513" y="17166"/>
                  </a:cubicBezTo>
                  <a:cubicBezTo>
                    <a:pt x="8767" y="17023"/>
                    <a:pt x="8767" y="16736"/>
                    <a:pt x="8513" y="16450"/>
                  </a:cubicBezTo>
                  <a:cubicBezTo>
                    <a:pt x="8386" y="16307"/>
                    <a:pt x="8132" y="16307"/>
                    <a:pt x="8005" y="16450"/>
                  </a:cubicBezTo>
                  <a:close/>
                  <a:moveTo>
                    <a:pt x="13595" y="16450"/>
                  </a:moveTo>
                  <a:cubicBezTo>
                    <a:pt x="13468" y="16307"/>
                    <a:pt x="13214" y="16307"/>
                    <a:pt x="13087" y="16450"/>
                  </a:cubicBezTo>
                  <a:cubicBezTo>
                    <a:pt x="12960" y="16736"/>
                    <a:pt x="12960" y="17023"/>
                    <a:pt x="13087" y="17166"/>
                  </a:cubicBezTo>
                  <a:cubicBezTo>
                    <a:pt x="16899" y="21457"/>
                    <a:pt x="16899" y="21457"/>
                    <a:pt x="16899" y="21457"/>
                  </a:cubicBezTo>
                  <a:cubicBezTo>
                    <a:pt x="17026" y="21457"/>
                    <a:pt x="17026" y="21600"/>
                    <a:pt x="17153" y="21600"/>
                  </a:cubicBezTo>
                  <a:cubicBezTo>
                    <a:pt x="17280" y="21600"/>
                    <a:pt x="17407" y="21457"/>
                    <a:pt x="17407" y="21457"/>
                  </a:cubicBezTo>
                  <a:cubicBezTo>
                    <a:pt x="17661" y="21314"/>
                    <a:pt x="17661" y="21028"/>
                    <a:pt x="17407" y="20885"/>
                  </a:cubicBezTo>
                  <a:lnTo>
                    <a:pt x="13595" y="16450"/>
                  </a:lnTo>
                  <a:close/>
                  <a:moveTo>
                    <a:pt x="5209" y="10585"/>
                  </a:moveTo>
                  <a:cubicBezTo>
                    <a:pt x="5336" y="10585"/>
                    <a:pt x="5464" y="10585"/>
                    <a:pt x="5591" y="10585"/>
                  </a:cubicBezTo>
                  <a:cubicBezTo>
                    <a:pt x="9148" y="6580"/>
                    <a:pt x="9148" y="6580"/>
                    <a:pt x="9148" y="6580"/>
                  </a:cubicBezTo>
                  <a:cubicBezTo>
                    <a:pt x="11689" y="9441"/>
                    <a:pt x="11689" y="9441"/>
                    <a:pt x="11689" y="9441"/>
                  </a:cubicBezTo>
                  <a:cubicBezTo>
                    <a:pt x="11816" y="9584"/>
                    <a:pt x="11944" y="9584"/>
                    <a:pt x="12071" y="9584"/>
                  </a:cubicBezTo>
                  <a:cubicBezTo>
                    <a:pt x="12071" y="9584"/>
                    <a:pt x="12198" y="9584"/>
                    <a:pt x="12325" y="9441"/>
                  </a:cubicBezTo>
                  <a:cubicBezTo>
                    <a:pt x="16645" y="4577"/>
                    <a:pt x="16645" y="4577"/>
                    <a:pt x="16645" y="4577"/>
                  </a:cubicBezTo>
                  <a:cubicBezTo>
                    <a:pt x="16772" y="4434"/>
                    <a:pt x="16772" y="4148"/>
                    <a:pt x="16645" y="4005"/>
                  </a:cubicBezTo>
                  <a:cubicBezTo>
                    <a:pt x="16518" y="3862"/>
                    <a:pt x="16264" y="3862"/>
                    <a:pt x="16136" y="4005"/>
                  </a:cubicBezTo>
                  <a:cubicBezTo>
                    <a:pt x="12071" y="8583"/>
                    <a:pt x="12071" y="8583"/>
                    <a:pt x="12071" y="8583"/>
                  </a:cubicBezTo>
                  <a:cubicBezTo>
                    <a:pt x="9402" y="5579"/>
                    <a:pt x="9402" y="5579"/>
                    <a:pt x="9402" y="5579"/>
                  </a:cubicBezTo>
                  <a:cubicBezTo>
                    <a:pt x="9275" y="5579"/>
                    <a:pt x="9148" y="5436"/>
                    <a:pt x="9148" y="5436"/>
                  </a:cubicBezTo>
                  <a:cubicBezTo>
                    <a:pt x="9021" y="5436"/>
                    <a:pt x="8894" y="5579"/>
                    <a:pt x="8767" y="5579"/>
                  </a:cubicBezTo>
                  <a:cubicBezTo>
                    <a:pt x="4955" y="9870"/>
                    <a:pt x="4955" y="9870"/>
                    <a:pt x="4955" y="9870"/>
                  </a:cubicBezTo>
                  <a:cubicBezTo>
                    <a:pt x="4828" y="10156"/>
                    <a:pt x="4828" y="10299"/>
                    <a:pt x="4955" y="10585"/>
                  </a:cubicBezTo>
                  <a:cubicBezTo>
                    <a:pt x="5082" y="10585"/>
                    <a:pt x="5209" y="10585"/>
                    <a:pt x="5209" y="10585"/>
                  </a:cubicBezTo>
                  <a:close/>
                  <a:moveTo>
                    <a:pt x="21219" y="14734"/>
                  </a:moveTo>
                  <a:cubicBezTo>
                    <a:pt x="19567" y="14734"/>
                    <a:pt x="19567" y="14734"/>
                    <a:pt x="19567" y="14734"/>
                  </a:cubicBezTo>
                  <a:cubicBezTo>
                    <a:pt x="19567" y="858"/>
                    <a:pt x="19567" y="858"/>
                    <a:pt x="19567" y="858"/>
                  </a:cubicBezTo>
                  <a:cubicBezTo>
                    <a:pt x="21219" y="858"/>
                    <a:pt x="21219" y="858"/>
                    <a:pt x="21219" y="858"/>
                  </a:cubicBezTo>
                  <a:cubicBezTo>
                    <a:pt x="21473" y="858"/>
                    <a:pt x="21600" y="715"/>
                    <a:pt x="21600" y="429"/>
                  </a:cubicBezTo>
                  <a:cubicBezTo>
                    <a:pt x="21600" y="143"/>
                    <a:pt x="21473" y="0"/>
                    <a:pt x="21219" y="0"/>
                  </a:cubicBezTo>
                  <a:cubicBezTo>
                    <a:pt x="19186" y="0"/>
                    <a:pt x="19186" y="0"/>
                    <a:pt x="19186" y="0"/>
                  </a:cubicBezTo>
                  <a:cubicBezTo>
                    <a:pt x="2414" y="0"/>
                    <a:pt x="2414" y="0"/>
                    <a:pt x="2414" y="0"/>
                  </a:cubicBezTo>
                  <a:cubicBezTo>
                    <a:pt x="381" y="0"/>
                    <a:pt x="381" y="0"/>
                    <a:pt x="381" y="0"/>
                  </a:cubicBezTo>
                  <a:cubicBezTo>
                    <a:pt x="254" y="0"/>
                    <a:pt x="0" y="143"/>
                    <a:pt x="0" y="429"/>
                  </a:cubicBezTo>
                  <a:cubicBezTo>
                    <a:pt x="0" y="715"/>
                    <a:pt x="254" y="858"/>
                    <a:pt x="381" y="858"/>
                  </a:cubicBezTo>
                  <a:cubicBezTo>
                    <a:pt x="2033" y="858"/>
                    <a:pt x="2033" y="858"/>
                    <a:pt x="2033" y="858"/>
                  </a:cubicBezTo>
                  <a:cubicBezTo>
                    <a:pt x="2033" y="14734"/>
                    <a:pt x="2033" y="14734"/>
                    <a:pt x="2033" y="14734"/>
                  </a:cubicBezTo>
                  <a:cubicBezTo>
                    <a:pt x="381" y="14734"/>
                    <a:pt x="381" y="14734"/>
                    <a:pt x="381" y="14734"/>
                  </a:cubicBezTo>
                  <a:cubicBezTo>
                    <a:pt x="254" y="14734"/>
                    <a:pt x="0" y="14877"/>
                    <a:pt x="0" y="15163"/>
                  </a:cubicBezTo>
                  <a:cubicBezTo>
                    <a:pt x="0" y="15449"/>
                    <a:pt x="254" y="15592"/>
                    <a:pt x="381" y="15592"/>
                  </a:cubicBezTo>
                  <a:cubicBezTo>
                    <a:pt x="2414" y="15592"/>
                    <a:pt x="2414" y="15592"/>
                    <a:pt x="2414" y="15592"/>
                  </a:cubicBezTo>
                  <a:cubicBezTo>
                    <a:pt x="19186" y="15592"/>
                    <a:pt x="19186" y="15592"/>
                    <a:pt x="19186" y="15592"/>
                  </a:cubicBezTo>
                  <a:cubicBezTo>
                    <a:pt x="21219" y="15592"/>
                    <a:pt x="21219" y="15592"/>
                    <a:pt x="21219" y="15592"/>
                  </a:cubicBezTo>
                  <a:cubicBezTo>
                    <a:pt x="21473" y="15592"/>
                    <a:pt x="21600" y="15449"/>
                    <a:pt x="21600" y="15163"/>
                  </a:cubicBezTo>
                  <a:cubicBezTo>
                    <a:pt x="21600" y="14877"/>
                    <a:pt x="21473" y="14734"/>
                    <a:pt x="21219" y="14734"/>
                  </a:cubicBezTo>
                  <a:close/>
                  <a:moveTo>
                    <a:pt x="18805" y="14734"/>
                  </a:moveTo>
                  <a:cubicBezTo>
                    <a:pt x="2795" y="14734"/>
                    <a:pt x="2795" y="14734"/>
                    <a:pt x="2795" y="14734"/>
                  </a:cubicBezTo>
                  <a:cubicBezTo>
                    <a:pt x="2795" y="858"/>
                    <a:pt x="2795" y="858"/>
                    <a:pt x="2795" y="858"/>
                  </a:cubicBezTo>
                  <a:cubicBezTo>
                    <a:pt x="18805" y="858"/>
                    <a:pt x="18805" y="858"/>
                    <a:pt x="18805" y="858"/>
                  </a:cubicBezTo>
                  <a:lnTo>
                    <a:pt x="18805" y="14734"/>
                  </a:lnTo>
                  <a:close/>
                </a:path>
              </a:pathLst>
            </a:custGeom>
            <a:solidFill>
              <a:srgbClr val="000000"/>
            </a:solidFill>
            <a:ln w="9525" cap="flat">
              <a:solidFill>
                <a:srgbClr val="000000"/>
              </a:solidFill>
              <a:prstDash val="solid"/>
              <a:round/>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grpSp>
      <p:grpSp>
        <p:nvGrpSpPr>
          <p:cNvPr id="152" name="成组"/>
          <p:cNvGrpSpPr/>
          <p:nvPr/>
        </p:nvGrpSpPr>
        <p:grpSpPr>
          <a:xfrm>
            <a:off x="7733167" y="1375575"/>
            <a:ext cx="576581" cy="576581"/>
            <a:chOff x="0" y="0"/>
            <a:chExt cx="576580" cy="576580"/>
          </a:xfrm>
        </p:grpSpPr>
        <p:sp>
          <p:nvSpPr>
            <p:cNvPr id="150" name="圆角矩形"/>
            <p:cNvSpPr/>
            <p:nvPr/>
          </p:nvSpPr>
          <p:spPr>
            <a:xfrm>
              <a:off x="0" y="0"/>
              <a:ext cx="576581" cy="576581"/>
            </a:xfrm>
            <a:prstGeom prst="roundRect">
              <a:avLst>
                <a:gd name="adj" fmla="val 8811"/>
              </a:avLst>
            </a:prstGeom>
            <a:solidFill>
              <a:srgbClr val="FFFFFF"/>
            </a:solidFill>
            <a:ln w="1905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151" name="形状"/>
            <p:cNvSpPr/>
            <p:nvPr/>
          </p:nvSpPr>
          <p:spPr>
            <a:xfrm>
              <a:off x="182221" y="95634"/>
              <a:ext cx="213149" cy="385312"/>
            </a:xfrm>
            <a:custGeom>
              <a:avLst/>
              <a:gdLst/>
              <a:ahLst/>
              <a:cxnLst>
                <a:cxn ang="0">
                  <a:pos x="wd2" y="hd2"/>
                </a:cxn>
                <a:cxn ang="5400000">
                  <a:pos x="wd2" y="hd2"/>
                </a:cxn>
                <a:cxn ang="10800000">
                  <a:pos x="wd2" y="hd2"/>
                </a:cxn>
                <a:cxn ang="16200000">
                  <a:pos x="wd2" y="hd2"/>
                </a:cxn>
              </a:cxnLst>
              <a:rect l="0" t="0" r="r" b="b"/>
              <a:pathLst>
                <a:path w="21498" h="21600" extrusionOk="0">
                  <a:moveTo>
                    <a:pt x="13799" y="7240"/>
                  </a:moveTo>
                  <a:cubicBezTo>
                    <a:pt x="12944" y="6765"/>
                    <a:pt x="11874" y="6527"/>
                    <a:pt x="11019" y="6527"/>
                  </a:cubicBezTo>
                  <a:cubicBezTo>
                    <a:pt x="8239" y="6527"/>
                    <a:pt x="5672" y="8308"/>
                    <a:pt x="3106" y="10207"/>
                  </a:cubicBezTo>
                  <a:cubicBezTo>
                    <a:pt x="2892" y="10325"/>
                    <a:pt x="2892" y="10563"/>
                    <a:pt x="3106" y="10681"/>
                  </a:cubicBezTo>
                  <a:cubicBezTo>
                    <a:pt x="3320" y="10800"/>
                    <a:pt x="3748" y="10800"/>
                    <a:pt x="3961" y="10681"/>
                  </a:cubicBezTo>
                  <a:cubicBezTo>
                    <a:pt x="5245" y="10088"/>
                    <a:pt x="6955" y="9495"/>
                    <a:pt x="7811" y="9376"/>
                  </a:cubicBezTo>
                  <a:cubicBezTo>
                    <a:pt x="7383" y="10207"/>
                    <a:pt x="5458" y="12343"/>
                    <a:pt x="3748" y="14242"/>
                  </a:cubicBezTo>
                  <a:cubicBezTo>
                    <a:pt x="1609" y="16615"/>
                    <a:pt x="326" y="17921"/>
                    <a:pt x="112" y="18396"/>
                  </a:cubicBezTo>
                  <a:cubicBezTo>
                    <a:pt x="-102" y="18989"/>
                    <a:pt x="-102" y="20057"/>
                    <a:pt x="967" y="20769"/>
                  </a:cubicBezTo>
                  <a:cubicBezTo>
                    <a:pt x="1823" y="21363"/>
                    <a:pt x="2892" y="21600"/>
                    <a:pt x="4175" y="21600"/>
                  </a:cubicBezTo>
                  <a:cubicBezTo>
                    <a:pt x="6528" y="21600"/>
                    <a:pt x="9094" y="20888"/>
                    <a:pt x="12516" y="19464"/>
                  </a:cubicBezTo>
                  <a:cubicBezTo>
                    <a:pt x="12730" y="19345"/>
                    <a:pt x="12730" y="19108"/>
                    <a:pt x="12516" y="18989"/>
                  </a:cubicBezTo>
                  <a:cubicBezTo>
                    <a:pt x="12516" y="18870"/>
                    <a:pt x="12088" y="18752"/>
                    <a:pt x="11874" y="18752"/>
                  </a:cubicBezTo>
                  <a:cubicBezTo>
                    <a:pt x="11874" y="18752"/>
                    <a:pt x="10163" y="18989"/>
                    <a:pt x="8239" y="18989"/>
                  </a:cubicBezTo>
                  <a:cubicBezTo>
                    <a:pt x="8239" y="18989"/>
                    <a:pt x="8025" y="18989"/>
                    <a:pt x="8025" y="18989"/>
                  </a:cubicBezTo>
                  <a:cubicBezTo>
                    <a:pt x="8025" y="18870"/>
                    <a:pt x="7597" y="18277"/>
                    <a:pt x="10805" y="15310"/>
                  </a:cubicBezTo>
                  <a:cubicBezTo>
                    <a:pt x="13799" y="12343"/>
                    <a:pt x="17007" y="8664"/>
                    <a:pt x="13799" y="7240"/>
                  </a:cubicBezTo>
                  <a:close/>
                  <a:moveTo>
                    <a:pt x="6955" y="19345"/>
                  </a:moveTo>
                  <a:cubicBezTo>
                    <a:pt x="7169" y="19464"/>
                    <a:pt x="7383" y="19701"/>
                    <a:pt x="8239" y="19701"/>
                  </a:cubicBezTo>
                  <a:cubicBezTo>
                    <a:pt x="8880" y="19701"/>
                    <a:pt x="9308" y="19701"/>
                    <a:pt x="9736" y="19701"/>
                  </a:cubicBezTo>
                  <a:cubicBezTo>
                    <a:pt x="6955" y="20651"/>
                    <a:pt x="5245" y="20888"/>
                    <a:pt x="4175" y="20888"/>
                  </a:cubicBezTo>
                  <a:cubicBezTo>
                    <a:pt x="3320" y="20888"/>
                    <a:pt x="2464" y="20769"/>
                    <a:pt x="2037" y="20295"/>
                  </a:cubicBezTo>
                  <a:cubicBezTo>
                    <a:pt x="1181" y="19820"/>
                    <a:pt x="1181" y="18989"/>
                    <a:pt x="1395" y="18633"/>
                  </a:cubicBezTo>
                  <a:cubicBezTo>
                    <a:pt x="1609" y="18158"/>
                    <a:pt x="3106" y="16378"/>
                    <a:pt x="4817" y="14598"/>
                  </a:cubicBezTo>
                  <a:cubicBezTo>
                    <a:pt x="6742" y="12462"/>
                    <a:pt x="8666" y="10325"/>
                    <a:pt x="9094" y="9613"/>
                  </a:cubicBezTo>
                  <a:cubicBezTo>
                    <a:pt x="9308" y="9495"/>
                    <a:pt x="9308" y="9138"/>
                    <a:pt x="9094" y="8901"/>
                  </a:cubicBezTo>
                  <a:cubicBezTo>
                    <a:pt x="8880" y="8782"/>
                    <a:pt x="8666" y="8664"/>
                    <a:pt x="8239" y="8664"/>
                  </a:cubicBezTo>
                  <a:cubicBezTo>
                    <a:pt x="7811" y="8664"/>
                    <a:pt x="7169" y="8782"/>
                    <a:pt x="6528" y="9020"/>
                  </a:cubicBezTo>
                  <a:cubicBezTo>
                    <a:pt x="8025" y="7952"/>
                    <a:pt x="9522" y="7240"/>
                    <a:pt x="11019" y="7240"/>
                  </a:cubicBezTo>
                  <a:cubicBezTo>
                    <a:pt x="11660" y="7240"/>
                    <a:pt x="12302" y="7477"/>
                    <a:pt x="12944" y="7714"/>
                  </a:cubicBezTo>
                  <a:cubicBezTo>
                    <a:pt x="15724" y="9020"/>
                    <a:pt x="11233" y="13411"/>
                    <a:pt x="9736" y="14954"/>
                  </a:cubicBezTo>
                  <a:cubicBezTo>
                    <a:pt x="6314" y="18040"/>
                    <a:pt x="6528" y="18870"/>
                    <a:pt x="6955" y="19345"/>
                  </a:cubicBezTo>
                  <a:close/>
                  <a:moveTo>
                    <a:pt x="16151" y="0"/>
                  </a:moveTo>
                  <a:cubicBezTo>
                    <a:pt x="13157" y="0"/>
                    <a:pt x="10591" y="1424"/>
                    <a:pt x="10591" y="3086"/>
                  </a:cubicBezTo>
                  <a:cubicBezTo>
                    <a:pt x="10591" y="4747"/>
                    <a:pt x="13157" y="6053"/>
                    <a:pt x="16151" y="6053"/>
                  </a:cubicBezTo>
                  <a:cubicBezTo>
                    <a:pt x="19146" y="6053"/>
                    <a:pt x="21498" y="4747"/>
                    <a:pt x="21498" y="3086"/>
                  </a:cubicBezTo>
                  <a:cubicBezTo>
                    <a:pt x="21498" y="1424"/>
                    <a:pt x="19146" y="0"/>
                    <a:pt x="16151" y="0"/>
                  </a:cubicBezTo>
                  <a:close/>
                  <a:moveTo>
                    <a:pt x="16151" y="5341"/>
                  </a:moveTo>
                  <a:cubicBezTo>
                    <a:pt x="13799" y="5341"/>
                    <a:pt x="11874" y="4391"/>
                    <a:pt x="11874" y="3086"/>
                  </a:cubicBezTo>
                  <a:cubicBezTo>
                    <a:pt x="11874" y="1780"/>
                    <a:pt x="13799" y="712"/>
                    <a:pt x="16151" y="712"/>
                  </a:cubicBezTo>
                  <a:cubicBezTo>
                    <a:pt x="18504" y="712"/>
                    <a:pt x="20215" y="1780"/>
                    <a:pt x="20215" y="3086"/>
                  </a:cubicBezTo>
                  <a:cubicBezTo>
                    <a:pt x="20215" y="4391"/>
                    <a:pt x="18504" y="5341"/>
                    <a:pt x="16151" y="5341"/>
                  </a:cubicBezTo>
                  <a:close/>
                </a:path>
              </a:pathLst>
            </a:custGeom>
            <a:solidFill>
              <a:srgbClr val="000000"/>
            </a:solidFill>
            <a:ln w="9525" cap="flat">
              <a:solidFill>
                <a:srgbClr val="000000"/>
              </a:solidFill>
              <a:prstDash val="solid"/>
              <a:round/>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grpSp>
      <p:grpSp>
        <p:nvGrpSpPr>
          <p:cNvPr id="163" name="成组"/>
          <p:cNvGrpSpPr/>
          <p:nvPr/>
        </p:nvGrpSpPr>
        <p:grpSpPr>
          <a:xfrm>
            <a:off x="3663120" y="3234631"/>
            <a:ext cx="576581" cy="576581"/>
            <a:chOff x="0" y="0"/>
            <a:chExt cx="576580" cy="576580"/>
          </a:xfrm>
        </p:grpSpPr>
        <p:sp>
          <p:nvSpPr>
            <p:cNvPr id="153" name="圆角矩形"/>
            <p:cNvSpPr/>
            <p:nvPr/>
          </p:nvSpPr>
          <p:spPr>
            <a:xfrm>
              <a:off x="0" y="0"/>
              <a:ext cx="576581" cy="576581"/>
            </a:xfrm>
            <a:prstGeom prst="roundRect">
              <a:avLst>
                <a:gd name="adj" fmla="val 8811"/>
              </a:avLst>
            </a:prstGeom>
            <a:solidFill>
              <a:srgbClr val="FFFFFF"/>
            </a:solidFill>
            <a:ln w="19050" cap="flat">
              <a:solidFill>
                <a:srgbClr val="FFFFFF"/>
              </a:solidFill>
              <a:prstDash val="solid"/>
              <a:miter lim="400000"/>
            </a:ln>
            <a:effectLst/>
          </p:spPr>
          <p:txBody>
            <a:bodyPr wrap="square" lIns="45719" tIns="45719" rIns="45719" bIns="45719" numCol="1" anchor="ctr">
              <a:noAutofit/>
            </a:bodyPr>
            <a:lstStyle/>
            <a:p>
              <a:pPr algn="ctr">
                <a:defRPr u="sng">
                  <a:solidFill>
                    <a:srgbClr val="FFFFFF"/>
                  </a:solidFill>
                </a:defRPr>
              </a:pPr>
              <a:endParaRPr>
                <a:cs typeface="+mn-ea"/>
                <a:sym typeface="+mn-lt"/>
              </a:endParaRPr>
            </a:p>
          </p:txBody>
        </p:sp>
        <p:grpSp>
          <p:nvGrpSpPr>
            <p:cNvPr id="162" name="成组"/>
            <p:cNvGrpSpPr/>
            <p:nvPr/>
          </p:nvGrpSpPr>
          <p:grpSpPr>
            <a:xfrm>
              <a:off x="47136" y="87794"/>
              <a:ext cx="427600" cy="414252"/>
              <a:chOff x="0" y="0"/>
              <a:chExt cx="427598" cy="414251"/>
            </a:xfrm>
          </p:grpSpPr>
          <p:sp>
            <p:nvSpPr>
              <p:cNvPr id="154" name="形状"/>
              <p:cNvSpPr/>
              <p:nvPr/>
            </p:nvSpPr>
            <p:spPr>
              <a:xfrm>
                <a:off x="-1" y="-1"/>
                <a:ext cx="408099" cy="414253"/>
              </a:xfrm>
              <a:custGeom>
                <a:avLst/>
                <a:gdLst/>
                <a:ahLst/>
                <a:cxnLst>
                  <a:cxn ang="0">
                    <a:pos x="wd2" y="hd2"/>
                  </a:cxn>
                  <a:cxn ang="5400000">
                    <a:pos x="wd2" y="hd2"/>
                  </a:cxn>
                  <a:cxn ang="10800000">
                    <a:pos x="wd2" y="hd2"/>
                  </a:cxn>
                  <a:cxn ang="16200000">
                    <a:pos x="wd2" y="hd2"/>
                  </a:cxn>
                </a:cxnLst>
                <a:rect l="0" t="0" r="r" b="b"/>
                <a:pathLst>
                  <a:path w="21600" h="21600" extrusionOk="0">
                    <a:moveTo>
                      <a:pt x="10963" y="0"/>
                    </a:moveTo>
                    <a:cubicBezTo>
                      <a:pt x="15504" y="0"/>
                      <a:pt x="19400" y="2720"/>
                      <a:pt x="21064" y="6596"/>
                    </a:cubicBezTo>
                    <a:lnTo>
                      <a:pt x="21600" y="8296"/>
                    </a:lnTo>
                    <a:lnTo>
                      <a:pt x="21310" y="8239"/>
                    </a:lnTo>
                    <a:lnTo>
                      <a:pt x="20728" y="8354"/>
                    </a:lnTo>
                    <a:lnTo>
                      <a:pt x="20277" y="6924"/>
                    </a:lnTo>
                    <a:cubicBezTo>
                      <a:pt x="18743" y="3349"/>
                      <a:pt x="15150" y="841"/>
                      <a:pt x="10963" y="841"/>
                    </a:cubicBezTo>
                    <a:cubicBezTo>
                      <a:pt x="5380" y="841"/>
                      <a:pt x="854" y="5300"/>
                      <a:pt x="854" y="10800"/>
                    </a:cubicBezTo>
                    <a:cubicBezTo>
                      <a:pt x="854" y="16300"/>
                      <a:pt x="5380" y="20759"/>
                      <a:pt x="10963" y="20759"/>
                    </a:cubicBezTo>
                    <a:cubicBezTo>
                      <a:pt x="15150" y="20759"/>
                      <a:pt x="18743" y="18251"/>
                      <a:pt x="20277" y="14676"/>
                    </a:cubicBezTo>
                    <a:lnTo>
                      <a:pt x="20673" y="13421"/>
                    </a:lnTo>
                    <a:lnTo>
                      <a:pt x="21310" y="13548"/>
                    </a:lnTo>
                    <a:lnTo>
                      <a:pt x="21537" y="13503"/>
                    </a:lnTo>
                    <a:lnTo>
                      <a:pt x="21064" y="15004"/>
                    </a:lnTo>
                    <a:cubicBezTo>
                      <a:pt x="19400" y="18880"/>
                      <a:pt x="15504" y="21600"/>
                      <a:pt x="10963" y="21600"/>
                    </a:cubicBezTo>
                    <a:cubicBezTo>
                      <a:pt x="4908" y="21600"/>
                      <a:pt x="0" y="16765"/>
                      <a:pt x="0" y="10800"/>
                    </a:cubicBezTo>
                    <a:cubicBezTo>
                      <a:pt x="0" y="4835"/>
                      <a:pt x="4908" y="0"/>
                      <a:pt x="10963" y="0"/>
                    </a:cubicBezTo>
                    <a:close/>
                  </a:path>
                </a:pathLst>
              </a:cu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nvGrpSpPr>
              <p:cNvPr id="160" name="成组"/>
              <p:cNvGrpSpPr/>
              <p:nvPr/>
            </p:nvGrpSpPr>
            <p:grpSpPr>
              <a:xfrm>
                <a:off x="130915" y="96067"/>
                <a:ext cx="152422" cy="244129"/>
                <a:chOff x="0" y="0"/>
                <a:chExt cx="152421" cy="244127"/>
              </a:xfrm>
            </p:grpSpPr>
            <p:sp>
              <p:nvSpPr>
                <p:cNvPr id="155" name="矩形"/>
                <p:cNvSpPr/>
                <p:nvPr/>
              </p:nvSpPr>
              <p:spPr>
                <a:xfrm>
                  <a:off x="68589" y="91706"/>
                  <a:ext cx="15243" cy="152422"/>
                </a:xfrm>
                <a:prstGeom prst="roundRect">
                  <a:avLst>
                    <a:gd name="adj" fmla="val 0"/>
                  </a:avLst>
                </a:pr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156" name="矩形"/>
                <p:cNvSpPr/>
                <p:nvPr/>
              </p:nvSpPr>
              <p:spPr>
                <a:xfrm rot="19800000">
                  <a:off x="34562" y="-3848"/>
                  <a:ext cx="15243" cy="114317"/>
                </a:xfrm>
                <a:prstGeom prst="roundRect">
                  <a:avLst>
                    <a:gd name="adj" fmla="val 0"/>
                  </a:avLst>
                </a:pr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157" name="矩形"/>
                <p:cNvSpPr/>
                <p:nvPr/>
              </p:nvSpPr>
              <p:spPr>
                <a:xfrm rot="1800000">
                  <a:off x="102616" y="-3847"/>
                  <a:ext cx="15243" cy="114317"/>
                </a:xfrm>
                <a:prstGeom prst="roundRect">
                  <a:avLst>
                    <a:gd name="adj" fmla="val 0"/>
                  </a:avLst>
                </a:pr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158" name="矩形"/>
                <p:cNvSpPr/>
                <p:nvPr/>
              </p:nvSpPr>
              <p:spPr>
                <a:xfrm rot="5400000">
                  <a:off x="68589" y="20596"/>
                  <a:ext cx="15243" cy="152422"/>
                </a:xfrm>
                <a:prstGeom prst="roundRect">
                  <a:avLst>
                    <a:gd name="adj" fmla="val 0"/>
                  </a:avLst>
                </a:pr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159" name="矩形"/>
                <p:cNvSpPr/>
                <p:nvPr/>
              </p:nvSpPr>
              <p:spPr>
                <a:xfrm rot="5400000">
                  <a:off x="68589" y="103797"/>
                  <a:ext cx="15243" cy="114317"/>
                </a:xfrm>
                <a:prstGeom prst="roundRect">
                  <a:avLst>
                    <a:gd name="adj" fmla="val 0"/>
                  </a:avLst>
                </a:pr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sp>
            <p:nvSpPr>
              <p:cNvPr id="161" name="圆形"/>
              <p:cNvSpPr/>
              <p:nvPr/>
            </p:nvSpPr>
            <p:spPr>
              <a:xfrm>
                <a:off x="377654" y="183944"/>
                <a:ext cx="49945" cy="49945"/>
              </a:xfrm>
              <a:prstGeom prst="ellipse">
                <a:avLst/>
              </a:pr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grpSp>
      <p:grpSp>
        <p:nvGrpSpPr>
          <p:cNvPr id="175" name="成组"/>
          <p:cNvGrpSpPr/>
          <p:nvPr/>
        </p:nvGrpSpPr>
        <p:grpSpPr>
          <a:xfrm>
            <a:off x="7760171" y="3432053"/>
            <a:ext cx="576581" cy="576581"/>
            <a:chOff x="0" y="0"/>
            <a:chExt cx="576580" cy="576580"/>
          </a:xfrm>
        </p:grpSpPr>
        <p:sp>
          <p:nvSpPr>
            <p:cNvPr id="164" name="圆角矩形"/>
            <p:cNvSpPr/>
            <p:nvPr/>
          </p:nvSpPr>
          <p:spPr>
            <a:xfrm>
              <a:off x="0" y="0"/>
              <a:ext cx="576581" cy="576581"/>
            </a:xfrm>
            <a:prstGeom prst="roundRect">
              <a:avLst>
                <a:gd name="adj" fmla="val 8811"/>
              </a:avLst>
            </a:prstGeom>
            <a:solidFill>
              <a:srgbClr val="FFFFFF"/>
            </a:solidFill>
            <a:ln w="1905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nvGrpSpPr>
            <p:cNvPr id="174" name="成组"/>
            <p:cNvGrpSpPr/>
            <p:nvPr/>
          </p:nvGrpSpPr>
          <p:grpSpPr>
            <a:xfrm>
              <a:off x="125405" y="150267"/>
              <a:ext cx="325771" cy="276047"/>
              <a:chOff x="0" y="0"/>
              <a:chExt cx="325769" cy="276046"/>
            </a:xfrm>
          </p:grpSpPr>
          <p:grpSp>
            <p:nvGrpSpPr>
              <p:cNvPr id="167" name="成组"/>
              <p:cNvGrpSpPr/>
              <p:nvPr/>
            </p:nvGrpSpPr>
            <p:grpSpPr>
              <a:xfrm>
                <a:off x="0" y="0"/>
                <a:ext cx="325771" cy="54001"/>
                <a:chOff x="0" y="0"/>
                <a:chExt cx="325770" cy="53999"/>
              </a:xfrm>
            </p:grpSpPr>
            <p:sp>
              <p:nvSpPr>
                <p:cNvPr id="165" name="圆形"/>
                <p:cNvSpPr/>
                <p:nvPr/>
              </p:nvSpPr>
              <p:spPr>
                <a:xfrm>
                  <a:off x="0" y="0"/>
                  <a:ext cx="54001" cy="54000"/>
                </a:xfrm>
                <a:prstGeom prst="ellipse">
                  <a:avLst/>
                </a:pr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166" name="矩形"/>
                <p:cNvSpPr/>
                <p:nvPr/>
              </p:nvSpPr>
              <p:spPr>
                <a:xfrm>
                  <a:off x="73770" y="19799"/>
                  <a:ext cx="252001" cy="14401"/>
                </a:xfrm>
                <a:prstGeom prst="rect">
                  <a:avLst/>
                </a:prstGeom>
                <a:solidFill>
                  <a:srgbClr val="000748"/>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grpSp>
            <p:nvGrpSpPr>
              <p:cNvPr id="170" name="成组"/>
              <p:cNvGrpSpPr/>
              <p:nvPr/>
            </p:nvGrpSpPr>
            <p:grpSpPr>
              <a:xfrm>
                <a:off x="0" y="111023"/>
                <a:ext cx="325771" cy="54001"/>
                <a:chOff x="0" y="0"/>
                <a:chExt cx="325770" cy="53999"/>
              </a:xfrm>
            </p:grpSpPr>
            <p:sp>
              <p:nvSpPr>
                <p:cNvPr id="168" name="圆形"/>
                <p:cNvSpPr/>
                <p:nvPr/>
              </p:nvSpPr>
              <p:spPr>
                <a:xfrm>
                  <a:off x="0" y="0"/>
                  <a:ext cx="54001" cy="54000"/>
                </a:xfrm>
                <a:prstGeom prst="ellipse">
                  <a:avLst/>
                </a:pr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169" name="矩形"/>
                <p:cNvSpPr/>
                <p:nvPr/>
              </p:nvSpPr>
              <p:spPr>
                <a:xfrm>
                  <a:off x="73770" y="19799"/>
                  <a:ext cx="252001" cy="14401"/>
                </a:xfrm>
                <a:prstGeom prst="rect">
                  <a:avLst/>
                </a:prstGeom>
                <a:solidFill>
                  <a:srgbClr val="000748"/>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grpSp>
            <p:nvGrpSpPr>
              <p:cNvPr id="173" name="成组"/>
              <p:cNvGrpSpPr/>
              <p:nvPr/>
            </p:nvGrpSpPr>
            <p:grpSpPr>
              <a:xfrm>
                <a:off x="0" y="222046"/>
                <a:ext cx="325771" cy="54001"/>
                <a:chOff x="0" y="0"/>
                <a:chExt cx="325770" cy="53999"/>
              </a:xfrm>
            </p:grpSpPr>
            <p:sp>
              <p:nvSpPr>
                <p:cNvPr id="171" name="圆形"/>
                <p:cNvSpPr/>
                <p:nvPr/>
              </p:nvSpPr>
              <p:spPr>
                <a:xfrm>
                  <a:off x="0" y="0"/>
                  <a:ext cx="54001" cy="54000"/>
                </a:xfrm>
                <a:prstGeom prst="ellipse">
                  <a:avLst/>
                </a:prstGeom>
                <a:solidFill>
                  <a:srgbClr val="000000"/>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172" name="矩形"/>
                <p:cNvSpPr/>
                <p:nvPr/>
              </p:nvSpPr>
              <p:spPr>
                <a:xfrm>
                  <a:off x="73770" y="19799"/>
                  <a:ext cx="252001" cy="14401"/>
                </a:xfrm>
                <a:prstGeom prst="rect">
                  <a:avLst/>
                </a:prstGeom>
                <a:solidFill>
                  <a:srgbClr val="000748"/>
                </a:solidFill>
                <a:ln w="12700" cap="flat">
                  <a:solidFill>
                    <a:srgbClr val="000000"/>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grpSp>
      </p:grpSp>
      <p:grpSp>
        <p:nvGrpSpPr>
          <p:cNvPr id="185" name="成组"/>
          <p:cNvGrpSpPr/>
          <p:nvPr/>
        </p:nvGrpSpPr>
        <p:grpSpPr>
          <a:xfrm>
            <a:off x="3659779" y="2310495"/>
            <a:ext cx="576581" cy="576581"/>
            <a:chOff x="0" y="0"/>
            <a:chExt cx="576580" cy="576580"/>
          </a:xfrm>
        </p:grpSpPr>
        <p:sp>
          <p:nvSpPr>
            <p:cNvPr id="179" name="圆角矩形"/>
            <p:cNvSpPr/>
            <p:nvPr/>
          </p:nvSpPr>
          <p:spPr>
            <a:xfrm>
              <a:off x="0" y="0"/>
              <a:ext cx="576581" cy="576581"/>
            </a:xfrm>
            <a:prstGeom prst="roundRect">
              <a:avLst>
                <a:gd name="adj" fmla="val 8811"/>
              </a:avLst>
            </a:prstGeom>
            <a:solidFill>
              <a:srgbClr val="FFFFFF"/>
            </a:solidFill>
            <a:ln w="1905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nvGrpSpPr>
            <p:cNvPr id="184" name="成组"/>
            <p:cNvGrpSpPr/>
            <p:nvPr/>
          </p:nvGrpSpPr>
          <p:grpSpPr>
            <a:xfrm>
              <a:off x="162818" y="109086"/>
              <a:ext cx="264756" cy="344008"/>
              <a:chOff x="0" y="0"/>
              <a:chExt cx="264754" cy="344007"/>
            </a:xfrm>
          </p:grpSpPr>
          <p:sp>
            <p:nvSpPr>
              <p:cNvPr id="180" name="形状"/>
              <p:cNvSpPr/>
              <p:nvPr/>
            </p:nvSpPr>
            <p:spPr>
              <a:xfrm>
                <a:off x="208066" y="280049"/>
                <a:ext cx="56689" cy="57138"/>
              </a:xfrm>
              <a:custGeom>
                <a:avLst/>
                <a:gdLst/>
                <a:ahLst/>
                <a:cxnLst>
                  <a:cxn ang="0">
                    <a:pos x="wd2" y="hd2"/>
                  </a:cxn>
                  <a:cxn ang="5400000">
                    <a:pos x="wd2" y="hd2"/>
                  </a:cxn>
                  <a:cxn ang="10800000">
                    <a:pos x="wd2" y="hd2"/>
                  </a:cxn>
                  <a:cxn ang="16200000">
                    <a:pos x="wd2" y="hd2"/>
                  </a:cxn>
                </a:cxnLst>
                <a:rect l="0" t="0" r="r" b="b"/>
                <a:pathLst>
                  <a:path w="21262" h="21431" extrusionOk="0">
                    <a:moveTo>
                      <a:pt x="18731" y="21431"/>
                    </a:moveTo>
                    <a:cubicBezTo>
                      <a:pt x="18056" y="21431"/>
                      <a:pt x="17381" y="21431"/>
                      <a:pt x="16706" y="20756"/>
                    </a:cubicBezTo>
                    <a:cubicBezTo>
                      <a:pt x="506" y="4556"/>
                      <a:pt x="506" y="4556"/>
                      <a:pt x="506" y="4556"/>
                    </a:cubicBezTo>
                    <a:cubicBezTo>
                      <a:pt x="-169" y="3206"/>
                      <a:pt x="-169" y="1856"/>
                      <a:pt x="506" y="506"/>
                    </a:cubicBezTo>
                    <a:cubicBezTo>
                      <a:pt x="1856" y="-169"/>
                      <a:pt x="3206" y="-169"/>
                      <a:pt x="4556" y="506"/>
                    </a:cubicBezTo>
                    <a:cubicBezTo>
                      <a:pt x="20756" y="16706"/>
                      <a:pt x="20756" y="16706"/>
                      <a:pt x="20756" y="16706"/>
                    </a:cubicBezTo>
                    <a:cubicBezTo>
                      <a:pt x="21431" y="18056"/>
                      <a:pt x="21431" y="19406"/>
                      <a:pt x="20756" y="20756"/>
                    </a:cubicBezTo>
                    <a:cubicBezTo>
                      <a:pt x="20081" y="21431"/>
                      <a:pt x="19406" y="21431"/>
                      <a:pt x="18731" y="21431"/>
                    </a:cubicBezTo>
                    <a:close/>
                  </a:path>
                </a:pathLst>
              </a:custGeom>
              <a:noFill/>
              <a:ln w="9525" cap="flat">
                <a:solidFill>
                  <a:srgbClr val="000000"/>
                </a:solidFill>
                <a:prstDash val="solid"/>
                <a:round/>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181" name="形状"/>
              <p:cNvSpPr/>
              <p:nvPr/>
            </p:nvSpPr>
            <p:spPr>
              <a:xfrm>
                <a:off x="128813" y="200796"/>
                <a:ext cx="100021" cy="10077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800" y="21600"/>
                      <a:pt x="10800" y="21600"/>
                      <a:pt x="10800" y="21600"/>
                    </a:cubicBezTo>
                    <a:cubicBezTo>
                      <a:pt x="5014" y="21600"/>
                      <a:pt x="0" y="16586"/>
                      <a:pt x="0" y="10800"/>
                    </a:cubicBezTo>
                    <a:cubicBezTo>
                      <a:pt x="0" y="8100"/>
                      <a:pt x="1157" y="5014"/>
                      <a:pt x="3086" y="3086"/>
                    </a:cubicBezTo>
                    <a:cubicBezTo>
                      <a:pt x="5014" y="1157"/>
                      <a:pt x="7714" y="0"/>
                      <a:pt x="10800" y="0"/>
                    </a:cubicBezTo>
                    <a:cubicBezTo>
                      <a:pt x="13500" y="0"/>
                      <a:pt x="16200" y="1157"/>
                      <a:pt x="18514" y="3086"/>
                    </a:cubicBezTo>
                    <a:cubicBezTo>
                      <a:pt x="20443" y="5014"/>
                      <a:pt x="21600" y="8100"/>
                      <a:pt x="21600" y="10800"/>
                    </a:cubicBezTo>
                    <a:cubicBezTo>
                      <a:pt x="21600" y="13500"/>
                      <a:pt x="20443" y="16586"/>
                      <a:pt x="18514" y="18514"/>
                    </a:cubicBezTo>
                    <a:cubicBezTo>
                      <a:pt x="16200" y="20443"/>
                      <a:pt x="13500" y="21600"/>
                      <a:pt x="10800" y="21600"/>
                    </a:cubicBezTo>
                    <a:close/>
                    <a:moveTo>
                      <a:pt x="10800" y="3086"/>
                    </a:moveTo>
                    <a:cubicBezTo>
                      <a:pt x="8871" y="3086"/>
                      <a:pt x="6943" y="3857"/>
                      <a:pt x="5400" y="5400"/>
                    </a:cubicBezTo>
                    <a:cubicBezTo>
                      <a:pt x="3857" y="6943"/>
                      <a:pt x="3086" y="8871"/>
                      <a:pt x="3086" y="10800"/>
                    </a:cubicBezTo>
                    <a:cubicBezTo>
                      <a:pt x="3086" y="15043"/>
                      <a:pt x="6557" y="18514"/>
                      <a:pt x="10800" y="18514"/>
                    </a:cubicBezTo>
                    <a:cubicBezTo>
                      <a:pt x="12729" y="18514"/>
                      <a:pt x="14657" y="17743"/>
                      <a:pt x="16200" y="16200"/>
                    </a:cubicBezTo>
                    <a:cubicBezTo>
                      <a:pt x="17743" y="14657"/>
                      <a:pt x="18514" y="12729"/>
                      <a:pt x="18514" y="10800"/>
                    </a:cubicBezTo>
                    <a:cubicBezTo>
                      <a:pt x="18514" y="8871"/>
                      <a:pt x="17743" y="6943"/>
                      <a:pt x="16200" y="5400"/>
                    </a:cubicBezTo>
                    <a:cubicBezTo>
                      <a:pt x="14657" y="3857"/>
                      <a:pt x="12729" y="3086"/>
                      <a:pt x="10800" y="3086"/>
                    </a:cubicBezTo>
                    <a:close/>
                  </a:path>
                </a:pathLst>
              </a:custGeom>
              <a:no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182" name="形状"/>
              <p:cNvSpPr/>
              <p:nvPr/>
            </p:nvSpPr>
            <p:spPr>
              <a:xfrm>
                <a:off x="0" y="0"/>
                <a:ext cx="257628" cy="344008"/>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cubicBezTo>
                      <a:pt x="600" y="21600"/>
                      <a:pt x="600" y="21600"/>
                      <a:pt x="600" y="21600"/>
                    </a:cubicBezTo>
                    <a:cubicBezTo>
                      <a:pt x="300" y="21600"/>
                      <a:pt x="0" y="21375"/>
                      <a:pt x="0" y="21150"/>
                    </a:cubicBezTo>
                    <a:cubicBezTo>
                      <a:pt x="0" y="5288"/>
                      <a:pt x="0" y="5288"/>
                      <a:pt x="0" y="5288"/>
                    </a:cubicBezTo>
                    <a:cubicBezTo>
                      <a:pt x="0" y="5063"/>
                      <a:pt x="0" y="4950"/>
                      <a:pt x="150" y="4950"/>
                    </a:cubicBezTo>
                    <a:cubicBezTo>
                      <a:pt x="6450" y="113"/>
                      <a:pt x="6450" y="113"/>
                      <a:pt x="6450" y="113"/>
                    </a:cubicBezTo>
                    <a:cubicBezTo>
                      <a:pt x="6450" y="0"/>
                      <a:pt x="6600" y="0"/>
                      <a:pt x="6750" y="0"/>
                    </a:cubicBezTo>
                    <a:cubicBezTo>
                      <a:pt x="21000" y="0"/>
                      <a:pt x="21000" y="0"/>
                      <a:pt x="21000" y="0"/>
                    </a:cubicBezTo>
                    <a:cubicBezTo>
                      <a:pt x="21300" y="0"/>
                      <a:pt x="21600" y="225"/>
                      <a:pt x="21600" y="450"/>
                    </a:cubicBezTo>
                    <a:cubicBezTo>
                      <a:pt x="21600" y="13050"/>
                      <a:pt x="21600" y="13050"/>
                      <a:pt x="21600" y="13050"/>
                    </a:cubicBezTo>
                    <a:cubicBezTo>
                      <a:pt x="21600" y="13275"/>
                      <a:pt x="21300" y="13500"/>
                      <a:pt x="21000" y="13500"/>
                    </a:cubicBezTo>
                    <a:cubicBezTo>
                      <a:pt x="20700" y="13500"/>
                      <a:pt x="20400" y="13275"/>
                      <a:pt x="20400" y="13050"/>
                    </a:cubicBezTo>
                    <a:cubicBezTo>
                      <a:pt x="20400" y="900"/>
                      <a:pt x="20400" y="900"/>
                      <a:pt x="20400" y="900"/>
                    </a:cubicBezTo>
                    <a:cubicBezTo>
                      <a:pt x="7050" y="900"/>
                      <a:pt x="7050" y="900"/>
                      <a:pt x="7050" y="900"/>
                    </a:cubicBezTo>
                    <a:cubicBezTo>
                      <a:pt x="1200" y="5400"/>
                      <a:pt x="1200" y="5400"/>
                      <a:pt x="1200" y="5400"/>
                    </a:cubicBezTo>
                    <a:cubicBezTo>
                      <a:pt x="1200" y="20700"/>
                      <a:pt x="1200" y="20700"/>
                      <a:pt x="1200" y="20700"/>
                    </a:cubicBezTo>
                    <a:cubicBezTo>
                      <a:pt x="12000" y="20700"/>
                      <a:pt x="12000" y="20700"/>
                      <a:pt x="12000" y="20700"/>
                    </a:cubicBezTo>
                    <a:cubicBezTo>
                      <a:pt x="12300" y="20700"/>
                      <a:pt x="12600" y="20925"/>
                      <a:pt x="12600" y="21150"/>
                    </a:cubicBezTo>
                    <a:cubicBezTo>
                      <a:pt x="12600" y="21375"/>
                      <a:pt x="12300" y="21600"/>
                      <a:pt x="12000" y="21600"/>
                    </a:cubicBezTo>
                    <a:close/>
                  </a:path>
                </a:pathLst>
              </a:custGeom>
              <a:noFill/>
              <a:ln w="9525" cap="flat">
                <a:solidFill>
                  <a:srgbClr val="000000"/>
                </a:solidFill>
                <a:prstDash val="solid"/>
                <a:round/>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183" name="形状"/>
              <p:cNvSpPr/>
              <p:nvPr/>
            </p:nvSpPr>
            <p:spPr>
              <a:xfrm>
                <a:off x="6819" y="0"/>
                <a:ext cx="86381" cy="100778"/>
              </a:xfrm>
              <a:custGeom>
                <a:avLst/>
                <a:gdLst/>
                <a:ahLst/>
                <a:cxnLst>
                  <a:cxn ang="0">
                    <a:pos x="wd2" y="hd2"/>
                  </a:cxn>
                  <a:cxn ang="5400000">
                    <a:pos x="wd2" y="hd2"/>
                  </a:cxn>
                  <a:cxn ang="10800000">
                    <a:pos x="wd2" y="hd2"/>
                  </a:cxn>
                  <a:cxn ang="16200000">
                    <a:pos x="wd2" y="hd2"/>
                  </a:cxn>
                </a:cxnLst>
                <a:rect l="0" t="0" r="r" b="b"/>
                <a:pathLst>
                  <a:path w="21600" h="21600" extrusionOk="0">
                    <a:moveTo>
                      <a:pt x="19800" y="21600"/>
                    </a:moveTo>
                    <a:cubicBezTo>
                      <a:pt x="1800" y="21600"/>
                      <a:pt x="1800" y="21600"/>
                      <a:pt x="1800" y="21600"/>
                    </a:cubicBezTo>
                    <a:cubicBezTo>
                      <a:pt x="900" y="21600"/>
                      <a:pt x="0" y="20829"/>
                      <a:pt x="0" y="20057"/>
                    </a:cubicBezTo>
                    <a:cubicBezTo>
                      <a:pt x="0" y="19286"/>
                      <a:pt x="900" y="18514"/>
                      <a:pt x="1800" y="18514"/>
                    </a:cubicBezTo>
                    <a:cubicBezTo>
                      <a:pt x="18000" y="18514"/>
                      <a:pt x="18000" y="18514"/>
                      <a:pt x="18000" y="18514"/>
                    </a:cubicBezTo>
                    <a:cubicBezTo>
                      <a:pt x="18000" y="1543"/>
                      <a:pt x="18000" y="1543"/>
                      <a:pt x="18000" y="1543"/>
                    </a:cubicBezTo>
                    <a:cubicBezTo>
                      <a:pt x="18000" y="771"/>
                      <a:pt x="18900" y="0"/>
                      <a:pt x="19800" y="0"/>
                    </a:cubicBezTo>
                    <a:cubicBezTo>
                      <a:pt x="20700" y="0"/>
                      <a:pt x="21600" y="771"/>
                      <a:pt x="21600" y="1543"/>
                    </a:cubicBezTo>
                    <a:cubicBezTo>
                      <a:pt x="21600" y="20057"/>
                      <a:pt x="21600" y="20057"/>
                      <a:pt x="21600" y="20057"/>
                    </a:cubicBezTo>
                    <a:cubicBezTo>
                      <a:pt x="21600" y="20829"/>
                      <a:pt x="20700" y="21600"/>
                      <a:pt x="19800" y="21600"/>
                    </a:cubicBezTo>
                    <a:close/>
                  </a:path>
                </a:pathLst>
              </a:custGeom>
              <a:noFill/>
              <a:ln w="9525" cap="flat">
                <a:solidFill>
                  <a:srgbClr val="000000"/>
                </a:solidFill>
                <a:prstDash val="solid"/>
                <a:round/>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grpSp>
      </p:grpSp>
      <p:sp>
        <p:nvSpPr>
          <p:cNvPr id="186" name="三角形"/>
          <p:cNvSpPr/>
          <p:nvPr/>
        </p:nvSpPr>
        <p:spPr>
          <a:xfrm rot="5400000">
            <a:off x="2347709" y="3285207"/>
            <a:ext cx="795529" cy="342901"/>
          </a:xfrm>
          <a:prstGeom prst="triangle">
            <a:avLst/>
          </a:prstGeom>
          <a:solidFill>
            <a:srgbClr val="FBFBFB"/>
          </a:solidFill>
          <a:ln w="12700">
            <a:miter lim="400000"/>
          </a:ln>
        </p:spPr>
        <p:txBody>
          <a:bodyPr lIns="45719" rIns="45719" anchor="ctr"/>
          <a:lstStyle/>
          <a:p>
            <a:pPr algn="ctr">
              <a:defRPr>
                <a:solidFill>
                  <a:srgbClr val="FFFFFF"/>
                </a:solidFill>
              </a:defRPr>
            </a:pPr>
            <a:endParaRPr>
              <a:cs typeface="+mn-ea"/>
              <a:sym typeface="+mn-lt"/>
            </a:endParaRPr>
          </a:p>
        </p:txBody>
      </p:sp>
      <p:sp>
        <p:nvSpPr>
          <p:cNvPr id="187" name="线条"/>
          <p:cNvSpPr/>
          <p:nvPr/>
        </p:nvSpPr>
        <p:spPr>
          <a:xfrm>
            <a:off x="3273425" y="1710235"/>
            <a:ext cx="0" cy="2838042"/>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
        <p:nvSpPr>
          <p:cNvPr id="3" name="TextBox 3">
            <a:extLst>
              <a:ext uri="{FF2B5EF4-FFF2-40B4-BE49-F238E27FC236}">
                <a16:creationId xmlns:a16="http://schemas.microsoft.com/office/drawing/2014/main" id="{BF255547-DA52-7AEB-3F71-2D44697653C6}"/>
              </a:ext>
            </a:extLst>
          </p:cNvPr>
          <p:cNvSpPr txBox="1"/>
          <p:nvPr/>
        </p:nvSpPr>
        <p:spPr>
          <a:xfrm>
            <a:off x="382796" y="6525925"/>
            <a:ext cx="540060" cy="118430"/>
          </a:xfrm>
          <a:prstGeom prst="rect">
            <a:avLst/>
          </a:prstGeom>
          <a:noFill/>
        </p:spPr>
        <p:txBody>
          <a:bodyPr wrap="square" rtlCol="0">
            <a:spAutoFit/>
          </a:bodyPr>
          <a:lstStyle/>
          <a:p>
            <a:pPr hangingPunct="1">
              <a:lnSpc>
                <a:spcPct val="200000"/>
              </a:lnSpc>
            </a:pPr>
            <a:r>
              <a:rPr lang="en-US" altLang="zh-CN" sz="100" kern="1200">
                <a:solidFill>
                  <a:srgbClr val="002060"/>
                </a:solidFill>
                <a:latin typeface="微软雅黑" panose="020B0503020204020204" pitchFamily="34" charset="-122"/>
                <a:ea typeface="微软雅黑" panose="020B0503020204020204" pitchFamily="34" charset="-122"/>
              </a:rPr>
              <a:t>PPT</a:t>
            </a:r>
            <a:r>
              <a:rPr lang="zh-CN" altLang="en-US" sz="100" kern="1200">
                <a:solidFill>
                  <a:srgbClr val="002060"/>
                </a:solidFill>
                <a:latin typeface="微软雅黑" panose="020B0503020204020204" pitchFamily="34" charset="-122"/>
                <a:ea typeface="微软雅黑" panose="020B0503020204020204" pitchFamily="34" charset="-122"/>
              </a:rPr>
              <a:t>模板 </a:t>
            </a:r>
            <a:r>
              <a:rPr lang="en-US" altLang="zh-CN" sz="100" kern="1200">
                <a:solidFill>
                  <a:srgbClr val="002060"/>
                </a:solidFill>
                <a:latin typeface="微软雅黑" panose="020B0503020204020204" pitchFamily="34" charset="-122"/>
                <a:ea typeface="微软雅黑" panose="020B0503020204020204" pitchFamily="34" charset="-122"/>
              </a:rPr>
              <a:t>http://www.1ppt.com/moban/</a:t>
            </a:r>
            <a:r>
              <a:rPr lang="zh-CN" altLang="en-US" sz="100" kern="1200">
                <a:solidFill>
                  <a:srgbClr val="002060"/>
                </a:solidFill>
                <a:latin typeface="微软雅黑" panose="020B0503020204020204" pitchFamily="34" charset="-122"/>
                <a:ea typeface="微软雅黑" panose="020B0503020204020204" pitchFamily="34" charset="-122"/>
              </a:rPr>
              <a:t> </a:t>
            </a:r>
            <a:endParaRPr lang="en-US" altLang="zh-CN" sz="100" kern="1200">
              <a:solidFill>
                <a:srgbClr val="002060"/>
              </a:solidFill>
              <a:latin typeface="微软雅黑" panose="020B0503020204020204" pitchFamily="34" charset="-122"/>
              <a:ea typeface="微软雅黑" panose="020B0503020204020204" pitchFamily="34" charset="-122"/>
            </a:endParaRPr>
          </a:p>
        </p:txBody>
      </p:sp>
      <p:grpSp>
        <p:nvGrpSpPr>
          <p:cNvPr id="2" name="成组">
            <a:extLst>
              <a:ext uri="{FF2B5EF4-FFF2-40B4-BE49-F238E27FC236}">
                <a16:creationId xmlns:a16="http://schemas.microsoft.com/office/drawing/2014/main" id="{C1B8ED56-891E-3D20-EEE8-A906E98C8704}"/>
              </a:ext>
            </a:extLst>
          </p:cNvPr>
          <p:cNvGrpSpPr/>
          <p:nvPr/>
        </p:nvGrpSpPr>
        <p:grpSpPr>
          <a:xfrm>
            <a:off x="7758718" y="2332087"/>
            <a:ext cx="576581" cy="576581"/>
            <a:chOff x="0" y="0"/>
            <a:chExt cx="576580" cy="576580"/>
          </a:xfrm>
        </p:grpSpPr>
        <p:sp>
          <p:nvSpPr>
            <p:cNvPr id="4" name="圆角矩形">
              <a:extLst>
                <a:ext uri="{FF2B5EF4-FFF2-40B4-BE49-F238E27FC236}">
                  <a16:creationId xmlns:a16="http://schemas.microsoft.com/office/drawing/2014/main" id="{AF28EC9B-15B0-559B-644B-AC3F8B61D79F}"/>
                </a:ext>
              </a:extLst>
            </p:cNvPr>
            <p:cNvSpPr/>
            <p:nvPr/>
          </p:nvSpPr>
          <p:spPr>
            <a:xfrm>
              <a:off x="0" y="0"/>
              <a:ext cx="576581" cy="576581"/>
            </a:xfrm>
            <a:prstGeom prst="roundRect">
              <a:avLst>
                <a:gd name="adj" fmla="val 8811"/>
              </a:avLst>
            </a:prstGeom>
            <a:solidFill>
              <a:srgbClr val="FFFFFF"/>
            </a:solidFill>
            <a:ln w="1905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5" name="形状">
              <a:extLst>
                <a:ext uri="{FF2B5EF4-FFF2-40B4-BE49-F238E27FC236}">
                  <a16:creationId xmlns:a16="http://schemas.microsoft.com/office/drawing/2014/main" id="{7DE34C6A-354A-1C69-7F6D-8F6663EB4424}"/>
                </a:ext>
              </a:extLst>
            </p:cNvPr>
            <p:cNvSpPr/>
            <p:nvPr/>
          </p:nvSpPr>
          <p:spPr>
            <a:xfrm>
              <a:off x="101223" y="142478"/>
              <a:ext cx="367451" cy="327132"/>
            </a:xfrm>
            <a:custGeom>
              <a:avLst/>
              <a:gdLst/>
              <a:ahLst/>
              <a:cxnLst>
                <a:cxn ang="0">
                  <a:pos x="wd2" y="hd2"/>
                </a:cxn>
                <a:cxn ang="5400000">
                  <a:pos x="wd2" y="hd2"/>
                </a:cxn>
                <a:cxn ang="10800000">
                  <a:pos x="wd2" y="hd2"/>
                </a:cxn>
                <a:cxn ang="16200000">
                  <a:pos x="wd2" y="hd2"/>
                </a:cxn>
              </a:cxnLst>
              <a:rect l="0" t="0" r="r" b="b"/>
              <a:pathLst>
                <a:path w="21600" h="21600" extrusionOk="0">
                  <a:moveTo>
                    <a:pt x="8005" y="16450"/>
                  </a:moveTo>
                  <a:cubicBezTo>
                    <a:pt x="4193" y="20885"/>
                    <a:pt x="4193" y="20885"/>
                    <a:pt x="4193" y="20885"/>
                  </a:cubicBezTo>
                  <a:cubicBezTo>
                    <a:pt x="4066" y="21028"/>
                    <a:pt x="4066" y="21314"/>
                    <a:pt x="4193" y="21457"/>
                  </a:cubicBezTo>
                  <a:cubicBezTo>
                    <a:pt x="4193" y="21457"/>
                    <a:pt x="4320" y="21600"/>
                    <a:pt x="4447" y="21600"/>
                  </a:cubicBezTo>
                  <a:cubicBezTo>
                    <a:pt x="4574" y="21600"/>
                    <a:pt x="4574" y="21457"/>
                    <a:pt x="4701" y="21457"/>
                  </a:cubicBezTo>
                  <a:cubicBezTo>
                    <a:pt x="8513" y="17166"/>
                    <a:pt x="8513" y="17166"/>
                    <a:pt x="8513" y="17166"/>
                  </a:cubicBezTo>
                  <a:cubicBezTo>
                    <a:pt x="8767" y="17023"/>
                    <a:pt x="8767" y="16736"/>
                    <a:pt x="8513" y="16450"/>
                  </a:cubicBezTo>
                  <a:cubicBezTo>
                    <a:pt x="8386" y="16307"/>
                    <a:pt x="8132" y="16307"/>
                    <a:pt x="8005" y="16450"/>
                  </a:cubicBezTo>
                  <a:close/>
                  <a:moveTo>
                    <a:pt x="13595" y="16450"/>
                  </a:moveTo>
                  <a:cubicBezTo>
                    <a:pt x="13468" y="16307"/>
                    <a:pt x="13214" y="16307"/>
                    <a:pt x="13087" y="16450"/>
                  </a:cubicBezTo>
                  <a:cubicBezTo>
                    <a:pt x="12960" y="16736"/>
                    <a:pt x="12960" y="17023"/>
                    <a:pt x="13087" y="17166"/>
                  </a:cubicBezTo>
                  <a:cubicBezTo>
                    <a:pt x="16899" y="21457"/>
                    <a:pt x="16899" y="21457"/>
                    <a:pt x="16899" y="21457"/>
                  </a:cubicBezTo>
                  <a:cubicBezTo>
                    <a:pt x="17026" y="21457"/>
                    <a:pt x="17026" y="21600"/>
                    <a:pt x="17153" y="21600"/>
                  </a:cubicBezTo>
                  <a:cubicBezTo>
                    <a:pt x="17280" y="21600"/>
                    <a:pt x="17407" y="21457"/>
                    <a:pt x="17407" y="21457"/>
                  </a:cubicBezTo>
                  <a:cubicBezTo>
                    <a:pt x="17661" y="21314"/>
                    <a:pt x="17661" y="21028"/>
                    <a:pt x="17407" y="20885"/>
                  </a:cubicBezTo>
                  <a:lnTo>
                    <a:pt x="13595" y="16450"/>
                  </a:lnTo>
                  <a:close/>
                  <a:moveTo>
                    <a:pt x="5209" y="10585"/>
                  </a:moveTo>
                  <a:cubicBezTo>
                    <a:pt x="5336" y="10585"/>
                    <a:pt x="5464" y="10585"/>
                    <a:pt x="5591" y="10585"/>
                  </a:cubicBezTo>
                  <a:cubicBezTo>
                    <a:pt x="9148" y="6580"/>
                    <a:pt x="9148" y="6580"/>
                    <a:pt x="9148" y="6580"/>
                  </a:cubicBezTo>
                  <a:cubicBezTo>
                    <a:pt x="11689" y="9441"/>
                    <a:pt x="11689" y="9441"/>
                    <a:pt x="11689" y="9441"/>
                  </a:cubicBezTo>
                  <a:cubicBezTo>
                    <a:pt x="11816" y="9584"/>
                    <a:pt x="11944" y="9584"/>
                    <a:pt x="12071" y="9584"/>
                  </a:cubicBezTo>
                  <a:cubicBezTo>
                    <a:pt x="12071" y="9584"/>
                    <a:pt x="12198" y="9584"/>
                    <a:pt x="12325" y="9441"/>
                  </a:cubicBezTo>
                  <a:cubicBezTo>
                    <a:pt x="16645" y="4577"/>
                    <a:pt x="16645" y="4577"/>
                    <a:pt x="16645" y="4577"/>
                  </a:cubicBezTo>
                  <a:cubicBezTo>
                    <a:pt x="16772" y="4434"/>
                    <a:pt x="16772" y="4148"/>
                    <a:pt x="16645" y="4005"/>
                  </a:cubicBezTo>
                  <a:cubicBezTo>
                    <a:pt x="16518" y="3862"/>
                    <a:pt x="16264" y="3862"/>
                    <a:pt x="16136" y="4005"/>
                  </a:cubicBezTo>
                  <a:cubicBezTo>
                    <a:pt x="12071" y="8583"/>
                    <a:pt x="12071" y="8583"/>
                    <a:pt x="12071" y="8583"/>
                  </a:cubicBezTo>
                  <a:cubicBezTo>
                    <a:pt x="9402" y="5579"/>
                    <a:pt x="9402" y="5579"/>
                    <a:pt x="9402" y="5579"/>
                  </a:cubicBezTo>
                  <a:cubicBezTo>
                    <a:pt x="9275" y="5579"/>
                    <a:pt x="9148" y="5436"/>
                    <a:pt x="9148" y="5436"/>
                  </a:cubicBezTo>
                  <a:cubicBezTo>
                    <a:pt x="9021" y="5436"/>
                    <a:pt x="8894" y="5579"/>
                    <a:pt x="8767" y="5579"/>
                  </a:cubicBezTo>
                  <a:cubicBezTo>
                    <a:pt x="4955" y="9870"/>
                    <a:pt x="4955" y="9870"/>
                    <a:pt x="4955" y="9870"/>
                  </a:cubicBezTo>
                  <a:cubicBezTo>
                    <a:pt x="4828" y="10156"/>
                    <a:pt x="4828" y="10299"/>
                    <a:pt x="4955" y="10585"/>
                  </a:cubicBezTo>
                  <a:cubicBezTo>
                    <a:pt x="5082" y="10585"/>
                    <a:pt x="5209" y="10585"/>
                    <a:pt x="5209" y="10585"/>
                  </a:cubicBezTo>
                  <a:close/>
                  <a:moveTo>
                    <a:pt x="21219" y="14734"/>
                  </a:moveTo>
                  <a:cubicBezTo>
                    <a:pt x="19567" y="14734"/>
                    <a:pt x="19567" y="14734"/>
                    <a:pt x="19567" y="14734"/>
                  </a:cubicBezTo>
                  <a:cubicBezTo>
                    <a:pt x="19567" y="858"/>
                    <a:pt x="19567" y="858"/>
                    <a:pt x="19567" y="858"/>
                  </a:cubicBezTo>
                  <a:cubicBezTo>
                    <a:pt x="21219" y="858"/>
                    <a:pt x="21219" y="858"/>
                    <a:pt x="21219" y="858"/>
                  </a:cubicBezTo>
                  <a:cubicBezTo>
                    <a:pt x="21473" y="858"/>
                    <a:pt x="21600" y="715"/>
                    <a:pt x="21600" y="429"/>
                  </a:cubicBezTo>
                  <a:cubicBezTo>
                    <a:pt x="21600" y="143"/>
                    <a:pt x="21473" y="0"/>
                    <a:pt x="21219" y="0"/>
                  </a:cubicBezTo>
                  <a:cubicBezTo>
                    <a:pt x="19186" y="0"/>
                    <a:pt x="19186" y="0"/>
                    <a:pt x="19186" y="0"/>
                  </a:cubicBezTo>
                  <a:cubicBezTo>
                    <a:pt x="2414" y="0"/>
                    <a:pt x="2414" y="0"/>
                    <a:pt x="2414" y="0"/>
                  </a:cubicBezTo>
                  <a:cubicBezTo>
                    <a:pt x="381" y="0"/>
                    <a:pt x="381" y="0"/>
                    <a:pt x="381" y="0"/>
                  </a:cubicBezTo>
                  <a:cubicBezTo>
                    <a:pt x="254" y="0"/>
                    <a:pt x="0" y="143"/>
                    <a:pt x="0" y="429"/>
                  </a:cubicBezTo>
                  <a:cubicBezTo>
                    <a:pt x="0" y="715"/>
                    <a:pt x="254" y="858"/>
                    <a:pt x="381" y="858"/>
                  </a:cubicBezTo>
                  <a:cubicBezTo>
                    <a:pt x="2033" y="858"/>
                    <a:pt x="2033" y="858"/>
                    <a:pt x="2033" y="858"/>
                  </a:cubicBezTo>
                  <a:cubicBezTo>
                    <a:pt x="2033" y="14734"/>
                    <a:pt x="2033" y="14734"/>
                    <a:pt x="2033" y="14734"/>
                  </a:cubicBezTo>
                  <a:cubicBezTo>
                    <a:pt x="381" y="14734"/>
                    <a:pt x="381" y="14734"/>
                    <a:pt x="381" y="14734"/>
                  </a:cubicBezTo>
                  <a:cubicBezTo>
                    <a:pt x="254" y="14734"/>
                    <a:pt x="0" y="14877"/>
                    <a:pt x="0" y="15163"/>
                  </a:cubicBezTo>
                  <a:cubicBezTo>
                    <a:pt x="0" y="15449"/>
                    <a:pt x="254" y="15592"/>
                    <a:pt x="381" y="15592"/>
                  </a:cubicBezTo>
                  <a:cubicBezTo>
                    <a:pt x="2414" y="15592"/>
                    <a:pt x="2414" y="15592"/>
                    <a:pt x="2414" y="15592"/>
                  </a:cubicBezTo>
                  <a:cubicBezTo>
                    <a:pt x="19186" y="15592"/>
                    <a:pt x="19186" y="15592"/>
                    <a:pt x="19186" y="15592"/>
                  </a:cubicBezTo>
                  <a:cubicBezTo>
                    <a:pt x="21219" y="15592"/>
                    <a:pt x="21219" y="15592"/>
                    <a:pt x="21219" y="15592"/>
                  </a:cubicBezTo>
                  <a:cubicBezTo>
                    <a:pt x="21473" y="15592"/>
                    <a:pt x="21600" y="15449"/>
                    <a:pt x="21600" y="15163"/>
                  </a:cubicBezTo>
                  <a:cubicBezTo>
                    <a:pt x="21600" y="14877"/>
                    <a:pt x="21473" y="14734"/>
                    <a:pt x="21219" y="14734"/>
                  </a:cubicBezTo>
                  <a:close/>
                  <a:moveTo>
                    <a:pt x="18805" y="14734"/>
                  </a:moveTo>
                  <a:cubicBezTo>
                    <a:pt x="2795" y="14734"/>
                    <a:pt x="2795" y="14734"/>
                    <a:pt x="2795" y="14734"/>
                  </a:cubicBezTo>
                  <a:cubicBezTo>
                    <a:pt x="2795" y="858"/>
                    <a:pt x="2795" y="858"/>
                    <a:pt x="2795" y="858"/>
                  </a:cubicBezTo>
                  <a:cubicBezTo>
                    <a:pt x="18805" y="858"/>
                    <a:pt x="18805" y="858"/>
                    <a:pt x="18805" y="858"/>
                  </a:cubicBezTo>
                  <a:lnTo>
                    <a:pt x="18805" y="14734"/>
                  </a:lnTo>
                  <a:close/>
                </a:path>
              </a:pathLst>
            </a:custGeom>
            <a:solidFill>
              <a:srgbClr val="000000"/>
            </a:solidFill>
            <a:ln w="9525" cap="flat">
              <a:solidFill>
                <a:srgbClr val="000000"/>
              </a:solidFill>
              <a:prstDash val="solid"/>
              <a:round/>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grpSp>
      <p:sp>
        <p:nvSpPr>
          <p:cNvPr id="42" name="06.预期效果">
            <a:extLst>
              <a:ext uri="{FF2B5EF4-FFF2-40B4-BE49-F238E27FC236}">
                <a16:creationId xmlns:a16="http://schemas.microsoft.com/office/drawing/2014/main" id="{327829E5-F596-F60C-A06D-4D1B2F3B8D2D}"/>
              </a:ext>
            </a:extLst>
          </p:cNvPr>
          <p:cNvSpPr/>
          <p:nvPr/>
        </p:nvSpPr>
        <p:spPr>
          <a:xfrm>
            <a:off x="8709786" y="2439935"/>
            <a:ext cx="1124665" cy="461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pPr>
              <a:defRPr sz="2000">
                <a:solidFill>
                  <a:srgbClr val="FFFFFF"/>
                </a:solidFill>
              </a:defRPr>
            </a:pPr>
            <a:r>
              <a:rPr sz="2400">
                <a:cs typeface="+mn-ea"/>
                <a:sym typeface="+mn-lt"/>
              </a:rPr>
              <a:t>0</a:t>
            </a:r>
            <a:r>
              <a:rPr lang="en-US" altLang="zh-TW" sz="2400">
                <a:cs typeface="+mn-ea"/>
                <a:sym typeface="+mn-lt"/>
              </a:rPr>
              <a:t>6</a:t>
            </a:r>
            <a:r>
              <a:rPr sz="2400">
                <a:cs typeface="+mn-ea"/>
                <a:sym typeface="+mn-lt"/>
              </a:rPr>
              <a:t>.</a:t>
            </a:r>
            <a:r>
              <a:rPr lang="zh-TW" altLang="en-US" sz="2400"/>
              <a:t>分工</a:t>
            </a:r>
            <a:endParaRPr sz="2400">
              <a:cs typeface="+mn-ea"/>
              <a:sym typeface="+mn-lt"/>
            </a:endParaRPr>
          </a:p>
        </p:txBody>
      </p:sp>
      <p:grpSp>
        <p:nvGrpSpPr>
          <p:cNvPr id="44" name="成组">
            <a:extLst>
              <a:ext uri="{FF2B5EF4-FFF2-40B4-BE49-F238E27FC236}">
                <a16:creationId xmlns:a16="http://schemas.microsoft.com/office/drawing/2014/main" id="{9D78704A-B9A2-B77E-A3B1-4390559405BC}"/>
              </a:ext>
            </a:extLst>
          </p:cNvPr>
          <p:cNvGrpSpPr/>
          <p:nvPr/>
        </p:nvGrpSpPr>
        <p:grpSpPr>
          <a:xfrm>
            <a:off x="3652780" y="1380933"/>
            <a:ext cx="576581" cy="576581"/>
            <a:chOff x="0" y="0"/>
            <a:chExt cx="576580" cy="576580"/>
          </a:xfrm>
        </p:grpSpPr>
        <p:sp>
          <p:nvSpPr>
            <p:cNvPr id="45" name="圆角矩形">
              <a:extLst>
                <a:ext uri="{FF2B5EF4-FFF2-40B4-BE49-F238E27FC236}">
                  <a16:creationId xmlns:a16="http://schemas.microsoft.com/office/drawing/2014/main" id="{70645F74-1A65-3406-98F3-CE30B2209886}"/>
                </a:ext>
              </a:extLst>
            </p:cNvPr>
            <p:cNvSpPr/>
            <p:nvPr/>
          </p:nvSpPr>
          <p:spPr>
            <a:xfrm>
              <a:off x="0" y="0"/>
              <a:ext cx="576581" cy="576581"/>
            </a:xfrm>
            <a:prstGeom prst="roundRect">
              <a:avLst>
                <a:gd name="adj" fmla="val 8811"/>
              </a:avLst>
            </a:prstGeom>
            <a:solidFill>
              <a:srgbClr val="FFFFFF"/>
            </a:solidFill>
            <a:ln w="1905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46" name="形状">
              <a:extLst>
                <a:ext uri="{FF2B5EF4-FFF2-40B4-BE49-F238E27FC236}">
                  <a16:creationId xmlns:a16="http://schemas.microsoft.com/office/drawing/2014/main" id="{8E0131B5-196F-6E7A-4F5E-285740201879}"/>
                </a:ext>
              </a:extLst>
            </p:cNvPr>
            <p:cNvSpPr/>
            <p:nvPr/>
          </p:nvSpPr>
          <p:spPr>
            <a:xfrm>
              <a:off x="182221" y="95634"/>
              <a:ext cx="213149" cy="385312"/>
            </a:xfrm>
            <a:custGeom>
              <a:avLst/>
              <a:gdLst/>
              <a:ahLst/>
              <a:cxnLst>
                <a:cxn ang="0">
                  <a:pos x="wd2" y="hd2"/>
                </a:cxn>
                <a:cxn ang="5400000">
                  <a:pos x="wd2" y="hd2"/>
                </a:cxn>
                <a:cxn ang="10800000">
                  <a:pos x="wd2" y="hd2"/>
                </a:cxn>
                <a:cxn ang="16200000">
                  <a:pos x="wd2" y="hd2"/>
                </a:cxn>
              </a:cxnLst>
              <a:rect l="0" t="0" r="r" b="b"/>
              <a:pathLst>
                <a:path w="21498" h="21600" extrusionOk="0">
                  <a:moveTo>
                    <a:pt x="13799" y="7240"/>
                  </a:moveTo>
                  <a:cubicBezTo>
                    <a:pt x="12944" y="6765"/>
                    <a:pt x="11874" y="6527"/>
                    <a:pt x="11019" y="6527"/>
                  </a:cubicBezTo>
                  <a:cubicBezTo>
                    <a:pt x="8239" y="6527"/>
                    <a:pt x="5672" y="8308"/>
                    <a:pt x="3106" y="10207"/>
                  </a:cubicBezTo>
                  <a:cubicBezTo>
                    <a:pt x="2892" y="10325"/>
                    <a:pt x="2892" y="10563"/>
                    <a:pt x="3106" y="10681"/>
                  </a:cubicBezTo>
                  <a:cubicBezTo>
                    <a:pt x="3320" y="10800"/>
                    <a:pt x="3748" y="10800"/>
                    <a:pt x="3961" y="10681"/>
                  </a:cubicBezTo>
                  <a:cubicBezTo>
                    <a:pt x="5245" y="10088"/>
                    <a:pt x="6955" y="9495"/>
                    <a:pt x="7811" y="9376"/>
                  </a:cubicBezTo>
                  <a:cubicBezTo>
                    <a:pt x="7383" y="10207"/>
                    <a:pt x="5458" y="12343"/>
                    <a:pt x="3748" y="14242"/>
                  </a:cubicBezTo>
                  <a:cubicBezTo>
                    <a:pt x="1609" y="16615"/>
                    <a:pt x="326" y="17921"/>
                    <a:pt x="112" y="18396"/>
                  </a:cubicBezTo>
                  <a:cubicBezTo>
                    <a:pt x="-102" y="18989"/>
                    <a:pt x="-102" y="20057"/>
                    <a:pt x="967" y="20769"/>
                  </a:cubicBezTo>
                  <a:cubicBezTo>
                    <a:pt x="1823" y="21363"/>
                    <a:pt x="2892" y="21600"/>
                    <a:pt x="4175" y="21600"/>
                  </a:cubicBezTo>
                  <a:cubicBezTo>
                    <a:pt x="6528" y="21600"/>
                    <a:pt x="9094" y="20888"/>
                    <a:pt x="12516" y="19464"/>
                  </a:cubicBezTo>
                  <a:cubicBezTo>
                    <a:pt x="12730" y="19345"/>
                    <a:pt x="12730" y="19108"/>
                    <a:pt x="12516" y="18989"/>
                  </a:cubicBezTo>
                  <a:cubicBezTo>
                    <a:pt x="12516" y="18870"/>
                    <a:pt x="12088" y="18752"/>
                    <a:pt x="11874" y="18752"/>
                  </a:cubicBezTo>
                  <a:cubicBezTo>
                    <a:pt x="11874" y="18752"/>
                    <a:pt x="10163" y="18989"/>
                    <a:pt x="8239" y="18989"/>
                  </a:cubicBezTo>
                  <a:cubicBezTo>
                    <a:pt x="8239" y="18989"/>
                    <a:pt x="8025" y="18989"/>
                    <a:pt x="8025" y="18989"/>
                  </a:cubicBezTo>
                  <a:cubicBezTo>
                    <a:pt x="8025" y="18870"/>
                    <a:pt x="7597" y="18277"/>
                    <a:pt x="10805" y="15310"/>
                  </a:cubicBezTo>
                  <a:cubicBezTo>
                    <a:pt x="13799" y="12343"/>
                    <a:pt x="17007" y="8664"/>
                    <a:pt x="13799" y="7240"/>
                  </a:cubicBezTo>
                  <a:close/>
                  <a:moveTo>
                    <a:pt x="6955" y="19345"/>
                  </a:moveTo>
                  <a:cubicBezTo>
                    <a:pt x="7169" y="19464"/>
                    <a:pt x="7383" y="19701"/>
                    <a:pt x="8239" y="19701"/>
                  </a:cubicBezTo>
                  <a:cubicBezTo>
                    <a:pt x="8880" y="19701"/>
                    <a:pt x="9308" y="19701"/>
                    <a:pt x="9736" y="19701"/>
                  </a:cubicBezTo>
                  <a:cubicBezTo>
                    <a:pt x="6955" y="20651"/>
                    <a:pt x="5245" y="20888"/>
                    <a:pt x="4175" y="20888"/>
                  </a:cubicBezTo>
                  <a:cubicBezTo>
                    <a:pt x="3320" y="20888"/>
                    <a:pt x="2464" y="20769"/>
                    <a:pt x="2037" y="20295"/>
                  </a:cubicBezTo>
                  <a:cubicBezTo>
                    <a:pt x="1181" y="19820"/>
                    <a:pt x="1181" y="18989"/>
                    <a:pt x="1395" y="18633"/>
                  </a:cubicBezTo>
                  <a:cubicBezTo>
                    <a:pt x="1609" y="18158"/>
                    <a:pt x="3106" y="16378"/>
                    <a:pt x="4817" y="14598"/>
                  </a:cubicBezTo>
                  <a:cubicBezTo>
                    <a:pt x="6742" y="12462"/>
                    <a:pt x="8666" y="10325"/>
                    <a:pt x="9094" y="9613"/>
                  </a:cubicBezTo>
                  <a:cubicBezTo>
                    <a:pt x="9308" y="9495"/>
                    <a:pt x="9308" y="9138"/>
                    <a:pt x="9094" y="8901"/>
                  </a:cubicBezTo>
                  <a:cubicBezTo>
                    <a:pt x="8880" y="8782"/>
                    <a:pt x="8666" y="8664"/>
                    <a:pt x="8239" y="8664"/>
                  </a:cubicBezTo>
                  <a:cubicBezTo>
                    <a:pt x="7811" y="8664"/>
                    <a:pt x="7169" y="8782"/>
                    <a:pt x="6528" y="9020"/>
                  </a:cubicBezTo>
                  <a:cubicBezTo>
                    <a:pt x="8025" y="7952"/>
                    <a:pt x="9522" y="7240"/>
                    <a:pt x="11019" y="7240"/>
                  </a:cubicBezTo>
                  <a:cubicBezTo>
                    <a:pt x="11660" y="7240"/>
                    <a:pt x="12302" y="7477"/>
                    <a:pt x="12944" y="7714"/>
                  </a:cubicBezTo>
                  <a:cubicBezTo>
                    <a:pt x="15724" y="9020"/>
                    <a:pt x="11233" y="13411"/>
                    <a:pt x="9736" y="14954"/>
                  </a:cubicBezTo>
                  <a:cubicBezTo>
                    <a:pt x="6314" y="18040"/>
                    <a:pt x="6528" y="18870"/>
                    <a:pt x="6955" y="19345"/>
                  </a:cubicBezTo>
                  <a:close/>
                  <a:moveTo>
                    <a:pt x="16151" y="0"/>
                  </a:moveTo>
                  <a:cubicBezTo>
                    <a:pt x="13157" y="0"/>
                    <a:pt x="10591" y="1424"/>
                    <a:pt x="10591" y="3086"/>
                  </a:cubicBezTo>
                  <a:cubicBezTo>
                    <a:pt x="10591" y="4747"/>
                    <a:pt x="13157" y="6053"/>
                    <a:pt x="16151" y="6053"/>
                  </a:cubicBezTo>
                  <a:cubicBezTo>
                    <a:pt x="19146" y="6053"/>
                    <a:pt x="21498" y="4747"/>
                    <a:pt x="21498" y="3086"/>
                  </a:cubicBezTo>
                  <a:cubicBezTo>
                    <a:pt x="21498" y="1424"/>
                    <a:pt x="19146" y="0"/>
                    <a:pt x="16151" y="0"/>
                  </a:cubicBezTo>
                  <a:close/>
                  <a:moveTo>
                    <a:pt x="16151" y="5341"/>
                  </a:moveTo>
                  <a:cubicBezTo>
                    <a:pt x="13799" y="5341"/>
                    <a:pt x="11874" y="4391"/>
                    <a:pt x="11874" y="3086"/>
                  </a:cubicBezTo>
                  <a:cubicBezTo>
                    <a:pt x="11874" y="1780"/>
                    <a:pt x="13799" y="712"/>
                    <a:pt x="16151" y="712"/>
                  </a:cubicBezTo>
                  <a:cubicBezTo>
                    <a:pt x="18504" y="712"/>
                    <a:pt x="20215" y="1780"/>
                    <a:pt x="20215" y="3086"/>
                  </a:cubicBezTo>
                  <a:cubicBezTo>
                    <a:pt x="20215" y="4391"/>
                    <a:pt x="18504" y="5341"/>
                    <a:pt x="16151" y="5341"/>
                  </a:cubicBezTo>
                  <a:close/>
                </a:path>
              </a:pathLst>
            </a:custGeom>
            <a:solidFill>
              <a:srgbClr val="000000"/>
            </a:solidFill>
            <a:ln w="9525" cap="flat">
              <a:solidFill>
                <a:srgbClr val="000000"/>
              </a:solidFill>
              <a:prstDash val="solid"/>
              <a:round/>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grpSp>
      <p:sp>
        <p:nvSpPr>
          <p:cNvPr id="47" name="01.总体思路">
            <a:extLst>
              <a:ext uri="{FF2B5EF4-FFF2-40B4-BE49-F238E27FC236}">
                <a16:creationId xmlns:a16="http://schemas.microsoft.com/office/drawing/2014/main" id="{FA2B5DDA-A45A-0519-8A95-CDE755B35596}"/>
              </a:ext>
            </a:extLst>
          </p:cNvPr>
          <p:cNvSpPr/>
          <p:nvPr/>
        </p:nvSpPr>
        <p:spPr>
          <a:xfrm>
            <a:off x="8718793" y="3442871"/>
            <a:ext cx="2658739" cy="8309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p>
            <a:r>
              <a:rPr sz="2400">
                <a:solidFill>
                  <a:schemeClr val="bg1"/>
                </a:solidFill>
                <a:cs typeface="+mn-ea"/>
                <a:sym typeface="+mn-lt"/>
              </a:rPr>
              <a:t>0</a:t>
            </a:r>
            <a:r>
              <a:rPr lang="en-US" altLang="zh-TW" sz="2400">
                <a:solidFill>
                  <a:schemeClr val="bg1"/>
                </a:solidFill>
                <a:cs typeface="+mn-ea"/>
                <a:sym typeface="+mn-lt"/>
              </a:rPr>
              <a:t>7.</a:t>
            </a:r>
            <a:r>
              <a:rPr lang="zh-TW" altLang="en-US" sz="2400">
                <a:solidFill>
                  <a:schemeClr val="bg1"/>
                </a:solidFill>
              </a:rPr>
              <a:t>參考資料及網站</a:t>
            </a:r>
            <a:endParaRPr lang="en-US" altLang="zh-TW" sz="2400">
              <a:solidFill>
                <a:schemeClr val="bg1"/>
              </a:solidFill>
            </a:endParaRPr>
          </a:p>
          <a:p>
            <a:pPr>
              <a:defRPr sz="2000">
                <a:solidFill>
                  <a:srgbClr val="FFFFFF"/>
                </a:solidFill>
              </a:defRPr>
            </a:pPr>
            <a:endParaRPr sz="240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186"/>
                                        </p:tgtEl>
                                        <p:attrNameLst>
                                          <p:attrName>style.visibility</p:attrName>
                                        </p:attrNameLst>
                                      </p:cBhvr>
                                      <p:to>
                                        <p:strVal val="visible"/>
                                      </p:to>
                                    </p:set>
                                    <p:animEffect transition="in" filter="dissolve">
                                      <p:cBhvr>
                                        <p:cTn id="11" dur="1000"/>
                                        <p:tgtEl>
                                          <p:spTgt spid="186"/>
                                        </p:tgtEl>
                                      </p:cBhvr>
                                    </p:animEffect>
                                  </p:childTnLst>
                                </p:cTn>
                              </p:par>
                            </p:childTnLst>
                          </p:cTn>
                        </p:par>
                        <p:par>
                          <p:cTn id="12" fill="hold">
                            <p:stCondLst>
                              <p:cond delay="1500"/>
                            </p:stCondLst>
                            <p:childTnLst>
                              <p:par>
                                <p:cTn id="13" presetID="-1" presetClass="path" presetSubtype="0" accel="50000" decel="50000" fill="hold" nodeType="afterEffect">
                                  <p:stCondLst>
                                    <p:cond delay="0"/>
                                  </p:stCondLst>
                                  <p:childTnLst>
                                    <p:animMotion origin="layout" path="M 0.000000 0.000000 L 0.000000 -0.059717" pathEditMode="relative">
                                      <p:cBhvr>
                                        <p:cTn id="14" dur="1000" fill="hold"/>
                                        <p:tgtEl>
                                          <p:spTgt spid="186"/>
                                        </p:tgtEl>
                                        <p:attrNameLst>
                                          <p:attrName>ppt_x</p:attrName>
                                          <p:attrName>ppt_y</p:attrName>
                                        </p:attrNameLst>
                                      </p:cBhvr>
                                    </p:animMotion>
                                  </p:childTnLst>
                                </p:cTn>
                              </p:par>
                            </p:childTnLst>
                          </p:cTn>
                        </p:par>
                        <p:par>
                          <p:cTn id="15" fill="hold">
                            <p:stCondLst>
                              <p:cond delay="2500"/>
                            </p:stCondLst>
                            <p:childTnLst>
                              <p:par>
                                <p:cTn id="16" presetID="15" presetClass="entr" presetSubtype="0" fill="hold" grpId="0" nodeType="afterEffect">
                                  <p:stCondLst>
                                    <p:cond delay="0"/>
                                  </p:stCondLst>
                                  <p:iterate>
                                    <p:tmAbs val="0"/>
                                  </p:iterate>
                                  <p:childTnLst>
                                    <p:set>
                                      <p:cBhvr>
                                        <p:cTn id="17" fill="hold"/>
                                        <p:tgtEl>
                                          <p:spTgt spid="175"/>
                                        </p:tgtEl>
                                        <p:attrNameLst>
                                          <p:attrName>style.visibility</p:attrName>
                                        </p:attrNameLst>
                                      </p:cBhvr>
                                      <p:to>
                                        <p:strVal val="visible"/>
                                      </p:to>
                                    </p:set>
                                    <p:anim calcmode="lin" valueType="num">
                                      <p:cBhvr>
                                        <p:cTn id="18" dur="1000" fill="hold"/>
                                        <p:tgtEl>
                                          <p:spTgt spid="175"/>
                                        </p:tgtEl>
                                        <p:attrNameLst>
                                          <p:attrName>ppt_w</p:attrName>
                                        </p:attrNameLst>
                                      </p:cBhvr>
                                      <p:tavLst>
                                        <p:tav tm="0">
                                          <p:val>
                                            <p:fltVal val="0"/>
                                          </p:val>
                                        </p:tav>
                                        <p:tav tm="100000">
                                          <p:val>
                                            <p:strVal val="#ppt_w"/>
                                          </p:val>
                                        </p:tav>
                                      </p:tavLst>
                                    </p:anim>
                                    <p:anim calcmode="lin" valueType="num">
                                      <p:cBhvr>
                                        <p:cTn id="19" dur="1000" fill="hold"/>
                                        <p:tgtEl>
                                          <p:spTgt spid="175"/>
                                        </p:tgtEl>
                                        <p:attrNameLst>
                                          <p:attrName>ppt_h</p:attrName>
                                        </p:attrNameLst>
                                      </p:cBhvr>
                                      <p:tavLst>
                                        <p:tav tm="0">
                                          <p:val>
                                            <p:fltVal val="0"/>
                                          </p:val>
                                        </p:tav>
                                        <p:tav tm="100000">
                                          <p:val>
                                            <p:strVal val="#ppt_h"/>
                                          </p:val>
                                        </p:tav>
                                      </p:tavLst>
                                    </p:anim>
                                    <p:anim calcmode="lin" valueType="num">
                                      <p:cBhvr>
                                        <p:cTn id="20" dur="1000" fill="hold"/>
                                        <p:tgtEl>
                                          <p:spTgt spid="17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75"/>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3500"/>
                            </p:stCondLst>
                            <p:childTnLst>
                              <p:par>
                                <p:cTn id="23" presetID="15" presetClass="entr" presetSubtype="0" fill="hold" grpId="0" nodeType="afterEffect">
                                  <p:stCondLst>
                                    <p:cond delay="0"/>
                                  </p:stCondLst>
                                  <p:iterate>
                                    <p:tmAbs val="0"/>
                                  </p:iterate>
                                  <p:childTnLst>
                                    <p:set>
                                      <p:cBhvr>
                                        <p:cTn id="24" fill="hold"/>
                                        <p:tgtEl>
                                          <p:spTgt spid="185"/>
                                        </p:tgtEl>
                                        <p:attrNameLst>
                                          <p:attrName>style.visibility</p:attrName>
                                        </p:attrNameLst>
                                      </p:cBhvr>
                                      <p:to>
                                        <p:strVal val="visible"/>
                                      </p:to>
                                    </p:set>
                                    <p:anim calcmode="lin" valueType="num">
                                      <p:cBhvr>
                                        <p:cTn id="25" dur="1000" fill="hold"/>
                                        <p:tgtEl>
                                          <p:spTgt spid="185"/>
                                        </p:tgtEl>
                                        <p:attrNameLst>
                                          <p:attrName>ppt_w</p:attrName>
                                        </p:attrNameLst>
                                      </p:cBhvr>
                                      <p:tavLst>
                                        <p:tav tm="0">
                                          <p:val>
                                            <p:fltVal val="0"/>
                                          </p:val>
                                        </p:tav>
                                        <p:tav tm="100000">
                                          <p:val>
                                            <p:strVal val="#ppt_w"/>
                                          </p:val>
                                        </p:tav>
                                      </p:tavLst>
                                    </p:anim>
                                    <p:anim calcmode="lin" valueType="num">
                                      <p:cBhvr>
                                        <p:cTn id="26" dur="1000" fill="hold"/>
                                        <p:tgtEl>
                                          <p:spTgt spid="185"/>
                                        </p:tgtEl>
                                        <p:attrNameLst>
                                          <p:attrName>ppt_h</p:attrName>
                                        </p:attrNameLst>
                                      </p:cBhvr>
                                      <p:tavLst>
                                        <p:tav tm="0">
                                          <p:val>
                                            <p:fltVal val="0"/>
                                          </p:val>
                                        </p:tav>
                                        <p:tav tm="100000">
                                          <p:val>
                                            <p:strVal val="#ppt_h"/>
                                          </p:val>
                                        </p:tav>
                                      </p:tavLst>
                                    </p:anim>
                                    <p:anim calcmode="lin" valueType="num">
                                      <p:cBhvr>
                                        <p:cTn id="27" dur="1000" fill="hold"/>
                                        <p:tgtEl>
                                          <p:spTgt spid="185"/>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85"/>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4500"/>
                            </p:stCondLst>
                            <p:childTnLst>
                              <p:par>
                                <p:cTn id="30" presetID="15" presetClass="entr" presetSubtype="0" fill="hold" grpId="0" nodeType="afterEffect">
                                  <p:stCondLst>
                                    <p:cond delay="0"/>
                                  </p:stCondLst>
                                  <p:iterate>
                                    <p:tmAbs val="0"/>
                                  </p:iterate>
                                  <p:childTnLst>
                                    <p:set>
                                      <p:cBhvr>
                                        <p:cTn id="31" fill="hold"/>
                                        <p:tgtEl>
                                          <p:spTgt spid="152"/>
                                        </p:tgtEl>
                                        <p:attrNameLst>
                                          <p:attrName>style.visibility</p:attrName>
                                        </p:attrNameLst>
                                      </p:cBhvr>
                                      <p:to>
                                        <p:strVal val="visible"/>
                                      </p:to>
                                    </p:set>
                                    <p:anim calcmode="lin" valueType="num">
                                      <p:cBhvr>
                                        <p:cTn id="32" dur="1000" fill="hold"/>
                                        <p:tgtEl>
                                          <p:spTgt spid="152"/>
                                        </p:tgtEl>
                                        <p:attrNameLst>
                                          <p:attrName>ppt_w</p:attrName>
                                        </p:attrNameLst>
                                      </p:cBhvr>
                                      <p:tavLst>
                                        <p:tav tm="0">
                                          <p:val>
                                            <p:fltVal val="0"/>
                                          </p:val>
                                        </p:tav>
                                        <p:tav tm="100000">
                                          <p:val>
                                            <p:strVal val="#ppt_w"/>
                                          </p:val>
                                        </p:tav>
                                      </p:tavLst>
                                    </p:anim>
                                    <p:anim calcmode="lin" valueType="num">
                                      <p:cBhvr>
                                        <p:cTn id="33" dur="1000" fill="hold"/>
                                        <p:tgtEl>
                                          <p:spTgt spid="152"/>
                                        </p:tgtEl>
                                        <p:attrNameLst>
                                          <p:attrName>ppt_h</p:attrName>
                                        </p:attrNameLst>
                                      </p:cBhvr>
                                      <p:tavLst>
                                        <p:tav tm="0">
                                          <p:val>
                                            <p:fltVal val="0"/>
                                          </p:val>
                                        </p:tav>
                                        <p:tav tm="100000">
                                          <p:val>
                                            <p:strVal val="#ppt_h"/>
                                          </p:val>
                                        </p:tav>
                                      </p:tavLst>
                                    </p:anim>
                                    <p:anim calcmode="lin" valueType="num">
                                      <p:cBhvr>
                                        <p:cTn id="34" dur="1000" fill="hold"/>
                                        <p:tgtEl>
                                          <p:spTgt spid="152"/>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52"/>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5500"/>
                            </p:stCondLst>
                            <p:childTnLst>
                              <p:par>
                                <p:cTn id="37" presetID="15" presetClass="entr" presetSubtype="0" fill="hold" grpId="0" nodeType="afterEffect">
                                  <p:stCondLst>
                                    <p:cond delay="0"/>
                                  </p:stCondLst>
                                  <p:iterate>
                                    <p:tmAbs val="0"/>
                                  </p:iterate>
                                  <p:childTnLst>
                                    <p:set>
                                      <p:cBhvr>
                                        <p:cTn id="38" fill="hold"/>
                                        <p:tgtEl>
                                          <p:spTgt spid="163"/>
                                        </p:tgtEl>
                                        <p:attrNameLst>
                                          <p:attrName>style.visibility</p:attrName>
                                        </p:attrNameLst>
                                      </p:cBhvr>
                                      <p:to>
                                        <p:strVal val="visible"/>
                                      </p:to>
                                    </p:set>
                                    <p:anim calcmode="lin" valueType="num">
                                      <p:cBhvr>
                                        <p:cTn id="39" dur="1000" fill="hold"/>
                                        <p:tgtEl>
                                          <p:spTgt spid="163"/>
                                        </p:tgtEl>
                                        <p:attrNameLst>
                                          <p:attrName>ppt_w</p:attrName>
                                        </p:attrNameLst>
                                      </p:cBhvr>
                                      <p:tavLst>
                                        <p:tav tm="0">
                                          <p:val>
                                            <p:fltVal val="0"/>
                                          </p:val>
                                        </p:tav>
                                        <p:tav tm="100000">
                                          <p:val>
                                            <p:strVal val="#ppt_w"/>
                                          </p:val>
                                        </p:tav>
                                      </p:tavLst>
                                    </p:anim>
                                    <p:anim calcmode="lin" valueType="num">
                                      <p:cBhvr>
                                        <p:cTn id="40" dur="1000" fill="hold"/>
                                        <p:tgtEl>
                                          <p:spTgt spid="163"/>
                                        </p:tgtEl>
                                        <p:attrNameLst>
                                          <p:attrName>ppt_h</p:attrName>
                                        </p:attrNameLst>
                                      </p:cBhvr>
                                      <p:tavLst>
                                        <p:tav tm="0">
                                          <p:val>
                                            <p:fltVal val="0"/>
                                          </p:val>
                                        </p:tav>
                                        <p:tav tm="100000">
                                          <p:val>
                                            <p:strVal val="#ppt_h"/>
                                          </p:val>
                                        </p:tav>
                                      </p:tavLst>
                                    </p:anim>
                                    <p:anim calcmode="lin" valueType="num">
                                      <p:cBhvr>
                                        <p:cTn id="41" dur="1000" fill="hold"/>
                                        <p:tgtEl>
                                          <p:spTgt spid="163"/>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63"/>
                                        </p:tgtEl>
                                        <p:attrNameLst>
                                          <p:attrName>ppt_y</p:attrName>
                                        </p:attrNameLst>
                                      </p:cBhvr>
                                      <p:tavLst>
                                        <p:tav tm="0" fmla="#ppt_y+(sin(-2*pi*(1-$))*-#ppt_x+cos(-2*pi*(1-$))*(1-#ppt_y))*(1-$)">
                                          <p:val>
                                            <p:fltVal val="0"/>
                                          </p:val>
                                        </p:tav>
                                        <p:tav tm="100000">
                                          <p:val>
                                            <p:fltVal val="1"/>
                                          </p:val>
                                        </p:tav>
                                      </p:tavLst>
                                    </p:anim>
                                  </p:childTnLst>
                                </p:cTn>
                              </p:par>
                            </p:childTnLst>
                          </p:cTn>
                        </p:par>
                        <p:par>
                          <p:cTn id="43" fill="hold">
                            <p:stCondLst>
                              <p:cond delay="6500"/>
                            </p:stCondLst>
                            <p:childTnLst>
                              <p:par>
                                <p:cTn id="44" presetID="15" presetClass="entr" presetSubtype="0" fill="hold" grpId="0" nodeType="afterEffect">
                                  <p:stCondLst>
                                    <p:cond delay="0"/>
                                  </p:stCondLst>
                                  <p:iterate>
                                    <p:tmAbs val="0"/>
                                  </p:iterate>
                                  <p:childTnLst>
                                    <p:set>
                                      <p:cBhvr>
                                        <p:cTn id="45" fill="hold"/>
                                        <p:tgtEl>
                                          <p:spTgt spid="149"/>
                                        </p:tgtEl>
                                        <p:attrNameLst>
                                          <p:attrName>style.visibility</p:attrName>
                                        </p:attrNameLst>
                                      </p:cBhvr>
                                      <p:to>
                                        <p:strVal val="visible"/>
                                      </p:to>
                                    </p:set>
                                    <p:anim calcmode="lin" valueType="num">
                                      <p:cBhvr>
                                        <p:cTn id="46" dur="1000" fill="hold"/>
                                        <p:tgtEl>
                                          <p:spTgt spid="149"/>
                                        </p:tgtEl>
                                        <p:attrNameLst>
                                          <p:attrName>ppt_w</p:attrName>
                                        </p:attrNameLst>
                                      </p:cBhvr>
                                      <p:tavLst>
                                        <p:tav tm="0">
                                          <p:val>
                                            <p:fltVal val="0"/>
                                          </p:val>
                                        </p:tav>
                                        <p:tav tm="100000">
                                          <p:val>
                                            <p:strVal val="#ppt_w"/>
                                          </p:val>
                                        </p:tav>
                                      </p:tavLst>
                                    </p:anim>
                                    <p:anim calcmode="lin" valueType="num">
                                      <p:cBhvr>
                                        <p:cTn id="47" dur="1000" fill="hold"/>
                                        <p:tgtEl>
                                          <p:spTgt spid="149"/>
                                        </p:tgtEl>
                                        <p:attrNameLst>
                                          <p:attrName>ppt_h</p:attrName>
                                        </p:attrNameLst>
                                      </p:cBhvr>
                                      <p:tavLst>
                                        <p:tav tm="0">
                                          <p:val>
                                            <p:fltVal val="0"/>
                                          </p:val>
                                        </p:tav>
                                        <p:tav tm="100000">
                                          <p:val>
                                            <p:strVal val="#ppt_h"/>
                                          </p:val>
                                        </p:tav>
                                      </p:tavLst>
                                    </p:anim>
                                    <p:anim calcmode="lin" valueType="num">
                                      <p:cBhvr>
                                        <p:cTn id="48" dur="1000" fill="hold"/>
                                        <p:tgtEl>
                                          <p:spTgt spid="149"/>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49"/>
                                        </p:tgtEl>
                                        <p:attrNameLst>
                                          <p:attrName>ppt_y</p:attrName>
                                        </p:attrNameLst>
                                      </p:cBhvr>
                                      <p:tavLst>
                                        <p:tav tm="0" fmla="#ppt_y+(sin(-2*pi*(1-$))*-#ppt_x+cos(-2*pi*(1-$))*(1-#ppt_y))*(1-$)">
                                          <p:val>
                                            <p:fltVal val="0"/>
                                          </p:val>
                                        </p:tav>
                                        <p:tav tm="100000">
                                          <p:val>
                                            <p:fltVal val="1"/>
                                          </p:val>
                                        </p:tav>
                                      </p:tavLst>
                                    </p:anim>
                                  </p:childTnLst>
                                </p:cTn>
                              </p:par>
                            </p:childTnLst>
                          </p:cTn>
                        </p:par>
                        <p:par>
                          <p:cTn id="50" fill="hold">
                            <p:stCondLst>
                              <p:cond delay="7500"/>
                            </p:stCondLst>
                            <p:childTnLst>
                              <p:par>
                                <p:cTn id="51" presetID="15" presetClass="entr" presetSubtype="0" fill="hold" grpId="0" nodeType="afterEffect">
                                  <p:stCondLst>
                                    <p:cond delay="0"/>
                                  </p:stCondLst>
                                  <p:iterate>
                                    <p:tmAbs val="0"/>
                                  </p:iterate>
                                  <p:childTnLst>
                                    <p:set>
                                      <p:cBhvr>
                                        <p:cTn id="52" fill="hold"/>
                                        <p:tgtEl>
                                          <p:spTgt spid="2"/>
                                        </p:tgtEl>
                                        <p:attrNameLst>
                                          <p:attrName>style.visibility</p:attrName>
                                        </p:attrNameLst>
                                      </p:cBhvr>
                                      <p:to>
                                        <p:strVal val="visible"/>
                                      </p:to>
                                    </p:set>
                                    <p:anim calcmode="lin" valueType="num">
                                      <p:cBhvr>
                                        <p:cTn id="53" dur="1000" fill="hold"/>
                                        <p:tgtEl>
                                          <p:spTgt spid="2"/>
                                        </p:tgtEl>
                                        <p:attrNameLst>
                                          <p:attrName>ppt_w</p:attrName>
                                        </p:attrNameLst>
                                      </p:cBhvr>
                                      <p:tavLst>
                                        <p:tav tm="0">
                                          <p:val>
                                            <p:fltVal val="0"/>
                                          </p:val>
                                        </p:tav>
                                        <p:tav tm="100000">
                                          <p:val>
                                            <p:strVal val="#ppt_w"/>
                                          </p:val>
                                        </p:tav>
                                      </p:tavLst>
                                    </p:anim>
                                    <p:anim calcmode="lin" valueType="num">
                                      <p:cBhvr>
                                        <p:cTn id="54" dur="1000" fill="hold"/>
                                        <p:tgtEl>
                                          <p:spTgt spid="2"/>
                                        </p:tgtEl>
                                        <p:attrNameLst>
                                          <p:attrName>ppt_h</p:attrName>
                                        </p:attrNameLst>
                                      </p:cBhvr>
                                      <p:tavLst>
                                        <p:tav tm="0">
                                          <p:val>
                                            <p:fltVal val="0"/>
                                          </p:val>
                                        </p:tav>
                                        <p:tav tm="100000">
                                          <p:val>
                                            <p:strVal val="#ppt_h"/>
                                          </p:val>
                                        </p:tav>
                                      </p:tavLst>
                                    </p:anim>
                                    <p:anim calcmode="lin" valueType="num">
                                      <p:cBhvr>
                                        <p:cTn id="55"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par>
                          <p:cTn id="57" fill="hold">
                            <p:stCondLst>
                              <p:cond delay="8500"/>
                            </p:stCondLst>
                            <p:childTnLst>
                              <p:par>
                                <p:cTn id="58" presetID="15" presetClass="entr" presetSubtype="0" fill="hold" grpId="0" nodeType="afterEffect">
                                  <p:stCondLst>
                                    <p:cond delay="0"/>
                                  </p:stCondLst>
                                  <p:iterate>
                                    <p:tmAbs val="0"/>
                                  </p:iterate>
                                  <p:childTnLst>
                                    <p:set>
                                      <p:cBhvr>
                                        <p:cTn id="59" fill="hold"/>
                                        <p:tgtEl>
                                          <p:spTgt spid="44"/>
                                        </p:tgtEl>
                                        <p:attrNameLst>
                                          <p:attrName>style.visibility</p:attrName>
                                        </p:attrNameLst>
                                      </p:cBhvr>
                                      <p:to>
                                        <p:strVal val="visible"/>
                                      </p:to>
                                    </p:set>
                                    <p:anim calcmode="lin" valueType="num">
                                      <p:cBhvr>
                                        <p:cTn id="60" dur="1000" fill="hold"/>
                                        <p:tgtEl>
                                          <p:spTgt spid="44"/>
                                        </p:tgtEl>
                                        <p:attrNameLst>
                                          <p:attrName>ppt_w</p:attrName>
                                        </p:attrNameLst>
                                      </p:cBhvr>
                                      <p:tavLst>
                                        <p:tav tm="0">
                                          <p:val>
                                            <p:fltVal val="0"/>
                                          </p:val>
                                        </p:tav>
                                        <p:tav tm="100000">
                                          <p:val>
                                            <p:strVal val="#ppt_w"/>
                                          </p:val>
                                        </p:tav>
                                      </p:tavLst>
                                    </p:anim>
                                    <p:anim calcmode="lin" valueType="num">
                                      <p:cBhvr>
                                        <p:cTn id="61" dur="1000" fill="hold"/>
                                        <p:tgtEl>
                                          <p:spTgt spid="44"/>
                                        </p:tgtEl>
                                        <p:attrNameLst>
                                          <p:attrName>ppt_h</p:attrName>
                                        </p:attrNameLst>
                                      </p:cBhvr>
                                      <p:tavLst>
                                        <p:tav tm="0">
                                          <p:val>
                                            <p:fltVal val="0"/>
                                          </p:val>
                                        </p:tav>
                                        <p:tav tm="100000">
                                          <p:val>
                                            <p:strVal val="#ppt_h"/>
                                          </p:val>
                                        </p:tav>
                                      </p:tavLst>
                                    </p:anim>
                                    <p:anim calcmode="lin" valueType="num">
                                      <p:cBhvr>
                                        <p:cTn id="62" dur="1000" fill="hold"/>
                                        <p:tgtEl>
                                          <p:spTgt spid="44"/>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4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advAuto="0"/>
      <p:bldP spid="149" grpId="0" animBg="1" advAuto="0"/>
      <p:bldP spid="152" grpId="0" animBg="1" advAuto="0"/>
      <p:bldP spid="163" grpId="0" animBg="1" advAuto="0"/>
      <p:bldP spid="175" grpId="0" animBg="1" advAuto="0"/>
      <p:bldP spid="185" grpId="0" animBg="1" advAuto="0"/>
      <p:bldP spid="186" grpId="0" animBg="1" advAuto="0"/>
      <p:bldP spid="2" grpId="0" animBg="1" advAuto="0"/>
      <p:bldP spid="44"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0" name="成组"/>
          <p:cNvGrpSpPr/>
          <p:nvPr/>
        </p:nvGrpSpPr>
        <p:grpSpPr>
          <a:xfrm>
            <a:off x="1264463" y="85518"/>
            <a:ext cx="9030609" cy="985033"/>
            <a:chOff x="-1" y="0"/>
            <a:chExt cx="9030608" cy="985030"/>
          </a:xfrm>
        </p:grpSpPr>
        <p:sp>
          <p:nvSpPr>
            <p:cNvPr id="846" name="效果评估"/>
            <p:cNvSpPr/>
            <p:nvPr/>
          </p:nvSpPr>
          <p:spPr>
            <a:xfrm>
              <a:off x="309301" y="30928"/>
              <a:ext cx="1528622" cy="9541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sz="2800">
                  <a:cs typeface="+mn-ea"/>
                  <a:sym typeface="+mn-lt"/>
                </a:rPr>
                <a:t>未來展望</a:t>
              </a:r>
            </a:p>
            <a:p>
              <a:endParaRPr>
                <a:cs typeface="+mn-ea"/>
                <a:sym typeface="+mn-lt"/>
              </a:endParaRPr>
            </a:p>
          </p:txBody>
        </p:sp>
        <p:sp>
          <p:nvSpPr>
            <p:cNvPr id="847"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848"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849"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sp>
        <p:nvSpPr>
          <p:cNvPr id="2" name="文字方塊 1">
            <a:extLst>
              <a:ext uri="{FF2B5EF4-FFF2-40B4-BE49-F238E27FC236}">
                <a16:creationId xmlns:a16="http://schemas.microsoft.com/office/drawing/2014/main" id="{1FA38728-AA13-672C-563E-B9C1D425BE13}"/>
              </a:ext>
            </a:extLst>
          </p:cNvPr>
          <p:cNvSpPr txBox="1"/>
          <p:nvPr/>
        </p:nvSpPr>
        <p:spPr>
          <a:xfrm>
            <a:off x="1375754" y="509284"/>
            <a:ext cx="9787754" cy="77354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just">
              <a:lnSpc>
                <a:spcPct val="200000"/>
              </a:lnSpc>
              <a:buFont typeface="Arial" panose="020B0604020202020204" pitchFamily="34" charset="0"/>
              <a:buChar char="•"/>
            </a:pPr>
            <a:r>
              <a:rPr lang="zh-TW" altLang="zh-TW" sz="2000" kern="100">
                <a:solidFill>
                  <a:schemeClr val="bg1"/>
                </a:solidFill>
                <a:effectLst/>
                <a:latin typeface="標楷體" panose="03000509000000000000" pitchFamily="65" charset="-120"/>
                <a:ea typeface="標楷體"/>
              </a:rPr>
              <a:t>目前我們是製作出一個專屬在</a:t>
            </a:r>
            <a:r>
              <a:rPr lang="en-US" altLang="zh-TW" sz="2000" kern="100" dirty="0">
                <a:solidFill>
                  <a:schemeClr val="bg1"/>
                </a:solidFill>
                <a:effectLst/>
                <a:latin typeface="標楷體" panose="03000509000000000000" pitchFamily="65" charset="-120"/>
                <a:ea typeface="標楷體"/>
              </a:rPr>
              <a:t>YT</a:t>
            </a:r>
            <a:r>
              <a:rPr lang="zh-TW" altLang="zh-TW" sz="2000" kern="100">
                <a:solidFill>
                  <a:schemeClr val="bg1"/>
                </a:solidFill>
                <a:effectLst/>
                <a:latin typeface="標楷體" panose="03000509000000000000" pitchFamily="65" charset="-120"/>
                <a:ea typeface="標楷體"/>
              </a:rPr>
              <a:t>程式教學的影片的交流平台，主要內容是讓大家能在下方留言區共同討論出問題並且交流各自的想法。</a:t>
            </a:r>
            <a:endParaRPr lang="zh-TW" sz="2000">
              <a:solidFill>
                <a:schemeClr val="bg1"/>
              </a:solidFill>
              <a:ea typeface="標楷體"/>
            </a:endParaRPr>
          </a:p>
          <a:p>
            <a:pPr marL="342900" indent="-342900" algn="just">
              <a:lnSpc>
                <a:spcPct val="200000"/>
              </a:lnSpc>
              <a:buFont typeface="Arial" panose="020B0604020202020204" pitchFamily="34" charset="0"/>
              <a:buChar char="•"/>
            </a:pPr>
            <a:r>
              <a:rPr lang="zh-TW" sz="2000" kern="100">
                <a:solidFill>
                  <a:schemeClr val="bg1"/>
                </a:solidFill>
                <a:latin typeface="標楷體" panose="03000509000000000000" pitchFamily="65" charset="-120"/>
                <a:ea typeface="DFKai-SB"/>
              </a:rPr>
              <a:t>創</a:t>
            </a:r>
            <a:r>
              <a:rPr lang="zh-TW" altLang="en-US" sz="2000" kern="100">
                <a:solidFill>
                  <a:schemeClr val="bg1"/>
                </a:solidFill>
                <a:latin typeface="標楷體" panose="03000509000000000000" pitchFamily="65" charset="-120"/>
                <a:ea typeface="DFKai-SB"/>
              </a:rPr>
              <a:t>建使用者的個人空間</a:t>
            </a:r>
            <a:r>
              <a:rPr lang="en-US" altLang="en-US" sz="2000" kern="100" dirty="0">
                <a:solidFill>
                  <a:schemeClr val="bg1"/>
                </a:solidFill>
                <a:latin typeface="標楷體" panose="03000509000000000000" pitchFamily="65" charset="-120"/>
                <a:ea typeface="DFKai-SB"/>
              </a:rPr>
              <a:t>,</a:t>
            </a:r>
            <a:r>
              <a:rPr lang="zh-TW" altLang="en-US" sz="2000" kern="100">
                <a:solidFill>
                  <a:schemeClr val="bg1"/>
                </a:solidFill>
                <a:latin typeface="標楷體" panose="03000509000000000000" pitchFamily="65" charset="-120"/>
                <a:ea typeface="DFKai-SB"/>
              </a:rPr>
              <a:t>像是使用者能夠按照自己喜歡的影片建立清單</a:t>
            </a:r>
            <a:r>
              <a:rPr lang="en-US" altLang="en-US" sz="2000" kern="100" dirty="0">
                <a:solidFill>
                  <a:schemeClr val="bg1"/>
                </a:solidFill>
                <a:latin typeface="標楷體" panose="03000509000000000000" pitchFamily="65" charset="-120"/>
                <a:ea typeface="DFKai-SB"/>
              </a:rPr>
              <a:t>,</a:t>
            </a:r>
            <a:r>
              <a:rPr lang="en-US" altLang="en-US" sz="2000" kern="100" err="1">
                <a:solidFill>
                  <a:schemeClr val="bg1"/>
                </a:solidFill>
                <a:latin typeface="標楷體" panose="03000509000000000000" pitchFamily="65" charset="-120"/>
                <a:ea typeface="DFKai-SB"/>
              </a:rPr>
              <a:t>又或是能夠建立個人的筆記空間,能夠拿來記錄學術上的重點或疑問</a:t>
            </a:r>
            <a:r>
              <a:rPr lang="zh-TW" sz="2000" kern="100">
                <a:solidFill>
                  <a:schemeClr val="bg1"/>
                </a:solidFill>
                <a:latin typeface="標楷體" panose="03000509000000000000" pitchFamily="65" charset="-120"/>
                <a:ea typeface="DFKai-SB"/>
              </a:rPr>
              <a:t>。</a:t>
            </a:r>
          </a:p>
          <a:p>
            <a:pPr marL="342900" indent="-342900" algn="just">
              <a:lnSpc>
                <a:spcPct val="200000"/>
              </a:lnSpc>
              <a:buFont typeface="Arial" panose="020B0604020202020204" pitchFamily="34" charset="0"/>
              <a:buChar char="•"/>
            </a:pPr>
            <a:r>
              <a:rPr lang="zh-TW" altLang="zh-TW" sz="2000" kern="100">
                <a:solidFill>
                  <a:schemeClr val="bg1"/>
                </a:solidFill>
                <a:effectLst/>
                <a:latin typeface="標楷體"/>
                <a:ea typeface="標楷體"/>
              </a:rPr>
              <a:t>將此平台不僅限現於在</a:t>
            </a:r>
            <a:r>
              <a:rPr lang="en-US" altLang="zh-TW" sz="2000" kern="100">
                <a:solidFill>
                  <a:schemeClr val="bg1"/>
                </a:solidFill>
                <a:effectLst/>
                <a:latin typeface="標楷體"/>
                <a:ea typeface="標楷體"/>
              </a:rPr>
              <a:t>YT</a:t>
            </a:r>
            <a:r>
              <a:rPr lang="zh-TW" altLang="zh-TW" sz="2000" kern="100">
                <a:solidFill>
                  <a:schemeClr val="bg1"/>
                </a:solidFill>
                <a:effectLst/>
                <a:latin typeface="標楷體"/>
                <a:ea typeface="標楷體"/>
              </a:rPr>
              <a:t>教學頻道，能將各</a:t>
            </a:r>
            <a:r>
              <a:rPr lang="zh-TW" altLang="zh-TW" sz="2000" kern="100">
                <a:solidFill>
                  <a:schemeClr val="bg1"/>
                </a:solidFill>
                <a:latin typeface="標楷體"/>
                <a:ea typeface="標楷體"/>
              </a:rPr>
              <a:t>種網站的影片也能夠嵌入網站讓使用者</a:t>
            </a:r>
            <a:endParaRPr lang="zh-TW" altLang="en-US" sz="2000" kern="100">
              <a:solidFill>
                <a:schemeClr val="bg1"/>
              </a:solidFill>
              <a:latin typeface="標楷體"/>
              <a:ea typeface="標楷體"/>
            </a:endParaRPr>
          </a:p>
          <a:p>
            <a:pPr algn="just">
              <a:lnSpc>
                <a:spcPct val="200000"/>
              </a:lnSpc>
            </a:pPr>
            <a:r>
              <a:rPr lang="zh-TW" altLang="zh-TW" sz="2000" kern="100">
                <a:solidFill>
                  <a:schemeClr val="bg1"/>
                </a:solidFill>
                <a:latin typeface="標楷體"/>
                <a:ea typeface="標楷體"/>
              </a:rPr>
              <a:t>   有更多選擇</a:t>
            </a:r>
            <a:r>
              <a:rPr lang="zh-TW" altLang="zh-TW" sz="2000" kern="100">
                <a:solidFill>
                  <a:schemeClr val="bg1"/>
                </a:solidFill>
                <a:effectLst/>
                <a:latin typeface="標楷體"/>
                <a:ea typeface="標楷體"/>
              </a:rPr>
              <a:t>。</a:t>
            </a:r>
            <a:endParaRPr lang="zh-TW" altLang="en-US" sz="2000" kern="100">
              <a:solidFill>
                <a:schemeClr val="bg1"/>
              </a:solidFill>
              <a:effectLst/>
              <a:latin typeface="標楷體"/>
              <a:ea typeface="標楷體"/>
            </a:endParaRPr>
          </a:p>
          <a:p>
            <a:pPr marL="342900" indent="-342900" algn="just">
              <a:lnSpc>
                <a:spcPct val="200000"/>
              </a:lnSpc>
              <a:buFont typeface="Arial" panose="020B0604020202020204" pitchFamily="34" charset="0"/>
              <a:buChar char="•"/>
            </a:pPr>
            <a:r>
              <a:rPr lang="zh-TW" altLang="en-US" sz="2000">
                <a:solidFill>
                  <a:schemeClr val="bg1"/>
                </a:solidFill>
                <a:latin typeface="標楷體" panose="03000509000000000000" pitchFamily="65" charset="-120"/>
                <a:ea typeface="標楷體"/>
              </a:rPr>
              <a:t>資安威脅層出不窮，維護網站的資訊安全，阻擋惡意攻擊</a:t>
            </a:r>
          </a:p>
          <a:p>
            <a:pPr marL="342900" indent="-342900" algn="just">
              <a:lnSpc>
                <a:spcPct val="200000"/>
              </a:lnSpc>
              <a:buFont typeface="Arial" panose="020B0604020202020204" pitchFamily="34" charset="0"/>
              <a:buChar char="•"/>
            </a:pPr>
            <a:r>
              <a:rPr lang="zh-TW" altLang="en-US" sz="2000">
                <a:solidFill>
                  <a:schemeClr val="bg1"/>
                </a:solidFill>
                <a:latin typeface="標楷體" panose="03000509000000000000" pitchFamily="65" charset="-120"/>
                <a:ea typeface="標楷體"/>
              </a:rPr>
              <a:t>希望夠能內嵌GPT助手,讓使用者有問題時能夠得到快速的回覆</a:t>
            </a:r>
            <a:endParaRPr lang="zh-TW" altLang="en-US" sz="2000" dirty="0">
              <a:solidFill>
                <a:schemeClr val="bg1"/>
              </a:solidFill>
              <a:effectLst/>
              <a:latin typeface="標楷體" panose="03000509000000000000" pitchFamily="65" charset="-120"/>
              <a:ea typeface="標楷體" panose="03000509000000000000" pitchFamily="65" charset="-120"/>
            </a:endParaRPr>
          </a:p>
          <a:p>
            <a:pPr marL="342900" marR="0" indent="-342900" algn="just" defTabSz="914400">
              <a:lnSpc>
                <a:spcPct val="200000"/>
              </a:lnSpc>
              <a:spcBef>
                <a:spcPts val="0"/>
              </a:spcBef>
              <a:spcAft>
                <a:spcPts val="0"/>
              </a:spcAft>
              <a:buClrTx/>
              <a:buSzTx/>
              <a:buFont typeface="Arial" panose="020B0604020202020204" pitchFamily="34" charset="0"/>
              <a:buChar char="•"/>
              <a:tabLst/>
            </a:pPr>
            <a:r>
              <a:rPr lang="zh-TW" altLang="en-US" sz="2000">
                <a:solidFill>
                  <a:schemeClr val="bg1"/>
                </a:solidFill>
                <a:latin typeface="標楷體" panose="03000509000000000000" pitchFamily="65" charset="-120"/>
                <a:ea typeface="標楷體"/>
              </a:rPr>
              <a:t>能夠在留言區旁有一個獨立空間能夠寫程式,讓使用者能夠在看影片同時直接在一旁練習</a:t>
            </a:r>
            <a:endParaRPr lang="zh-TW" altLang="en-US" sz="2000" b="0" i="0" u="none" strike="noStrike" cap="none" spc="0" normalizeH="0" baseline="0">
              <a:ln>
                <a:noFill/>
              </a:ln>
              <a:solidFill>
                <a:schemeClr val="bg1"/>
              </a:solidFill>
              <a:effectLst/>
              <a:uFillTx/>
              <a:latin typeface="標楷體" panose="03000509000000000000" pitchFamily="65" charset="-120"/>
              <a:ea typeface="標楷體" panose="03000509000000000000" pitchFamily="65" charset="-120"/>
            </a:endParaRPr>
          </a:p>
          <a:p>
            <a:pPr indent="304800" algn="just">
              <a:lnSpc>
                <a:spcPct val="200000"/>
              </a:lnSpc>
            </a:pPr>
            <a:endParaRPr lang="zh-TW" altLang="zh-TW" sz="2400" kern="100">
              <a:solidFill>
                <a:schemeClr val="bg1"/>
              </a:solidFill>
              <a:latin typeface="標楷體" panose="03000509000000000000" pitchFamily="65" charset="-120"/>
              <a:ea typeface="標楷體" panose="03000509000000000000" pitchFamily="65" charset="-120"/>
            </a:endParaRPr>
          </a:p>
          <a:p>
            <a:pPr>
              <a:lnSpc>
                <a:spcPct val="200000"/>
              </a:lnSpc>
            </a:pPr>
            <a:endParaRPr lang="zh-TW" altLang="en-US" sz="240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49269714"/>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预期效果"/>
          <p:cNvSpPr/>
          <p:nvPr/>
        </p:nvSpPr>
        <p:spPr>
          <a:xfrm>
            <a:off x="5565058" y="4069621"/>
            <a:ext cx="1986115" cy="1015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600">
                <a:solidFill>
                  <a:srgbClr val="FFFFFF"/>
                </a:solidFill>
              </a:defRPr>
            </a:lvl1pPr>
          </a:lstStyle>
          <a:p>
            <a:r>
              <a:rPr lang="zh-TW" altLang="en-US" sz="6000"/>
              <a:t>分工</a:t>
            </a:r>
            <a:endParaRPr sz="6000">
              <a:cs typeface="+mn-ea"/>
              <a:sym typeface="+mn-lt"/>
            </a:endParaRPr>
          </a:p>
        </p:txBody>
      </p:sp>
      <p:sp>
        <p:nvSpPr>
          <p:cNvPr id="768" name="06"/>
          <p:cNvSpPr/>
          <p:nvPr/>
        </p:nvSpPr>
        <p:spPr>
          <a:xfrm>
            <a:off x="5423591" y="1080533"/>
            <a:ext cx="2053567" cy="2199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3800">
                <a:solidFill>
                  <a:srgbClr val="FFFFFF"/>
                </a:solidFill>
                <a:effectLst>
                  <a:outerShdw blurRad="38100" dist="38100" dir="2700000" rotWithShape="0">
                    <a:srgbClr val="000000">
                      <a:alpha val="43137"/>
                    </a:srgbClr>
                  </a:outerShdw>
                </a:effectLst>
              </a:defRPr>
            </a:lvl1pPr>
          </a:lstStyle>
          <a:p>
            <a:r>
              <a:rPr>
                <a:cs typeface="+mn-ea"/>
                <a:sym typeface="+mn-lt"/>
              </a:rPr>
              <a:t>06</a:t>
            </a:r>
          </a:p>
        </p:txBody>
      </p:sp>
      <p:sp>
        <p:nvSpPr>
          <p:cNvPr id="770" name="线条"/>
          <p:cNvSpPr/>
          <p:nvPr/>
        </p:nvSpPr>
        <p:spPr>
          <a:xfrm flipH="1" flipV="1">
            <a:off x="4040454" y="3736552"/>
            <a:ext cx="4451351" cy="3212"/>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768"/>
                                        </p:tgtEl>
                                        <p:attrNameLst>
                                          <p:attrName>style.visibility</p:attrName>
                                        </p:attrNameLst>
                                      </p:cBhvr>
                                      <p:to>
                                        <p:strVal val="visible"/>
                                      </p:to>
                                    </p:set>
                                    <p:anim calcmode="lin" valueType="num">
                                      <p:cBhvr>
                                        <p:cTn id="7" dur="500" fill="hold"/>
                                        <p:tgtEl>
                                          <p:spTgt spid="768"/>
                                        </p:tgtEl>
                                        <p:attrNameLst>
                                          <p:attrName>ppt_w</p:attrName>
                                        </p:attrNameLst>
                                      </p:cBhvr>
                                      <p:tavLst>
                                        <p:tav tm="0" fmla="#ppt_w*sin(2.5*pi*$)">
                                          <p:val>
                                            <p:fltVal val="0"/>
                                          </p:val>
                                        </p:tav>
                                        <p:tav tm="100000">
                                          <p:val>
                                            <p:fltVal val="1"/>
                                          </p:val>
                                        </p:tav>
                                      </p:tavLst>
                                    </p:anim>
                                    <p:anim calcmode="lin" valueType="num">
                                      <p:cBhvr>
                                        <p:cTn id="8" dur="500" fill="hold"/>
                                        <p:tgtEl>
                                          <p:spTgt spid="76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766"/>
                                        </p:tgtEl>
                                        <p:attrNameLst>
                                          <p:attrName>style.visibility</p:attrName>
                                        </p:attrNameLst>
                                      </p:cBhvr>
                                      <p:to>
                                        <p:strVal val="visible"/>
                                      </p:to>
                                    </p:set>
                                    <p:anim calcmode="lin" valueType="num">
                                      <p:cBhvr>
                                        <p:cTn id="13" dur="1000" fill="hold"/>
                                        <p:tgtEl>
                                          <p:spTgt spid="766"/>
                                        </p:tgtEl>
                                        <p:attrNameLst>
                                          <p:attrName>ppt_x</p:attrName>
                                        </p:attrNameLst>
                                      </p:cBhvr>
                                      <p:tavLst>
                                        <p:tav tm="0">
                                          <p:val>
                                            <p:strVal val="#ppt_x"/>
                                          </p:val>
                                        </p:tav>
                                        <p:tav tm="100000">
                                          <p:val>
                                            <p:strVal val="#ppt_x"/>
                                          </p:val>
                                        </p:tav>
                                      </p:tavLst>
                                    </p:anim>
                                    <p:anim calcmode="lin" valueType="num">
                                      <p:cBhvr>
                                        <p:cTn id="14" dur="1000" fill="hold"/>
                                        <p:tgtEl>
                                          <p:spTgt spid="7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 grpId="0" animBg="1" advAuto="0"/>
      <p:bldP spid="768"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形状"/>
          <p:cNvSpPr/>
          <p:nvPr/>
        </p:nvSpPr>
        <p:spPr>
          <a:xfrm>
            <a:off x="1054342" y="2505785"/>
            <a:ext cx="463252" cy="411779"/>
          </a:xfrm>
          <a:custGeom>
            <a:avLst/>
            <a:gdLst/>
            <a:ahLst/>
            <a:cxnLst>
              <a:cxn ang="0">
                <a:pos x="wd2" y="hd2"/>
              </a:cxn>
              <a:cxn ang="5400000">
                <a:pos x="wd2" y="hd2"/>
              </a:cxn>
              <a:cxn ang="10800000">
                <a:pos x="wd2" y="hd2"/>
              </a:cxn>
              <a:cxn ang="16200000">
                <a:pos x="wd2" y="hd2"/>
              </a:cxn>
            </a:cxnLst>
            <a:rect l="0" t="0" r="r" b="b"/>
            <a:pathLst>
              <a:path w="21600" h="21600" extrusionOk="0">
                <a:moveTo>
                  <a:pt x="7535" y="0"/>
                </a:moveTo>
                <a:cubicBezTo>
                  <a:pt x="502" y="1964"/>
                  <a:pt x="8540" y="7855"/>
                  <a:pt x="8540" y="7855"/>
                </a:cubicBezTo>
                <a:cubicBezTo>
                  <a:pt x="2009" y="7855"/>
                  <a:pt x="2009" y="7855"/>
                  <a:pt x="2009" y="7855"/>
                </a:cubicBezTo>
                <a:cubicBezTo>
                  <a:pt x="1758" y="7855"/>
                  <a:pt x="1758" y="7855"/>
                  <a:pt x="1758" y="7855"/>
                </a:cubicBezTo>
                <a:cubicBezTo>
                  <a:pt x="753" y="7855"/>
                  <a:pt x="0" y="8696"/>
                  <a:pt x="0" y="9818"/>
                </a:cubicBezTo>
                <a:cubicBezTo>
                  <a:pt x="0" y="9818"/>
                  <a:pt x="0" y="9818"/>
                  <a:pt x="0" y="9818"/>
                </a:cubicBezTo>
                <a:cubicBezTo>
                  <a:pt x="0" y="10660"/>
                  <a:pt x="502" y="11221"/>
                  <a:pt x="1005" y="11501"/>
                </a:cubicBezTo>
                <a:cubicBezTo>
                  <a:pt x="502" y="11782"/>
                  <a:pt x="251" y="12623"/>
                  <a:pt x="251" y="13184"/>
                </a:cubicBezTo>
                <a:cubicBezTo>
                  <a:pt x="251" y="13184"/>
                  <a:pt x="251" y="13184"/>
                  <a:pt x="251" y="13184"/>
                </a:cubicBezTo>
                <a:cubicBezTo>
                  <a:pt x="251" y="14026"/>
                  <a:pt x="753" y="14868"/>
                  <a:pt x="1507" y="15148"/>
                </a:cubicBezTo>
                <a:cubicBezTo>
                  <a:pt x="1256" y="15429"/>
                  <a:pt x="1005" y="15709"/>
                  <a:pt x="1005" y="16270"/>
                </a:cubicBezTo>
                <a:cubicBezTo>
                  <a:pt x="1005" y="16270"/>
                  <a:pt x="1005" y="16270"/>
                  <a:pt x="1005" y="16270"/>
                </a:cubicBezTo>
                <a:cubicBezTo>
                  <a:pt x="1005" y="17392"/>
                  <a:pt x="1758" y="18234"/>
                  <a:pt x="2763" y="18234"/>
                </a:cubicBezTo>
                <a:cubicBezTo>
                  <a:pt x="2763" y="18234"/>
                  <a:pt x="2763" y="18234"/>
                  <a:pt x="2763" y="18234"/>
                </a:cubicBezTo>
                <a:cubicBezTo>
                  <a:pt x="2512" y="18514"/>
                  <a:pt x="2260" y="19075"/>
                  <a:pt x="2260" y="19636"/>
                </a:cubicBezTo>
                <a:cubicBezTo>
                  <a:pt x="2260" y="19636"/>
                  <a:pt x="2260" y="19636"/>
                  <a:pt x="2260" y="19636"/>
                </a:cubicBezTo>
                <a:cubicBezTo>
                  <a:pt x="2260" y="20478"/>
                  <a:pt x="3014" y="21600"/>
                  <a:pt x="4019" y="21600"/>
                </a:cubicBezTo>
                <a:cubicBezTo>
                  <a:pt x="7284" y="21600"/>
                  <a:pt x="7284" y="21600"/>
                  <a:pt x="7284" y="21600"/>
                </a:cubicBezTo>
                <a:cubicBezTo>
                  <a:pt x="11553" y="21600"/>
                  <a:pt x="11553" y="21600"/>
                  <a:pt x="11553" y="21600"/>
                </a:cubicBezTo>
                <a:cubicBezTo>
                  <a:pt x="11553" y="21600"/>
                  <a:pt x="11553" y="21600"/>
                  <a:pt x="11553" y="21600"/>
                </a:cubicBezTo>
                <a:cubicBezTo>
                  <a:pt x="13060" y="19917"/>
                  <a:pt x="13060" y="19917"/>
                  <a:pt x="13060" y="19917"/>
                </a:cubicBezTo>
                <a:cubicBezTo>
                  <a:pt x="16828" y="19356"/>
                  <a:pt x="16828" y="19356"/>
                  <a:pt x="16828" y="19356"/>
                </a:cubicBezTo>
                <a:cubicBezTo>
                  <a:pt x="16828" y="21600"/>
                  <a:pt x="16828" y="21600"/>
                  <a:pt x="16828" y="21600"/>
                </a:cubicBezTo>
                <a:cubicBezTo>
                  <a:pt x="21600" y="21600"/>
                  <a:pt x="21600" y="21600"/>
                  <a:pt x="21600" y="21600"/>
                </a:cubicBezTo>
                <a:cubicBezTo>
                  <a:pt x="21600" y="7013"/>
                  <a:pt x="21600" y="7013"/>
                  <a:pt x="21600" y="7013"/>
                </a:cubicBezTo>
                <a:cubicBezTo>
                  <a:pt x="16828" y="7013"/>
                  <a:pt x="16828" y="7013"/>
                  <a:pt x="16828" y="7013"/>
                </a:cubicBezTo>
                <a:cubicBezTo>
                  <a:pt x="16828" y="8696"/>
                  <a:pt x="16828" y="8696"/>
                  <a:pt x="16828" y="8696"/>
                </a:cubicBezTo>
                <a:cubicBezTo>
                  <a:pt x="15572" y="8696"/>
                  <a:pt x="15572" y="8696"/>
                  <a:pt x="15572" y="8696"/>
                </a:cubicBezTo>
                <a:cubicBezTo>
                  <a:pt x="14567" y="4208"/>
                  <a:pt x="8288" y="4769"/>
                  <a:pt x="7535" y="0"/>
                </a:cubicBezTo>
                <a:close/>
              </a:path>
            </a:pathLst>
          </a:custGeom>
          <a:solidFill>
            <a:srgbClr val="FFFFFF"/>
          </a:solidFill>
          <a:ln w="12700">
            <a:miter lim="400000"/>
          </a:ln>
        </p:spPr>
        <p:txBody>
          <a:bodyPr lIns="45719" rIns="45719" anchor="ctr"/>
          <a:lstStyle/>
          <a:p>
            <a:pPr>
              <a:defRPr>
                <a:solidFill>
                  <a:srgbClr val="FFFFFF"/>
                </a:solidFill>
              </a:defRPr>
            </a:pPr>
            <a:endParaRPr>
              <a:cs typeface="+mn-ea"/>
              <a:sym typeface="+mn-lt"/>
            </a:endParaRPr>
          </a:p>
        </p:txBody>
      </p:sp>
      <p:grpSp>
        <p:nvGrpSpPr>
          <p:cNvPr id="790" name="成组"/>
          <p:cNvGrpSpPr/>
          <p:nvPr/>
        </p:nvGrpSpPr>
        <p:grpSpPr>
          <a:xfrm>
            <a:off x="1054342" y="3464797"/>
            <a:ext cx="487920" cy="488535"/>
            <a:chOff x="0" y="0"/>
            <a:chExt cx="487919" cy="488533"/>
          </a:xfrm>
        </p:grpSpPr>
        <p:sp>
          <p:nvSpPr>
            <p:cNvPr id="788" name="形状"/>
            <p:cNvSpPr/>
            <p:nvPr/>
          </p:nvSpPr>
          <p:spPr>
            <a:xfrm>
              <a:off x="0" y="284188"/>
              <a:ext cx="487920" cy="204346"/>
            </a:xfrm>
            <a:custGeom>
              <a:avLst/>
              <a:gdLst/>
              <a:ahLst/>
              <a:cxnLst>
                <a:cxn ang="0">
                  <a:pos x="wd2" y="hd2"/>
                </a:cxn>
                <a:cxn ang="5400000">
                  <a:pos x="wd2" y="hd2"/>
                </a:cxn>
                <a:cxn ang="10800000">
                  <a:pos x="wd2" y="hd2"/>
                </a:cxn>
                <a:cxn ang="16200000">
                  <a:pos x="wd2" y="hd2"/>
                </a:cxn>
              </a:cxnLst>
              <a:rect l="0" t="0" r="r" b="b"/>
              <a:pathLst>
                <a:path w="21325" h="21000" extrusionOk="0">
                  <a:moveTo>
                    <a:pt x="19252" y="5880"/>
                  </a:moveTo>
                  <a:cubicBezTo>
                    <a:pt x="16904" y="9120"/>
                    <a:pt x="16904" y="9120"/>
                    <a:pt x="16904" y="9120"/>
                  </a:cubicBezTo>
                  <a:cubicBezTo>
                    <a:pt x="14557" y="12360"/>
                    <a:pt x="14557" y="12360"/>
                    <a:pt x="14557" y="12360"/>
                  </a:cubicBezTo>
                  <a:cubicBezTo>
                    <a:pt x="14557" y="12360"/>
                    <a:pt x="10800" y="11280"/>
                    <a:pt x="9861" y="10200"/>
                  </a:cubicBezTo>
                  <a:cubicBezTo>
                    <a:pt x="9391" y="10200"/>
                    <a:pt x="8922" y="9120"/>
                    <a:pt x="8922" y="8040"/>
                  </a:cubicBezTo>
                  <a:cubicBezTo>
                    <a:pt x="8922" y="8040"/>
                    <a:pt x="8922" y="8040"/>
                    <a:pt x="8922" y="6960"/>
                  </a:cubicBezTo>
                  <a:cubicBezTo>
                    <a:pt x="8922" y="5880"/>
                    <a:pt x="9861" y="5880"/>
                    <a:pt x="9861" y="5880"/>
                  </a:cubicBezTo>
                  <a:cubicBezTo>
                    <a:pt x="13617" y="8040"/>
                    <a:pt x="13617" y="8040"/>
                    <a:pt x="13617" y="8040"/>
                  </a:cubicBezTo>
                  <a:cubicBezTo>
                    <a:pt x="13617" y="8040"/>
                    <a:pt x="13617" y="8040"/>
                    <a:pt x="13617" y="8040"/>
                  </a:cubicBezTo>
                  <a:cubicBezTo>
                    <a:pt x="14087" y="8040"/>
                    <a:pt x="14557" y="8040"/>
                    <a:pt x="14557" y="6960"/>
                  </a:cubicBezTo>
                  <a:cubicBezTo>
                    <a:pt x="14557" y="6960"/>
                    <a:pt x="15026" y="6960"/>
                    <a:pt x="15026" y="6960"/>
                  </a:cubicBezTo>
                  <a:cubicBezTo>
                    <a:pt x="15026" y="6960"/>
                    <a:pt x="15026" y="5880"/>
                    <a:pt x="15026" y="5880"/>
                  </a:cubicBezTo>
                  <a:cubicBezTo>
                    <a:pt x="15026" y="4800"/>
                    <a:pt x="14557" y="3720"/>
                    <a:pt x="14087" y="2640"/>
                  </a:cubicBezTo>
                  <a:cubicBezTo>
                    <a:pt x="12678" y="2640"/>
                    <a:pt x="12678" y="2640"/>
                    <a:pt x="12678" y="2640"/>
                  </a:cubicBezTo>
                  <a:cubicBezTo>
                    <a:pt x="7513" y="480"/>
                    <a:pt x="7513" y="480"/>
                    <a:pt x="7513" y="480"/>
                  </a:cubicBezTo>
                  <a:cubicBezTo>
                    <a:pt x="6574" y="-600"/>
                    <a:pt x="5635" y="480"/>
                    <a:pt x="5635" y="480"/>
                  </a:cubicBezTo>
                  <a:cubicBezTo>
                    <a:pt x="0" y="8040"/>
                    <a:pt x="0" y="8040"/>
                    <a:pt x="0" y="8040"/>
                  </a:cubicBezTo>
                  <a:cubicBezTo>
                    <a:pt x="3287" y="21000"/>
                    <a:pt x="3287" y="21000"/>
                    <a:pt x="3287" y="21000"/>
                  </a:cubicBezTo>
                  <a:cubicBezTo>
                    <a:pt x="5165" y="18840"/>
                    <a:pt x="5165" y="18840"/>
                    <a:pt x="5165" y="18840"/>
                  </a:cubicBezTo>
                  <a:cubicBezTo>
                    <a:pt x="5635" y="17760"/>
                    <a:pt x="6574" y="17760"/>
                    <a:pt x="6574" y="17760"/>
                  </a:cubicBezTo>
                  <a:cubicBezTo>
                    <a:pt x="10800" y="19920"/>
                    <a:pt x="10800" y="19920"/>
                    <a:pt x="10800" y="19920"/>
                  </a:cubicBezTo>
                  <a:cubicBezTo>
                    <a:pt x="13148" y="21000"/>
                    <a:pt x="14087" y="19920"/>
                    <a:pt x="14087" y="19920"/>
                  </a:cubicBezTo>
                  <a:cubicBezTo>
                    <a:pt x="20661" y="11280"/>
                    <a:pt x="20661" y="11280"/>
                    <a:pt x="20661" y="11280"/>
                  </a:cubicBezTo>
                  <a:cubicBezTo>
                    <a:pt x="21130" y="11280"/>
                    <a:pt x="21600" y="9120"/>
                    <a:pt x="21130" y="6960"/>
                  </a:cubicBezTo>
                  <a:cubicBezTo>
                    <a:pt x="20661" y="5880"/>
                    <a:pt x="20191" y="4800"/>
                    <a:pt x="19252" y="5880"/>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789" name="形状"/>
            <p:cNvSpPr/>
            <p:nvPr/>
          </p:nvSpPr>
          <p:spPr>
            <a:xfrm>
              <a:off x="34083" y="0"/>
              <a:ext cx="426048" cy="340837"/>
            </a:xfrm>
            <a:custGeom>
              <a:avLst/>
              <a:gdLst/>
              <a:ahLst/>
              <a:cxnLst>
                <a:cxn ang="0">
                  <a:pos x="wd2" y="hd2"/>
                </a:cxn>
                <a:cxn ang="5400000">
                  <a:pos x="wd2" y="hd2"/>
                </a:cxn>
                <a:cxn ang="10800000">
                  <a:pos x="wd2" y="hd2"/>
                </a:cxn>
                <a:cxn ang="16200000">
                  <a:pos x="wd2" y="hd2"/>
                </a:cxn>
              </a:cxnLst>
              <a:rect l="0" t="0" r="r" b="b"/>
              <a:pathLst>
                <a:path w="21600" h="21600" extrusionOk="0">
                  <a:moveTo>
                    <a:pt x="2700" y="14850"/>
                  </a:moveTo>
                  <a:cubicBezTo>
                    <a:pt x="5940" y="14850"/>
                    <a:pt x="5940" y="14850"/>
                    <a:pt x="5940" y="14850"/>
                  </a:cubicBezTo>
                  <a:cubicBezTo>
                    <a:pt x="5940" y="15525"/>
                    <a:pt x="5940" y="15525"/>
                    <a:pt x="5940" y="16200"/>
                  </a:cubicBezTo>
                  <a:cubicBezTo>
                    <a:pt x="5940" y="16200"/>
                    <a:pt x="6480" y="16200"/>
                    <a:pt x="6480" y="16200"/>
                  </a:cubicBezTo>
                  <a:cubicBezTo>
                    <a:pt x="7020" y="16200"/>
                    <a:pt x="7020" y="16200"/>
                    <a:pt x="7560" y="16200"/>
                  </a:cubicBezTo>
                  <a:cubicBezTo>
                    <a:pt x="8100" y="16200"/>
                    <a:pt x="8100" y="16200"/>
                    <a:pt x="8100" y="16200"/>
                  </a:cubicBezTo>
                  <a:cubicBezTo>
                    <a:pt x="7560" y="15525"/>
                    <a:pt x="7560" y="15525"/>
                    <a:pt x="7560" y="14850"/>
                  </a:cubicBezTo>
                  <a:cubicBezTo>
                    <a:pt x="14040" y="14850"/>
                    <a:pt x="14040" y="14850"/>
                    <a:pt x="14040" y="14850"/>
                  </a:cubicBezTo>
                  <a:cubicBezTo>
                    <a:pt x="14040" y="16200"/>
                    <a:pt x="14040" y="16875"/>
                    <a:pt x="14040" y="17550"/>
                  </a:cubicBezTo>
                  <a:cubicBezTo>
                    <a:pt x="15120" y="18225"/>
                    <a:pt x="15120" y="18225"/>
                    <a:pt x="15120" y="18225"/>
                  </a:cubicBezTo>
                  <a:cubicBezTo>
                    <a:pt x="15660" y="18225"/>
                    <a:pt x="16200" y="18900"/>
                    <a:pt x="16740" y="19575"/>
                  </a:cubicBezTo>
                  <a:cubicBezTo>
                    <a:pt x="17280" y="20250"/>
                    <a:pt x="17280" y="20925"/>
                    <a:pt x="17280" y="21600"/>
                  </a:cubicBezTo>
                  <a:cubicBezTo>
                    <a:pt x="19980" y="20250"/>
                    <a:pt x="19980" y="20250"/>
                    <a:pt x="19980" y="20250"/>
                  </a:cubicBezTo>
                  <a:cubicBezTo>
                    <a:pt x="19980" y="19575"/>
                    <a:pt x="20520" y="19575"/>
                    <a:pt x="20520" y="19575"/>
                  </a:cubicBezTo>
                  <a:cubicBezTo>
                    <a:pt x="21060" y="18225"/>
                    <a:pt x="21600" y="16200"/>
                    <a:pt x="21600" y="13500"/>
                  </a:cubicBezTo>
                  <a:cubicBezTo>
                    <a:pt x="21600" y="6075"/>
                    <a:pt x="16740" y="0"/>
                    <a:pt x="10800" y="0"/>
                  </a:cubicBezTo>
                  <a:cubicBezTo>
                    <a:pt x="4860" y="0"/>
                    <a:pt x="0" y="6075"/>
                    <a:pt x="0" y="13500"/>
                  </a:cubicBezTo>
                  <a:cubicBezTo>
                    <a:pt x="0" y="15525"/>
                    <a:pt x="540" y="17550"/>
                    <a:pt x="1080" y="18900"/>
                  </a:cubicBezTo>
                  <a:cubicBezTo>
                    <a:pt x="3240" y="17550"/>
                    <a:pt x="3240" y="17550"/>
                    <a:pt x="3240" y="17550"/>
                  </a:cubicBezTo>
                  <a:cubicBezTo>
                    <a:pt x="3240" y="16875"/>
                    <a:pt x="2700" y="15525"/>
                    <a:pt x="2700" y="14850"/>
                  </a:cubicBezTo>
                  <a:close/>
                  <a:moveTo>
                    <a:pt x="17820" y="18900"/>
                  </a:moveTo>
                  <a:cubicBezTo>
                    <a:pt x="17280" y="18225"/>
                    <a:pt x="16740" y="18225"/>
                    <a:pt x="15660" y="18225"/>
                  </a:cubicBezTo>
                  <a:cubicBezTo>
                    <a:pt x="15660" y="16875"/>
                    <a:pt x="16200" y="16200"/>
                    <a:pt x="16200" y="14850"/>
                  </a:cubicBezTo>
                  <a:cubicBezTo>
                    <a:pt x="18900" y="14850"/>
                    <a:pt x="18900" y="14850"/>
                    <a:pt x="18900" y="14850"/>
                  </a:cubicBezTo>
                  <a:cubicBezTo>
                    <a:pt x="18900" y="16200"/>
                    <a:pt x="18360" y="17550"/>
                    <a:pt x="17820" y="18900"/>
                  </a:cubicBezTo>
                  <a:close/>
                  <a:moveTo>
                    <a:pt x="18900" y="12825"/>
                  </a:moveTo>
                  <a:cubicBezTo>
                    <a:pt x="16200" y="12825"/>
                    <a:pt x="16200" y="12825"/>
                    <a:pt x="16200" y="12825"/>
                  </a:cubicBezTo>
                  <a:cubicBezTo>
                    <a:pt x="16200" y="11475"/>
                    <a:pt x="15660" y="10125"/>
                    <a:pt x="15660" y="9450"/>
                  </a:cubicBezTo>
                  <a:cubicBezTo>
                    <a:pt x="16740" y="9450"/>
                    <a:pt x="17280" y="8775"/>
                    <a:pt x="17820" y="8775"/>
                  </a:cubicBezTo>
                  <a:cubicBezTo>
                    <a:pt x="18360" y="10125"/>
                    <a:pt x="18900" y="11475"/>
                    <a:pt x="18900" y="12825"/>
                  </a:cubicBezTo>
                  <a:close/>
                  <a:moveTo>
                    <a:pt x="16740" y="6750"/>
                  </a:moveTo>
                  <a:cubicBezTo>
                    <a:pt x="16740" y="6750"/>
                    <a:pt x="16740" y="6750"/>
                    <a:pt x="16740" y="6750"/>
                  </a:cubicBezTo>
                  <a:cubicBezTo>
                    <a:pt x="16200" y="6750"/>
                    <a:pt x="15660" y="6750"/>
                    <a:pt x="15120" y="6750"/>
                  </a:cubicBezTo>
                  <a:cubicBezTo>
                    <a:pt x="15120" y="6075"/>
                    <a:pt x="15120" y="5400"/>
                    <a:pt x="14580" y="4725"/>
                  </a:cubicBezTo>
                  <a:cubicBezTo>
                    <a:pt x="15660" y="4725"/>
                    <a:pt x="16200" y="5400"/>
                    <a:pt x="16740" y="6750"/>
                  </a:cubicBezTo>
                  <a:close/>
                  <a:moveTo>
                    <a:pt x="9180" y="5400"/>
                  </a:moveTo>
                  <a:cubicBezTo>
                    <a:pt x="9180" y="4725"/>
                    <a:pt x="9720" y="4050"/>
                    <a:pt x="9720" y="3375"/>
                  </a:cubicBezTo>
                  <a:cubicBezTo>
                    <a:pt x="10800" y="3375"/>
                    <a:pt x="11340" y="3375"/>
                    <a:pt x="11880" y="3375"/>
                  </a:cubicBezTo>
                  <a:cubicBezTo>
                    <a:pt x="12420" y="4050"/>
                    <a:pt x="12420" y="4725"/>
                    <a:pt x="12960" y="5400"/>
                  </a:cubicBezTo>
                  <a:cubicBezTo>
                    <a:pt x="12960" y="6075"/>
                    <a:pt x="13500" y="6750"/>
                    <a:pt x="13500" y="7425"/>
                  </a:cubicBezTo>
                  <a:cubicBezTo>
                    <a:pt x="11880" y="7425"/>
                    <a:pt x="10260" y="7425"/>
                    <a:pt x="8640" y="7425"/>
                  </a:cubicBezTo>
                  <a:cubicBezTo>
                    <a:pt x="8640" y="6750"/>
                    <a:pt x="8640" y="6075"/>
                    <a:pt x="9180" y="5400"/>
                  </a:cubicBezTo>
                  <a:close/>
                  <a:moveTo>
                    <a:pt x="8100" y="9450"/>
                  </a:moveTo>
                  <a:cubicBezTo>
                    <a:pt x="9720" y="10125"/>
                    <a:pt x="11880" y="10125"/>
                    <a:pt x="14040" y="9450"/>
                  </a:cubicBezTo>
                  <a:cubicBezTo>
                    <a:pt x="14040" y="10800"/>
                    <a:pt x="14040" y="11475"/>
                    <a:pt x="14040" y="12825"/>
                  </a:cubicBezTo>
                  <a:cubicBezTo>
                    <a:pt x="7560" y="12825"/>
                    <a:pt x="7560" y="12825"/>
                    <a:pt x="7560" y="12825"/>
                  </a:cubicBezTo>
                  <a:cubicBezTo>
                    <a:pt x="7560" y="11475"/>
                    <a:pt x="8100" y="10800"/>
                    <a:pt x="8100" y="9450"/>
                  </a:cubicBezTo>
                  <a:close/>
                  <a:moveTo>
                    <a:pt x="4860" y="6750"/>
                  </a:moveTo>
                  <a:cubicBezTo>
                    <a:pt x="5940" y="5400"/>
                    <a:pt x="6480" y="4725"/>
                    <a:pt x="7020" y="4725"/>
                  </a:cubicBezTo>
                  <a:cubicBezTo>
                    <a:pt x="7020" y="5400"/>
                    <a:pt x="6480" y="6075"/>
                    <a:pt x="6480" y="6750"/>
                  </a:cubicBezTo>
                  <a:cubicBezTo>
                    <a:pt x="5940" y="6750"/>
                    <a:pt x="5400" y="6750"/>
                    <a:pt x="4860" y="6750"/>
                  </a:cubicBezTo>
                  <a:cubicBezTo>
                    <a:pt x="4860" y="6750"/>
                    <a:pt x="4860" y="6750"/>
                    <a:pt x="4860" y="6750"/>
                  </a:cubicBezTo>
                  <a:close/>
                  <a:moveTo>
                    <a:pt x="3780" y="8775"/>
                  </a:moveTo>
                  <a:cubicBezTo>
                    <a:pt x="4320" y="8775"/>
                    <a:pt x="5400" y="9450"/>
                    <a:pt x="5940" y="9450"/>
                  </a:cubicBezTo>
                  <a:cubicBezTo>
                    <a:pt x="5940" y="10125"/>
                    <a:pt x="5940" y="11475"/>
                    <a:pt x="5940" y="12825"/>
                  </a:cubicBezTo>
                  <a:cubicBezTo>
                    <a:pt x="2700" y="12825"/>
                    <a:pt x="2700" y="12825"/>
                    <a:pt x="2700" y="12825"/>
                  </a:cubicBezTo>
                  <a:cubicBezTo>
                    <a:pt x="2700" y="11475"/>
                    <a:pt x="3240" y="10125"/>
                    <a:pt x="3780" y="8775"/>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grpSp>
      <p:grpSp>
        <p:nvGrpSpPr>
          <p:cNvPr id="807" name="成组"/>
          <p:cNvGrpSpPr/>
          <p:nvPr/>
        </p:nvGrpSpPr>
        <p:grpSpPr>
          <a:xfrm>
            <a:off x="1093345" y="4495571"/>
            <a:ext cx="455210" cy="464723"/>
            <a:chOff x="0" y="0"/>
            <a:chExt cx="455208" cy="464722"/>
          </a:xfrm>
        </p:grpSpPr>
        <p:sp>
          <p:nvSpPr>
            <p:cNvPr id="791" name="形状"/>
            <p:cNvSpPr/>
            <p:nvPr/>
          </p:nvSpPr>
          <p:spPr>
            <a:xfrm>
              <a:off x="23099" y="17665"/>
              <a:ext cx="410369" cy="2133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lnTo>
                    <a:pt x="21600" y="21600"/>
                  </a:lnTo>
                  <a:close/>
                  <a:moveTo>
                    <a:pt x="787" y="20362"/>
                  </a:moveTo>
                  <a:lnTo>
                    <a:pt x="20885" y="20362"/>
                  </a:lnTo>
                  <a:lnTo>
                    <a:pt x="20885" y="1238"/>
                  </a:lnTo>
                  <a:lnTo>
                    <a:pt x="787" y="1238"/>
                  </a:lnTo>
                  <a:lnTo>
                    <a:pt x="787" y="20362"/>
                  </a:ln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792" name="矩形"/>
            <p:cNvSpPr/>
            <p:nvPr/>
          </p:nvSpPr>
          <p:spPr>
            <a:xfrm>
              <a:off x="0" y="0"/>
              <a:ext cx="455209" cy="50278"/>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793" name="形状"/>
            <p:cNvSpPr/>
            <p:nvPr/>
          </p:nvSpPr>
          <p:spPr>
            <a:xfrm>
              <a:off x="178006" y="111425"/>
              <a:ext cx="233660" cy="183444"/>
            </a:xfrm>
            <a:custGeom>
              <a:avLst/>
              <a:gdLst/>
              <a:ahLst/>
              <a:cxnLst>
                <a:cxn ang="0">
                  <a:pos x="wd2" y="hd2"/>
                </a:cxn>
                <a:cxn ang="5400000">
                  <a:pos x="wd2" y="hd2"/>
                </a:cxn>
                <a:cxn ang="10800000">
                  <a:pos x="wd2" y="hd2"/>
                </a:cxn>
                <a:cxn ang="16200000">
                  <a:pos x="wd2" y="hd2"/>
                </a:cxn>
              </a:cxnLst>
              <a:rect l="0" t="0" r="r" b="b"/>
              <a:pathLst>
                <a:path w="21470" h="21600" extrusionOk="0">
                  <a:moveTo>
                    <a:pt x="21365" y="12000"/>
                  </a:moveTo>
                  <a:cubicBezTo>
                    <a:pt x="21365" y="12000"/>
                    <a:pt x="21365" y="12000"/>
                    <a:pt x="21365" y="12000"/>
                  </a:cubicBezTo>
                  <a:cubicBezTo>
                    <a:pt x="21365" y="12000"/>
                    <a:pt x="21365" y="12000"/>
                    <a:pt x="21365" y="12000"/>
                  </a:cubicBezTo>
                  <a:cubicBezTo>
                    <a:pt x="21365" y="12000"/>
                    <a:pt x="21365" y="12000"/>
                    <a:pt x="21365" y="12000"/>
                  </a:cubicBezTo>
                  <a:cubicBezTo>
                    <a:pt x="21130" y="12000"/>
                    <a:pt x="21130" y="12000"/>
                    <a:pt x="21130" y="12000"/>
                  </a:cubicBezTo>
                  <a:cubicBezTo>
                    <a:pt x="20896" y="11100"/>
                    <a:pt x="20896" y="11100"/>
                    <a:pt x="20896" y="11100"/>
                  </a:cubicBezTo>
                  <a:cubicBezTo>
                    <a:pt x="17609" y="5100"/>
                    <a:pt x="17609" y="5100"/>
                    <a:pt x="17609" y="5100"/>
                  </a:cubicBezTo>
                  <a:cubicBezTo>
                    <a:pt x="17609" y="5100"/>
                    <a:pt x="16904" y="4200"/>
                    <a:pt x="16670" y="4200"/>
                  </a:cubicBezTo>
                  <a:cubicBezTo>
                    <a:pt x="16200" y="4200"/>
                    <a:pt x="15730" y="4200"/>
                    <a:pt x="15261" y="4200"/>
                  </a:cubicBezTo>
                  <a:cubicBezTo>
                    <a:pt x="15261" y="4200"/>
                    <a:pt x="15261" y="4200"/>
                    <a:pt x="15261" y="4200"/>
                  </a:cubicBezTo>
                  <a:cubicBezTo>
                    <a:pt x="16435" y="5400"/>
                    <a:pt x="16435" y="5400"/>
                    <a:pt x="16435" y="5400"/>
                  </a:cubicBezTo>
                  <a:cubicBezTo>
                    <a:pt x="15026" y="6300"/>
                    <a:pt x="15026" y="6300"/>
                    <a:pt x="15026" y="6300"/>
                  </a:cubicBezTo>
                  <a:cubicBezTo>
                    <a:pt x="15730" y="7500"/>
                    <a:pt x="15730" y="7500"/>
                    <a:pt x="15730" y="7500"/>
                  </a:cubicBezTo>
                  <a:cubicBezTo>
                    <a:pt x="13383" y="14700"/>
                    <a:pt x="13383" y="14700"/>
                    <a:pt x="13383" y="14700"/>
                  </a:cubicBezTo>
                  <a:cubicBezTo>
                    <a:pt x="13383" y="14700"/>
                    <a:pt x="13383" y="14700"/>
                    <a:pt x="13383" y="14700"/>
                  </a:cubicBezTo>
                  <a:cubicBezTo>
                    <a:pt x="13383" y="14700"/>
                    <a:pt x="13383" y="14700"/>
                    <a:pt x="13383" y="14700"/>
                  </a:cubicBezTo>
                  <a:cubicBezTo>
                    <a:pt x="13383" y="14700"/>
                    <a:pt x="13383" y="14700"/>
                    <a:pt x="13383" y="14700"/>
                  </a:cubicBezTo>
                  <a:cubicBezTo>
                    <a:pt x="13383" y="14700"/>
                    <a:pt x="13383" y="14700"/>
                    <a:pt x="13383" y="14700"/>
                  </a:cubicBezTo>
                  <a:cubicBezTo>
                    <a:pt x="10800" y="7800"/>
                    <a:pt x="10800" y="7800"/>
                    <a:pt x="10800" y="7800"/>
                  </a:cubicBezTo>
                  <a:cubicBezTo>
                    <a:pt x="11270" y="6600"/>
                    <a:pt x="11270" y="6600"/>
                    <a:pt x="11270" y="6600"/>
                  </a:cubicBezTo>
                  <a:cubicBezTo>
                    <a:pt x="10096" y="5700"/>
                    <a:pt x="10096" y="5700"/>
                    <a:pt x="10096" y="5700"/>
                  </a:cubicBezTo>
                  <a:cubicBezTo>
                    <a:pt x="11035" y="4500"/>
                    <a:pt x="11035" y="4500"/>
                    <a:pt x="11035" y="4500"/>
                  </a:cubicBezTo>
                  <a:cubicBezTo>
                    <a:pt x="11035" y="4500"/>
                    <a:pt x="11035" y="4500"/>
                    <a:pt x="11035" y="4500"/>
                  </a:cubicBezTo>
                  <a:cubicBezTo>
                    <a:pt x="10565" y="4500"/>
                    <a:pt x="10330" y="4500"/>
                    <a:pt x="9861" y="4500"/>
                  </a:cubicBezTo>
                  <a:cubicBezTo>
                    <a:pt x="9861" y="4500"/>
                    <a:pt x="7043" y="4200"/>
                    <a:pt x="6809" y="4200"/>
                  </a:cubicBezTo>
                  <a:cubicBezTo>
                    <a:pt x="6104" y="3600"/>
                    <a:pt x="6104" y="3600"/>
                    <a:pt x="6104" y="3600"/>
                  </a:cubicBezTo>
                  <a:cubicBezTo>
                    <a:pt x="1878" y="0"/>
                    <a:pt x="1878" y="0"/>
                    <a:pt x="1878" y="0"/>
                  </a:cubicBezTo>
                  <a:cubicBezTo>
                    <a:pt x="1174" y="1200"/>
                    <a:pt x="470" y="2400"/>
                    <a:pt x="0" y="3600"/>
                  </a:cubicBezTo>
                  <a:cubicBezTo>
                    <a:pt x="4461" y="7200"/>
                    <a:pt x="4461" y="7200"/>
                    <a:pt x="4461" y="7200"/>
                  </a:cubicBezTo>
                  <a:cubicBezTo>
                    <a:pt x="8922" y="8400"/>
                    <a:pt x="8922" y="8400"/>
                    <a:pt x="8922" y="8400"/>
                  </a:cubicBezTo>
                  <a:cubicBezTo>
                    <a:pt x="8922" y="12600"/>
                    <a:pt x="8922" y="17100"/>
                    <a:pt x="8922" y="21600"/>
                  </a:cubicBezTo>
                  <a:cubicBezTo>
                    <a:pt x="8922" y="21600"/>
                    <a:pt x="8922" y="21600"/>
                    <a:pt x="8922" y="21600"/>
                  </a:cubicBezTo>
                  <a:cubicBezTo>
                    <a:pt x="12209" y="21600"/>
                    <a:pt x="15261" y="21300"/>
                    <a:pt x="18313" y="21300"/>
                  </a:cubicBezTo>
                  <a:cubicBezTo>
                    <a:pt x="18313" y="21300"/>
                    <a:pt x="18313" y="21300"/>
                    <a:pt x="18313" y="21300"/>
                  </a:cubicBezTo>
                  <a:cubicBezTo>
                    <a:pt x="18313" y="20400"/>
                    <a:pt x="18313" y="19800"/>
                    <a:pt x="18313" y="18900"/>
                  </a:cubicBezTo>
                  <a:cubicBezTo>
                    <a:pt x="18548" y="19200"/>
                    <a:pt x="19017" y="19500"/>
                    <a:pt x="19252" y="19800"/>
                  </a:cubicBezTo>
                  <a:cubicBezTo>
                    <a:pt x="21365" y="14400"/>
                    <a:pt x="21365" y="14400"/>
                    <a:pt x="21365" y="14400"/>
                  </a:cubicBezTo>
                  <a:cubicBezTo>
                    <a:pt x="21365" y="14400"/>
                    <a:pt x="21365" y="14400"/>
                    <a:pt x="21365" y="14400"/>
                  </a:cubicBezTo>
                  <a:cubicBezTo>
                    <a:pt x="21365" y="14100"/>
                    <a:pt x="21365" y="14100"/>
                    <a:pt x="21365" y="14100"/>
                  </a:cubicBezTo>
                  <a:cubicBezTo>
                    <a:pt x="21365" y="13200"/>
                    <a:pt x="21600" y="16200"/>
                    <a:pt x="21365" y="12000"/>
                  </a:cubicBezTo>
                  <a:close/>
                  <a:moveTo>
                    <a:pt x="18078" y="13500"/>
                  </a:moveTo>
                  <a:cubicBezTo>
                    <a:pt x="18078" y="13200"/>
                    <a:pt x="18078" y="13200"/>
                    <a:pt x="18078" y="12900"/>
                  </a:cubicBezTo>
                  <a:cubicBezTo>
                    <a:pt x="18078" y="13200"/>
                    <a:pt x="18078" y="13200"/>
                    <a:pt x="18078" y="13200"/>
                  </a:cubicBezTo>
                  <a:lnTo>
                    <a:pt x="18078" y="13500"/>
                  </a:ln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794" name="正方形"/>
            <p:cNvSpPr/>
            <p:nvPr/>
          </p:nvSpPr>
          <p:spPr>
            <a:xfrm>
              <a:off x="317732" y="230766"/>
              <a:ext cx="12701" cy="1270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795" name="形状"/>
            <p:cNvSpPr/>
            <p:nvPr/>
          </p:nvSpPr>
          <p:spPr>
            <a:xfrm>
              <a:off x="312531" y="146754"/>
              <a:ext cx="19025" cy="20384"/>
            </a:xfrm>
            <a:custGeom>
              <a:avLst/>
              <a:gdLst/>
              <a:ahLst/>
              <a:cxnLst>
                <a:cxn ang="0">
                  <a:pos x="wd2" y="hd2"/>
                </a:cxn>
                <a:cxn ang="5400000">
                  <a:pos x="wd2" y="hd2"/>
                </a:cxn>
                <a:cxn ang="10800000">
                  <a:pos x="wd2" y="hd2"/>
                </a:cxn>
                <a:cxn ang="16200000">
                  <a:pos x="wd2" y="hd2"/>
                </a:cxn>
              </a:cxnLst>
              <a:rect l="0" t="0" r="r" b="b"/>
              <a:pathLst>
                <a:path w="21600" h="21600" extrusionOk="0">
                  <a:moveTo>
                    <a:pt x="3086" y="0"/>
                  </a:moveTo>
                  <a:lnTo>
                    <a:pt x="0" y="14400"/>
                  </a:lnTo>
                  <a:lnTo>
                    <a:pt x="9257" y="21600"/>
                  </a:lnTo>
                  <a:lnTo>
                    <a:pt x="21600" y="14400"/>
                  </a:lnTo>
                  <a:lnTo>
                    <a:pt x="15429" y="0"/>
                  </a:lnTo>
                  <a:lnTo>
                    <a:pt x="3086" y="0"/>
                  </a:ln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796" name="形状"/>
            <p:cNvSpPr/>
            <p:nvPr/>
          </p:nvSpPr>
          <p:spPr>
            <a:xfrm>
              <a:off x="312531" y="160342"/>
              <a:ext cx="20384" cy="82890"/>
            </a:xfrm>
            <a:custGeom>
              <a:avLst/>
              <a:gdLst/>
              <a:ahLst/>
              <a:cxnLst>
                <a:cxn ang="0">
                  <a:pos x="wd2" y="hd2"/>
                </a:cxn>
                <a:cxn ang="5400000">
                  <a:pos x="wd2" y="hd2"/>
                </a:cxn>
                <a:cxn ang="10800000">
                  <a:pos x="wd2" y="hd2"/>
                </a:cxn>
                <a:cxn ang="16200000">
                  <a:pos x="wd2" y="hd2"/>
                </a:cxn>
              </a:cxnLst>
              <a:rect l="0" t="0" r="r" b="b"/>
              <a:pathLst>
                <a:path w="21600" h="21600" extrusionOk="0">
                  <a:moveTo>
                    <a:pt x="2880" y="708"/>
                  </a:moveTo>
                  <a:lnTo>
                    <a:pt x="0" y="19830"/>
                  </a:lnTo>
                  <a:lnTo>
                    <a:pt x="14400" y="21600"/>
                  </a:lnTo>
                  <a:lnTo>
                    <a:pt x="21600" y="19830"/>
                  </a:lnTo>
                  <a:lnTo>
                    <a:pt x="17280" y="0"/>
                  </a:lnTo>
                  <a:lnTo>
                    <a:pt x="2880" y="708"/>
                  </a:ln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797" name="形状"/>
            <p:cNvSpPr/>
            <p:nvPr/>
          </p:nvSpPr>
          <p:spPr>
            <a:xfrm>
              <a:off x="295657" y="71769"/>
              <a:ext cx="56850" cy="67082"/>
            </a:xfrm>
            <a:custGeom>
              <a:avLst/>
              <a:gdLst/>
              <a:ahLst/>
              <a:cxnLst>
                <a:cxn ang="0">
                  <a:pos x="wd2" y="hd2"/>
                </a:cxn>
                <a:cxn ang="5400000">
                  <a:pos x="wd2" y="hd2"/>
                </a:cxn>
                <a:cxn ang="10800000">
                  <a:pos x="wd2" y="hd2"/>
                </a:cxn>
                <a:cxn ang="16200000">
                  <a:pos x="wd2" y="hd2"/>
                </a:cxn>
              </a:cxnLst>
              <a:rect l="0" t="0" r="r" b="b"/>
              <a:pathLst>
                <a:path w="19227" h="19388" extrusionOk="0">
                  <a:moveTo>
                    <a:pt x="541" y="7087"/>
                  </a:moveTo>
                  <a:cubicBezTo>
                    <a:pt x="-1187" y="12301"/>
                    <a:pt x="1405" y="17515"/>
                    <a:pt x="5725" y="19004"/>
                  </a:cubicBezTo>
                  <a:cubicBezTo>
                    <a:pt x="10909" y="20494"/>
                    <a:pt x="16093" y="17515"/>
                    <a:pt x="18685" y="12301"/>
                  </a:cubicBezTo>
                  <a:cubicBezTo>
                    <a:pt x="20413" y="7087"/>
                    <a:pt x="17821" y="1873"/>
                    <a:pt x="13501" y="384"/>
                  </a:cubicBezTo>
                  <a:cubicBezTo>
                    <a:pt x="8317" y="-1106"/>
                    <a:pt x="3133" y="1873"/>
                    <a:pt x="541" y="7087"/>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798" name="椭圆形"/>
            <p:cNvSpPr/>
            <p:nvPr/>
          </p:nvSpPr>
          <p:spPr>
            <a:xfrm>
              <a:off x="43482" y="307096"/>
              <a:ext cx="52997" cy="66585"/>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799" name="形状"/>
            <p:cNvSpPr/>
            <p:nvPr/>
          </p:nvSpPr>
          <p:spPr>
            <a:xfrm>
              <a:off x="9511" y="379744"/>
              <a:ext cx="119579" cy="84979"/>
            </a:xfrm>
            <a:custGeom>
              <a:avLst/>
              <a:gdLst/>
              <a:ahLst/>
              <a:cxnLst>
                <a:cxn ang="0">
                  <a:pos x="wd2" y="hd2"/>
                </a:cxn>
                <a:cxn ang="5400000">
                  <a:pos x="wd2" y="hd2"/>
                </a:cxn>
                <a:cxn ang="10800000">
                  <a:pos x="wd2" y="hd2"/>
                </a:cxn>
                <a:cxn ang="16200000">
                  <a:pos x="wd2" y="hd2"/>
                </a:cxn>
              </a:cxnLst>
              <a:rect l="0" t="0" r="r" b="b"/>
              <a:pathLst>
                <a:path w="21600" h="21441" extrusionOk="0">
                  <a:moveTo>
                    <a:pt x="17464" y="476"/>
                  </a:moveTo>
                  <a:cubicBezTo>
                    <a:pt x="17464" y="476"/>
                    <a:pt x="17464" y="476"/>
                    <a:pt x="17464" y="476"/>
                  </a:cubicBezTo>
                  <a:cubicBezTo>
                    <a:pt x="12868" y="-159"/>
                    <a:pt x="8732" y="-159"/>
                    <a:pt x="4596" y="476"/>
                  </a:cubicBezTo>
                  <a:cubicBezTo>
                    <a:pt x="4136" y="476"/>
                    <a:pt x="4136" y="476"/>
                    <a:pt x="4136" y="476"/>
                  </a:cubicBezTo>
                  <a:cubicBezTo>
                    <a:pt x="4136" y="476"/>
                    <a:pt x="4136" y="476"/>
                    <a:pt x="4136" y="476"/>
                  </a:cubicBezTo>
                  <a:cubicBezTo>
                    <a:pt x="2757" y="476"/>
                    <a:pt x="1379" y="1747"/>
                    <a:pt x="1379" y="4288"/>
                  </a:cubicBezTo>
                  <a:cubicBezTo>
                    <a:pt x="0" y="21441"/>
                    <a:pt x="0" y="21441"/>
                    <a:pt x="0" y="21441"/>
                  </a:cubicBezTo>
                  <a:cubicBezTo>
                    <a:pt x="21600" y="21441"/>
                    <a:pt x="21600" y="21441"/>
                    <a:pt x="21600" y="21441"/>
                  </a:cubicBezTo>
                  <a:cubicBezTo>
                    <a:pt x="20681" y="4288"/>
                    <a:pt x="20681" y="4288"/>
                    <a:pt x="20681" y="4288"/>
                  </a:cubicBezTo>
                  <a:cubicBezTo>
                    <a:pt x="20681" y="1747"/>
                    <a:pt x="19302" y="476"/>
                    <a:pt x="17923" y="476"/>
                  </a:cubicBezTo>
                  <a:cubicBezTo>
                    <a:pt x="17464" y="476"/>
                    <a:pt x="17464" y="476"/>
                    <a:pt x="17464" y="476"/>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800" name="椭圆形"/>
            <p:cNvSpPr/>
            <p:nvPr/>
          </p:nvSpPr>
          <p:spPr>
            <a:xfrm>
              <a:off x="180724" y="307096"/>
              <a:ext cx="52997" cy="66585"/>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801" name="形状"/>
            <p:cNvSpPr/>
            <p:nvPr/>
          </p:nvSpPr>
          <p:spPr>
            <a:xfrm>
              <a:off x="149471" y="379744"/>
              <a:ext cx="118221" cy="84979"/>
            </a:xfrm>
            <a:custGeom>
              <a:avLst/>
              <a:gdLst/>
              <a:ahLst/>
              <a:cxnLst>
                <a:cxn ang="0">
                  <a:pos x="wd2" y="hd2"/>
                </a:cxn>
                <a:cxn ang="5400000">
                  <a:pos x="wd2" y="hd2"/>
                </a:cxn>
                <a:cxn ang="10800000">
                  <a:pos x="wd2" y="hd2"/>
                </a:cxn>
                <a:cxn ang="16200000">
                  <a:pos x="wd2" y="hd2"/>
                </a:cxn>
              </a:cxnLst>
              <a:rect l="0" t="0" r="r" b="b"/>
              <a:pathLst>
                <a:path w="21600" h="21441" extrusionOk="0">
                  <a:moveTo>
                    <a:pt x="17843" y="476"/>
                  </a:moveTo>
                  <a:cubicBezTo>
                    <a:pt x="17374" y="476"/>
                    <a:pt x="17374" y="476"/>
                    <a:pt x="17374" y="476"/>
                  </a:cubicBezTo>
                  <a:cubicBezTo>
                    <a:pt x="12678" y="-159"/>
                    <a:pt x="8452" y="-159"/>
                    <a:pt x="4226" y="476"/>
                  </a:cubicBezTo>
                  <a:cubicBezTo>
                    <a:pt x="4226" y="476"/>
                    <a:pt x="3757" y="476"/>
                    <a:pt x="3757" y="476"/>
                  </a:cubicBezTo>
                  <a:cubicBezTo>
                    <a:pt x="3757" y="476"/>
                    <a:pt x="3757" y="476"/>
                    <a:pt x="3757" y="476"/>
                  </a:cubicBezTo>
                  <a:cubicBezTo>
                    <a:pt x="2348" y="476"/>
                    <a:pt x="939" y="1747"/>
                    <a:pt x="939" y="4288"/>
                  </a:cubicBezTo>
                  <a:cubicBezTo>
                    <a:pt x="0" y="21441"/>
                    <a:pt x="0" y="21441"/>
                    <a:pt x="0" y="21441"/>
                  </a:cubicBezTo>
                  <a:cubicBezTo>
                    <a:pt x="21600" y="21441"/>
                    <a:pt x="21600" y="21441"/>
                    <a:pt x="21600" y="21441"/>
                  </a:cubicBezTo>
                  <a:cubicBezTo>
                    <a:pt x="20661" y="4288"/>
                    <a:pt x="20661" y="4288"/>
                    <a:pt x="20661" y="4288"/>
                  </a:cubicBezTo>
                  <a:cubicBezTo>
                    <a:pt x="20661" y="1747"/>
                    <a:pt x="19252" y="476"/>
                    <a:pt x="17843" y="476"/>
                  </a:cubicBezTo>
                  <a:cubicBezTo>
                    <a:pt x="17843" y="476"/>
                    <a:pt x="17843" y="476"/>
                    <a:pt x="17843" y="476"/>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802" name="椭圆形"/>
            <p:cNvSpPr/>
            <p:nvPr/>
          </p:nvSpPr>
          <p:spPr>
            <a:xfrm>
              <a:off x="320684" y="307096"/>
              <a:ext cx="52997" cy="66585"/>
            </a:xfrm>
            <a:prstGeom prst="ellipse">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803" name="形状"/>
            <p:cNvSpPr/>
            <p:nvPr/>
          </p:nvSpPr>
          <p:spPr>
            <a:xfrm>
              <a:off x="288072" y="379744"/>
              <a:ext cx="119579" cy="84979"/>
            </a:xfrm>
            <a:custGeom>
              <a:avLst/>
              <a:gdLst/>
              <a:ahLst/>
              <a:cxnLst>
                <a:cxn ang="0">
                  <a:pos x="wd2" y="hd2"/>
                </a:cxn>
                <a:cxn ang="5400000">
                  <a:pos x="wd2" y="hd2"/>
                </a:cxn>
                <a:cxn ang="10800000">
                  <a:pos x="wd2" y="hd2"/>
                </a:cxn>
                <a:cxn ang="16200000">
                  <a:pos x="wd2" y="hd2"/>
                </a:cxn>
              </a:cxnLst>
              <a:rect l="0" t="0" r="r" b="b"/>
              <a:pathLst>
                <a:path w="21600" h="21441" extrusionOk="0">
                  <a:moveTo>
                    <a:pt x="17464" y="476"/>
                  </a:moveTo>
                  <a:cubicBezTo>
                    <a:pt x="17464" y="476"/>
                    <a:pt x="17004" y="476"/>
                    <a:pt x="17004" y="476"/>
                  </a:cubicBezTo>
                  <a:cubicBezTo>
                    <a:pt x="12868" y="-159"/>
                    <a:pt x="8732" y="-159"/>
                    <a:pt x="4136" y="476"/>
                  </a:cubicBezTo>
                  <a:cubicBezTo>
                    <a:pt x="4136" y="476"/>
                    <a:pt x="4136" y="476"/>
                    <a:pt x="4136" y="476"/>
                  </a:cubicBezTo>
                  <a:cubicBezTo>
                    <a:pt x="3677" y="476"/>
                    <a:pt x="3677" y="476"/>
                    <a:pt x="3677" y="476"/>
                  </a:cubicBezTo>
                  <a:cubicBezTo>
                    <a:pt x="2298" y="476"/>
                    <a:pt x="919" y="1747"/>
                    <a:pt x="919" y="4288"/>
                  </a:cubicBezTo>
                  <a:cubicBezTo>
                    <a:pt x="0" y="21441"/>
                    <a:pt x="0" y="21441"/>
                    <a:pt x="0" y="21441"/>
                  </a:cubicBezTo>
                  <a:cubicBezTo>
                    <a:pt x="21600" y="21441"/>
                    <a:pt x="21600" y="21441"/>
                    <a:pt x="21600" y="21441"/>
                  </a:cubicBezTo>
                  <a:cubicBezTo>
                    <a:pt x="20681" y="4288"/>
                    <a:pt x="20681" y="4288"/>
                    <a:pt x="20681" y="4288"/>
                  </a:cubicBezTo>
                  <a:cubicBezTo>
                    <a:pt x="20221" y="1747"/>
                    <a:pt x="18843" y="476"/>
                    <a:pt x="17464" y="476"/>
                  </a:cubicBezTo>
                  <a:cubicBezTo>
                    <a:pt x="17464" y="476"/>
                    <a:pt x="17464" y="476"/>
                    <a:pt x="17464" y="476"/>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804" name="矩形"/>
            <p:cNvSpPr/>
            <p:nvPr/>
          </p:nvSpPr>
          <p:spPr>
            <a:xfrm>
              <a:off x="101911" y="139960"/>
              <a:ext cx="27178" cy="52996"/>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805" name="矩形"/>
            <p:cNvSpPr/>
            <p:nvPr/>
          </p:nvSpPr>
          <p:spPr>
            <a:xfrm>
              <a:off x="61146" y="122295"/>
              <a:ext cx="27178" cy="706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sp>
          <p:nvSpPr>
            <p:cNvPr id="806" name="矩形"/>
            <p:cNvSpPr/>
            <p:nvPr/>
          </p:nvSpPr>
          <p:spPr>
            <a:xfrm>
              <a:off x="139959" y="91042"/>
              <a:ext cx="27178" cy="101914"/>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a:cs typeface="+mn-ea"/>
                <a:sym typeface="+mn-lt"/>
              </a:endParaRPr>
            </a:p>
          </p:txBody>
        </p:sp>
      </p:grpSp>
      <p:grpSp>
        <p:nvGrpSpPr>
          <p:cNvPr id="812" name="成组"/>
          <p:cNvGrpSpPr/>
          <p:nvPr/>
        </p:nvGrpSpPr>
        <p:grpSpPr>
          <a:xfrm>
            <a:off x="1178604" y="418222"/>
            <a:ext cx="9030609" cy="585079"/>
            <a:chOff x="-1" y="0"/>
            <a:chExt cx="9030608" cy="585077"/>
          </a:xfrm>
        </p:grpSpPr>
        <p:sp>
          <p:nvSpPr>
            <p:cNvPr id="808" name="预期成效"/>
            <p:cNvSpPr/>
            <p:nvPr/>
          </p:nvSpPr>
          <p:spPr>
            <a:xfrm>
              <a:off x="309301" y="30928"/>
              <a:ext cx="810476" cy="5232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sz="2800"/>
                <a:t>分工</a:t>
              </a:r>
              <a:endParaRPr>
                <a:cs typeface="+mn-ea"/>
                <a:sym typeface="+mn-lt"/>
              </a:endParaRPr>
            </a:p>
          </p:txBody>
        </p:sp>
        <p:sp>
          <p:nvSpPr>
            <p:cNvPr id="809"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810"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811"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sp>
        <p:nvSpPr>
          <p:cNvPr id="2" name="文字方塊 1">
            <a:extLst>
              <a:ext uri="{FF2B5EF4-FFF2-40B4-BE49-F238E27FC236}">
                <a16:creationId xmlns:a16="http://schemas.microsoft.com/office/drawing/2014/main" id="{CD85976A-476C-C6B9-7C44-EE3D8D62446A}"/>
              </a:ext>
            </a:extLst>
          </p:cNvPr>
          <p:cNvSpPr txBox="1"/>
          <p:nvPr/>
        </p:nvSpPr>
        <p:spPr>
          <a:xfrm>
            <a:off x="2124794" y="1353700"/>
            <a:ext cx="9007912" cy="58272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ct val="150000"/>
              </a:lnSpc>
            </a:pPr>
            <a:r>
              <a:rPr lang="en-US" altLang="zh-TW" sz="2400" b="1" dirty="0">
                <a:solidFill>
                  <a:schemeClr val="bg1"/>
                </a:solidFill>
              </a:rPr>
              <a:t>PPT</a:t>
            </a:r>
            <a:r>
              <a:rPr lang="zh-TW" altLang="en-US" sz="2400" b="1">
                <a:solidFill>
                  <a:schemeClr val="bg1"/>
                </a:solidFill>
              </a:rPr>
              <a:t>製作     </a:t>
            </a:r>
            <a:r>
              <a:rPr lang="en-US" altLang="zh-TW" sz="2400" b="1" dirty="0">
                <a:solidFill>
                  <a:schemeClr val="bg1"/>
                </a:solidFill>
              </a:rPr>
              <a:t>:</a:t>
            </a:r>
            <a:r>
              <a:rPr lang="zh-TW" altLang="en-US" sz="2400" b="1">
                <a:solidFill>
                  <a:schemeClr val="bg1"/>
                </a:solidFill>
              </a:rPr>
              <a:t> 宋竑旻，李棋榕，候昱翔，張瑋哲 ，李欣庭</a:t>
            </a:r>
            <a:endParaRPr lang="en-US" altLang="zh-TW" sz="2400" b="1">
              <a:solidFill>
                <a:schemeClr val="bg1"/>
              </a:solidFill>
            </a:endParaRPr>
          </a:p>
          <a:p>
            <a:pPr>
              <a:lnSpc>
                <a:spcPct val="200000"/>
              </a:lnSpc>
            </a:pPr>
            <a:r>
              <a:rPr lang="en-US" altLang="zh-TW" sz="2400" b="1" dirty="0">
                <a:solidFill>
                  <a:schemeClr val="bg1"/>
                </a:solidFill>
              </a:rPr>
              <a:t>Word</a:t>
            </a:r>
            <a:r>
              <a:rPr lang="zh-TW" altLang="en-US" sz="2400" b="1">
                <a:solidFill>
                  <a:schemeClr val="bg1"/>
                </a:solidFill>
              </a:rPr>
              <a:t>製作  </a:t>
            </a:r>
            <a:r>
              <a:rPr lang="en-US" altLang="zh-TW" sz="2400" b="1" dirty="0">
                <a:solidFill>
                  <a:schemeClr val="bg1"/>
                </a:solidFill>
              </a:rPr>
              <a:t>:</a:t>
            </a:r>
            <a:r>
              <a:rPr lang="zh-TW" altLang="en-US" sz="2400" b="1">
                <a:solidFill>
                  <a:schemeClr val="bg1"/>
                </a:solidFill>
              </a:rPr>
              <a:t> 宋竑旻，張瑋哲 </a:t>
            </a:r>
            <a:endParaRPr lang="en-US" altLang="zh-TW" sz="2400" b="1">
              <a:solidFill>
                <a:schemeClr val="bg1"/>
              </a:solidFill>
            </a:endParaRPr>
          </a:p>
          <a:p>
            <a:pPr>
              <a:lnSpc>
                <a:spcPct val="200000"/>
              </a:lnSpc>
            </a:pPr>
            <a:r>
              <a:rPr lang="en-US" altLang="zh-TW" sz="2400" b="1" dirty="0">
                <a:solidFill>
                  <a:schemeClr val="bg1"/>
                </a:solidFill>
              </a:rPr>
              <a:t>UI</a:t>
            </a:r>
            <a:r>
              <a:rPr lang="zh-TW" altLang="en-US" sz="2400" b="1" dirty="0">
                <a:solidFill>
                  <a:schemeClr val="bg1"/>
                </a:solidFill>
              </a:rPr>
              <a:t>              </a:t>
            </a:r>
            <a:r>
              <a:rPr lang="en-US" altLang="zh-TW" sz="2400" b="1" dirty="0">
                <a:solidFill>
                  <a:schemeClr val="bg1"/>
                </a:solidFill>
              </a:rPr>
              <a:t>:</a:t>
            </a:r>
            <a:r>
              <a:rPr lang="zh-TW" altLang="en-US" sz="2400" b="1">
                <a:solidFill>
                  <a:schemeClr val="bg1"/>
                </a:solidFill>
              </a:rPr>
              <a:t> 宋竑旻，李棋榕，候昱翔</a:t>
            </a:r>
            <a:endParaRPr lang="en-US" altLang="zh-TW" sz="2400" b="1">
              <a:solidFill>
                <a:schemeClr val="bg1"/>
              </a:solidFill>
            </a:endParaRPr>
          </a:p>
          <a:p>
            <a:pPr>
              <a:lnSpc>
                <a:spcPct val="200000"/>
              </a:lnSpc>
            </a:pPr>
            <a:r>
              <a:rPr lang="zh-TW" altLang="en-US" sz="2400" b="1">
                <a:solidFill>
                  <a:schemeClr val="bg1"/>
                </a:solidFill>
              </a:rPr>
              <a:t>系統架構圖 </a:t>
            </a:r>
            <a:r>
              <a:rPr lang="en-US" altLang="zh-TW" sz="2400" b="1" dirty="0">
                <a:solidFill>
                  <a:schemeClr val="bg1"/>
                </a:solidFill>
              </a:rPr>
              <a:t>:</a:t>
            </a:r>
            <a:r>
              <a:rPr lang="zh-TW" altLang="en-US" sz="2400" b="1">
                <a:solidFill>
                  <a:schemeClr val="bg1"/>
                </a:solidFill>
              </a:rPr>
              <a:t> 宋竑旻</a:t>
            </a:r>
            <a:endParaRPr lang="en-US" altLang="zh-TW" sz="2400" b="1">
              <a:solidFill>
                <a:schemeClr val="bg1"/>
              </a:solidFill>
            </a:endParaRPr>
          </a:p>
          <a:p>
            <a:pPr>
              <a:lnSpc>
                <a:spcPct val="200000"/>
              </a:lnSpc>
            </a:pPr>
            <a:r>
              <a:rPr lang="zh-TW" altLang="en-US" sz="2400" b="1">
                <a:solidFill>
                  <a:schemeClr val="bg1"/>
                </a:solidFill>
              </a:rPr>
              <a:t>前端           </a:t>
            </a:r>
            <a:r>
              <a:rPr lang="en-US" altLang="zh-TW" sz="2400" b="1" dirty="0">
                <a:solidFill>
                  <a:schemeClr val="bg1"/>
                </a:solidFill>
              </a:rPr>
              <a:t>:</a:t>
            </a:r>
            <a:r>
              <a:rPr lang="zh-TW" altLang="en-US" sz="2400" b="1">
                <a:solidFill>
                  <a:schemeClr val="bg1"/>
                </a:solidFill>
              </a:rPr>
              <a:t> 宋竑旻，李棋榕，候昱翔</a:t>
            </a:r>
            <a:endParaRPr lang="en-US" altLang="zh-TW" sz="2400" b="1">
              <a:solidFill>
                <a:schemeClr val="bg1"/>
              </a:solidFill>
            </a:endParaRPr>
          </a:p>
          <a:p>
            <a:pPr>
              <a:lnSpc>
                <a:spcPct val="200000"/>
              </a:lnSpc>
            </a:pPr>
            <a:r>
              <a:rPr lang="zh-TW" altLang="en-US" sz="2400" b="1">
                <a:solidFill>
                  <a:schemeClr val="bg1"/>
                </a:solidFill>
              </a:rPr>
              <a:t>後端           </a:t>
            </a:r>
            <a:r>
              <a:rPr lang="en-US" altLang="zh-TW" sz="2400" b="1" dirty="0">
                <a:solidFill>
                  <a:schemeClr val="bg1"/>
                </a:solidFill>
              </a:rPr>
              <a:t>:</a:t>
            </a:r>
            <a:r>
              <a:rPr lang="zh-TW" altLang="en-US" sz="2400" b="1">
                <a:solidFill>
                  <a:schemeClr val="bg1"/>
                </a:solidFill>
              </a:rPr>
              <a:t> 張瑋哲 ，李欣庭</a:t>
            </a:r>
            <a:endParaRPr lang="en-US" altLang="zh-TW" sz="2400" b="1">
              <a:solidFill>
                <a:schemeClr val="bg1"/>
              </a:solidFill>
            </a:endParaRPr>
          </a:p>
          <a:p>
            <a:pPr>
              <a:lnSpc>
                <a:spcPct val="200000"/>
              </a:lnSpc>
            </a:pPr>
            <a:r>
              <a:rPr lang="zh-TW" altLang="en-US" sz="2400" b="1">
                <a:solidFill>
                  <a:schemeClr val="bg1"/>
                </a:solidFill>
              </a:rPr>
              <a:t>資料庫        </a:t>
            </a:r>
            <a:r>
              <a:rPr lang="en-US" altLang="zh-TW" sz="2400" b="1" dirty="0">
                <a:solidFill>
                  <a:schemeClr val="bg1"/>
                </a:solidFill>
              </a:rPr>
              <a:t>:</a:t>
            </a:r>
            <a:r>
              <a:rPr lang="zh-TW" altLang="en-US" sz="2400" b="1">
                <a:solidFill>
                  <a:schemeClr val="bg1"/>
                </a:solidFill>
              </a:rPr>
              <a:t> 張瑋哲 ，李欣庭</a:t>
            </a:r>
            <a:endParaRPr lang="en-US" altLang="zh-TW" sz="2400" b="1">
              <a:solidFill>
                <a:schemeClr val="bg1"/>
              </a:solidFill>
            </a:endParaRPr>
          </a:p>
          <a:p>
            <a:pPr>
              <a:lnSpc>
                <a:spcPct val="200000"/>
              </a:lnSpc>
            </a:pPr>
            <a:endParaRPr lang="en-US" altLang="zh-TW" sz="2400" b="1">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787"/>
                                        </p:tgtEl>
                                        <p:attrNameLst>
                                          <p:attrName>style.visibility</p:attrName>
                                        </p:attrNameLst>
                                      </p:cBhvr>
                                      <p:to>
                                        <p:strVal val="visible"/>
                                      </p:to>
                                    </p:set>
                                    <p:anim calcmode="lin" valueType="num">
                                      <p:cBhvr>
                                        <p:cTn id="7" dur="500" fill="hold"/>
                                        <p:tgtEl>
                                          <p:spTgt spid="787"/>
                                        </p:tgtEl>
                                        <p:attrNameLst>
                                          <p:attrName>ppt_w</p:attrName>
                                        </p:attrNameLst>
                                      </p:cBhvr>
                                      <p:tavLst>
                                        <p:tav tm="0">
                                          <p:val>
                                            <p:fltVal val="0"/>
                                          </p:val>
                                        </p:tav>
                                        <p:tav tm="100000">
                                          <p:val>
                                            <p:strVal val="#ppt_w"/>
                                          </p:val>
                                        </p:tav>
                                      </p:tavLst>
                                    </p:anim>
                                    <p:anim calcmode="lin" valueType="num">
                                      <p:cBhvr>
                                        <p:cTn id="8" dur="500" fill="hold"/>
                                        <p:tgtEl>
                                          <p:spTgt spid="78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790"/>
                                        </p:tgtEl>
                                        <p:attrNameLst>
                                          <p:attrName>style.visibility</p:attrName>
                                        </p:attrNameLst>
                                      </p:cBhvr>
                                      <p:to>
                                        <p:strVal val="visible"/>
                                      </p:to>
                                    </p:set>
                                    <p:anim calcmode="lin" valueType="num">
                                      <p:cBhvr>
                                        <p:cTn id="12" dur="500" fill="hold"/>
                                        <p:tgtEl>
                                          <p:spTgt spid="790"/>
                                        </p:tgtEl>
                                        <p:attrNameLst>
                                          <p:attrName>ppt_w</p:attrName>
                                        </p:attrNameLst>
                                      </p:cBhvr>
                                      <p:tavLst>
                                        <p:tav tm="0">
                                          <p:val>
                                            <p:fltVal val="0"/>
                                          </p:val>
                                        </p:tav>
                                        <p:tav tm="100000">
                                          <p:val>
                                            <p:strVal val="#ppt_w"/>
                                          </p:val>
                                        </p:tav>
                                      </p:tavLst>
                                    </p:anim>
                                    <p:anim calcmode="lin" valueType="num">
                                      <p:cBhvr>
                                        <p:cTn id="13" dur="500" fill="hold"/>
                                        <p:tgtEl>
                                          <p:spTgt spid="790"/>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iterate>
                                    <p:tmAbs val="0"/>
                                  </p:iterate>
                                  <p:childTnLst>
                                    <p:set>
                                      <p:cBhvr>
                                        <p:cTn id="16" fill="hold"/>
                                        <p:tgtEl>
                                          <p:spTgt spid="807"/>
                                        </p:tgtEl>
                                        <p:attrNameLst>
                                          <p:attrName>style.visibility</p:attrName>
                                        </p:attrNameLst>
                                      </p:cBhvr>
                                      <p:to>
                                        <p:strVal val="visible"/>
                                      </p:to>
                                    </p:set>
                                    <p:anim calcmode="lin" valueType="num">
                                      <p:cBhvr>
                                        <p:cTn id="17" dur="500" fill="hold"/>
                                        <p:tgtEl>
                                          <p:spTgt spid="807"/>
                                        </p:tgtEl>
                                        <p:attrNameLst>
                                          <p:attrName>ppt_w</p:attrName>
                                        </p:attrNameLst>
                                      </p:cBhvr>
                                      <p:tavLst>
                                        <p:tav tm="0">
                                          <p:val>
                                            <p:fltVal val="0"/>
                                          </p:val>
                                        </p:tav>
                                        <p:tav tm="100000">
                                          <p:val>
                                            <p:strVal val="#ppt_w"/>
                                          </p:val>
                                        </p:tav>
                                      </p:tavLst>
                                    </p:anim>
                                    <p:anim calcmode="lin" valueType="num">
                                      <p:cBhvr>
                                        <p:cTn id="18" dur="500" fill="hold"/>
                                        <p:tgtEl>
                                          <p:spTgt spid="8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 grpId="0" animBg="1" advAuto="0"/>
      <p:bldP spid="790" grpId="0" animBg="1" advAuto="0"/>
      <p:bldP spid="807"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预期效果"/>
          <p:cNvSpPr/>
          <p:nvPr/>
        </p:nvSpPr>
        <p:spPr>
          <a:xfrm>
            <a:off x="3755922" y="4256434"/>
            <a:ext cx="6145161" cy="1015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600">
                <a:solidFill>
                  <a:srgbClr val="FFFFFF"/>
                </a:solidFill>
              </a:defRPr>
            </a:lvl1pPr>
          </a:lstStyle>
          <a:p>
            <a:r>
              <a:rPr lang="zh-TW" altLang="en-US" sz="6000">
                <a:solidFill>
                  <a:schemeClr val="bg1"/>
                </a:solidFill>
              </a:rPr>
              <a:t>參考資料及網站</a:t>
            </a:r>
            <a:endParaRPr lang="zh-TW" altLang="en-US" sz="6000">
              <a:cs typeface="+mn-ea"/>
              <a:sym typeface="+mn-lt"/>
            </a:endParaRPr>
          </a:p>
        </p:txBody>
      </p:sp>
      <p:sp>
        <p:nvSpPr>
          <p:cNvPr id="768" name="06"/>
          <p:cNvSpPr/>
          <p:nvPr/>
        </p:nvSpPr>
        <p:spPr>
          <a:xfrm>
            <a:off x="5423591" y="1080533"/>
            <a:ext cx="2030362" cy="221599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3800">
                <a:solidFill>
                  <a:srgbClr val="FFFFFF"/>
                </a:solidFill>
                <a:effectLst>
                  <a:outerShdw blurRad="38100" dist="38100" dir="2700000" rotWithShape="0">
                    <a:srgbClr val="000000">
                      <a:alpha val="43137"/>
                    </a:srgbClr>
                  </a:outerShdw>
                </a:effectLst>
              </a:defRPr>
            </a:lvl1pPr>
          </a:lstStyle>
          <a:p>
            <a:r>
              <a:rPr>
                <a:cs typeface="+mn-ea"/>
                <a:sym typeface="+mn-lt"/>
              </a:rPr>
              <a:t>0</a:t>
            </a:r>
            <a:r>
              <a:rPr lang="en-US" altLang="zh-TW">
                <a:cs typeface="+mn-ea"/>
                <a:sym typeface="+mn-lt"/>
              </a:rPr>
              <a:t>7</a:t>
            </a:r>
            <a:endParaRPr>
              <a:cs typeface="+mn-ea"/>
              <a:sym typeface="+mn-lt"/>
            </a:endParaRPr>
          </a:p>
        </p:txBody>
      </p:sp>
      <p:sp>
        <p:nvSpPr>
          <p:cNvPr id="770" name="线条"/>
          <p:cNvSpPr/>
          <p:nvPr/>
        </p:nvSpPr>
        <p:spPr>
          <a:xfrm flipH="1" flipV="1">
            <a:off x="4040454" y="3736552"/>
            <a:ext cx="4451351" cy="3212"/>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Tree>
    <p:extLst>
      <p:ext uri="{BB962C8B-B14F-4D97-AF65-F5344CB8AC3E}">
        <p14:creationId xmlns:p14="http://schemas.microsoft.com/office/powerpoint/2010/main" val="3645680441"/>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768"/>
                                        </p:tgtEl>
                                        <p:attrNameLst>
                                          <p:attrName>style.visibility</p:attrName>
                                        </p:attrNameLst>
                                      </p:cBhvr>
                                      <p:to>
                                        <p:strVal val="visible"/>
                                      </p:to>
                                    </p:set>
                                    <p:anim calcmode="lin" valueType="num">
                                      <p:cBhvr>
                                        <p:cTn id="7" dur="500" fill="hold"/>
                                        <p:tgtEl>
                                          <p:spTgt spid="768"/>
                                        </p:tgtEl>
                                        <p:attrNameLst>
                                          <p:attrName>ppt_w</p:attrName>
                                        </p:attrNameLst>
                                      </p:cBhvr>
                                      <p:tavLst>
                                        <p:tav tm="0" fmla="#ppt_w*sin(2.5*pi*$)">
                                          <p:val>
                                            <p:fltVal val="0"/>
                                          </p:val>
                                        </p:tav>
                                        <p:tav tm="100000">
                                          <p:val>
                                            <p:fltVal val="1"/>
                                          </p:val>
                                        </p:tav>
                                      </p:tavLst>
                                    </p:anim>
                                    <p:anim calcmode="lin" valueType="num">
                                      <p:cBhvr>
                                        <p:cTn id="8" dur="500" fill="hold"/>
                                        <p:tgtEl>
                                          <p:spTgt spid="76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766"/>
                                        </p:tgtEl>
                                        <p:attrNameLst>
                                          <p:attrName>style.visibility</p:attrName>
                                        </p:attrNameLst>
                                      </p:cBhvr>
                                      <p:to>
                                        <p:strVal val="visible"/>
                                      </p:to>
                                    </p:set>
                                    <p:anim calcmode="lin" valueType="num">
                                      <p:cBhvr>
                                        <p:cTn id="13" dur="1000" fill="hold"/>
                                        <p:tgtEl>
                                          <p:spTgt spid="766"/>
                                        </p:tgtEl>
                                        <p:attrNameLst>
                                          <p:attrName>ppt_x</p:attrName>
                                        </p:attrNameLst>
                                      </p:cBhvr>
                                      <p:tavLst>
                                        <p:tav tm="0">
                                          <p:val>
                                            <p:strVal val="#ppt_x"/>
                                          </p:val>
                                        </p:tav>
                                        <p:tav tm="100000">
                                          <p:val>
                                            <p:strVal val="#ppt_x"/>
                                          </p:val>
                                        </p:tav>
                                      </p:tavLst>
                                    </p:anim>
                                    <p:anim calcmode="lin" valueType="num">
                                      <p:cBhvr>
                                        <p:cTn id="14" dur="1000" fill="hold"/>
                                        <p:tgtEl>
                                          <p:spTgt spid="7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 grpId="0" animBg="1" advAuto="0"/>
      <p:bldP spid="76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0" name="成组"/>
          <p:cNvGrpSpPr/>
          <p:nvPr/>
        </p:nvGrpSpPr>
        <p:grpSpPr>
          <a:xfrm>
            <a:off x="1178604" y="418222"/>
            <a:ext cx="9030609" cy="985033"/>
            <a:chOff x="-1" y="0"/>
            <a:chExt cx="9030608" cy="985030"/>
          </a:xfrm>
        </p:grpSpPr>
        <p:sp>
          <p:nvSpPr>
            <p:cNvPr id="846" name="效果评估"/>
            <p:cNvSpPr/>
            <p:nvPr/>
          </p:nvSpPr>
          <p:spPr>
            <a:xfrm>
              <a:off x="309301" y="30928"/>
              <a:ext cx="2605840" cy="9541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sz="2800">
                  <a:solidFill>
                    <a:schemeClr val="bg1"/>
                  </a:solidFill>
                </a:rPr>
                <a:t>參考資料及網站</a:t>
              </a:r>
              <a:endParaRPr lang="zh-TW" altLang="en-US" sz="2800">
                <a:cs typeface="+mn-ea"/>
                <a:sym typeface="+mn-lt"/>
              </a:endParaRPr>
            </a:p>
            <a:p>
              <a:endParaRPr>
                <a:cs typeface="+mn-ea"/>
                <a:sym typeface="+mn-lt"/>
              </a:endParaRPr>
            </a:p>
          </p:txBody>
        </p:sp>
        <p:sp>
          <p:nvSpPr>
            <p:cNvPr id="847"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848"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849"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sp>
        <p:nvSpPr>
          <p:cNvPr id="2" name="內容版面配置區 2">
            <a:extLst>
              <a:ext uri="{FF2B5EF4-FFF2-40B4-BE49-F238E27FC236}">
                <a16:creationId xmlns:a16="http://schemas.microsoft.com/office/drawing/2014/main" id="{515354EA-75B2-A94B-FDB3-9C48B9FDF0C7}"/>
              </a:ext>
            </a:extLst>
          </p:cNvPr>
          <p:cNvSpPr txBox="1">
            <a:spLocks/>
          </p:cNvSpPr>
          <p:nvPr/>
        </p:nvSpPr>
        <p:spPr>
          <a:xfrm>
            <a:off x="1527235" y="1403255"/>
            <a:ext cx="9238092" cy="4984890"/>
          </a:xfrm>
          <a:prstGeom prst="rect">
            <a:avLst/>
          </a:prstGeom>
          <a:ln w="12700">
            <a:miter lim="400000"/>
          </a:ln>
          <a:extLst>
            <a:ext uri="{C572A759-6A51-4108-AA02-DFA0A04FC94B}">
              <ma14:wrappingTextBoxFlag xmlns="" xmlns:ma14="http://schemas.microsoft.com/office/mac/drawingml/2011/main" val="1"/>
            </a:ext>
          </a:extLst>
        </p:spPr>
        <p:txBody>
          <a:bodyPr lIns="45719" tIns="45720" rIns="45719" bIns="45720" anchor="t">
            <a:normAutofit fontScale="77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Helvetica"/>
              </a:defRPr>
            </a:lvl9pPr>
          </a:lstStyle>
          <a:p>
            <a:pPr hangingPunct="1">
              <a:lnSpc>
                <a:spcPct val="150000"/>
              </a:lnSpc>
            </a:pPr>
            <a:r>
              <a:rPr lang="en-US" altLang="zh-TW" sz="3600" err="1">
                <a:solidFill>
                  <a:schemeClr val="bg1"/>
                </a:solidFill>
              </a:rPr>
              <a:t>Php</a:t>
            </a:r>
            <a:r>
              <a:rPr lang="zh-TW" altLang="en-US">
                <a:solidFill>
                  <a:schemeClr val="bg1"/>
                </a:solidFill>
              </a:rPr>
              <a:t>：</a:t>
            </a:r>
            <a:endParaRPr lang="en-US" altLang="zh-TW">
              <a:solidFill>
                <a:schemeClr val="bg1"/>
              </a:solidFill>
            </a:endParaRPr>
          </a:p>
          <a:p>
            <a:pPr marL="0" indent="0" hangingPunct="1">
              <a:lnSpc>
                <a:spcPct val="150000"/>
              </a:lnSpc>
              <a:buNone/>
            </a:pPr>
            <a:r>
              <a:rPr lang="en-US" altLang="zh-TW" dirty="0">
                <a:solidFill>
                  <a:schemeClr val="bg1"/>
                </a:solidFill>
                <a:hlinkClick r:id="rId3">
                  <a:extLst>
                    <a:ext uri="{A12FA001-AC4F-418D-AE19-62706E023703}">
                      <ahyp:hlinkClr xmlns:ahyp="http://schemas.microsoft.com/office/drawing/2018/hyperlinkcolor" val="tx"/>
                    </a:ext>
                  </a:extLst>
                </a:hlinkClick>
              </a:rPr>
              <a:t>https://www.runoob.com/php/php-tutorial.html</a:t>
            </a:r>
            <a:endParaRPr lang="en-US" altLang="zh-TW" dirty="0">
              <a:solidFill>
                <a:schemeClr val="bg1"/>
              </a:solidFill>
            </a:endParaRPr>
          </a:p>
          <a:p>
            <a:pPr hangingPunct="1">
              <a:lnSpc>
                <a:spcPct val="150000"/>
              </a:lnSpc>
            </a:pPr>
            <a:r>
              <a:rPr lang="zh-TW" altLang="en-US" sz="3600">
                <a:solidFill>
                  <a:schemeClr val="bg1"/>
                </a:solidFill>
              </a:rPr>
              <a:t>Vue：</a:t>
            </a:r>
            <a:r>
              <a:rPr lang="zh-TW" altLang="en-US" sz="3600" dirty="0">
                <a:solidFill>
                  <a:schemeClr val="bg1"/>
                </a:solidFill>
                <a:hlinkClick r:id="rId4">
                  <a:extLst>
                    <a:ext uri="{A12FA001-AC4F-418D-AE19-62706E023703}">
                      <ahyp:hlinkClr xmlns:ahyp="http://schemas.microsoft.com/office/drawing/2018/hyperlinkcolor" val="tx"/>
                    </a:ext>
                  </a:extLst>
                </a:hlinkClick>
              </a:rPr>
              <a:t> </a:t>
            </a:r>
            <a:endParaRPr lang="en-US" altLang="zh-TW" sz="3600" dirty="0">
              <a:solidFill>
                <a:schemeClr val="bg1"/>
              </a:solidFill>
              <a:hlinkClick r:id="rId4">
                <a:extLst>
                  <a:ext uri="{A12FA001-AC4F-418D-AE19-62706E023703}">
                    <ahyp:hlinkClr xmlns:ahyp="http://schemas.microsoft.com/office/drawing/2018/hyperlinkcolor" val="tx"/>
                  </a:ext>
                </a:extLst>
              </a:hlinkClick>
            </a:endParaRPr>
          </a:p>
          <a:p>
            <a:pPr marL="0" indent="0">
              <a:lnSpc>
                <a:spcPct val="150000"/>
              </a:lnSpc>
              <a:buNone/>
            </a:pPr>
            <a:r>
              <a:rPr lang="en-US" dirty="0">
                <a:solidFill>
                  <a:schemeClr val="bg1"/>
                </a:solidFill>
              </a:rPr>
              <a:t>https://vuejs.org/</a:t>
            </a:r>
          </a:p>
          <a:p>
            <a:pPr hangingPunct="1">
              <a:lnSpc>
                <a:spcPct val="150000"/>
              </a:lnSpc>
            </a:pPr>
            <a:r>
              <a:rPr lang="en-US" altLang="zh-TW" sz="3600" dirty="0" err="1">
                <a:solidFill>
                  <a:schemeClr val="bg1"/>
                </a:solidFill>
              </a:rPr>
              <a:t>Sql</a:t>
            </a:r>
            <a:r>
              <a:rPr lang="zh-TW" altLang="en-US" sz="3600">
                <a:solidFill>
                  <a:schemeClr val="bg1"/>
                </a:solidFill>
              </a:rPr>
              <a:t>：</a:t>
            </a:r>
            <a:r>
              <a:rPr lang="en-US" altLang="zh-TW" sz="3600" dirty="0">
                <a:solidFill>
                  <a:schemeClr val="bg1"/>
                </a:solidFill>
              </a:rPr>
              <a:t> </a:t>
            </a:r>
            <a:r>
              <a:rPr lang="en-US" altLang="zh-TW" dirty="0">
                <a:solidFill>
                  <a:schemeClr val="bg1"/>
                </a:solidFill>
              </a:rPr>
              <a:t>	</a:t>
            </a:r>
          </a:p>
          <a:p>
            <a:pPr marL="0" indent="0" hangingPunct="1">
              <a:lnSpc>
                <a:spcPct val="150000"/>
              </a:lnSpc>
              <a:buNone/>
            </a:pPr>
            <a:r>
              <a:rPr lang="en-US" altLang="zh-TW" dirty="0">
                <a:solidFill>
                  <a:schemeClr val="bg1"/>
                </a:solidFill>
                <a:hlinkClick r:id="rId5">
                  <a:extLst>
                    <a:ext uri="{A12FA001-AC4F-418D-AE19-62706E023703}">
                      <ahyp:hlinkClr xmlns:ahyp="http://schemas.microsoft.com/office/drawing/2018/hyperlinkcolor" val="tx"/>
                    </a:ext>
                  </a:extLst>
                </a:hlinkClick>
              </a:rPr>
              <a:t>https://blog.techbridge.cc/2020/02/09/sql-basic-tutorial/</a:t>
            </a:r>
            <a:endParaRPr lang="en-US" altLang="zh-TW" dirty="0">
              <a:solidFill>
                <a:schemeClr val="bg1"/>
              </a:solidFill>
            </a:endParaRPr>
          </a:p>
          <a:p>
            <a:pPr hangingPunct="1">
              <a:lnSpc>
                <a:spcPct val="150000"/>
              </a:lnSpc>
            </a:pPr>
            <a:r>
              <a:rPr lang="en-US" altLang="zh-TW" sz="3600" dirty="0">
                <a:solidFill>
                  <a:schemeClr val="bg1"/>
                </a:solidFill>
              </a:rPr>
              <a:t>Docker</a:t>
            </a:r>
          </a:p>
          <a:p>
            <a:pPr marL="0" indent="0">
              <a:lnSpc>
                <a:spcPct val="150000"/>
              </a:lnSpc>
              <a:buNone/>
            </a:pPr>
            <a:r>
              <a:rPr lang="en-US" dirty="0">
                <a:solidFill>
                  <a:schemeClr val="bg1"/>
                </a:solidFill>
              </a:rPr>
              <a:t>https://aws.amazon.com/tw/docker/</a:t>
            </a:r>
          </a:p>
        </p:txBody>
      </p:sp>
    </p:spTree>
    <p:extLst>
      <p:ext uri="{BB962C8B-B14F-4D97-AF65-F5344CB8AC3E}">
        <p14:creationId xmlns:p14="http://schemas.microsoft.com/office/powerpoint/2010/main" val="2283948510"/>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THANK YOU"/>
          <p:cNvSpPr/>
          <p:nvPr/>
        </p:nvSpPr>
        <p:spPr>
          <a:xfrm>
            <a:off x="3203313" y="2605889"/>
            <a:ext cx="6521976" cy="144655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8800">
                <a:solidFill>
                  <a:srgbClr val="FFFFFF"/>
                </a:solidFill>
              </a:defRPr>
            </a:lvl1pPr>
          </a:lstStyle>
          <a:p>
            <a:r>
              <a:rPr>
                <a:cs typeface="+mn-ea"/>
                <a:sym typeface="+mn-lt"/>
              </a:rPr>
              <a:t>THANK YOU</a:t>
            </a:r>
          </a:p>
        </p:txBody>
      </p:sp>
      <p:grpSp>
        <p:nvGrpSpPr>
          <p:cNvPr id="857" name="成组"/>
          <p:cNvGrpSpPr/>
          <p:nvPr/>
        </p:nvGrpSpPr>
        <p:grpSpPr>
          <a:xfrm>
            <a:off x="3534662" y="3905736"/>
            <a:ext cx="5859279" cy="830995"/>
            <a:chOff x="0" y="0"/>
            <a:chExt cx="5859277" cy="830994"/>
          </a:xfrm>
        </p:grpSpPr>
        <p:sp>
          <p:nvSpPr>
            <p:cNvPr id="853" name="感谢聆听"/>
            <p:cNvSpPr/>
            <p:nvPr/>
          </p:nvSpPr>
          <p:spPr>
            <a:xfrm>
              <a:off x="428032" y="0"/>
              <a:ext cx="5003212" cy="8309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gn="ctr">
                <a:defRPr sz="4800">
                  <a:solidFill>
                    <a:srgbClr val="FFFFFF"/>
                  </a:solidFill>
                </a:defRPr>
              </a:lvl1pPr>
            </a:lstStyle>
            <a:p>
              <a:r>
                <a:rPr err="1">
                  <a:cs typeface="+mn-ea"/>
                  <a:sym typeface="+mn-lt"/>
                </a:rPr>
                <a:t>感谢</a:t>
              </a:r>
              <a:r>
                <a:rPr lang="zh-TW" altLang="en-US">
                  <a:cs typeface="+mn-ea"/>
                  <a:sym typeface="+mn-lt"/>
                </a:rPr>
                <a:t>聆聽</a:t>
              </a:r>
              <a:endParaRPr>
                <a:cs typeface="+mn-ea"/>
                <a:sym typeface="+mn-lt"/>
              </a:endParaRPr>
            </a:p>
          </p:txBody>
        </p:sp>
        <p:grpSp>
          <p:nvGrpSpPr>
            <p:cNvPr id="856" name="成组"/>
            <p:cNvGrpSpPr/>
            <p:nvPr/>
          </p:nvGrpSpPr>
          <p:grpSpPr>
            <a:xfrm>
              <a:off x="0" y="387523"/>
              <a:ext cx="5859277" cy="18001"/>
              <a:chOff x="0" y="0"/>
              <a:chExt cx="5859276" cy="18000"/>
            </a:xfrm>
          </p:grpSpPr>
          <p:sp>
            <p:nvSpPr>
              <p:cNvPr id="854" name="矩形"/>
              <p:cNvSpPr/>
              <p:nvPr/>
            </p:nvSpPr>
            <p:spPr>
              <a:xfrm>
                <a:off x="-1" y="-1"/>
                <a:ext cx="1461143" cy="180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855" name="矩形"/>
              <p:cNvSpPr/>
              <p:nvPr/>
            </p:nvSpPr>
            <p:spPr>
              <a:xfrm>
                <a:off x="4398135" y="-1"/>
                <a:ext cx="1461142" cy="180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p:transition spd="slow">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852"/>
                                        </p:tgtEl>
                                        <p:attrNameLst>
                                          <p:attrName>style.visibility</p:attrName>
                                        </p:attrNameLst>
                                      </p:cBhvr>
                                      <p:to>
                                        <p:strVal val="visible"/>
                                      </p:to>
                                    </p:set>
                                    <p:anim calcmode="lin" valueType="num">
                                      <p:cBhvr>
                                        <p:cTn id="7" dur="500" fill="hold"/>
                                        <p:tgtEl>
                                          <p:spTgt spid="852"/>
                                        </p:tgtEl>
                                        <p:attrNameLst>
                                          <p:attrName>ppt_w</p:attrName>
                                        </p:attrNameLst>
                                      </p:cBhvr>
                                      <p:tavLst>
                                        <p:tav tm="0">
                                          <p:val>
                                            <p:fltVal val="0"/>
                                          </p:val>
                                        </p:tav>
                                        <p:tav tm="100000">
                                          <p:val>
                                            <p:strVal val="#ppt_w"/>
                                          </p:val>
                                        </p:tav>
                                      </p:tavLst>
                                    </p:anim>
                                    <p:anim calcmode="lin" valueType="num">
                                      <p:cBhvr>
                                        <p:cTn id="8" dur="500" fill="hold"/>
                                        <p:tgtEl>
                                          <p:spTgt spid="85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4" fill="hold" grpId="0" nodeType="afterEffect">
                                  <p:stCondLst>
                                    <p:cond delay="0"/>
                                  </p:stCondLst>
                                  <p:iterate>
                                    <p:tmAbs val="0"/>
                                  </p:iterate>
                                  <p:childTnLst>
                                    <p:set>
                                      <p:cBhvr>
                                        <p:cTn id="11" fill="hold"/>
                                        <p:tgtEl>
                                          <p:spTgt spid="857"/>
                                        </p:tgtEl>
                                        <p:attrNameLst>
                                          <p:attrName>style.visibility</p:attrName>
                                        </p:attrNameLst>
                                      </p:cBhvr>
                                      <p:to>
                                        <p:strVal val="visible"/>
                                      </p:to>
                                    </p:set>
                                    <p:anim calcmode="lin" valueType="num">
                                      <p:cBhvr>
                                        <p:cTn id="12" dur="500" fill="hold"/>
                                        <p:tgtEl>
                                          <p:spTgt spid="857"/>
                                        </p:tgtEl>
                                        <p:attrNameLst>
                                          <p:attrName>ppt_x</p:attrName>
                                        </p:attrNameLst>
                                      </p:cBhvr>
                                      <p:tavLst>
                                        <p:tav tm="0">
                                          <p:val>
                                            <p:strVal val="#ppt_x"/>
                                          </p:val>
                                        </p:tav>
                                        <p:tav tm="100000">
                                          <p:val>
                                            <p:strVal val="#ppt_x"/>
                                          </p:val>
                                        </p:tav>
                                      </p:tavLst>
                                    </p:anim>
                                    <p:anim calcmode="lin" valueType="num">
                                      <p:cBhvr>
                                        <p:cTn id="13" dur="500" fill="hold"/>
                                        <p:tgtEl>
                                          <p:spTgt spid="8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 grpId="0" animBg="1" advAuto="0"/>
      <p:bldP spid="857"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活动总体思路"/>
          <p:cNvSpPr/>
          <p:nvPr/>
        </p:nvSpPr>
        <p:spPr>
          <a:xfrm>
            <a:off x="5373584" y="3993526"/>
            <a:ext cx="1785102"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a:solidFill>
                  <a:srgbClr val="FFFFFF"/>
                </a:solidFill>
              </a:defRPr>
            </a:lvl1pPr>
          </a:lstStyle>
          <a:p>
            <a:r>
              <a:rPr lang="zh-TW" altLang="en-US" sz="6600"/>
              <a:t>摘要</a:t>
            </a:r>
            <a:endParaRPr sz="6600">
              <a:cs typeface="+mn-ea"/>
              <a:sym typeface="+mn-lt"/>
            </a:endParaRPr>
          </a:p>
        </p:txBody>
      </p:sp>
      <p:sp>
        <p:nvSpPr>
          <p:cNvPr id="191" name="01"/>
          <p:cNvSpPr/>
          <p:nvPr/>
        </p:nvSpPr>
        <p:spPr>
          <a:xfrm>
            <a:off x="5423591" y="1080533"/>
            <a:ext cx="2157080" cy="221599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13800">
                <a:solidFill>
                  <a:srgbClr val="FFFFFF"/>
                </a:solidFill>
                <a:effectLst>
                  <a:outerShdw blurRad="38100" dist="38100" dir="2700000" rotWithShape="0">
                    <a:srgbClr val="000000">
                      <a:alpha val="43137"/>
                    </a:srgbClr>
                  </a:outerShdw>
                </a:effectLst>
              </a:defRPr>
            </a:lvl1pPr>
          </a:lstStyle>
          <a:p>
            <a:r>
              <a:rPr>
                <a:cs typeface="+mn-ea"/>
                <a:sym typeface="+mn-lt"/>
              </a:rPr>
              <a:t>0</a:t>
            </a:r>
            <a:r>
              <a:rPr lang="en-US">
                <a:cs typeface="+mn-ea"/>
                <a:sym typeface="+mn-lt"/>
              </a:rPr>
              <a:t>0</a:t>
            </a:r>
            <a:endParaRPr>
              <a:cs typeface="+mn-ea"/>
              <a:sym typeface="+mn-lt"/>
            </a:endParaRPr>
          </a:p>
        </p:txBody>
      </p:sp>
      <p:sp>
        <p:nvSpPr>
          <p:cNvPr id="193" name="线条"/>
          <p:cNvSpPr/>
          <p:nvPr/>
        </p:nvSpPr>
        <p:spPr>
          <a:xfrm flipH="1" flipV="1">
            <a:off x="4040454" y="3736552"/>
            <a:ext cx="4451351" cy="3212"/>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191"/>
                                        </p:tgtEl>
                                        <p:attrNameLst>
                                          <p:attrName>style.visibility</p:attrName>
                                        </p:attrNameLst>
                                      </p:cBhvr>
                                      <p:to>
                                        <p:strVal val="visible"/>
                                      </p:to>
                                    </p:set>
                                    <p:anim calcmode="lin" valueType="num">
                                      <p:cBhvr>
                                        <p:cTn id="7" dur="500" fill="hold"/>
                                        <p:tgtEl>
                                          <p:spTgt spid="191"/>
                                        </p:tgtEl>
                                        <p:attrNameLst>
                                          <p:attrName>ppt_w</p:attrName>
                                        </p:attrNameLst>
                                      </p:cBhvr>
                                      <p:tavLst>
                                        <p:tav tm="0" fmla="#ppt_w*sin(2.5*pi*$)">
                                          <p:val>
                                            <p:fltVal val="0"/>
                                          </p:val>
                                        </p:tav>
                                        <p:tav tm="100000">
                                          <p:val>
                                            <p:fltVal val="1"/>
                                          </p:val>
                                        </p:tav>
                                      </p:tavLst>
                                    </p:anim>
                                    <p:anim calcmode="lin" valueType="num">
                                      <p:cBhvr>
                                        <p:cTn id="8" dur="500" fill="hold"/>
                                        <p:tgtEl>
                                          <p:spTgt spid="19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189"/>
                                        </p:tgtEl>
                                        <p:attrNameLst>
                                          <p:attrName>style.visibility</p:attrName>
                                        </p:attrNameLst>
                                      </p:cBhvr>
                                      <p:to>
                                        <p:strVal val="visible"/>
                                      </p:to>
                                    </p:set>
                                    <p:anim calcmode="lin" valueType="num">
                                      <p:cBhvr>
                                        <p:cTn id="13" dur="1000" fill="hold"/>
                                        <p:tgtEl>
                                          <p:spTgt spid="189"/>
                                        </p:tgtEl>
                                        <p:attrNameLst>
                                          <p:attrName>ppt_x</p:attrName>
                                        </p:attrNameLst>
                                      </p:cBhvr>
                                      <p:tavLst>
                                        <p:tav tm="0">
                                          <p:val>
                                            <p:strVal val="#ppt_x"/>
                                          </p:val>
                                        </p:tav>
                                        <p:tav tm="100000">
                                          <p:val>
                                            <p:strVal val="#ppt_x"/>
                                          </p:val>
                                        </p:tav>
                                      </p:tavLst>
                                    </p:anim>
                                    <p:anim calcmode="lin" valueType="num">
                                      <p:cBhvr>
                                        <p:cTn id="14" dur="10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advAuto="0"/>
      <p:bldP spid="19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成组"/>
          <p:cNvGrpSpPr/>
          <p:nvPr/>
        </p:nvGrpSpPr>
        <p:grpSpPr>
          <a:xfrm>
            <a:off x="1226034" y="264483"/>
            <a:ext cx="9030609" cy="707885"/>
            <a:chOff x="-1" y="-122806"/>
            <a:chExt cx="9030608" cy="707883"/>
          </a:xfrm>
        </p:grpSpPr>
        <p:sp>
          <p:nvSpPr>
            <p:cNvPr id="207" name="活动背景"/>
            <p:cNvSpPr/>
            <p:nvPr/>
          </p:nvSpPr>
          <p:spPr>
            <a:xfrm>
              <a:off x="464903" y="-122806"/>
              <a:ext cx="1118253" cy="7078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sz="4000"/>
                <a:t>摘要</a:t>
              </a:r>
              <a:endParaRPr lang="zh-TW" altLang="en-US" sz="4000">
                <a:cs typeface="+mn-ea"/>
                <a:sym typeface="+mn-lt"/>
              </a:endParaRPr>
            </a:p>
          </p:txBody>
        </p:sp>
        <p:sp>
          <p:nvSpPr>
            <p:cNvPr id="208"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209"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210"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sp>
        <p:nvSpPr>
          <p:cNvPr id="2" name="文字方塊 1">
            <a:extLst>
              <a:ext uri="{FF2B5EF4-FFF2-40B4-BE49-F238E27FC236}">
                <a16:creationId xmlns:a16="http://schemas.microsoft.com/office/drawing/2014/main" id="{8C6A87E2-5BB4-6F75-AA2E-234DC99D2D76}"/>
              </a:ext>
            </a:extLst>
          </p:cNvPr>
          <p:cNvSpPr txBox="1"/>
          <p:nvPr/>
        </p:nvSpPr>
        <p:spPr>
          <a:xfrm>
            <a:off x="2142989" y="1788278"/>
            <a:ext cx="7481369"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ct val="200000"/>
              </a:lnSpc>
            </a:pPr>
            <a:r>
              <a:rPr lang="zh-TW" altLang="en-US" sz="2400">
                <a:solidFill>
                  <a:schemeClr val="bg1"/>
                </a:solidFill>
                <a:latin typeface="微软雅黑 Light"/>
              </a:rPr>
              <a:t>該專題旨在開發一個系統，可以由</a:t>
            </a:r>
            <a:r>
              <a:rPr lang="en-US" altLang="zh-TW" sz="2400" err="1">
                <a:solidFill>
                  <a:schemeClr val="bg1"/>
                </a:solidFill>
                <a:latin typeface="微软雅黑 Light"/>
              </a:rPr>
              <a:t>youtube</a:t>
            </a:r>
            <a:r>
              <a:rPr lang="zh-TW" altLang="en-US" sz="2400">
                <a:solidFill>
                  <a:schemeClr val="bg1"/>
                </a:solidFill>
                <a:latin typeface="微软雅黑 Light"/>
              </a:rPr>
              <a:t>撈取相關影片或自己拍攝程式教學影片，提供大學程式設計教學為目的的影片使用，通過該系統可以選取想要閱覽影片點開觀看，也可以在下方評論區做討論</a:t>
            </a:r>
            <a:r>
              <a:rPr lang="zh-TW" altLang="en-US" sz="2400">
                <a:solidFill>
                  <a:schemeClr val="bg1"/>
                </a:solidFill>
              </a:rPr>
              <a:t>。</a:t>
            </a:r>
          </a:p>
          <a:p>
            <a:pPr marL="0" marR="0" indent="0" algn="l" defTabSz="914400" rtl="0" fontAlgn="auto" latinLnBrk="0" hangingPunct="0">
              <a:lnSpc>
                <a:spcPct val="200000"/>
              </a:lnSpc>
              <a:spcBef>
                <a:spcPts val="0"/>
              </a:spcBef>
              <a:spcAft>
                <a:spcPts val="0"/>
              </a:spcAft>
              <a:buClrTx/>
              <a:buSzTx/>
              <a:buFontTx/>
              <a:buNone/>
              <a:tabLst/>
            </a:pPr>
            <a:endParaRPr kumimoji="0" lang="zh-TW" altLang="en-US" sz="2400" b="0" i="0" u="none" strike="noStrike" cap="none" spc="0" normalizeH="0" baseline="0">
              <a:ln>
                <a:noFill/>
              </a:ln>
              <a:solidFill>
                <a:schemeClr val="bg1"/>
              </a:solidFill>
              <a:effectLst/>
              <a:uFillTx/>
              <a:latin typeface="+mn-lt"/>
              <a:ea typeface="+mn-ea"/>
              <a:cs typeface="+mn-cs"/>
              <a:sym typeface="Helvetica"/>
            </a:endParaRPr>
          </a:p>
        </p:txBody>
      </p:sp>
    </p:spTree>
    <p:extLst>
      <p:ext uri="{BB962C8B-B14F-4D97-AF65-F5344CB8AC3E}">
        <p14:creationId xmlns:p14="http://schemas.microsoft.com/office/powerpoint/2010/main" val="2329615355"/>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活动总体思路"/>
          <p:cNvSpPr/>
          <p:nvPr/>
        </p:nvSpPr>
        <p:spPr>
          <a:xfrm>
            <a:off x="3257619" y="3993526"/>
            <a:ext cx="6017030"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a:solidFill>
                  <a:srgbClr val="FFFFFF"/>
                </a:solidFill>
              </a:defRPr>
            </a:lvl1pPr>
          </a:lstStyle>
          <a:p>
            <a:r>
              <a:rPr lang="zh-TW" altLang="en-US" sz="6600"/>
              <a:t>研究動機與目標</a:t>
            </a:r>
            <a:endParaRPr sz="6600">
              <a:cs typeface="+mn-ea"/>
              <a:sym typeface="+mn-lt"/>
            </a:endParaRPr>
          </a:p>
        </p:txBody>
      </p:sp>
      <p:sp>
        <p:nvSpPr>
          <p:cNvPr id="191" name="01"/>
          <p:cNvSpPr/>
          <p:nvPr/>
        </p:nvSpPr>
        <p:spPr>
          <a:xfrm>
            <a:off x="5423591" y="1080533"/>
            <a:ext cx="1757851" cy="221599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3800">
                <a:solidFill>
                  <a:srgbClr val="FFFFFF"/>
                </a:solidFill>
                <a:effectLst>
                  <a:outerShdw blurRad="38100" dist="38100" dir="2700000" rotWithShape="0">
                    <a:srgbClr val="000000">
                      <a:alpha val="43137"/>
                    </a:srgbClr>
                  </a:outerShdw>
                </a:effectLst>
              </a:defRPr>
            </a:lvl1pPr>
          </a:lstStyle>
          <a:p>
            <a:r>
              <a:rPr>
                <a:cs typeface="+mn-ea"/>
                <a:sym typeface="+mn-lt"/>
              </a:rPr>
              <a:t>01</a:t>
            </a:r>
          </a:p>
        </p:txBody>
      </p:sp>
      <p:sp>
        <p:nvSpPr>
          <p:cNvPr id="193" name="线条"/>
          <p:cNvSpPr/>
          <p:nvPr/>
        </p:nvSpPr>
        <p:spPr>
          <a:xfrm flipH="1" flipV="1">
            <a:off x="4040454" y="3736552"/>
            <a:ext cx="4451351" cy="3212"/>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Tree>
    <p:extLst>
      <p:ext uri="{BB962C8B-B14F-4D97-AF65-F5344CB8AC3E}">
        <p14:creationId xmlns:p14="http://schemas.microsoft.com/office/powerpoint/2010/main" val="1334912914"/>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191"/>
                                        </p:tgtEl>
                                        <p:attrNameLst>
                                          <p:attrName>style.visibility</p:attrName>
                                        </p:attrNameLst>
                                      </p:cBhvr>
                                      <p:to>
                                        <p:strVal val="visible"/>
                                      </p:to>
                                    </p:set>
                                    <p:anim calcmode="lin" valueType="num">
                                      <p:cBhvr>
                                        <p:cTn id="7" dur="500" fill="hold"/>
                                        <p:tgtEl>
                                          <p:spTgt spid="191"/>
                                        </p:tgtEl>
                                        <p:attrNameLst>
                                          <p:attrName>ppt_w</p:attrName>
                                        </p:attrNameLst>
                                      </p:cBhvr>
                                      <p:tavLst>
                                        <p:tav tm="0" fmla="#ppt_w*sin(2.5*pi*$)">
                                          <p:val>
                                            <p:fltVal val="0"/>
                                          </p:val>
                                        </p:tav>
                                        <p:tav tm="100000">
                                          <p:val>
                                            <p:fltVal val="1"/>
                                          </p:val>
                                        </p:tav>
                                      </p:tavLst>
                                    </p:anim>
                                    <p:anim calcmode="lin" valueType="num">
                                      <p:cBhvr>
                                        <p:cTn id="8" dur="500" fill="hold"/>
                                        <p:tgtEl>
                                          <p:spTgt spid="19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189"/>
                                        </p:tgtEl>
                                        <p:attrNameLst>
                                          <p:attrName>style.visibility</p:attrName>
                                        </p:attrNameLst>
                                      </p:cBhvr>
                                      <p:to>
                                        <p:strVal val="visible"/>
                                      </p:to>
                                    </p:set>
                                    <p:anim calcmode="lin" valueType="num">
                                      <p:cBhvr>
                                        <p:cTn id="13" dur="1000" fill="hold"/>
                                        <p:tgtEl>
                                          <p:spTgt spid="189"/>
                                        </p:tgtEl>
                                        <p:attrNameLst>
                                          <p:attrName>ppt_x</p:attrName>
                                        </p:attrNameLst>
                                      </p:cBhvr>
                                      <p:tavLst>
                                        <p:tav tm="0">
                                          <p:val>
                                            <p:strVal val="#ppt_x"/>
                                          </p:val>
                                        </p:tav>
                                        <p:tav tm="100000">
                                          <p:val>
                                            <p:strVal val="#ppt_x"/>
                                          </p:val>
                                        </p:tav>
                                      </p:tavLst>
                                    </p:anim>
                                    <p:anim calcmode="lin" valueType="num">
                                      <p:cBhvr>
                                        <p:cTn id="14" dur="10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advAuto="0"/>
      <p:bldP spid="19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 name="成组"/>
          <p:cNvGrpSpPr/>
          <p:nvPr/>
        </p:nvGrpSpPr>
        <p:grpSpPr>
          <a:xfrm>
            <a:off x="2008400" y="1606800"/>
            <a:ext cx="7221425" cy="1760614"/>
            <a:chOff x="219431" y="127732"/>
            <a:chExt cx="1978601" cy="1617878"/>
          </a:xfrm>
        </p:grpSpPr>
        <p:sp>
          <p:nvSpPr>
            <p:cNvPr id="196" name="基本情况"/>
            <p:cNvSpPr/>
            <p:nvPr/>
          </p:nvSpPr>
          <p:spPr>
            <a:xfrm>
              <a:off x="1043329" y="127732"/>
              <a:ext cx="25316" cy="3676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lvl1pPr>
            </a:lstStyle>
            <a:p>
              <a:endParaRPr>
                <a:solidFill>
                  <a:schemeClr val="accent2">
                    <a:lumMod val="75000"/>
                  </a:schemeClr>
                </a:solidFill>
                <a:cs typeface="+mn-ea"/>
                <a:sym typeface="+mn-lt"/>
              </a:endParaRPr>
            </a:p>
          </p:txBody>
        </p:sp>
        <p:sp>
          <p:nvSpPr>
            <p:cNvPr id="197" name="此处添加详细文本描述，建议与标题相关并符合整体语言风格，语言描述尽量简洁生动。"/>
            <p:cNvSpPr/>
            <p:nvPr/>
          </p:nvSpPr>
          <p:spPr>
            <a:xfrm>
              <a:off x="219431" y="1397443"/>
              <a:ext cx="1978601" cy="3481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lnSpc>
                  <a:spcPct val="150000"/>
                </a:lnSpc>
                <a:defRPr sz="1400"/>
              </a:lvl1pPr>
            </a:lstStyle>
            <a:p>
              <a:endParaRPr>
                <a:solidFill>
                  <a:schemeClr val="accent2">
                    <a:lumMod val="75000"/>
                  </a:schemeClr>
                </a:solidFill>
                <a:cs typeface="+mn-ea"/>
                <a:sym typeface="+mn-lt"/>
              </a:endParaRPr>
            </a:p>
          </p:txBody>
        </p:sp>
      </p:grpSp>
      <p:grpSp>
        <p:nvGrpSpPr>
          <p:cNvPr id="211" name="成组"/>
          <p:cNvGrpSpPr/>
          <p:nvPr/>
        </p:nvGrpSpPr>
        <p:grpSpPr>
          <a:xfrm>
            <a:off x="1226034" y="264483"/>
            <a:ext cx="9030609" cy="707885"/>
            <a:chOff x="-1" y="-122806"/>
            <a:chExt cx="9030608" cy="707883"/>
          </a:xfrm>
        </p:grpSpPr>
        <p:sp>
          <p:nvSpPr>
            <p:cNvPr id="207" name="活动背景"/>
            <p:cNvSpPr/>
            <p:nvPr/>
          </p:nvSpPr>
          <p:spPr>
            <a:xfrm>
              <a:off x="464903" y="-122806"/>
              <a:ext cx="2144175" cy="7078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sz="4000"/>
                <a:t>研究動機</a:t>
              </a:r>
              <a:endParaRPr sz="4000">
                <a:cs typeface="+mn-ea"/>
                <a:sym typeface="+mn-lt"/>
              </a:endParaRPr>
            </a:p>
          </p:txBody>
        </p:sp>
        <p:sp>
          <p:nvSpPr>
            <p:cNvPr id="208"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209"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210"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sp>
        <p:nvSpPr>
          <p:cNvPr id="2" name="文字方塊 1">
            <a:extLst>
              <a:ext uri="{FF2B5EF4-FFF2-40B4-BE49-F238E27FC236}">
                <a16:creationId xmlns:a16="http://schemas.microsoft.com/office/drawing/2014/main" id="{8C6A87E2-5BB4-6F75-AA2E-234DC99D2D76}"/>
              </a:ext>
            </a:extLst>
          </p:cNvPr>
          <p:cNvSpPr txBox="1"/>
          <p:nvPr/>
        </p:nvSpPr>
        <p:spPr>
          <a:xfrm>
            <a:off x="2034834" y="1916922"/>
            <a:ext cx="7481369" cy="37497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ct val="150000"/>
              </a:lnSpc>
            </a:pPr>
            <a:r>
              <a:rPr lang="zh-TW" altLang="en-US" dirty="0"/>
              <a:t>       </a:t>
            </a:r>
            <a:r>
              <a:rPr lang="zh-TW" altLang="en-US" sz="2000">
                <a:solidFill>
                  <a:schemeClr val="bg1"/>
                </a:solidFill>
              </a:rPr>
              <a:t>從小老師就說當你的這項專業可以教人時就代表你已經徹底融會貫通了，於是我們想要設計一個網頁讓學生能在這平台</a:t>
            </a:r>
            <a:r>
              <a:rPr lang="zh-TW" altLang="en-US" sz="2000" b="1">
                <a:solidFill>
                  <a:schemeClr val="bg1"/>
                </a:solidFill>
              </a:rPr>
              <a:t>上傳自己拍攝的程式教學影片</a:t>
            </a:r>
            <a:r>
              <a:rPr lang="zh-TW" altLang="en-US" sz="2000">
                <a:solidFill>
                  <a:schemeClr val="bg1"/>
                </a:solidFill>
              </a:rPr>
              <a:t>並交流彼此之間的心得感想。</a:t>
            </a:r>
          </a:p>
          <a:p>
            <a:pPr>
              <a:lnSpc>
                <a:spcPct val="150000"/>
              </a:lnSpc>
            </a:pPr>
            <a:r>
              <a:rPr lang="zh-TW" altLang="en-US" sz="2000">
                <a:solidFill>
                  <a:schemeClr val="bg1"/>
                </a:solidFill>
              </a:rPr>
              <a:t>       在這個網頁中，我們展示了許多關於我們專題主題的相關資訊，並且設計了一些互動元素，讓使用者可以更加深入了解我們的主題。我們希望這個網頁能夠提供有價值的資訊，並且讓使用者有一個愉快的瀏覽體驗</a:t>
            </a:r>
            <a:r>
              <a:rPr lang="zh-TW" altLang="en-US"/>
              <a:t>。</a:t>
            </a:r>
          </a:p>
          <a:p>
            <a:pPr>
              <a:lnSpc>
                <a:spcPct val="150000"/>
              </a:lnSpc>
            </a:pPr>
            <a:r>
              <a:rPr lang="zh-TW" altLang="en-US" dirty="0"/>
              <a:t>      </a:t>
            </a:r>
            <a:endParaRPr lang="zh-TW" altLang="en-US" sz="1800" b="0" i="0" u="none" strike="noStrike" cap="none" spc="0" normalizeH="0" baseline="0" dirty="0">
              <a:ln>
                <a:noFill/>
              </a:ln>
              <a:solidFill>
                <a:srgbClr val="000000"/>
              </a:solidFill>
              <a:effectLst/>
              <a:uFillTx/>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200"/>
                                  </p:stCondLst>
                                  <p:iterate>
                                    <p:tmAbs val="0"/>
                                  </p:iterate>
                                  <p:childTnLst>
                                    <p:set>
                                      <p:cBhvr>
                                        <p:cTn id="6" fill="hold"/>
                                        <p:tgtEl>
                                          <p:spTgt spid="199"/>
                                        </p:tgtEl>
                                        <p:attrNameLst>
                                          <p:attrName>style.visibility</p:attrName>
                                        </p:attrNameLst>
                                      </p:cBhvr>
                                      <p:to>
                                        <p:strVal val="visible"/>
                                      </p:to>
                                    </p:set>
                                    <p:animEffect transition="in" filter="dissolve">
                                      <p:cBhvr>
                                        <p:cTn id="7" dur="1000"/>
                                        <p:tgtEl>
                                          <p:spTgt spid="199"/>
                                        </p:tgtEl>
                                      </p:cBhvr>
                                    </p:animEffect>
                                  </p:childTnLst>
                                </p:cTn>
                              </p:par>
                            </p:childTnLst>
                          </p:cTn>
                        </p:par>
                        <p:par>
                          <p:cTn id="8" fill="hold">
                            <p:stCondLst>
                              <p:cond delay="0"/>
                            </p:stCondLst>
                            <p:childTnLst>
                              <p:par>
                                <p:cTn id="9" presetID="-1" presetClass="path" presetSubtype="0" accel="50000" decel="50000" fill="hold" nodeType="afterEffect">
                                  <p:stCondLst>
                                    <p:cond delay="200"/>
                                  </p:stCondLst>
                                  <p:childTnLst>
                                    <p:animMotion origin="layout" path="M 0.000000 0.000000 L -0.000652 0.050233" pathEditMode="relative">
                                      <p:cBhvr>
                                        <p:cTn id="10" dur="1000" fill="hold"/>
                                        <p:tgtEl>
                                          <p:spTgt spid="19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成组"/>
          <p:cNvGrpSpPr/>
          <p:nvPr/>
        </p:nvGrpSpPr>
        <p:grpSpPr>
          <a:xfrm>
            <a:off x="1226034" y="264483"/>
            <a:ext cx="9030609" cy="707885"/>
            <a:chOff x="-1" y="-122806"/>
            <a:chExt cx="9030608" cy="707883"/>
          </a:xfrm>
        </p:grpSpPr>
        <p:sp>
          <p:nvSpPr>
            <p:cNvPr id="207" name="活动背景"/>
            <p:cNvSpPr/>
            <p:nvPr/>
          </p:nvSpPr>
          <p:spPr>
            <a:xfrm>
              <a:off x="464903" y="-122806"/>
              <a:ext cx="1118253" cy="70788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sz="4000"/>
                <a:t>目標</a:t>
              </a:r>
              <a:endParaRPr sz="4000">
                <a:cs typeface="+mn-ea"/>
                <a:sym typeface="+mn-lt"/>
              </a:endParaRPr>
            </a:p>
          </p:txBody>
        </p:sp>
        <p:sp>
          <p:nvSpPr>
            <p:cNvPr id="208"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209"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210"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sp>
        <p:nvSpPr>
          <p:cNvPr id="2" name="文字方塊 1">
            <a:extLst>
              <a:ext uri="{FF2B5EF4-FFF2-40B4-BE49-F238E27FC236}">
                <a16:creationId xmlns:a16="http://schemas.microsoft.com/office/drawing/2014/main" id="{8C6A87E2-5BB4-6F75-AA2E-234DC99D2D76}"/>
              </a:ext>
            </a:extLst>
          </p:cNvPr>
          <p:cNvSpPr txBox="1"/>
          <p:nvPr/>
        </p:nvSpPr>
        <p:spPr>
          <a:xfrm>
            <a:off x="2034834" y="1093844"/>
            <a:ext cx="7481369" cy="43499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ct val="200000"/>
              </a:lnSpc>
            </a:pPr>
            <a:endParaRPr lang="en-US" altLang="zh-TW"/>
          </a:p>
          <a:p>
            <a:pPr>
              <a:lnSpc>
                <a:spcPct val="200000"/>
              </a:lnSpc>
            </a:pPr>
            <a:r>
              <a:rPr lang="zh-TW" altLang="en-US" dirty="0"/>
              <a:t>       </a:t>
            </a:r>
            <a:r>
              <a:rPr lang="zh-TW" altLang="en-US" sz="2000">
                <a:solidFill>
                  <a:schemeClr val="bg1"/>
                </a:solidFill>
              </a:rPr>
              <a:t>建置一個功能齊全的影片學習平台，開放讓學生可以把影片嵌入網站並進行評論，對影片點贊或不贊這也可以作為其他用戶評估影片質量的參考依據。</a:t>
            </a:r>
            <a:endParaRPr lang="en-US" altLang="zh-TW" sz="2000">
              <a:solidFill>
                <a:schemeClr val="bg1"/>
              </a:solidFill>
            </a:endParaRPr>
          </a:p>
          <a:p>
            <a:pPr>
              <a:lnSpc>
                <a:spcPct val="200000"/>
              </a:lnSpc>
            </a:pPr>
            <a:r>
              <a:rPr lang="zh-TW" altLang="en-US" sz="2000">
                <a:solidFill>
                  <a:schemeClr val="bg1"/>
                </a:solidFill>
              </a:rPr>
              <a:t>       系統特色在於我們的系統是任何人都可以上傳影片及留言的,主要目的是讓學生和老師們甚至是有需求的其他人能在這個影音交流平台上互相交流學術。</a:t>
            </a:r>
          </a:p>
        </p:txBody>
      </p:sp>
    </p:spTree>
    <p:extLst>
      <p:ext uri="{BB962C8B-B14F-4D97-AF65-F5344CB8AC3E}">
        <p14:creationId xmlns:p14="http://schemas.microsoft.com/office/powerpoint/2010/main" val="220172809"/>
      </p:ext>
    </p:extLst>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活动内容构成"/>
          <p:cNvSpPr/>
          <p:nvPr/>
        </p:nvSpPr>
        <p:spPr>
          <a:xfrm>
            <a:off x="3714788" y="3787048"/>
            <a:ext cx="5478421" cy="10156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defRPr>
            </a:lvl1pPr>
          </a:lstStyle>
          <a:p>
            <a:r>
              <a:rPr lang="zh-TW" altLang="en-US" sz="6000"/>
              <a:t>系統架構與設計</a:t>
            </a:r>
            <a:endParaRPr sz="6000">
              <a:cs typeface="+mn-ea"/>
              <a:sym typeface="+mn-lt"/>
            </a:endParaRPr>
          </a:p>
        </p:txBody>
      </p:sp>
      <p:sp>
        <p:nvSpPr>
          <p:cNvPr id="274" name="02"/>
          <p:cNvSpPr/>
          <p:nvPr/>
        </p:nvSpPr>
        <p:spPr>
          <a:xfrm>
            <a:off x="5423591" y="1080533"/>
            <a:ext cx="2060819" cy="221599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3800">
                <a:solidFill>
                  <a:srgbClr val="FFFFFF"/>
                </a:solidFill>
                <a:effectLst>
                  <a:outerShdw blurRad="38100" dist="38100" dir="2700000" rotWithShape="0">
                    <a:srgbClr val="000000">
                      <a:alpha val="43137"/>
                    </a:srgbClr>
                  </a:outerShdw>
                </a:effectLst>
              </a:defRPr>
            </a:lvl1pPr>
          </a:lstStyle>
          <a:p>
            <a:r>
              <a:rPr>
                <a:cs typeface="+mn-ea"/>
                <a:sym typeface="+mn-lt"/>
              </a:rPr>
              <a:t>02</a:t>
            </a:r>
          </a:p>
        </p:txBody>
      </p:sp>
      <p:sp>
        <p:nvSpPr>
          <p:cNvPr id="276" name="线条"/>
          <p:cNvSpPr/>
          <p:nvPr/>
        </p:nvSpPr>
        <p:spPr>
          <a:xfrm flipH="1" flipV="1">
            <a:off x="4228324" y="3403009"/>
            <a:ext cx="4451351" cy="3212"/>
          </a:xfrm>
          <a:prstGeom prst="line">
            <a:avLst/>
          </a:prstGeom>
          <a:ln w="6350">
            <a:solidFill>
              <a:srgbClr val="FFFFFF"/>
            </a:solidFill>
            <a:miter lim="400000"/>
          </a:ln>
        </p:spPr>
        <p:txBody>
          <a:bodyPr lIns="0" tIns="0" rIns="0" bIns="0"/>
          <a:lstStyle/>
          <a:p>
            <a:pPr defTabSz="457200">
              <a:defRPr sz="1200"/>
            </a:pPr>
            <a:endParaRPr>
              <a:cs typeface="+mn-ea"/>
              <a:sym typeface="+mn-lt"/>
            </a:endParaRPr>
          </a:p>
        </p:txBody>
      </p:sp>
      <p:sp>
        <p:nvSpPr>
          <p:cNvPr id="2" name="文字方塊 1">
            <a:extLst>
              <a:ext uri="{FF2B5EF4-FFF2-40B4-BE49-F238E27FC236}">
                <a16:creationId xmlns:a16="http://schemas.microsoft.com/office/drawing/2014/main" id="{15E33931-DA0F-BADF-779A-31522E088F66}"/>
              </a:ext>
            </a:extLst>
          </p:cNvPr>
          <p:cNvSpPr txBox="1"/>
          <p:nvPr/>
        </p:nvSpPr>
        <p:spPr>
          <a:xfrm>
            <a:off x="9517626" y="3204837"/>
            <a:ext cx="2802194" cy="21800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marR="0" indent="-285750" algn="l" defTabSz="914400" rtl="0" fontAlgn="auto" latinLnBrk="0" hangingPunct="0">
              <a:lnSpc>
                <a:spcPct val="250000"/>
              </a:lnSpc>
              <a:spcBef>
                <a:spcPts val="0"/>
              </a:spcBef>
              <a:spcAft>
                <a:spcPts val="0"/>
              </a:spcAft>
              <a:buClrTx/>
              <a:buSzTx/>
              <a:buFont typeface="Arial" panose="020B0604020202020204" pitchFamily="34" charset="0"/>
              <a:buChar char="•"/>
              <a:tabLst/>
            </a:pPr>
            <a:r>
              <a:rPr kumimoji="0" lang="zh-TW" altLang="en-US" sz="1800" b="0" i="0" u="none" strike="noStrike" cap="none" spc="0" normalizeH="0" baseline="0">
                <a:ln>
                  <a:noFill/>
                </a:ln>
                <a:solidFill>
                  <a:schemeClr val="bg1"/>
                </a:solidFill>
                <a:effectLst/>
                <a:uFillTx/>
                <a:latin typeface="+mn-lt"/>
                <a:ea typeface="+mn-ea"/>
                <a:cs typeface="+mn-cs"/>
                <a:sym typeface="Helvetica"/>
              </a:rPr>
              <a:t>資料庫</a:t>
            </a:r>
            <a:endParaRPr kumimoji="0" lang="en-US" altLang="zh-TW" sz="1800" b="0" i="0" u="none" strike="noStrike" cap="none" spc="0" normalizeH="0" baseline="0">
              <a:ln>
                <a:noFill/>
              </a:ln>
              <a:solidFill>
                <a:schemeClr val="bg1"/>
              </a:solidFill>
              <a:effectLst/>
              <a:uFillTx/>
              <a:latin typeface="+mn-lt"/>
              <a:ea typeface="+mn-ea"/>
              <a:cs typeface="+mn-cs"/>
              <a:sym typeface="Helvetica"/>
            </a:endParaRPr>
          </a:p>
          <a:p>
            <a:pPr marL="285750" marR="0" indent="-285750" algn="l" defTabSz="914400" rtl="0" fontAlgn="auto" latinLnBrk="0" hangingPunct="0">
              <a:lnSpc>
                <a:spcPct val="250000"/>
              </a:lnSpc>
              <a:spcBef>
                <a:spcPts val="0"/>
              </a:spcBef>
              <a:spcAft>
                <a:spcPts val="0"/>
              </a:spcAft>
              <a:buClrTx/>
              <a:buSzTx/>
              <a:buFont typeface="Arial" panose="020B0604020202020204" pitchFamily="34" charset="0"/>
              <a:buChar char="•"/>
              <a:tabLst/>
            </a:pPr>
            <a:r>
              <a:rPr lang="zh-TW" altLang="en-US">
                <a:solidFill>
                  <a:schemeClr val="bg1"/>
                </a:solidFill>
              </a:rPr>
              <a:t>系統架構圖</a:t>
            </a:r>
            <a:endParaRPr kumimoji="0" lang="en-US" altLang="zh-TW" sz="1800" b="0" i="0" u="none" strike="noStrike" cap="none" spc="0" normalizeH="0" baseline="0">
              <a:ln>
                <a:noFill/>
              </a:ln>
              <a:solidFill>
                <a:schemeClr val="bg1"/>
              </a:solidFill>
              <a:effectLst/>
              <a:uFillTx/>
              <a:latin typeface="+mn-lt"/>
              <a:ea typeface="+mn-ea"/>
              <a:cs typeface="+mn-cs"/>
              <a:sym typeface="Helvetica"/>
            </a:endParaRPr>
          </a:p>
          <a:p>
            <a:pPr marL="285750" marR="0" indent="-285750" algn="l" defTabSz="914400" rtl="0" fontAlgn="auto" latinLnBrk="0" hangingPunct="0">
              <a:lnSpc>
                <a:spcPct val="250000"/>
              </a:lnSpc>
              <a:spcBef>
                <a:spcPts val="0"/>
              </a:spcBef>
              <a:spcAft>
                <a:spcPts val="0"/>
              </a:spcAft>
              <a:buClrTx/>
              <a:buSzTx/>
              <a:buFont typeface="Arial" panose="020B0604020202020204" pitchFamily="34" charset="0"/>
              <a:buChar char="•"/>
              <a:tabLst/>
            </a:pPr>
            <a:r>
              <a:rPr kumimoji="0" lang="zh-TW" altLang="en-US" sz="1800" b="0" i="0" u="none" strike="noStrike" cap="none" spc="0" normalizeH="0" baseline="0">
                <a:ln>
                  <a:noFill/>
                </a:ln>
                <a:solidFill>
                  <a:schemeClr val="bg1"/>
                </a:solidFill>
                <a:effectLst/>
                <a:uFillTx/>
                <a:latin typeface="+mn-lt"/>
                <a:ea typeface="+mn-ea"/>
                <a:cs typeface="+mn-cs"/>
                <a:sym typeface="Helvetica"/>
              </a:rPr>
              <a:t>網頁架構圖</a:t>
            </a:r>
          </a:p>
        </p:txBody>
      </p: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274"/>
                                        </p:tgtEl>
                                        <p:attrNameLst>
                                          <p:attrName>style.visibility</p:attrName>
                                        </p:attrNameLst>
                                      </p:cBhvr>
                                      <p:to>
                                        <p:strVal val="visible"/>
                                      </p:to>
                                    </p:set>
                                    <p:anim calcmode="lin" valueType="num">
                                      <p:cBhvr>
                                        <p:cTn id="7" dur="500" fill="hold"/>
                                        <p:tgtEl>
                                          <p:spTgt spid="274"/>
                                        </p:tgtEl>
                                        <p:attrNameLst>
                                          <p:attrName>ppt_w</p:attrName>
                                        </p:attrNameLst>
                                      </p:cBhvr>
                                      <p:tavLst>
                                        <p:tav tm="0" fmla="#ppt_w*sin(2.5*pi*$)">
                                          <p:val>
                                            <p:fltVal val="0"/>
                                          </p:val>
                                        </p:tav>
                                        <p:tav tm="100000">
                                          <p:val>
                                            <p:fltVal val="1"/>
                                          </p:val>
                                        </p:tav>
                                      </p:tavLst>
                                    </p:anim>
                                    <p:anim calcmode="lin" valueType="num">
                                      <p:cBhvr>
                                        <p:cTn id="8" dur="500" fill="hold"/>
                                        <p:tgtEl>
                                          <p:spTgt spid="27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iterate>
                                    <p:tmAbs val="0"/>
                                  </p:iterate>
                                  <p:childTnLst>
                                    <p:set>
                                      <p:cBhvr>
                                        <p:cTn id="12" fill="hold"/>
                                        <p:tgtEl>
                                          <p:spTgt spid="272"/>
                                        </p:tgtEl>
                                        <p:attrNameLst>
                                          <p:attrName>style.visibility</p:attrName>
                                        </p:attrNameLst>
                                      </p:cBhvr>
                                      <p:to>
                                        <p:strVal val="visible"/>
                                      </p:to>
                                    </p:set>
                                    <p:anim calcmode="lin" valueType="num">
                                      <p:cBhvr>
                                        <p:cTn id="13" dur="1000" fill="hold"/>
                                        <p:tgtEl>
                                          <p:spTgt spid="272"/>
                                        </p:tgtEl>
                                        <p:attrNameLst>
                                          <p:attrName>ppt_x</p:attrName>
                                        </p:attrNameLst>
                                      </p:cBhvr>
                                      <p:tavLst>
                                        <p:tav tm="0">
                                          <p:val>
                                            <p:strVal val="#ppt_x"/>
                                          </p:val>
                                        </p:tav>
                                        <p:tav tm="100000">
                                          <p:val>
                                            <p:strVal val="#ppt_x"/>
                                          </p:val>
                                        </p:tav>
                                      </p:tavLst>
                                    </p:anim>
                                    <p:anim calcmode="lin" valueType="num">
                                      <p:cBhvr>
                                        <p:cTn id="14" dur="1000" fill="hold"/>
                                        <p:tgtEl>
                                          <p:spTgt spid="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advAuto="0"/>
      <p:bldP spid="274"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4" name="成组"/>
          <p:cNvGrpSpPr/>
          <p:nvPr/>
        </p:nvGrpSpPr>
        <p:grpSpPr>
          <a:xfrm>
            <a:off x="1275196" y="160645"/>
            <a:ext cx="9030609" cy="585079"/>
            <a:chOff x="-1" y="0"/>
            <a:chExt cx="9030608" cy="585077"/>
          </a:xfrm>
        </p:grpSpPr>
        <p:sp>
          <p:nvSpPr>
            <p:cNvPr id="290" name="活动主题"/>
            <p:cNvSpPr/>
            <p:nvPr/>
          </p:nvSpPr>
          <p:spPr>
            <a:xfrm>
              <a:off x="309301" y="30928"/>
              <a:ext cx="1887694" cy="5232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800">
                  <a:solidFill>
                    <a:srgbClr val="FFFFFF"/>
                  </a:solidFill>
                </a:defRPr>
              </a:lvl1pPr>
            </a:lstStyle>
            <a:p>
              <a:r>
                <a:rPr lang="zh-TW" altLang="en-US" sz="2800"/>
                <a:t>網頁架構圖</a:t>
              </a:r>
              <a:endParaRPr>
                <a:cs typeface="+mn-ea"/>
                <a:sym typeface="+mn-lt"/>
              </a:endParaRPr>
            </a:p>
          </p:txBody>
        </p:sp>
        <p:sp>
          <p:nvSpPr>
            <p:cNvPr id="291" name="矩形"/>
            <p:cNvSpPr/>
            <p:nvPr/>
          </p:nvSpPr>
          <p:spPr>
            <a:xfrm>
              <a:off x="212918" y="0"/>
              <a:ext cx="58283"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292" name="矩形"/>
            <p:cNvSpPr/>
            <p:nvPr/>
          </p:nvSpPr>
          <p:spPr>
            <a:xfrm>
              <a:off x="-1" y="0"/>
              <a:ext cx="136720" cy="585077"/>
            </a:xfrm>
            <a:prstGeom prst="rect">
              <a:avLst/>
            </a:prstGeom>
            <a:solidFill>
              <a:srgbClr val="FFFFFF"/>
            </a:solidFill>
            <a:ln w="12700" cap="flat">
              <a:solidFill>
                <a:srgbClr val="FFFFFF"/>
              </a:solidFill>
              <a:prstDash val="solid"/>
              <a:miter lim="400000"/>
            </a:ln>
            <a:effectLst/>
          </p:spPr>
          <p:txBody>
            <a:bodyPr wrap="square" lIns="45719" tIns="45719" rIns="45719" bIns="45719" numCol="1" anchor="ctr">
              <a:noAutofit/>
            </a:bodyPr>
            <a:lstStyle/>
            <a:p>
              <a:pPr algn="ctr">
                <a:defRPr>
                  <a:solidFill>
                    <a:srgbClr val="FFFFFF"/>
                  </a:solidFill>
                </a:defRPr>
              </a:pPr>
              <a:endParaRPr>
                <a:cs typeface="+mn-ea"/>
                <a:sym typeface="+mn-lt"/>
              </a:endParaRPr>
            </a:p>
          </p:txBody>
        </p:sp>
        <p:sp>
          <p:nvSpPr>
            <p:cNvPr id="293" name="线条"/>
            <p:cNvSpPr/>
            <p:nvPr/>
          </p:nvSpPr>
          <p:spPr>
            <a:xfrm>
              <a:off x="68360" y="585076"/>
              <a:ext cx="8962247" cy="1"/>
            </a:xfrm>
            <a:prstGeom prst="line">
              <a:avLst/>
            </a:prstGeom>
            <a:noFill/>
            <a:ln w="6350" cap="flat">
              <a:solidFill>
                <a:srgbClr val="FFFFFF"/>
              </a:solidFill>
              <a:prstDash val="solid"/>
              <a:miter lim="400000"/>
            </a:ln>
            <a:effectLst/>
          </p:spPr>
          <p:txBody>
            <a:bodyPr wrap="square" lIns="0" tIns="0" rIns="0" bIns="0" numCol="1" anchor="t">
              <a:noAutofit/>
            </a:bodyPr>
            <a:lstStyle/>
            <a:p>
              <a:pPr defTabSz="457200">
                <a:defRPr sz="1200"/>
              </a:pPr>
              <a:endParaRPr>
                <a:cs typeface="+mn-ea"/>
                <a:sym typeface="+mn-lt"/>
              </a:endParaRPr>
            </a:p>
          </p:txBody>
        </p:sp>
      </p:grpSp>
      <p:sp>
        <p:nvSpPr>
          <p:cNvPr id="5" name="矩形 4">
            <a:extLst>
              <a:ext uri="{FF2B5EF4-FFF2-40B4-BE49-F238E27FC236}">
                <a16:creationId xmlns:a16="http://schemas.microsoft.com/office/drawing/2014/main" id="{4E8E9B30-112D-EE13-3667-542320F73FCA}"/>
              </a:ext>
            </a:extLst>
          </p:cNvPr>
          <p:cNvSpPr/>
          <p:nvPr/>
        </p:nvSpPr>
        <p:spPr>
          <a:xfrm>
            <a:off x="4314691" y="900649"/>
            <a:ext cx="2803301"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影片教學網站首頁</a:t>
            </a:r>
            <a:endParaRPr lang="zh-TW" altLang="en-US" sz="1800" b="0" i="0" u="none" strike="noStrike" cap="none" spc="0" normalizeH="0" baseline="0">
              <a:ln>
                <a:noFill/>
              </a:ln>
              <a:solidFill>
                <a:srgbClr val="000000"/>
              </a:solidFill>
              <a:effectLst/>
              <a:uFillTx/>
              <a:latin typeface="+mn-lt"/>
              <a:ea typeface="+mn-ea"/>
            </a:endParaRPr>
          </a:p>
        </p:txBody>
      </p:sp>
      <p:sp>
        <p:nvSpPr>
          <p:cNvPr id="8" name="箭號: 向下 7">
            <a:extLst>
              <a:ext uri="{FF2B5EF4-FFF2-40B4-BE49-F238E27FC236}">
                <a16:creationId xmlns:a16="http://schemas.microsoft.com/office/drawing/2014/main" id="{56FA25A5-B2EF-E948-4774-A2832907E443}"/>
              </a:ext>
            </a:extLst>
          </p:cNvPr>
          <p:cNvSpPr/>
          <p:nvPr/>
        </p:nvSpPr>
        <p:spPr>
          <a:xfrm>
            <a:off x="5569946" y="1346706"/>
            <a:ext cx="216323" cy="355930"/>
          </a:xfrm>
          <a:prstGeom prst="downArrow">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TW"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9" name="矩形 8">
            <a:extLst>
              <a:ext uri="{FF2B5EF4-FFF2-40B4-BE49-F238E27FC236}">
                <a16:creationId xmlns:a16="http://schemas.microsoft.com/office/drawing/2014/main" id="{DA95F5E5-71D3-0E90-53DD-9FA232229B92}"/>
              </a:ext>
            </a:extLst>
          </p:cNvPr>
          <p:cNvSpPr/>
          <p:nvPr/>
        </p:nvSpPr>
        <p:spPr>
          <a:xfrm>
            <a:off x="4789599" y="1783388"/>
            <a:ext cx="1783723"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是否有帳號</a:t>
            </a:r>
            <a:endParaRPr kumimoji="0" lang="zh-TW" altLang="en-US" sz="1800" b="0" i="0" u="none" strike="noStrike" cap="none" spc="0" normalizeH="0" baseline="0">
              <a:ln>
                <a:noFill/>
              </a:ln>
              <a:solidFill>
                <a:srgbClr val="000000"/>
              </a:solidFill>
              <a:effectLst/>
              <a:uFillTx/>
              <a:latin typeface="+mn-lt"/>
              <a:ea typeface="+mn-ea"/>
              <a:cs typeface="+mn-cs"/>
              <a:sym typeface="Helvetica"/>
            </a:endParaRPr>
          </a:p>
        </p:txBody>
      </p:sp>
      <p:cxnSp>
        <p:nvCxnSpPr>
          <p:cNvPr id="10" name="直線單箭頭接點 9">
            <a:extLst>
              <a:ext uri="{FF2B5EF4-FFF2-40B4-BE49-F238E27FC236}">
                <a16:creationId xmlns:a16="http://schemas.microsoft.com/office/drawing/2014/main" id="{113C0796-A888-448F-7350-3BE8871167EE}"/>
              </a:ext>
            </a:extLst>
          </p:cNvPr>
          <p:cNvCxnSpPr/>
          <p:nvPr/>
        </p:nvCxnSpPr>
        <p:spPr>
          <a:xfrm flipV="1">
            <a:off x="6574531" y="1977847"/>
            <a:ext cx="613894" cy="858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 name="直線單箭頭接點 10">
            <a:extLst>
              <a:ext uri="{FF2B5EF4-FFF2-40B4-BE49-F238E27FC236}">
                <a16:creationId xmlns:a16="http://schemas.microsoft.com/office/drawing/2014/main" id="{93488EA3-8F75-AF6E-DA51-0DDB05A5719B}"/>
              </a:ext>
            </a:extLst>
          </p:cNvPr>
          <p:cNvCxnSpPr/>
          <p:nvPr/>
        </p:nvCxnSpPr>
        <p:spPr>
          <a:xfrm flipH="1">
            <a:off x="5667777" y="2225899"/>
            <a:ext cx="8586" cy="47437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文字方塊 12">
            <a:extLst>
              <a:ext uri="{FF2B5EF4-FFF2-40B4-BE49-F238E27FC236}">
                <a16:creationId xmlns:a16="http://schemas.microsoft.com/office/drawing/2014/main" id="{ED9A93AD-8D83-A6E3-1679-BBAC613BE5CB}"/>
              </a:ext>
            </a:extLst>
          </p:cNvPr>
          <p:cNvSpPr txBox="1"/>
          <p:nvPr/>
        </p:nvSpPr>
        <p:spPr>
          <a:xfrm>
            <a:off x="5143500" y="2282679"/>
            <a:ext cx="563450"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zh-TW" altLang="en-US">
                <a:solidFill>
                  <a:srgbClr val="FF0000"/>
                </a:solidFill>
              </a:rPr>
              <a:t>有</a:t>
            </a:r>
            <a:endParaRPr lang="zh-TW" altLang="en-US" sz="1800" b="0" i="0" u="none" strike="noStrike" cap="none" spc="0" normalizeH="0" baseline="0">
              <a:ln>
                <a:noFill/>
              </a:ln>
              <a:solidFill>
                <a:srgbClr val="FF0000"/>
              </a:solidFill>
              <a:effectLst/>
              <a:uFillTx/>
              <a:latin typeface="+mn-lt"/>
              <a:ea typeface="+mn-ea"/>
            </a:endParaRPr>
          </a:p>
        </p:txBody>
      </p:sp>
      <p:sp>
        <p:nvSpPr>
          <p:cNvPr id="14" name="文字方塊 13">
            <a:extLst>
              <a:ext uri="{FF2B5EF4-FFF2-40B4-BE49-F238E27FC236}">
                <a16:creationId xmlns:a16="http://schemas.microsoft.com/office/drawing/2014/main" id="{DD9F9EF8-9817-319E-B58A-32C23A2A516E}"/>
              </a:ext>
            </a:extLst>
          </p:cNvPr>
          <p:cNvSpPr txBox="1"/>
          <p:nvPr/>
        </p:nvSpPr>
        <p:spPr>
          <a:xfrm>
            <a:off x="6718478" y="1534094"/>
            <a:ext cx="536619"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lang="zh-TW" altLang="en-US">
                <a:solidFill>
                  <a:srgbClr val="FF0000"/>
                </a:solidFill>
              </a:rPr>
              <a:t>無</a:t>
            </a:r>
            <a:endParaRPr kumimoji="0" lang="zh-TW" altLang="en-US" sz="1800" b="0" i="0" u="none" strike="noStrike" cap="none" spc="0" normalizeH="0" baseline="0">
              <a:ln>
                <a:noFill/>
              </a:ln>
              <a:solidFill>
                <a:srgbClr val="FF0000"/>
              </a:solidFill>
              <a:effectLst/>
              <a:uFillTx/>
              <a:latin typeface="+mn-lt"/>
              <a:ea typeface="+mn-ea"/>
              <a:cs typeface="+mn-cs"/>
              <a:sym typeface="Helvetica"/>
            </a:endParaRPr>
          </a:p>
        </p:txBody>
      </p:sp>
      <p:sp>
        <p:nvSpPr>
          <p:cNvPr id="15" name="矩形 14">
            <a:extLst>
              <a:ext uri="{FF2B5EF4-FFF2-40B4-BE49-F238E27FC236}">
                <a16:creationId xmlns:a16="http://schemas.microsoft.com/office/drawing/2014/main" id="{9DA89F11-328E-DB3C-6728-A0F34DA7DCEF}"/>
              </a:ext>
            </a:extLst>
          </p:cNvPr>
          <p:cNvSpPr/>
          <p:nvPr/>
        </p:nvSpPr>
        <p:spPr>
          <a:xfrm>
            <a:off x="4788258" y="2769426"/>
            <a:ext cx="1783723"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登入</a:t>
            </a:r>
            <a:endParaRPr kumimoji="0" lang="zh-TW"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16" name="矩形 15">
            <a:extLst>
              <a:ext uri="{FF2B5EF4-FFF2-40B4-BE49-F238E27FC236}">
                <a16:creationId xmlns:a16="http://schemas.microsoft.com/office/drawing/2014/main" id="{1A1E213D-5BE9-CCA8-6346-3402BD1C11B2}"/>
              </a:ext>
            </a:extLst>
          </p:cNvPr>
          <p:cNvSpPr/>
          <p:nvPr/>
        </p:nvSpPr>
        <p:spPr>
          <a:xfrm>
            <a:off x="7367386" y="1796133"/>
            <a:ext cx="1472484"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註冊</a:t>
            </a:r>
            <a:endParaRPr lang="zh-TW" altLang="en-US" sz="1800" b="0" i="0" u="none" strike="noStrike" cap="none" spc="0" normalizeH="0" baseline="0">
              <a:ln>
                <a:noFill/>
              </a:ln>
              <a:solidFill>
                <a:srgbClr val="000000"/>
              </a:solidFill>
              <a:effectLst/>
              <a:uFillTx/>
              <a:latin typeface="+mn-lt"/>
              <a:ea typeface="+mn-ea"/>
            </a:endParaRPr>
          </a:p>
        </p:txBody>
      </p:sp>
      <p:cxnSp>
        <p:nvCxnSpPr>
          <p:cNvPr id="18" name="直線單箭頭接點 17">
            <a:extLst>
              <a:ext uri="{FF2B5EF4-FFF2-40B4-BE49-F238E27FC236}">
                <a16:creationId xmlns:a16="http://schemas.microsoft.com/office/drawing/2014/main" id="{614FBA3E-B8B7-1250-C1E9-1ADF78D94233}"/>
              </a:ext>
            </a:extLst>
          </p:cNvPr>
          <p:cNvCxnSpPr/>
          <p:nvPr/>
        </p:nvCxnSpPr>
        <p:spPr>
          <a:xfrm>
            <a:off x="8028769" y="2152785"/>
            <a:ext cx="12880" cy="796344"/>
          </a:xfrm>
          <a:prstGeom prst="straightConnector1">
            <a:avLst/>
          </a:prstGeom>
          <a:ln/>
        </p:spPr>
        <p:style>
          <a:lnRef idx="1">
            <a:schemeClr val="accent5"/>
          </a:lnRef>
          <a:fillRef idx="0">
            <a:schemeClr val="accent5"/>
          </a:fillRef>
          <a:effectRef idx="0">
            <a:schemeClr val="accent5"/>
          </a:effectRef>
          <a:fontRef idx="minor">
            <a:schemeClr val="tx1"/>
          </a:fontRef>
        </p:style>
      </p:cxnSp>
      <p:cxnSp>
        <p:nvCxnSpPr>
          <p:cNvPr id="19" name="直線單箭頭接點 18">
            <a:extLst>
              <a:ext uri="{FF2B5EF4-FFF2-40B4-BE49-F238E27FC236}">
                <a16:creationId xmlns:a16="http://schemas.microsoft.com/office/drawing/2014/main" id="{E591B02D-EFF0-4D3B-A19F-10C934557D51}"/>
              </a:ext>
            </a:extLst>
          </p:cNvPr>
          <p:cNvCxnSpPr/>
          <p:nvPr/>
        </p:nvCxnSpPr>
        <p:spPr>
          <a:xfrm flipH="1">
            <a:off x="6574666" y="2950335"/>
            <a:ext cx="1468190" cy="2361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1" name="直線單箭頭接點 20">
            <a:extLst>
              <a:ext uri="{FF2B5EF4-FFF2-40B4-BE49-F238E27FC236}">
                <a16:creationId xmlns:a16="http://schemas.microsoft.com/office/drawing/2014/main" id="{FA17F0E6-FC59-F14D-7276-6C174989187D}"/>
              </a:ext>
            </a:extLst>
          </p:cNvPr>
          <p:cNvCxnSpPr/>
          <p:nvPr/>
        </p:nvCxnSpPr>
        <p:spPr>
          <a:xfrm>
            <a:off x="6579227" y="3085831"/>
            <a:ext cx="3178934" cy="42071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5" name="矩形 24">
            <a:extLst>
              <a:ext uri="{FF2B5EF4-FFF2-40B4-BE49-F238E27FC236}">
                <a16:creationId xmlns:a16="http://schemas.microsoft.com/office/drawing/2014/main" id="{8B56C663-A8EA-C813-BDE5-13336FC40FEB}"/>
              </a:ext>
            </a:extLst>
          </p:cNvPr>
          <p:cNvSpPr/>
          <p:nvPr/>
        </p:nvSpPr>
        <p:spPr>
          <a:xfrm>
            <a:off x="8895411" y="3571003"/>
            <a:ext cx="2384738"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使用者列表</a:t>
            </a:r>
            <a:endParaRPr kumimoji="0" lang="zh-TW" altLang="en-US" sz="1800" b="0" i="0" u="none" strike="noStrike" cap="none" spc="0" normalizeH="0" baseline="0">
              <a:ln>
                <a:noFill/>
              </a:ln>
              <a:solidFill>
                <a:srgbClr val="000000"/>
              </a:solidFill>
              <a:effectLst/>
              <a:uFillTx/>
              <a:latin typeface="+mn-lt"/>
              <a:ea typeface="+mn-ea"/>
              <a:cs typeface="+mn-cs"/>
              <a:sym typeface="Helvetica"/>
            </a:endParaRPr>
          </a:p>
        </p:txBody>
      </p:sp>
      <p:cxnSp>
        <p:nvCxnSpPr>
          <p:cNvPr id="27" name="直線單箭頭接點 26">
            <a:extLst>
              <a:ext uri="{FF2B5EF4-FFF2-40B4-BE49-F238E27FC236}">
                <a16:creationId xmlns:a16="http://schemas.microsoft.com/office/drawing/2014/main" id="{D99DC02E-78DA-AF26-70D6-E6A06AF97E37}"/>
              </a:ext>
            </a:extLst>
          </p:cNvPr>
          <p:cNvCxnSpPr/>
          <p:nvPr/>
        </p:nvCxnSpPr>
        <p:spPr>
          <a:xfrm flipH="1">
            <a:off x="3720519" y="2951006"/>
            <a:ext cx="1060360" cy="2361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8" name="矩形 27">
            <a:extLst>
              <a:ext uri="{FF2B5EF4-FFF2-40B4-BE49-F238E27FC236}">
                <a16:creationId xmlns:a16="http://schemas.microsoft.com/office/drawing/2014/main" id="{0131BF37-AF6F-C06E-F6F1-E6AF2F46F071}"/>
              </a:ext>
            </a:extLst>
          </p:cNvPr>
          <p:cNvSpPr/>
          <p:nvPr/>
        </p:nvSpPr>
        <p:spPr>
          <a:xfrm>
            <a:off x="1575248" y="2782641"/>
            <a:ext cx="1933977" cy="367048"/>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影片頁面</a:t>
            </a:r>
            <a:endParaRPr lang="zh-TW" altLang="en-US" sz="1800" b="0" i="0" u="none" strike="noStrike" cap="none" spc="0" normalizeH="0" baseline="0">
              <a:ln>
                <a:noFill/>
              </a:ln>
              <a:solidFill>
                <a:srgbClr val="000000"/>
              </a:solidFill>
              <a:effectLst/>
              <a:uFillTx/>
              <a:latin typeface="+mn-lt"/>
              <a:ea typeface="+mn-ea"/>
            </a:endParaRPr>
          </a:p>
        </p:txBody>
      </p:sp>
      <p:cxnSp>
        <p:nvCxnSpPr>
          <p:cNvPr id="31" name="直線單箭頭接點 30">
            <a:extLst>
              <a:ext uri="{FF2B5EF4-FFF2-40B4-BE49-F238E27FC236}">
                <a16:creationId xmlns:a16="http://schemas.microsoft.com/office/drawing/2014/main" id="{0D3AEA82-385B-CB37-5372-E494A5C9A360}"/>
              </a:ext>
            </a:extLst>
          </p:cNvPr>
          <p:cNvCxnSpPr/>
          <p:nvPr/>
        </p:nvCxnSpPr>
        <p:spPr>
          <a:xfrm>
            <a:off x="5663618" y="3157605"/>
            <a:ext cx="23612" cy="40997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2" name="直線單箭頭接點 31">
            <a:extLst>
              <a:ext uri="{FF2B5EF4-FFF2-40B4-BE49-F238E27FC236}">
                <a16:creationId xmlns:a16="http://schemas.microsoft.com/office/drawing/2014/main" id="{390C9CF2-5B30-CE29-B682-0FDAC452BCE6}"/>
              </a:ext>
            </a:extLst>
          </p:cNvPr>
          <p:cNvCxnSpPr/>
          <p:nvPr/>
        </p:nvCxnSpPr>
        <p:spPr>
          <a:xfrm flipH="1">
            <a:off x="1193711" y="3182423"/>
            <a:ext cx="1221346" cy="40997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3" name="直線單箭頭接點 32">
            <a:extLst>
              <a:ext uri="{FF2B5EF4-FFF2-40B4-BE49-F238E27FC236}">
                <a16:creationId xmlns:a16="http://schemas.microsoft.com/office/drawing/2014/main" id="{47E9B2D1-E295-6A3D-E720-F7F4B8791627}"/>
              </a:ext>
            </a:extLst>
          </p:cNvPr>
          <p:cNvCxnSpPr/>
          <p:nvPr/>
        </p:nvCxnSpPr>
        <p:spPr>
          <a:xfrm>
            <a:off x="2450609" y="3185777"/>
            <a:ext cx="1214906" cy="40997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4" name="矩形 33">
            <a:extLst>
              <a:ext uri="{FF2B5EF4-FFF2-40B4-BE49-F238E27FC236}">
                <a16:creationId xmlns:a16="http://schemas.microsoft.com/office/drawing/2014/main" id="{6D89D61C-29B1-2A3C-6319-59D53AB82A98}"/>
              </a:ext>
            </a:extLst>
          </p:cNvPr>
          <p:cNvSpPr/>
          <p:nvPr/>
        </p:nvSpPr>
        <p:spPr>
          <a:xfrm>
            <a:off x="253821" y="3665582"/>
            <a:ext cx="1601273"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觀看影片</a:t>
            </a:r>
            <a:endParaRPr kumimoji="0" lang="zh-TW"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35" name="矩形 34">
            <a:extLst>
              <a:ext uri="{FF2B5EF4-FFF2-40B4-BE49-F238E27FC236}">
                <a16:creationId xmlns:a16="http://schemas.microsoft.com/office/drawing/2014/main" id="{001F620C-B162-DA01-1530-3DA1ED24A7CE}"/>
              </a:ext>
            </a:extLst>
          </p:cNvPr>
          <p:cNvSpPr/>
          <p:nvPr/>
        </p:nvSpPr>
        <p:spPr>
          <a:xfrm>
            <a:off x="2918809" y="3663569"/>
            <a:ext cx="1601273"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上傳影片</a:t>
            </a:r>
            <a:endParaRPr lang="zh-TW" altLang="en-US" sz="1800" b="0" i="0" u="none" strike="noStrike" cap="none" spc="0" normalizeH="0" baseline="0">
              <a:ln>
                <a:noFill/>
              </a:ln>
              <a:solidFill>
                <a:srgbClr val="000000"/>
              </a:solidFill>
              <a:effectLst/>
              <a:uFillTx/>
              <a:latin typeface="+mn-lt"/>
              <a:ea typeface="+mn-ea"/>
            </a:endParaRPr>
          </a:p>
        </p:txBody>
      </p:sp>
      <p:sp>
        <p:nvSpPr>
          <p:cNvPr id="36" name="矩形 35">
            <a:extLst>
              <a:ext uri="{FF2B5EF4-FFF2-40B4-BE49-F238E27FC236}">
                <a16:creationId xmlns:a16="http://schemas.microsoft.com/office/drawing/2014/main" id="{4F2B8956-D634-8552-65B5-9314EBB5B92B}"/>
              </a:ext>
            </a:extLst>
          </p:cNvPr>
          <p:cNvSpPr/>
          <p:nvPr/>
        </p:nvSpPr>
        <p:spPr>
          <a:xfrm>
            <a:off x="4918388" y="3635867"/>
            <a:ext cx="1601272" cy="377781"/>
          </a:xfrm>
          <a:prstGeom prst="rect">
            <a:avLst/>
          </a:prstGeom>
          <a:ln>
            <a:solidFill>
              <a:srgbClr val="4472C4"/>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zh-TW" altLang="en-US"/>
              <a:t>    影片分類</a:t>
            </a:r>
            <a:endParaRPr lang="zh-TW" altLang="en-US" sz="1800" b="0" i="0" u="none" strike="noStrike" cap="none" spc="0" normalizeH="0" baseline="0">
              <a:ln>
                <a:noFill/>
              </a:ln>
              <a:solidFill>
                <a:srgbClr val="000000"/>
              </a:solidFill>
              <a:effectLst/>
              <a:uFillTx/>
              <a:latin typeface="+mn-lt"/>
              <a:ea typeface="+mn-ea"/>
            </a:endParaRPr>
          </a:p>
        </p:txBody>
      </p:sp>
      <p:cxnSp>
        <p:nvCxnSpPr>
          <p:cNvPr id="37" name="直線單箭頭接點 36">
            <a:extLst>
              <a:ext uri="{FF2B5EF4-FFF2-40B4-BE49-F238E27FC236}">
                <a16:creationId xmlns:a16="http://schemas.microsoft.com/office/drawing/2014/main" id="{914DFF78-E70A-3460-07C4-46D4E600051E}"/>
              </a:ext>
            </a:extLst>
          </p:cNvPr>
          <p:cNvCxnSpPr/>
          <p:nvPr/>
        </p:nvCxnSpPr>
        <p:spPr>
          <a:xfrm>
            <a:off x="993685" y="4036320"/>
            <a:ext cx="2148" cy="51730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8" name="矩形 37">
            <a:extLst>
              <a:ext uri="{FF2B5EF4-FFF2-40B4-BE49-F238E27FC236}">
                <a16:creationId xmlns:a16="http://schemas.microsoft.com/office/drawing/2014/main" id="{E3076D76-BCE0-040A-77EB-D2B780E3719E}"/>
              </a:ext>
            </a:extLst>
          </p:cNvPr>
          <p:cNvSpPr/>
          <p:nvPr/>
        </p:nvSpPr>
        <p:spPr>
          <a:xfrm>
            <a:off x="256504" y="4634180"/>
            <a:ext cx="1601273"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評論及點讚</a:t>
            </a:r>
            <a:endParaRPr lang="zh-TW" altLang="en-US" sz="1800" b="0" i="0" u="none" strike="noStrike" cap="none" spc="0" normalizeH="0" baseline="0">
              <a:ln>
                <a:noFill/>
              </a:ln>
              <a:solidFill>
                <a:srgbClr val="000000"/>
              </a:solidFill>
              <a:effectLst/>
              <a:uFillTx/>
              <a:latin typeface="+mn-lt"/>
              <a:ea typeface="+mn-ea"/>
            </a:endParaRPr>
          </a:p>
        </p:txBody>
      </p:sp>
      <p:cxnSp>
        <p:nvCxnSpPr>
          <p:cNvPr id="39" name="直線單箭頭接點 38">
            <a:extLst>
              <a:ext uri="{FF2B5EF4-FFF2-40B4-BE49-F238E27FC236}">
                <a16:creationId xmlns:a16="http://schemas.microsoft.com/office/drawing/2014/main" id="{FEBED5BD-00F8-A181-314A-0BDC54BF5DF6}"/>
              </a:ext>
            </a:extLst>
          </p:cNvPr>
          <p:cNvCxnSpPr/>
          <p:nvPr/>
        </p:nvCxnSpPr>
        <p:spPr>
          <a:xfrm>
            <a:off x="3747885" y="4043028"/>
            <a:ext cx="2148" cy="33485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0" name="矩形 39">
            <a:extLst>
              <a:ext uri="{FF2B5EF4-FFF2-40B4-BE49-F238E27FC236}">
                <a16:creationId xmlns:a16="http://schemas.microsoft.com/office/drawing/2014/main" id="{18AB8366-50AD-4CB5-E217-E31E4A3E90D8}"/>
              </a:ext>
            </a:extLst>
          </p:cNvPr>
          <p:cNvSpPr/>
          <p:nvPr/>
        </p:nvSpPr>
        <p:spPr>
          <a:xfrm>
            <a:off x="2967775" y="4394043"/>
            <a:ext cx="1590540"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zh-TW" altLang="en-US"/>
              <a:t>上傳影片訊息</a:t>
            </a:r>
            <a:endParaRPr kumimoji="0" lang="zh-TW"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45" name="矩形 44">
            <a:extLst>
              <a:ext uri="{FF2B5EF4-FFF2-40B4-BE49-F238E27FC236}">
                <a16:creationId xmlns:a16="http://schemas.microsoft.com/office/drawing/2014/main" id="{7166C529-86D7-6415-2AE1-52EBD7F85F20}"/>
              </a:ext>
            </a:extLst>
          </p:cNvPr>
          <p:cNvSpPr/>
          <p:nvPr/>
        </p:nvSpPr>
        <p:spPr>
          <a:xfrm>
            <a:off x="3070404" y="5021849"/>
            <a:ext cx="1397358" cy="338552"/>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a:lnSpc>
                <a:spcPct val="100000"/>
              </a:lnSpc>
              <a:spcBef>
                <a:spcPts val="0"/>
              </a:spcBef>
              <a:spcAft>
                <a:spcPts val="0"/>
              </a:spcAft>
              <a:buClrTx/>
              <a:buSzTx/>
              <a:buFontTx/>
              <a:buNone/>
              <a:tabLst/>
            </a:pPr>
            <a:r>
              <a:rPr lang="zh-TW" altLang="en-US" sz="1600"/>
              <a:t>影片名及網址</a:t>
            </a:r>
            <a:endParaRPr lang="zh-TW" altLang="en-US" sz="1600" b="0" i="0" u="none" strike="noStrike" cap="none" spc="0" normalizeH="0" baseline="0">
              <a:ln>
                <a:noFill/>
              </a:ln>
              <a:solidFill>
                <a:srgbClr val="000000"/>
              </a:solidFill>
              <a:effectLst/>
              <a:uFillTx/>
              <a:latin typeface="+mn-lt"/>
              <a:ea typeface="+mn-ea"/>
            </a:endParaRPr>
          </a:p>
        </p:txBody>
      </p:sp>
      <p:sp>
        <p:nvSpPr>
          <p:cNvPr id="47" name="矩形 46">
            <a:extLst>
              <a:ext uri="{FF2B5EF4-FFF2-40B4-BE49-F238E27FC236}">
                <a16:creationId xmlns:a16="http://schemas.microsoft.com/office/drawing/2014/main" id="{728450A5-FDF6-E3B7-D7C9-0C3EF35A761B}"/>
              </a:ext>
            </a:extLst>
          </p:cNvPr>
          <p:cNvSpPr/>
          <p:nvPr/>
        </p:nvSpPr>
        <p:spPr>
          <a:xfrm>
            <a:off x="2916126" y="5549078"/>
            <a:ext cx="1719328" cy="338552"/>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sz="1600"/>
              <a:t> 使用的程式語言</a:t>
            </a:r>
            <a:endParaRPr lang="zh-TW" altLang="en-US" sz="1600" b="0" i="0" u="none" strike="noStrike" cap="none" spc="0" normalizeH="0" baseline="0">
              <a:ln>
                <a:noFill/>
              </a:ln>
              <a:solidFill>
                <a:srgbClr val="000000"/>
              </a:solidFill>
              <a:effectLst/>
              <a:uFillTx/>
              <a:latin typeface="+mn-lt"/>
              <a:ea typeface="+mn-ea"/>
            </a:endParaRPr>
          </a:p>
        </p:txBody>
      </p:sp>
      <p:sp>
        <p:nvSpPr>
          <p:cNvPr id="49" name="矩形 48">
            <a:extLst>
              <a:ext uri="{FF2B5EF4-FFF2-40B4-BE49-F238E27FC236}">
                <a16:creationId xmlns:a16="http://schemas.microsoft.com/office/drawing/2014/main" id="{A37740FA-7972-85EC-EA2C-D7BFCE9EB522}"/>
              </a:ext>
            </a:extLst>
          </p:cNvPr>
          <p:cNvSpPr/>
          <p:nvPr/>
        </p:nvSpPr>
        <p:spPr>
          <a:xfrm>
            <a:off x="2922832" y="6119237"/>
            <a:ext cx="1837386" cy="338552"/>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zh-TW" altLang="en-US" sz="1600"/>
              <a:t>影片類別(cpe星數)</a:t>
            </a:r>
            <a:endParaRPr kumimoji="0" lang="zh-TW" altLang="en-US" sz="1600" b="0" i="0" u="none" strike="noStrike" cap="none" spc="0" normalizeH="0" baseline="0">
              <a:ln>
                <a:noFill/>
              </a:ln>
              <a:solidFill>
                <a:srgbClr val="000000"/>
              </a:solidFill>
              <a:effectLst/>
              <a:uFillTx/>
              <a:latin typeface="+mn-lt"/>
              <a:ea typeface="+mn-ea"/>
              <a:cs typeface="+mn-cs"/>
              <a:sym typeface="Helvetica"/>
            </a:endParaRPr>
          </a:p>
        </p:txBody>
      </p:sp>
      <p:sp>
        <p:nvSpPr>
          <p:cNvPr id="51" name="矩形 50">
            <a:extLst>
              <a:ext uri="{FF2B5EF4-FFF2-40B4-BE49-F238E27FC236}">
                <a16:creationId xmlns:a16="http://schemas.microsoft.com/office/drawing/2014/main" id="{4CEA7173-183C-CB10-F1B2-760FEDA2F02A}"/>
              </a:ext>
            </a:extLst>
          </p:cNvPr>
          <p:cNvSpPr/>
          <p:nvPr/>
        </p:nvSpPr>
        <p:spPr>
          <a:xfrm>
            <a:off x="385964" y="6105189"/>
            <a:ext cx="1343695"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  確認上傳</a:t>
            </a:r>
            <a:endParaRPr lang="zh-TW" altLang="en-US" sz="1800" b="0" i="0" u="none" strike="noStrike" cap="none" spc="0" normalizeH="0" baseline="0">
              <a:ln>
                <a:noFill/>
              </a:ln>
              <a:solidFill>
                <a:srgbClr val="000000"/>
              </a:solidFill>
              <a:effectLst/>
              <a:uFillTx/>
              <a:latin typeface="+mn-lt"/>
              <a:ea typeface="+mn-ea"/>
            </a:endParaRPr>
          </a:p>
        </p:txBody>
      </p:sp>
      <p:cxnSp>
        <p:nvCxnSpPr>
          <p:cNvPr id="53" name="直線單箭頭接點 52">
            <a:extLst>
              <a:ext uri="{FF2B5EF4-FFF2-40B4-BE49-F238E27FC236}">
                <a16:creationId xmlns:a16="http://schemas.microsoft.com/office/drawing/2014/main" id="{1E003D15-5684-7E1D-95C8-710C4ACFCE4B}"/>
              </a:ext>
            </a:extLst>
          </p:cNvPr>
          <p:cNvCxnSpPr/>
          <p:nvPr/>
        </p:nvCxnSpPr>
        <p:spPr>
          <a:xfrm>
            <a:off x="4975404" y="3993390"/>
            <a:ext cx="23611" cy="2363272"/>
          </a:xfrm>
          <a:prstGeom prst="straightConnector1">
            <a:avLst/>
          </a:prstGeom>
          <a:ln/>
        </p:spPr>
        <p:style>
          <a:lnRef idx="1">
            <a:schemeClr val="accent5"/>
          </a:lnRef>
          <a:fillRef idx="0">
            <a:schemeClr val="accent5"/>
          </a:fillRef>
          <a:effectRef idx="0">
            <a:schemeClr val="accent5"/>
          </a:effectRef>
          <a:fontRef idx="minor">
            <a:schemeClr val="tx1"/>
          </a:fontRef>
        </p:style>
      </p:cxnSp>
      <p:sp>
        <p:nvSpPr>
          <p:cNvPr id="54" name="矩形 53">
            <a:extLst>
              <a:ext uri="{FF2B5EF4-FFF2-40B4-BE49-F238E27FC236}">
                <a16:creationId xmlns:a16="http://schemas.microsoft.com/office/drawing/2014/main" id="{0BCC4233-3CB1-24BF-C583-DD2F43CD1AFC}"/>
              </a:ext>
            </a:extLst>
          </p:cNvPr>
          <p:cNvSpPr/>
          <p:nvPr/>
        </p:nvSpPr>
        <p:spPr>
          <a:xfrm>
            <a:off x="6041265" y="4306842"/>
            <a:ext cx="1493949"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ltLang="en-US"/>
              <a:t>cpe 1星題</a:t>
            </a:r>
            <a:endParaRPr kumimoji="0" lang="zh-TW" alt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55" name="矩形 54">
            <a:extLst>
              <a:ext uri="{FF2B5EF4-FFF2-40B4-BE49-F238E27FC236}">
                <a16:creationId xmlns:a16="http://schemas.microsoft.com/office/drawing/2014/main" id="{C0D75B16-A49D-0B2C-F2CA-5C79DE5347B7}"/>
              </a:ext>
            </a:extLst>
          </p:cNvPr>
          <p:cNvSpPr/>
          <p:nvPr/>
        </p:nvSpPr>
        <p:spPr>
          <a:xfrm>
            <a:off x="6044619" y="4927309"/>
            <a:ext cx="1493949"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t>cpe </a:t>
            </a:r>
            <a:r>
              <a:rPr lang="en-US" altLang="zh-TW"/>
              <a:t>2</a:t>
            </a:r>
            <a:r>
              <a:rPr lang="zh-TW"/>
              <a:t>星題</a:t>
            </a:r>
            <a:endParaRPr lang="zh-TW">
              <a:cs typeface="+mn-cs"/>
            </a:endParaRPr>
          </a:p>
        </p:txBody>
      </p:sp>
      <p:sp>
        <p:nvSpPr>
          <p:cNvPr id="56" name="矩形 55">
            <a:extLst>
              <a:ext uri="{FF2B5EF4-FFF2-40B4-BE49-F238E27FC236}">
                <a16:creationId xmlns:a16="http://schemas.microsoft.com/office/drawing/2014/main" id="{4224BF69-88A1-64FF-85E7-E7D019D4DA2C}"/>
              </a:ext>
            </a:extLst>
          </p:cNvPr>
          <p:cNvSpPr/>
          <p:nvPr/>
        </p:nvSpPr>
        <p:spPr>
          <a:xfrm>
            <a:off x="6037241" y="5499480"/>
            <a:ext cx="1493949"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t>cpe </a:t>
            </a:r>
            <a:r>
              <a:rPr lang="en-US" altLang="zh-TW"/>
              <a:t>3</a:t>
            </a:r>
            <a:r>
              <a:rPr lang="zh-TW"/>
              <a:t>星題</a:t>
            </a:r>
            <a:endParaRPr lang="zh-TW">
              <a:cs typeface="+mn-cs"/>
            </a:endParaRPr>
          </a:p>
        </p:txBody>
      </p:sp>
      <p:sp>
        <p:nvSpPr>
          <p:cNvPr id="57" name="矩形 56">
            <a:extLst>
              <a:ext uri="{FF2B5EF4-FFF2-40B4-BE49-F238E27FC236}">
                <a16:creationId xmlns:a16="http://schemas.microsoft.com/office/drawing/2014/main" id="{65EFBF14-FDB1-6845-AAD7-8EF0AC550F69}"/>
              </a:ext>
            </a:extLst>
          </p:cNvPr>
          <p:cNvSpPr/>
          <p:nvPr/>
        </p:nvSpPr>
        <p:spPr>
          <a:xfrm>
            <a:off x="6040594" y="6044819"/>
            <a:ext cx="1493949" cy="369330"/>
          </a:xfrm>
          <a:prstGeom prst="rect">
            <a:avLst/>
          </a:prstGeom>
          <a:solidFill>
            <a:srgbClr val="FFFFFF"/>
          </a:solidFill>
          <a:ln w="12700" cap="flat">
            <a:solidFill>
              <a:srgbClr val="5B9BD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zh-TW"/>
              <a:t>cpe </a:t>
            </a:r>
            <a:r>
              <a:rPr lang="en-US" altLang="zh-TW"/>
              <a:t>4</a:t>
            </a:r>
            <a:r>
              <a:rPr lang="zh-TW"/>
              <a:t>星題</a:t>
            </a:r>
            <a:endParaRPr lang="zh-TW">
              <a:cs typeface="+mn-cs"/>
            </a:endParaRPr>
          </a:p>
        </p:txBody>
      </p:sp>
      <p:cxnSp>
        <p:nvCxnSpPr>
          <p:cNvPr id="58" name="直線單箭頭接點 57">
            <a:extLst>
              <a:ext uri="{FF2B5EF4-FFF2-40B4-BE49-F238E27FC236}">
                <a16:creationId xmlns:a16="http://schemas.microsoft.com/office/drawing/2014/main" id="{73F215A1-1B9F-D917-240D-DE580F1571E1}"/>
              </a:ext>
            </a:extLst>
          </p:cNvPr>
          <p:cNvCxnSpPr/>
          <p:nvPr/>
        </p:nvCxnSpPr>
        <p:spPr>
          <a:xfrm>
            <a:off x="4992175" y="6242497"/>
            <a:ext cx="957328" cy="21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直線單箭頭接點 58">
            <a:extLst>
              <a:ext uri="{FF2B5EF4-FFF2-40B4-BE49-F238E27FC236}">
                <a16:creationId xmlns:a16="http://schemas.microsoft.com/office/drawing/2014/main" id="{ECA55553-054D-136F-CC74-D0267DA024E6}"/>
              </a:ext>
            </a:extLst>
          </p:cNvPr>
          <p:cNvCxnSpPr/>
          <p:nvPr/>
        </p:nvCxnSpPr>
        <p:spPr>
          <a:xfrm>
            <a:off x="4984794" y="5666302"/>
            <a:ext cx="957330" cy="214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0" name="直線單箭頭接點 59">
            <a:extLst>
              <a:ext uri="{FF2B5EF4-FFF2-40B4-BE49-F238E27FC236}">
                <a16:creationId xmlns:a16="http://schemas.microsoft.com/office/drawing/2014/main" id="{590A4B08-6C32-7FBF-CD6D-684D6611D205}"/>
              </a:ext>
            </a:extLst>
          </p:cNvPr>
          <p:cNvCxnSpPr/>
          <p:nvPr/>
        </p:nvCxnSpPr>
        <p:spPr>
          <a:xfrm flipV="1">
            <a:off x="4988150" y="5113717"/>
            <a:ext cx="968061" cy="858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1" name="直線單箭頭接點 60">
            <a:extLst>
              <a:ext uri="{FF2B5EF4-FFF2-40B4-BE49-F238E27FC236}">
                <a16:creationId xmlns:a16="http://schemas.microsoft.com/office/drawing/2014/main" id="{53412D29-7189-8C14-5A82-1A818C631FCA}"/>
              </a:ext>
            </a:extLst>
          </p:cNvPr>
          <p:cNvCxnSpPr/>
          <p:nvPr/>
        </p:nvCxnSpPr>
        <p:spPr>
          <a:xfrm flipV="1">
            <a:off x="4991502" y="4526790"/>
            <a:ext cx="968062" cy="858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56" name="左大括弧 255">
            <a:extLst>
              <a:ext uri="{FF2B5EF4-FFF2-40B4-BE49-F238E27FC236}">
                <a16:creationId xmlns:a16="http://schemas.microsoft.com/office/drawing/2014/main" id="{4904943F-2A08-A0F1-002D-81A1E6B75D94}"/>
              </a:ext>
            </a:extLst>
          </p:cNvPr>
          <p:cNvSpPr/>
          <p:nvPr/>
        </p:nvSpPr>
        <p:spPr>
          <a:xfrm>
            <a:off x="2579886" y="5017663"/>
            <a:ext cx="273503" cy="1472483"/>
          </a:xfrm>
          <a:prstGeom prst="leftBrace">
            <a:avLst/>
          </a:prstGeom>
          <a:noFill/>
          <a:ln w="12700" cap="flat">
            <a:solidFill>
              <a:schemeClr val="accent5"/>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zh-TW" altLang="en-US" sz="1800" b="0" i="0" u="none" strike="noStrike" cap="none" spc="0" normalizeH="0" baseline="0">
              <a:ln>
                <a:noFill/>
              </a:ln>
              <a:solidFill>
                <a:srgbClr val="000000"/>
              </a:solidFill>
              <a:effectLst/>
              <a:uFillTx/>
            </a:endParaRPr>
          </a:p>
        </p:txBody>
      </p:sp>
      <p:cxnSp>
        <p:nvCxnSpPr>
          <p:cNvPr id="257" name="接點: 弧形 256">
            <a:extLst>
              <a:ext uri="{FF2B5EF4-FFF2-40B4-BE49-F238E27FC236}">
                <a16:creationId xmlns:a16="http://schemas.microsoft.com/office/drawing/2014/main" id="{D2B2E395-7A3A-8015-CDF2-2BEF848A4ECE}"/>
              </a:ext>
            </a:extLst>
          </p:cNvPr>
          <p:cNvCxnSpPr/>
          <p:nvPr/>
        </p:nvCxnSpPr>
        <p:spPr>
          <a:xfrm flipH="1">
            <a:off x="1851739" y="5761553"/>
            <a:ext cx="802783" cy="560231"/>
          </a:xfrm>
          <a:prstGeom prst="curved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58" name="直線單箭頭接點 257">
            <a:extLst>
              <a:ext uri="{FF2B5EF4-FFF2-40B4-BE49-F238E27FC236}">
                <a16:creationId xmlns:a16="http://schemas.microsoft.com/office/drawing/2014/main" id="{BAEEBBD4-2698-2385-BB2C-5DD000B6E5D0}"/>
              </a:ext>
            </a:extLst>
          </p:cNvPr>
          <p:cNvCxnSpPr/>
          <p:nvPr/>
        </p:nvCxnSpPr>
        <p:spPr>
          <a:xfrm flipV="1">
            <a:off x="2733004" y="4522095"/>
            <a:ext cx="270457" cy="30050"/>
          </a:xfrm>
          <a:prstGeom prst="straightConnector1">
            <a:avLst/>
          </a:prstGeom>
          <a:ln/>
        </p:spPr>
        <p:style>
          <a:lnRef idx="1">
            <a:schemeClr val="accent5"/>
          </a:lnRef>
          <a:fillRef idx="0">
            <a:schemeClr val="accent5"/>
          </a:fillRef>
          <a:effectRef idx="0">
            <a:schemeClr val="accent5"/>
          </a:effectRef>
          <a:fontRef idx="minor">
            <a:schemeClr val="tx1"/>
          </a:fontRef>
        </p:style>
      </p:cxnSp>
      <p:cxnSp>
        <p:nvCxnSpPr>
          <p:cNvPr id="259" name="直線單箭頭接點 258">
            <a:extLst>
              <a:ext uri="{FF2B5EF4-FFF2-40B4-BE49-F238E27FC236}">
                <a16:creationId xmlns:a16="http://schemas.microsoft.com/office/drawing/2014/main" id="{EB58BD66-60A5-F851-2102-F3CD4FF1E1AD}"/>
              </a:ext>
            </a:extLst>
          </p:cNvPr>
          <p:cNvCxnSpPr/>
          <p:nvPr/>
        </p:nvCxnSpPr>
        <p:spPr>
          <a:xfrm>
            <a:off x="2714894" y="4534033"/>
            <a:ext cx="23611" cy="37778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advClick="0" advTm="4000">
        <p:fade thruBlk="1"/>
      </p:transition>
    </mc:Choice>
    <mc:Fallback xmlns="">
      <p:transition spd="slow" advClick="0" advTm="4000">
        <p:fade thruBlk="1"/>
      </p:transition>
    </mc:Fallback>
  </mc:AlternateContent>
</p:sld>
</file>

<file path=ppt/theme/theme1.xml><?xml version="1.0" encoding="utf-8"?>
<a:theme xmlns:a="http://schemas.openxmlformats.org/drawingml/2006/main" name="第一PPT，www.1ppt.com">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tqtacern">
      <a:majorFont>
        <a:latin typeface="微软雅黑 Light"/>
        <a:ea typeface="微软雅黑 Light"/>
        <a:cs typeface=""/>
      </a:majorFont>
      <a:minorFont>
        <a:latin typeface="微软雅黑 Light"/>
        <a:ea typeface="微软雅黑 Light"/>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寬螢幕</PresentationFormat>
  <Slides>25</Slides>
  <Notes>24</Notes>
  <HiddenSlides>0</HiddenSlides>
  <ScaleCrop>false</ScaleCrop>
  <HeadingPairs>
    <vt:vector size="4" baseType="variant">
      <vt:variant>
        <vt:lpstr>佈景主題</vt:lpstr>
      </vt:variant>
      <vt:variant>
        <vt:i4>2</vt:i4>
      </vt:variant>
      <vt:variant>
        <vt:lpstr>投影片標題</vt:lpstr>
      </vt:variant>
      <vt:variant>
        <vt:i4>25</vt:i4>
      </vt:variant>
    </vt:vector>
  </HeadingPairs>
  <TitlesOfParts>
    <vt:vector size="27" baseType="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revision>357</cp:revision>
  <dcterms:modified xsi:type="dcterms:W3CDTF">2023-12-05T16:34:49Z</dcterms:modified>
</cp:coreProperties>
</file>