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306" r:id="rId4"/>
    <p:sldId id="309" r:id="rId5"/>
    <p:sldId id="313" r:id="rId6"/>
    <p:sldId id="270" r:id="rId7"/>
    <p:sldId id="273" r:id="rId8"/>
    <p:sldId id="314" r:id="rId9"/>
    <p:sldId id="315" r:id="rId10"/>
    <p:sldId id="316" r:id="rId11"/>
    <p:sldId id="317" r:id="rId12"/>
    <p:sldId id="31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77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8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18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1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1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6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1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3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4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2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0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0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5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FF344EE-2AFD-E1EC-A596-C1AA015104C0}"/>
              </a:ext>
            </a:extLst>
          </p:cNvPr>
          <p:cNvSpPr/>
          <p:nvPr/>
        </p:nvSpPr>
        <p:spPr>
          <a:xfrm>
            <a:off x="1334716" y="907256"/>
            <a:ext cx="9522567" cy="5229224"/>
          </a:xfrm>
          <a:prstGeom prst="round2SameRect">
            <a:avLst>
              <a:gd name="adj1" fmla="val 4184"/>
              <a:gd name="adj2" fmla="val 0"/>
            </a:avLst>
          </a:prstGeom>
          <a:solidFill>
            <a:srgbClr val="F7F7F7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4000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YOLOv7</a:t>
            </a:r>
            <a:r>
              <a:rPr lang="zh-TW" altLang="en-US" sz="4000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嵌入式系統加速推論</a:t>
            </a:r>
            <a:endParaRPr lang="en-US" altLang="zh-TW" sz="4000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ctr">
              <a:defRPr/>
            </a:pPr>
            <a:r>
              <a:rPr lang="zh-TW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所屬實驗室</a:t>
            </a:r>
            <a:r>
              <a:rPr lang="en-US" altLang="zh-TW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:Lab504</a:t>
            </a:r>
            <a:endParaRPr lang="ko-KR" altLang="en-US" sz="5400" dirty="0">
              <a:solidFill>
                <a:prstClr val="black">
                  <a:lumMod val="65000"/>
                  <a:lumOff val="35000"/>
                </a:prstClr>
              </a:solidFill>
              <a:latin typeface="FangSong" panose="02010609060101010101" pitchFamily="49" charset="-12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70389-8BDE-5B03-04E2-FCB98C657CDD}"/>
              </a:ext>
            </a:extLst>
          </p:cNvPr>
          <p:cNvSpPr/>
          <p:nvPr/>
        </p:nvSpPr>
        <p:spPr>
          <a:xfrm>
            <a:off x="1334717" y="6001225"/>
            <a:ext cx="9522567" cy="1352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E9988-CBD4-BCE8-970E-E3CE53343858}"/>
              </a:ext>
            </a:extLst>
          </p:cNvPr>
          <p:cNvSpPr/>
          <p:nvPr/>
        </p:nvSpPr>
        <p:spPr>
          <a:xfrm>
            <a:off x="629844" y="6155056"/>
            <a:ext cx="1093231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38F21-D36F-1025-0E15-6EA9027F06DE}"/>
              </a:ext>
            </a:extLst>
          </p:cNvPr>
          <p:cNvSpPr/>
          <p:nvPr/>
        </p:nvSpPr>
        <p:spPr>
          <a:xfrm>
            <a:off x="629844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D675CD-6583-70A0-F128-25802AFE62E4}"/>
              </a:ext>
            </a:extLst>
          </p:cNvPr>
          <p:cNvSpPr/>
          <p:nvPr/>
        </p:nvSpPr>
        <p:spPr>
          <a:xfrm>
            <a:off x="10482162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1A937D74-FBEB-0B51-1700-BC83201F10B7}"/>
              </a:ext>
            </a:extLst>
          </p:cNvPr>
          <p:cNvSpPr/>
          <p:nvPr/>
        </p:nvSpPr>
        <p:spPr>
          <a:xfrm rot="5400000">
            <a:off x="6033135" y="797481"/>
            <a:ext cx="125730" cy="10932317"/>
          </a:xfrm>
          <a:prstGeom prst="rightBracket">
            <a:avLst>
              <a:gd name="adj" fmla="val 1295307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C528D647-5990-9F38-FFA8-5BEE1FC7C14E}"/>
              </a:ext>
            </a:extLst>
          </p:cNvPr>
          <p:cNvSpPr/>
          <p:nvPr/>
        </p:nvSpPr>
        <p:spPr>
          <a:xfrm>
            <a:off x="5556003" y="6150925"/>
            <a:ext cx="1080000" cy="9985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EA393C-A470-78DF-68B1-D2F4F7C3C915}"/>
              </a:ext>
            </a:extLst>
          </p:cNvPr>
          <p:cNvGrpSpPr/>
          <p:nvPr/>
        </p:nvGrpSpPr>
        <p:grpSpPr>
          <a:xfrm>
            <a:off x="10588438" y="2932224"/>
            <a:ext cx="84936" cy="1179288"/>
            <a:chOff x="1698438" y="1951092"/>
            <a:chExt cx="84936" cy="1179288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82FC4DA2-D0AA-9BA2-E064-F4FB0B4C34F8}"/>
                </a:ext>
              </a:extLst>
            </p:cNvPr>
            <p:cNvSpPr/>
            <p:nvPr/>
          </p:nvSpPr>
          <p:spPr>
            <a:xfrm>
              <a:off x="1718611" y="2658012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D120A55-C55D-4F87-53FE-D3198645243D}"/>
                </a:ext>
              </a:extLst>
            </p:cNvPr>
            <p:cNvSpPr/>
            <p:nvPr/>
          </p:nvSpPr>
          <p:spPr>
            <a:xfrm>
              <a:off x="1698438" y="2304553"/>
              <a:ext cx="84936" cy="8493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1FEE6F6-9B71-1DDB-DE20-947AAB4E69BC}"/>
                </a:ext>
              </a:extLst>
            </p:cNvPr>
            <p:cNvGrpSpPr/>
            <p:nvPr/>
          </p:nvGrpSpPr>
          <p:grpSpPr>
            <a:xfrm>
              <a:off x="1703747" y="1951092"/>
              <a:ext cx="74319" cy="84938"/>
              <a:chOff x="9128086" y="6643684"/>
              <a:chExt cx="83345" cy="95253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2B4F49A-A156-7436-3656-26B648B08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086" y="6643686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B6AEE10-49E7-B919-BE89-6157D1103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758" y="6643685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E908D5E-F05C-15D1-1B69-7E541C53E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1431" y="6643684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C9D867C-4640-66A2-6F01-6464267626B9}"/>
                </a:ext>
              </a:extLst>
            </p:cNvPr>
            <p:cNvSpPr/>
            <p:nvPr/>
          </p:nvSpPr>
          <p:spPr>
            <a:xfrm flipH="1">
              <a:off x="1718611" y="3028458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87A8BC14-B2DB-F4F9-AB1A-1E4BA341EC56}"/>
              </a:ext>
            </a:extLst>
          </p:cNvPr>
          <p:cNvSpPr/>
          <p:nvPr/>
        </p:nvSpPr>
        <p:spPr>
          <a:xfrm>
            <a:off x="10537492" y="6517944"/>
            <a:ext cx="261147" cy="27769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D343B7E-8FC5-469E-B986-DBFE3FD731E8}"/>
              </a:ext>
            </a:extLst>
          </p:cNvPr>
          <p:cNvSpPr txBox="1"/>
          <p:nvPr/>
        </p:nvSpPr>
        <p:spPr>
          <a:xfrm>
            <a:off x="4026342" y="3967553"/>
            <a:ext cx="4139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指導老師</a:t>
            </a:r>
            <a:r>
              <a:rPr lang="en-US" altLang="zh-TW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:</a:t>
            </a:r>
          </a:p>
          <a:p>
            <a:r>
              <a:rPr lang="en-US" altLang="zh-TW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	      </a:t>
            </a:r>
            <a:r>
              <a:rPr lang="zh-TW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翁永昌、林浩仁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26B317-2F1C-EECC-B063-833560C7AFB9}"/>
              </a:ext>
            </a:extLst>
          </p:cNvPr>
          <p:cNvSpPr txBox="1"/>
          <p:nvPr/>
        </p:nvSpPr>
        <p:spPr>
          <a:xfrm>
            <a:off x="4026340" y="4591048"/>
            <a:ext cx="3890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成員</a:t>
            </a:r>
            <a:r>
              <a:rPr lang="en-US" altLang="zh-TW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: </a:t>
            </a:r>
          </a:p>
          <a:p>
            <a:r>
              <a:rPr lang="en-US" altLang="zh-TW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     </a:t>
            </a:r>
            <a:r>
              <a:rPr lang="zh-TW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資工三</a:t>
            </a:r>
            <a:r>
              <a:rPr lang="en-US" altLang="zh-TW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B</a:t>
            </a:r>
            <a:r>
              <a:rPr lang="zh-TW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TW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410908903 </a:t>
            </a:r>
            <a:r>
              <a:rPr lang="zh-TW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葉睿廷</a:t>
            </a:r>
            <a:endParaRPr lang="en-US" altLang="zh-TW" sz="2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TW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    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D7B0E610-D4F4-23CF-EF4D-1E988C79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15" y="2521436"/>
            <a:ext cx="1815127" cy="1815127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F33FCE-C928-D291-88FF-331583A337C5}"/>
              </a:ext>
            </a:extLst>
          </p:cNvPr>
          <p:cNvSpPr txBox="1"/>
          <p:nvPr/>
        </p:nvSpPr>
        <p:spPr>
          <a:xfrm>
            <a:off x="1490590" y="1006783"/>
            <a:ext cx="14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2023/12/14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110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">
            <a:extLst>
              <a:ext uri="{FF2B5EF4-FFF2-40B4-BE49-F238E27FC236}">
                <a16:creationId xmlns:a16="http://schemas.microsoft.com/office/drawing/2014/main" id="{AF4F88E0-8CE2-08BB-E9C4-F8117646747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순서도: 다른 페이지 연결선 5">
              <a:extLst>
                <a:ext uri="{FF2B5EF4-FFF2-40B4-BE49-F238E27FC236}">
                  <a16:creationId xmlns:a16="http://schemas.microsoft.com/office/drawing/2014/main" id="{CB12F974-ACF1-5C11-3CDB-45672F6DFEEC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13" name="직각 삼각형 4">
              <a:extLst>
                <a:ext uri="{FF2B5EF4-FFF2-40B4-BE49-F238E27FC236}">
                  <a16:creationId xmlns:a16="http://schemas.microsoft.com/office/drawing/2014/main" id="{EC0E906F-F1E2-918C-C5DD-85D69744960B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B8807326-6CDC-7315-DFCE-64B4299A8A61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</p:grpSp>
      <p:sp>
        <p:nvSpPr>
          <p:cNvPr id="15" name="직사각형 7">
            <a:extLst>
              <a:ext uri="{FF2B5EF4-FFF2-40B4-BE49-F238E27FC236}">
                <a16:creationId xmlns:a16="http://schemas.microsoft.com/office/drawing/2014/main" id="{ED61C931-3F07-128D-DA59-131439564B56}"/>
              </a:ext>
            </a:extLst>
          </p:cNvPr>
          <p:cNvSpPr/>
          <p:nvPr/>
        </p:nvSpPr>
        <p:spPr>
          <a:xfrm>
            <a:off x="335733" y="62144"/>
            <a:ext cx="8931491" cy="812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zh-TW" sz="36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PC</a:t>
            </a:r>
            <a:r>
              <a:rPr lang="zh-TW" altLang="en-US" sz="36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端推論數據</a:t>
            </a:r>
            <a:endParaRPr lang="en-US" altLang="ko-KR" sz="3600" kern="0" dirty="0">
              <a:solidFill>
                <a:srgbClr val="2F4054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8" name="직사각형 53">
            <a:extLst>
              <a:ext uri="{FF2B5EF4-FFF2-40B4-BE49-F238E27FC236}">
                <a16:creationId xmlns:a16="http://schemas.microsoft.com/office/drawing/2014/main" id="{19290355-928D-32EA-AFCE-AB1C3BD55776}"/>
              </a:ext>
            </a:extLst>
          </p:cNvPr>
          <p:cNvSpPr/>
          <p:nvPr/>
        </p:nvSpPr>
        <p:spPr>
          <a:xfrm>
            <a:off x="3604406" y="1010832"/>
            <a:ext cx="46033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zh-TW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ZCU104</a:t>
            </a:r>
            <a:endParaRPr lang="ko-KR" altLang="en-US" sz="700" kern="0" dirty="0">
              <a:solidFill>
                <a:prstClr val="black">
                  <a:lumMod val="65000"/>
                  <a:lumOff val="35000"/>
                </a:prstClr>
              </a:solidFill>
              <a:latin typeface="FangSong" panose="02010609060101010101" pitchFamily="49" charset="-122"/>
            </a:endParaRPr>
          </a:p>
        </p:txBody>
      </p:sp>
      <p:pic>
        <p:nvPicPr>
          <p:cNvPr id="4" name="圖片 3" descr="一張含有 文字, 螢幕擷取畫面, 字型, 文件 的圖片&#10;&#10;自動產生的描述">
            <a:extLst>
              <a:ext uri="{FF2B5EF4-FFF2-40B4-BE49-F238E27FC236}">
                <a16:creationId xmlns:a16="http://schemas.microsoft.com/office/drawing/2014/main" id="{3E7950CF-842C-BA8C-DB36-32DD6C98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45" y="2097849"/>
            <a:ext cx="52743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TW" altLang="en-US" sz="32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大綱</a:t>
            </a:r>
            <a:r>
              <a:rPr lang="en-US" altLang="ko-KR" sz="900" kern="0" dirty="0">
                <a:solidFill>
                  <a:srgbClr val="2F4054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life with BIZCAM</a:t>
            </a:r>
          </a:p>
        </p:txBody>
      </p:sp>
      <p:sp>
        <p:nvSpPr>
          <p:cNvPr id="25" name="타원 24"/>
          <p:cNvSpPr/>
          <p:nvPr/>
        </p:nvSpPr>
        <p:spPr>
          <a:xfrm>
            <a:off x="3664958" y="2763126"/>
            <a:ext cx="245505" cy="2643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FangSong" panose="02010609060101010101" pitchFamily="49" charset="-122"/>
              </a:rPr>
              <a:t>▶</a:t>
            </a:r>
          </a:p>
        </p:txBody>
      </p:sp>
      <p:sp>
        <p:nvSpPr>
          <p:cNvPr id="32" name="타원 31"/>
          <p:cNvSpPr/>
          <p:nvPr/>
        </p:nvSpPr>
        <p:spPr>
          <a:xfrm>
            <a:off x="4209526" y="2048660"/>
            <a:ext cx="1572402" cy="1693309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實作平台</a:t>
            </a:r>
            <a:r>
              <a:rPr lang="en-US" altLang="zh-TW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TW" altLang="en-US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環境</a:t>
            </a:r>
            <a:endParaRPr lang="en-US" altLang="ko-KR" sz="1600" b="1" dirty="0">
              <a:solidFill>
                <a:srgbClr val="3A3A3A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011944" y="2763126"/>
            <a:ext cx="245505" cy="2643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FangSong" panose="02010609060101010101" pitchFamily="49" charset="-122"/>
              </a:rPr>
              <a:t>▶</a:t>
            </a:r>
          </a:p>
        </p:txBody>
      </p:sp>
      <p:sp>
        <p:nvSpPr>
          <p:cNvPr id="34" name="타원 33"/>
          <p:cNvSpPr/>
          <p:nvPr/>
        </p:nvSpPr>
        <p:spPr>
          <a:xfrm>
            <a:off x="6487465" y="2048660"/>
            <a:ext cx="1572402" cy="1693309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成果展示</a:t>
            </a:r>
            <a:endParaRPr lang="en-US" altLang="ko-KR" sz="1600" b="1" dirty="0">
              <a:solidFill>
                <a:srgbClr val="3A3A3A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0603" y="2763126"/>
            <a:ext cx="245505" cy="2643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FangSong" panose="02010609060101010101" pitchFamily="49" charset="-122"/>
              </a:rPr>
              <a:t>▶</a:t>
            </a:r>
          </a:p>
        </p:txBody>
      </p:sp>
      <p:sp>
        <p:nvSpPr>
          <p:cNvPr id="3" name="타원 35">
            <a:extLst>
              <a:ext uri="{FF2B5EF4-FFF2-40B4-BE49-F238E27FC236}">
                <a16:creationId xmlns:a16="http://schemas.microsoft.com/office/drawing/2014/main" id="{D59E50B1-0FF3-9C66-25B4-1FC04F37CE38}"/>
              </a:ext>
            </a:extLst>
          </p:cNvPr>
          <p:cNvSpPr/>
          <p:nvPr/>
        </p:nvSpPr>
        <p:spPr>
          <a:xfrm>
            <a:off x="1739750" y="2048663"/>
            <a:ext cx="1682958" cy="1693309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動機與目的</a:t>
            </a:r>
            <a:endParaRPr lang="en-US" altLang="ko-KR" sz="1600" b="1" dirty="0">
              <a:solidFill>
                <a:srgbClr val="3A3A3A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" name="타원 37">
            <a:extLst>
              <a:ext uri="{FF2B5EF4-FFF2-40B4-BE49-F238E27FC236}">
                <a16:creationId xmlns:a16="http://schemas.microsoft.com/office/drawing/2014/main" id="{2338C4CE-AAFF-6AF7-2991-EF0B114B892A}"/>
              </a:ext>
            </a:extLst>
          </p:cNvPr>
          <p:cNvSpPr/>
          <p:nvPr/>
        </p:nvSpPr>
        <p:spPr>
          <a:xfrm>
            <a:off x="8746058" y="2048659"/>
            <a:ext cx="1572402" cy="1693309"/>
          </a:xfrm>
          <a:prstGeom prst="ellipse">
            <a:avLst/>
          </a:prstGeom>
          <a:solidFill>
            <a:srgbClr val="E6CFC1"/>
          </a:solidFill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未來展望</a:t>
            </a:r>
            <a:endParaRPr lang="en-US" altLang="ko-KR" sz="1600" b="1" dirty="0">
              <a:solidFill>
                <a:prstClr val="white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84AE796-7520-9BE2-4745-DC696BC2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694" y="998135"/>
            <a:ext cx="896190" cy="896190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9715737" y="1814286"/>
            <a:ext cx="736513" cy="793144"/>
          </a:xfrm>
          <a:prstGeom prst="ellipse">
            <a:avLst/>
          </a:prstGeom>
          <a:solidFill>
            <a:srgbClr val="2F4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Check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point</a:t>
            </a:r>
            <a:endParaRPr lang="ko-KR" altLang="en-US" sz="400" b="1" dirty="0">
              <a:solidFill>
                <a:prstClr val="white"/>
              </a:solidFill>
              <a:latin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87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">
            <a:extLst>
              <a:ext uri="{FF2B5EF4-FFF2-40B4-BE49-F238E27FC236}">
                <a16:creationId xmlns:a16="http://schemas.microsoft.com/office/drawing/2014/main" id="{AF4F88E0-8CE2-08BB-E9C4-F8117646747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순서도: 다른 페이지 연결선 5">
              <a:extLst>
                <a:ext uri="{FF2B5EF4-FFF2-40B4-BE49-F238E27FC236}">
                  <a16:creationId xmlns:a16="http://schemas.microsoft.com/office/drawing/2014/main" id="{CB12F974-ACF1-5C11-3CDB-45672F6DFEEC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13" name="직각 삼각형 4">
              <a:extLst>
                <a:ext uri="{FF2B5EF4-FFF2-40B4-BE49-F238E27FC236}">
                  <a16:creationId xmlns:a16="http://schemas.microsoft.com/office/drawing/2014/main" id="{EC0E906F-F1E2-918C-C5DD-85D69744960B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B8807326-6CDC-7315-DFCE-64B4299A8A61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</p:grpSp>
      <p:sp>
        <p:nvSpPr>
          <p:cNvPr id="15" name="직사각형 7">
            <a:extLst>
              <a:ext uri="{FF2B5EF4-FFF2-40B4-BE49-F238E27FC236}">
                <a16:creationId xmlns:a16="http://schemas.microsoft.com/office/drawing/2014/main" id="{ED61C931-3F07-128D-DA59-131439564B56}"/>
              </a:ext>
            </a:extLst>
          </p:cNvPr>
          <p:cNvSpPr/>
          <p:nvPr/>
        </p:nvSpPr>
        <p:spPr>
          <a:xfrm>
            <a:off x="335733" y="62144"/>
            <a:ext cx="8931491" cy="812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TW" altLang="en-US" sz="36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未來展望</a:t>
            </a:r>
            <a:endParaRPr lang="en-US" altLang="ko-KR" sz="3600" kern="0" dirty="0">
              <a:solidFill>
                <a:srgbClr val="2F4054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8" name="직사각형 53">
            <a:extLst>
              <a:ext uri="{FF2B5EF4-FFF2-40B4-BE49-F238E27FC236}">
                <a16:creationId xmlns:a16="http://schemas.microsoft.com/office/drawing/2014/main" id="{19290355-928D-32EA-AFCE-AB1C3BD55776}"/>
              </a:ext>
            </a:extLst>
          </p:cNvPr>
          <p:cNvSpPr/>
          <p:nvPr/>
        </p:nvSpPr>
        <p:spPr>
          <a:xfrm>
            <a:off x="1644242" y="1955006"/>
            <a:ext cx="9297538" cy="367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zh-TW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希望未來能夠搭配</a:t>
            </a:r>
            <a:r>
              <a:rPr lang="en-US" altLang="zh-TW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FPGA</a:t>
            </a:r>
            <a:r>
              <a:rPr lang="zh-TW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中可編程邏輯電路與處理系統，在此架構中可在處理系統區建構所需的嵌入式系統或執行程式，並透過</a:t>
            </a:r>
            <a:r>
              <a:rPr lang="en-US" altLang="zh-TW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AXI</a:t>
            </a:r>
            <a:r>
              <a:rPr lang="zh-TW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資料匯流排與邏輯電路區塊設計的特殊電路交換資料，利用</a:t>
            </a:r>
            <a:r>
              <a:rPr lang="en-US" altLang="zh-TW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FPGA </a:t>
            </a:r>
            <a:r>
              <a:rPr lang="zh-TW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合成</a:t>
            </a:r>
            <a:r>
              <a:rPr lang="en-US" altLang="zh-TW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Vitis-AI-DPU</a:t>
            </a:r>
            <a:r>
              <a:rPr lang="zh-TW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深度學習加速單元。</a:t>
            </a:r>
            <a:endParaRPr lang="ko-KR" altLang="en-US" sz="700" kern="0" dirty="0">
              <a:solidFill>
                <a:prstClr val="black">
                  <a:lumMod val="65000"/>
                  <a:lumOff val="35000"/>
                </a:prstClr>
              </a:solidFill>
              <a:latin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55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TW" altLang="en-US" sz="32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大綱</a:t>
            </a:r>
            <a:r>
              <a:rPr lang="en-US" altLang="ko-KR" sz="900" kern="0" dirty="0">
                <a:solidFill>
                  <a:srgbClr val="2F4054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life with BIZCAM</a:t>
            </a:r>
          </a:p>
        </p:txBody>
      </p:sp>
      <p:sp>
        <p:nvSpPr>
          <p:cNvPr id="25" name="타원 24"/>
          <p:cNvSpPr/>
          <p:nvPr/>
        </p:nvSpPr>
        <p:spPr>
          <a:xfrm>
            <a:off x="3664958" y="2763126"/>
            <a:ext cx="245505" cy="2643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FangSong" panose="02010609060101010101" pitchFamily="49" charset="-122"/>
              </a:rPr>
              <a:t>▶</a:t>
            </a:r>
          </a:p>
        </p:txBody>
      </p:sp>
      <p:sp>
        <p:nvSpPr>
          <p:cNvPr id="32" name="타원 31"/>
          <p:cNvSpPr/>
          <p:nvPr/>
        </p:nvSpPr>
        <p:spPr>
          <a:xfrm>
            <a:off x="4209526" y="2048660"/>
            <a:ext cx="1572402" cy="1693309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實作平台</a:t>
            </a:r>
            <a:r>
              <a:rPr lang="en-US" altLang="zh-TW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TW" altLang="en-US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環境</a:t>
            </a:r>
            <a:endParaRPr lang="en-US" altLang="ko-KR" sz="1600" b="1" dirty="0">
              <a:solidFill>
                <a:srgbClr val="3A3A3A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011944" y="2763126"/>
            <a:ext cx="245505" cy="2643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FangSong" panose="02010609060101010101" pitchFamily="49" charset="-122"/>
              </a:rPr>
              <a:t>▶</a:t>
            </a:r>
          </a:p>
        </p:txBody>
      </p:sp>
      <p:sp>
        <p:nvSpPr>
          <p:cNvPr id="34" name="타원 33"/>
          <p:cNvSpPr/>
          <p:nvPr/>
        </p:nvSpPr>
        <p:spPr>
          <a:xfrm>
            <a:off x="6487465" y="2048660"/>
            <a:ext cx="1572402" cy="1693309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成果展示</a:t>
            </a:r>
            <a:endParaRPr lang="en-US" altLang="ko-KR" sz="1600" b="1" dirty="0">
              <a:solidFill>
                <a:srgbClr val="3A3A3A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0603" y="2763126"/>
            <a:ext cx="245505" cy="2643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FangSong" panose="02010609060101010101" pitchFamily="49" charset="-122"/>
              </a:rPr>
              <a:t>▶</a:t>
            </a:r>
          </a:p>
        </p:txBody>
      </p:sp>
      <p:sp>
        <p:nvSpPr>
          <p:cNvPr id="3" name="타원 35">
            <a:extLst>
              <a:ext uri="{FF2B5EF4-FFF2-40B4-BE49-F238E27FC236}">
                <a16:creationId xmlns:a16="http://schemas.microsoft.com/office/drawing/2014/main" id="{D59E50B1-0FF3-9C66-25B4-1FC04F37CE38}"/>
              </a:ext>
            </a:extLst>
          </p:cNvPr>
          <p:cNvSpPr/>
          <p:nvPr/>
        </p:nvSpPr>
        <p:spPr>
          <a:xfrm>
            <a:off x="1739750" y="2048663"/>
            <a:ext cx="1682958" cy="1693309"/>
          </a:xfrm>
          <a:prstGeom prst="ellipse">
            <a:avLst/>
          </a:prstGeom>
          <a:solidFill>
            <a:srgbClr val="E6CFC1"/>
          </a:solidFill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動機與目的</a:t>
            </a:r>
            <a:endParaRPr lang="en-US" altLang="ko-KR" sz="1600" b="1" dirty="0">
              <a:solidFill>
                <a:prstClr val="white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57901" y="1779895"/>
            <a:ext cx="736513" cy="793144"/>
          </a:xfrm>
          <a:prstGeom prst="ellipse">
            <a:avLst/>
          </a:prstGeom>
          <a:solidFill>
            <a:srgbClr val="2F4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Check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point</a:t>
            </a:r>
            <a:endParaRPr lang="ko-KR" altLang="en-US" sz="400" b="1" dirty="0">
              <a:solidFill>
                <a:prstClr val="white"/>
              </a:solidFill>
              <a:latin typeface="FangSong" panose="02010609060101010101" pitchFamily="49" charset="-122"/>
            </a:endParaRPr>
          </a:p>
        </p:txBody>
      </p:sp>
      <p:sp>
        <p:nvSpPr>
          <p:cNvPr id="4" name="타원 37">
            <a:extLst>
              <a:ext uri="{FF2B5EF4-FFF2-40B4-BE49-F238E27FC236}">
                <a16:creationId xmlns:a16="http://schemas.microsoft.com/office/drawing/2014/main" id="{2338C4CE-AAFF-6AF7-2991-EF0B114B892A}"/>
              </a:ext>
            </a:extLst>
          </p:cNvPr>
          <p:cNvSpPr/>
          <p:nvPr/>
        </p:nvSpPr>
        <p:spPr>
          <a:xfrm>
            <a:off x="8746058" y="2048659"/>
            <a:ext cx="1572402" cy="1693309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未來展望</a:t>
            </a:r>
            <a:endParaRPr lang="en-US" altLang="ko-KR" sz="1600" b="1" dirty="0">
              <a:solidFill>
                <a:srgbClr val="3A3A3A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84AE796-7520-9BE2-4745-DC696BC2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694" y="998135"/>
            <a:ext cx="896190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8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12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TW" altLang="en-US" sz="36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量化動機</a:t>
            </a:r>
            <a:endParaRPr lang="en-US" altLang="ko-KR" sz="3600" kern="0" dirty="0">
              <a:solidFill>
                <a:srgbClr val="2F4054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14B62FA-ADC6-4B9F-A3D6-DC2E193D58E7}"/>
              </a:ext>
            </a:extLst>
          </p:cNvPr>
          <p:cNvSpPr/>
          <p:nvPr/>
        </p:nvSpPr>
        <p:spPr>
          <a:xfrm>
            <a:off x="2440649" y="4286123"/>
            <a:ext cx="3286485" cy="1589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YOLOv7</a:t>
            </a: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模型在邊緣設備的資源需求及計算速度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14B62FA-ADC6-4B9F-A3D6-DC2E193D58E7}"/>
              </a:ext>
            </a:extLst>
          </p:cNvPr>
          <p:cNvSpPr/>
          <p:nvPr/>
        </p:nvSpPr>
        <p:spPr>
          <a:xfrm>
            <a:off x="6107644" y="4286123"/>
            <a:ext cx="3014608" cy="112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模型量化</a:t>
            </a:r>
            <a:endParaRPr lang="en-US" altLang="zh-TW" sz="2800" b="1" dirty="0"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壓縮模型達到相同精準度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</a:endParaRPr>
          </a:p>
        </p:txBody>
      </p:sp>
      <p:pic>
        <p:nvPicPr>
          <p:cNvPr id="1026" name="Picture 2" descr="How to Train a Custom Object Detection Model with YOLOv7? -">
            <a:extLst>
              <a:ext uri="{FF2B5EF4-FFF2-40B4-BE49-F238E27FC236}">
                <a16:creationId xmlns:a16="http://schemas.microsoft.com/office/drawing/2014/main" id="{12C13BAE-176D-A3AC-EC23-C401F67D5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88" y="2001472"/>
            <a:ext cx="3014609" cy="197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49DF9F8-734E-80D0-34DE-7DD4029E59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24" y="2001473"/>
            <a:ext cx="3014611" cy="19965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DE16E0C-8B86-9DA4-F46F-F7AF55EFF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905" y="937175"/>
            <a:ext cx="970472" cy="9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">
            <a:extLst>
              <a:ext uri="{FF2B5EF4-FFF2-40B4-BE49-F238E27FC236}">
                <a16:creationId xmlns:a16="http://schemas.microsoft.com/office/drawing/2014/main" id="{AF4F88E0-8CE2-08BB-E9C4-F8117646747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순서도: 다른 페이지 연결선 5">
              <a:extLst>
                <a:ext uri="{FF2B5EF4-FFF2-40B4-BE49-F238E27FC236}">
                  <a16:creationId xmlns:a16="http://schemas.microsoft.com/office/drawing/2014/main" id="{CB12F974-ACF1-5C11-3CDB-45672F6DFEEC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13" name="직각 삼각형 4">
              <a:extLst>
                <a:ext uri="{FF2B5EF4-FFF2-40B4-BE49-F238E27FC236}">
                  <a16:creationId xmlns:a16="http://schemas.microsoft.com/office/drawing/2014/main" id="{EC0E906F-F1E2-918C-C5DD-85D69744960B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B8807326-6CDC-7315-DFCE-64B4299A8A61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</p:grpSp>
      <p:sp>
        <p:nvSpPr>
          <p:cNvPr id="15" name="직사각형 7">
            <a:extLst>
              <a:ext uri="{FF2B5EF4-FFF2-40B4-BE49-F238E27FC236}">
                <a16:creationId xmlns:a16="http://schemas.microsoft.com/office/drawing/2014/main" id="{ED61C931-3F07-128D-DA59-131439564B56}"/>
              </a:ext>
            </a:extLst>
          </p:cNvPr>
          <p:cNvSpPr/>
          <p:nvPr/>
        </p:nvSpPr>
        <p:spPr>
          <a:xfrm>
            <a:off x="335733" y="62144"/>
            <a:ext cx="8931491" cy="812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TW" altLang="en-US" sz="36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系統描述</a:t>
            </a:r>
            <a:r>
              <a:rPr lang="en-US" altLang="zh-TW" sz="36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(2-2)</a:t>
            </a:r>
            <a:r>
              <a:rPr lang="zh-TW" altLang="en-US" sz="36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系統功能</a:t>
            </a:r>
            <a:endParaRPr lang="en-US" altLang="ko-KR" sz="3600" kern="0" dirty="0">
              <a:solidFill>
                <a:srgbClr val="2F4054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8" name="직사각형 53">
            <a:extLst>
              <a:ext uri="{FF2B5EF4-FFF2-40B4-BE49-F238E27FC236}">
                <a16:creationId xmlns:a16="http://schemas.microsoft.com/office/drawing/2014/main" id="{19290355-928D-32EA-AFCE-AB1C3BD55776}"/>
              </a:ext>
            </a:extLst>
          </p:cNvPr>
          <p:cNvSpPr/>
          <p:nvPr/>
        </p:nvSpPr>
        <p:spPr>
          <a:xfrm>
            <a:off x="3604406" y="1010832"/>
            <a:ext cx="46033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zh-TW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量化壓縮模型技術</a:t>
            </a:r>
            <a:endParaRPr lang="ko-KR" altLang="en-US" sz="700" kern="0" dirty="0">
              <a:solidFill>
                <a:prstClr val="black">
                  <a:lumMod val="65000"/>
                  <a:lumOff val="35000"/>
                </a:prstClr>
              </a:solidFill>
              <a:latin typeface="FangSong" panose="02010609060101010101" pitchFamily="49" charset="-122"/>
            </a:endParaRPr>
          </a:p>
        </p:txBody>
      </p:sp>
      <p:sp>
        <p:nvSpPr>
          <p:cNvPr id="62" name="타원 54">
            <a:extLst>
              <a:ext uri="{FF2B5EF4-FFF2-40B4-BE49-F238E27FC236}">
                <a16:creationId xmlns:a16="http://schemas.microsoft.com/office/drawing/2014/main" id="{BCBE957E-EB77-173E-F6EB-E1A2CD48B23E}"/>
              </a:ext>
            </a:extLst>
          </p:cNvPr>
          <p:cNvSpPr/>
          <p:nvPr/>
        </p:nvSpPr>
        <p:spPr>
          <a:xfrm>
            <a:off x="3559345" y="2513876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FangSong" panose="02010609060101010101" pitchFamily="49" charset="-122"/>
            </a:endParaRPr>
          </a:p>
        </p:txBody>
      </p:sp>
      <p:sp>
        <p:nvSpPr>
          <p:cNvPr id="63" name="원형 91">
            <a:extLst>
              <a:ext uri="{FF2B5EF4-FFF2-40B4-BE49-F238E27FC236}">
                <a16:creationId xmlns:a16="http://schemas.microsoft.com/office/drawing/2014/main" id="{99EB4AA2-000B-6866-3ABE-2DE6E57A5156}"/>
              </a:ext>
            </a:extLst>
          </p:cNvPr>
          <p:cNvSpPr/>
          <p:nvPr/>
        </p:nvSpPr>
        <p:spPr>
          <a:xfrm>
            <a:off x="3715749" y="2670281"/>
            <a:ext cx="1741745" cy="1741744"/>
          </a:xfrm>
          <a:prstGeom prst="pie">
            <a:avLst>
              <a:gd name="adj1" fmla="val 16140362"/>
              <a:gd name="adj2" fmla="val 9041868"/>
            </a:avLst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FangSong" panose="02010609060101010101" pitchFamily="49" charset="-122"/>
            </a:endParaRPr>
          </a:p>
        </p:txBody>
      </p:sp>
      <p:sp>
        <p:nvSpPr>
          <p:cNvPr id="1024" name="직사각형 56">
            <a:extLst>
              <a:ext uri="{FF2B5EF4-FFF2-40B4-BE49-F238E27FC236}">
                <a16:creationId xmlns:a16="http://schemas.microsoft.com/office/drawing/2014/main" id="{A2C1B368-BD1F-8690-CD1F-3836EEFD145E}"/>
              </a:ext>
            </a:extLst>
          </p:cNvPr>
          <p:cNvSpPr/>
          <p:nvPr/>
        </p:nvSpPr>
        <p:spPr>
          <a:xfrm>
            <a:off x="3936970" y="30604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70%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</a:endParaRPr>
          </a:p>
        </p:txBody>
      </p:sp>
      <p:sp>
        <p:nvSpPr>
          <p:cNvPr id="1025" name="타원 57">
            <a:extLst>
              <a:ext uri="{FF2B5EF4-FFF2-40B4-BE49-F238E27FC236}">
                <a16:creationId xmlns:a16="http://schemas.microsoft.com/office/drawing/2014/main" id="{BCEB89E2-BE30-3024-A7D7-96CF1199C406}"/>
              </a:ext>
            </a:extLst>
          </p:cNvPr>
          <p:cNvSpPr/>
          <p:nvPr/>
        </p:nvSpPr>
        <p:spPr>
          <a:xfrm>
            <a:off x="6141153" y="2513876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FangSong" panose="02010609060101010101" pitchFamily="49" charset="-122"/>
            </a:endParaRPr>
          </a:p>
        </p:txBody>
      </p:sp>
      <p:sp>
        <p:nvSpPr>
          <p:cNvPr id="1027" name="원형 94">
            <a:extLst>
              <a:ext uri="{FF2B5EF4-FFF2-40B4-BE49-F238E27FC236}">
                <a16:creationId xmlns:a16="http://schemas.microsoft.com/office/drawing/2014/main" id="{A96249BE-00AC-C229-A935-5EF60984651F}"/>
              </a:ext>
            </a:extLst>
          </p:cNvPr>
          <p:cNvSpPr/>
          <p:nvPr/>
        </p:nvSpPr>
        <p:spPr>
          <a:xfrm>
            <a:off x="6297557" y="2670281"/>
            <a:ext cx="1741745" cy="1741744"/>
          </a:xfrm>
          <a:prstGeom prst="pie">
            <a:avLst>
              <a:gd name="adj1" fmla="val 16140362"/>
              <a:gd name="adj2" fmla="val 1713296"/>
            </a:avLst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FangSong" panose="02010609060101010101" pitchFamily="49" charset="-122"/>
            </a:endParaRPr>
          </a:p>
        </p:txBody>
      </p:sp>
      <p:sp>
        <p:nvSpPr>
          <p:cNvPr id="1028" name="직사각형 59">
            <a:extLst>
              <a:ext uri="{FF2B5EF4-FFF2-40B4-BE49-F238E27FC236}">
                <a16:creationId xmlns:a16="http://schemas.microsoft.com/office/drawing/2014/main" id="{3159E368-E9A3-80B2-6CD9-154B44D5616E}"/>
              </a:ext>
            </a:extLst>
          </p:cNvPr>
          <p:cNvSpPr/>
          <p:nvPr/>
        </p:nvSpPr>
        <p:spPr>
          <a:xfrm>
            <a:off x="6518778" y="30604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30%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</a:endParaRPr>
          </a:p>
        </p:txBody>
      </p:sp>
      <p:sp>
        <p:nvSpPr>
          <p:cNvPr id="1029" name="직사각형 60">
            <a:extLst>
              <a:ext uri="{FF2B5EF4-FFF2-40B4-BE49-F238E27FC236}">
                <a16:creationId xmlns:a16="http://schemas.microsoft.com/office/drawing/2014/main" id="{43F4A149-7CB3-9B1D-BE50-AD87AE866B98}"/>
              </a:ext>
            </a:extLst>
          </p:cNvPr>
          <p:cNvSpPr/>
          <p:nvPr/>
        </p:nvSpPr>
        <p:spPr>
          <a:xfrm>
            <a:off x="4217088" y="4802201"/>
            <a:ext cx="4603380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實現相同準確度 卻降低資源的需求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1026" name="Picture 2" descr="ワクチンのイラスト">
            <a:extLst>
              <a:ext uri="{FF2B5EF4-FFF2-40B4-BE49-F238E27FC236}">
                <a16:creationId xmlns:a16="http://schemas.microsoft.com/office/drawing/2014/main" id="{A130ACBF-BCD8-B85F-7C67-2EA01480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880" y="1010832"/>
            <a:ext cx="1030466" cy="103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7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TW" altLang="en-US" sz="32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大綱</a:t>
            </a:r>
            <a:r>
              <a:rPr lang="en-US" altLang="ko-KR" sz="900" kern="0" dirty="0">
                <a:solidFill>
                  <a:srgbClr val="2F4054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life with BIZCAM</a:t>
            </a:r>
          </a:p>
        </p:txBody>
      </p:sp>
      <p:sp>
        <p:nvSpPr>
          <p:cNvPr id="25" name="타원 24"/>
          <p:cNvSpPr/>
          <p:nvPr/>
        </p:nvSpPr>
        <p:spPr>
          <a:xfrm>
            <a:off x="3664958" y="2763126"/>
            <a:ext cx="245505" cy="2643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FangSong" panose="02010609060101010101" pitchFamily="49" charset="-122"/>
              </a:rPr>
              <a:t>▶</a:t>
            </a:r>
          </a:p>
        </p:txBody>
      </p:sp>
      <p:sp>
        <p:nvSpPr>
          <p:cNvPr id="32" name="타원 31"/>
          <p:cNvSpPr/>
          <p:nvPr/>
        </p:nvSpPr>
        <p:spPr>
          <a:xfrm>
            <a:off x="4209526" y="2048660"/>
            <a:ext cx="1572402" cy="1693309"/>
          </a:xfrm>
          <a:prstGeom prst="ellipse">
            <a:avLst/>
          </a:prstGeom>
          <a:solidFill>
            <a:srgbClr val="E6CFC1"/>
          </a:solidFill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實作平台</a:t>
            </a:r>
            <a:r>
              <a:rPr lang="en-US" altLang="zh-TW" sz="1600" b="1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TW" altLang="en-US" sz="1600" b="1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環境</a:t>
            </a:r>
            <a:endParaRPr lang="en-US" altLang="ko-KR" sz="1600" b="1" dirty="0">
              <a:solidFill>
                <a:prstClr val="white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011944" y="2763126"/>
            <a:ext cx="245505" cy="2643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FangSong" panose="02010609060101010101" pitchFamily="49" charset="-122"/>
              </a:rPr>
              <a:t>▶</a:t>
            </a:r>
          </a:p>
        </p:txBody>
      </p:sp>
      <p:sp>
        <p:nvSpPr>
          <p:cNvPr id="34" name="타원 33"/>
          <p:cNvSpPr/>
          <p:nvPr/>
        </p:nvSpPr>
        <p:spPr>
          <a:xfrm>
            <a:off x="6487465" y="2048660"/>
            <a:ext cx="1572402" cy="1693309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成果展示</a:t>
            </a:r>
            <a:endParaRPr lang="en-US" altLang="ko-KR" sz="1600" b="1" dirty="0">
              <a:solidFill>
                <a:srgbClr val="3A3A3A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0603" y="2763126"/>
            <a:ext cx="245505" cy="2643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FangSong" panose="02010609060101010101" pitchFamily="49" charset="-122"/>
              </a:rPr>
              <a:t>▶</a:t>
            </a:r>
          </a:p>
        </p:txBody>
      </p:sp>
      <p:sp>
        <p:nvSpPr>
          <p:cNvPr id="3" name="타원 35">
            <a:extLst>
              <a:ext uri="{FF2B5EF4-FFF2-40B4-BE49-F238E27FC236}">
                <a16:creationId xmlns:a16="http://schemas.microsoft.com/office/drawing/2014/main" id="{D59E50B1-0FF3-9C66-25B4-1FC04F37CE38}"/>
              </a:ext>
            </a:extLst>
          </p:cNvPr>
          <p:cNvSpPr/>
          <p:nvPr/>
        </p:nvSpPr>
        <p:spPr>
          <a:xfrm>
            <a:off x="1739750" y="2048663"/>
            <a:ext cx="1682958" cy="1693309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動機與目的</a:t>
            </a:r>
            <a:endParaRPr lang="en-US" altLang="ko-KR" sz="1600" b="1" dirty="0">
              <a:solidFill>
                <a:srgbClr val="3A3A3A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267688" y="1814286"/>
            <a:ext cx="736513" cy="793144"/>
          </a:xfrm>
          <a:prstGeom prst="ellipse">
            <a:avLst/>
          </a:prstGeom>
          <a:solidFill>
            <a:srgbClr val="2F4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Check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point</a:t>
            </a:r>
            <a:endParaRPr lang="ko-KR" altLang="en-US" sz="400" b="1" dirty="0">
              <a:solidFill>
                <a:prstClr val="white"/>
              </a:solidFill>
              <a:latin typeface="FangSong" panose="02010609060101010101" pitchFamily="49" charset="-122"/>
            </a:endParaRPr>
          </a:p>
        </p:txBody>
      </p:sp>
      <p:sp>
        <p:nvSpPr>
          <p:cNvPr id="4" name="타원 37">
            <a:extLst>
              <a:ext uri="{FF2B5EF4-FFF2-40B4-BE49-F238E27FC236}">
                <a16:creationId xmlns:a16="http://schemas.microsoft.com/office/drawing/2014/main" id="{2338C4CE-AAFF-6AF7-2991-EF0B114B892A}"/>
              </a:ext>
            </a:extLst>
          </p:cNvPr>
          <p:cNvSpPr/>
          <p:nvPr/>
        </p:nvSpPr>
        <p:spPr>
          <a:xfrm>
            <a:off x="8746058" y="2048659"/>
            <a:ext cx="1572402" cy="1693309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未來展望</a:t>
            </a:r>
            <a:endParaRPr lang="en-US" altLang="ko-KR" sz="1600" b="1" dirty="0">
              <a:solidFill>
                <a:srgbClr val="3A3A3A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84AE796-7520-9BE2-4745-DC696BC2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694" y="998135"/>
            <a:ext cx="896190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5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9472818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zh-TW" sz="32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PC</a:t>
            </a:r>
            <a:r>
              <a:rPr lang="zh-TW" altLang="en-US" sz="32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端環境架設</a:t>
            </a:r>
            <a:endParaRPr lang="en-US" altLang="ko-KR" sz="900" kern="0" dirty="0">
              <a:solidFill>
                <a:srgbClr val="2F4054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9" name="직사각형 3">
            <a:extLst>
              <a:ext uri="{FF2B5EF4-FFF2-40B4-BE49-F238E27FC236}">
                <a16:creationId xmlns:a16="http://schemas.microsoft.com/office/drawing/2014/main" id="{438ECF5A-B7BA-4DC6-3BD1-644631224626}"/>
              </a:ext>
            </a:extLst>
          </p:cNvPr>
          <p:cNvSpPr/>
          <p:nvPr/>
        </p:nvSpPr>
        <p:spPr>
          <a:xfrm>
            <a:off x="3785747" y="1264631"/>
            <a:ext cx="44936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網頁使用之工具及環境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</a:endParaRPr>
          </a:p>
        </p:txBody>
      </p:sp>
      <p:sp>
        <p:nvSpPr>
          <p:cNvPr id="10" name="타원 5">
            <a:extLst>
              <a:ext uri="{FF2B5EF4-FFF2-40B4-BE49-F238E27FC236}">
                <a16:creationId xmlns:a16="http://schemas.microsoft.com/office/drawing/2014/main" id="{DB43BEB6-E631-EADB-2C63-400CB23FACBA}"/>
              </a:ext>
            </a:extLst>
          </p:cNvPr>
          <p:cNvSpPr/>
          <p:nvPr/>
        </p:nvSpPr>
        <p:spPr>
          <a:xfrm>
            <a:off x="8022589" y="2723617"/>
            <a:ext cx="2970254" cy="2800518"/>
          </a:xfrm>
          <a:prstGeom prst="ellipse">
            <a:avLst/>
          </a:prstGeom>
          <a:solidFill>
            <a:srgbClr val="FC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1" name="타원 6">
            <a:extLst>
              <a:ext uri="{FF2B5EF4-FFF2-40B4-BE49-F238E27FC236}">
                <a16:creationId xmlns:a16="http://schemas.microsoft.com/office/drawing/2014/main" id="{F07C8B07-A812-7B6B-E988-418E65B3379E}"/>
              </a:ext>
            </a:extLst>
          </p:cNvPr>
          <p:cNvSpPr/>
          <p:nvPr/>
        </p:nvSpPr>
        <p:spPr>
          <a:xfrm>
            <a:off x="4663693" y="2723617"/>
            <a:ext cx="2970254" cy="2800518"/>
          </a:xfrm>
          <a:prstGeom prst="ellipse">
            <a:avLst/>
          </a:prstGeom>
          <a:solidFill>
            <a:srgbClr val="5B4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ln w="3175">
                <a:noFill/>
              </a:ln>
              <a:solidFill>
                <a:prstClr val="white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2" name="타원 7">
            <a:extLst>
              <a:ext uri="{FF2B5EF4-FFF2-40B4-BE49-F238E27FC236}">
                <a16:creationId xmlns:a16="http://schemas.microsoft.com/office/drawing/2014/main" id="{903E13E9-D45D-822A-0A32-FBF5D4D207C7}"/>
              </a:ext>
            </a:extLst>
          </p:cNvPr>
          <p:cNvSpPr/>
          <p:nvPr/>
        </p:nvSpPr>
        <p:spPr>
          <a:xfrm>
            <a:off x="1304797" y="2723617"/>
            <a:ext cx="2970254" cy="2800518"/>
          </a:xfrm>
          <a:prstGeom prst="ellipse">
            <a:avLst/>
          </a:prstGeom>
          <a:solidFill>
            <a:srgbClr val="C6D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ln w="3175">
                <a:noFill/>
              </a:ln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3CE7282-1056-41A5-C7B5-36FC64AA385B}"/>
              </a:ext>
            </a:extLst>
          </p:cNvPr>
          <p:cNvSpPr txBox="1"/>
          <p:nvPr/>
        </p:nvSpPr>
        <p:spPr>
          <a:xfrm>
            <a:off x="2015308" y="5862667"/>
            <a:ext cx="152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FangSong" panose="02010609060101010101" pitchFamily="49" charset="-122"/>
                <a:ea typeface="FangSong" panose="02010609060101010101" pitchFamily="49" charset="-122"/>
              </a:rPr>
              <a:t>Ubuntu20.04</a:t>
            </a:r>
            <a:br>
              <a:rPr lang="en-US" altLang="zh-TW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zh-TW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系統端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9A868C-D2C5-3928-1152-E7ADA0DC6A9F}"/>
              </a:ext>
            </a:extLst>
          </p:cNvPr>
          <p:cNvSpPr txBox="1"/>
          <p:nvPr/>
        </p:nvSpPr>
        <p:spPr>
          <a:xfrm>
            <a:off x="5550715" y="5862667"/>
            <a:ext cx="115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FangSong" panose="02010609060101010101" pitchFamily="49" charset="-122"/>
                <a:ea typeface="FangSong" panose="02010609060101010101" pitchFamily="49" charset="-122"/>
              </a:rPr>
              <a:t>Anaconda</a:t>
            </a:r>
            <a:r>
              <a:rPr lang="zh-TW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虛擬環境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11C2BB-15B5-192D-9263-E3B02D67C301}"/>
              </a:ext>
            </a:extLst>
          </p:cNvPr>
          <p:cNvSpPr txBox="1"/>
          <p:nvPr/>
        </p:nvSpPr>
        <p:spPr>
          <a:xfrm>
            <a:off x="8669934" y="5862667"/>
            <a:ext cx="163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FangSong" panose="02010609060101010101" pitchFamily="49" charset="-122"/>
                <a:ea typeface="FangSong" panose="02010609060101010101" pitchFamily="49" charset="-122"/>
              </a:rPr>
              <a:t>CUDA</a:t>
            </a:r>
          </a:p>
          <a:p>
            <a:pPr algn="ctr"/>
            <a:r>
              <a:rPr lang="en-US" altLang="zh-TW" dirty="0">
                <a:latin typeface="FangSong" panose="02010609060101010101" pitchFamily="49" charset="-122"/>
                <a:ea typeface="FangSong" panose="02010609060101010101" pitchFamily="49" charset="-122"/>
              </a:rPr>
              <a:t>GPU</a:t>
            </a:r>
            <a:r>
              <a:rPr lang="zh-TW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運算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D78C39D-569A-E6FC-7361-266747F9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363" y="923801"/>
            <a:ext cx="1207669" cy="1207669"/>
          </a:xfrm>
          <a:prstGeom prst="rect">
            <a:avLst/>
          </a:prstGeom>
        </p:spPr>
      </p:pic>
      <p:pic>
        <p:nvPicPr>
          <p:cNvPr id="1026" name="Picture 2" descr="檢查自己的Ubuntu Linux 系統是否還在官方維護期之內- G. T. Wang">
            <a:extLst>
              <a:ext uri="{FF2B5EF4-FFF2-40B4-BE49-F238E27FC236}">
                <a16:creationId xmlns:a16="http://schemas.microsoft.com/office/drawing/2014/main" id="{CB40DBCA-0C7D-7805-2786-A23FC0E0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43" y="3298281"/>
            <a:ext cx="1984403" cy="165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conda | Anaconda &quot;Editions&quot; Repositioned as Feature-Additive…">
            <a:extLst>
              <a:ext uri="{FF2B5EF4-FFF2-40B4-BE49-F238E27FC236}">
                <a16:creationId xmlns:a16="http://schemas.microsoft.com/office/drawing/2014/main" id="{84B3A244-6FDD-7A81-16B0-B7058B8B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360" y="3003610"/>
            <a:ext cx="2987376" cy="224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buntu - 安装NVIDIA 驱动、cuda、cudnn、gcc-CSDN博客">
            <a:extLst>
              <a:ext uri="{FF2B5EF4-FFF2-40B4-BE49-F238E27FC236}">
                <a16:creationId xmlns:a16="http://schemas.microsoft.com/office/drawing/2014/main" id="{3B8CFFA9-EE68-3F61-BB2F-7E9C2D01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142" y="3219255"/>
            <a:ext cx="2101148" cy="180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6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TW" altLang="en-US" sz="32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開發版端環境架設</a:t>
            </a:r>
            <a:endParaRPr lang="en-US" altLang="ko-KR" sz="900" kern="0" dirty="0">
              <a:solidFill>
                <a:srgbClr val="2F4054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9" name="직사각형 3">
            <a:extLst>
              <a:ext uri="{FF2B5EF4-FFF2-40B4-BE49-F238E27FC236}">
                <a16:creationId xmlns:a16="http://schemas.microsoft.com/office/drawing/2014/main" id="{438ECF5A-B7BA-4DC6-3BD1-644631224626}"/>
              </a:ext>
            </a:extLst>
          </p:cNvPr>
          <p:cNvSpPr/>
          <p:nvPr/>
        </p:nvSpPr>
        <p:spPr>
          <a:xfrm>
            <a:off x="3785747" y="1264631"/>
            <a:ext cx="423684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伺服器使用之工具及環境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</a:endParaRPr>
          </a:p>
        </p:txBody>
      </p:sp>
      <p:sp>
        <p:nvSpPr>
          <p:cNvPr id="10" name="타원 5">
            <a:extLst>
              <a:ext uri="{FF2B5EF4-FFF2-40B4-BE49-F238E27FC236}">
                <a16:creationId xmlns:a16="http://schemas.microsoft.com/office/drawing/2014/main" id="{DB43BEB6-E631-EADB-2C63-400CB23FACBA}"/>
              </a:ext>
            </a:extLst>
          </p:cNvPr>
          <p:cNvSpPr/>
          <p:nvPr/>
        </p:nvSpPr>
        <p:spPr>
          <a:xfrm>
            <a:off x="8022589" y="2723617"/>
            <a:ext cx="2800518" cy="2800518"/>
          </a:xfrm>
          <a:prstGeom prst="ellipse">
            <a:avLst/>
          </a:prstGeom>
          <a:solidFill>
            <a:srgbClr val="FC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1" name="타원 6">
            <a:extLst>
              <a:ext uri="{FF2B5EF4-FFF2-40B4-BE49-F238E27FC236}">
                <a16:creationId xmlns:a16="http://schemas.microsoft.com/office/drawing/2014/main" id="{F07C8B07-A812-7B6B-E988-418E65B3379E}"/>
              </a:ext>
            </a:extLst>
          </p:cNvPr>
          <p:cNvSpPr/>
          <p:nvPr/>
        </p:nvSpPr>
        <p:spPr>
          <a:xfrm>
            <a:off x="4663693" y="2723617"/>
            <a:ext cx="2800518" cy="2800518"/>
          </a:xfrm>
          <a:prstGeom prst="ellipse">
            <a:avLst/>
          </a:prstGeom>
          <a:solidFill>
            <a:srgbClr val="5B4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ln w="3175">
                <a:noFill/>
              </a:ln>
              <a:solidFill>
                <a:prstClr val="white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2" name="타원 7">
            <a:extLst>
              <a:ext uri="{FF2B5EF4-FFF2-40B4-BE49-F238E27FC236}">
                <a16:creationId xmlns:a16="http://schemas.microsoft.com/office/drawing/2014/main" id="{903E13E9-D45D-822A-0A32-FBF5D4D207C7}"/>
              </a:ext>
            </a:extLst>
          </p:cNvPr>
          <p:cNvSpPr/>
          <p:nvPr/>
        </p:nvSpPr>
        <p:spPr>
          <a:xfrm>
            <a:off x="1304797" y="2723617"/>
            <a:ext cx="2800518" cy="2800518"/>
          </a:xfrm>
          <a:prstGeom prst="ellipse">
            <a:avLst/>
          </a:prstGeom>
          <a:solidFill>
            <a:srgbClr val="C6D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ln w="3175">
                <a:noFill/>
              </a:ln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3CE7282-1056-41A5-C7B5-36FC64AA385B}"/>
              </a:ext>
            </a:extLst>
          </p:cNvPr>
          <p:cNvSpPr txBox="1"/>
          <p:nvPr/>
        </p:nvSpPr>
        <p:spPr>
          <a:xfrm>
            <a:off x="1653125" y="5813202"/>
            <a:ext cx="216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FangSong" panose="02010609060101010101" pitchFamily="49" charset="-122"/>
                <a:ea typeface="FangSong" panose="02010609060101010101" pitchFamily="49" charset="-122"/>
              </a:rPr>
              <a:t>Jupyter</a:t>
            </a:r>
            <a:r>
              <a:rPr lang="en-US" altLang="zh-TW" dirty="0">
                <a:latin typeface="FangSong" panose="02010609060101010101" pitchFamily="49" charset="-122"/>
                <a:ea typeface="FangSong" panose="02010609060101010101" pitchFamily="49" charset="-122"/>
              </a:rPr>
              <a:t> Notebook</a:t>
            </a:r>
          </a:p>
          <a:p>
            <a:pPr algn="ctr"/>
            <a:r>
              <a:rPr lang="zh-TW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程式撰寫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9A868C-D2C5-3928-1152-E7ADA0DC6A9F}"/>
              </a:ext>
            </a:extLst>
          </p:cNvPr>
          <p:cNvSpPr txBox="1"/>
          <p:nvPr/>
        </p:nvSpPr>
        <p:spPr>
          <a:xfrm>
            <a:off x="4836360" y="5813202"/>
            <a:ext cx="225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FangSong" panose="02010609060101010101" pitchFamily="49" charset="-122"/>
                <a:ea typeface="FangSong" panose="02010609060101010101" pitchFamily="49" charset="-122"/>
              </a:rPr>
              <a:t>Onnx&amp;OnnxRuntime</a:t>
            </a:r>
            <a:endParaRPr lang="en-US" altLang="zh-TW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ctr"/>
            <a:r>
              <a:rPr lang="zh-TW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模型轉換</a:t>
            </a:r>
            <a:r>
              <a:rPr lang="en-US" altLang="zh-TW" dirty="0">
                <a:latin typeface="FangSong" panose="02010609060101010101" pitchFamily="49" charset="-122"/>
                <a:ea typeface="FangSong" panose="02010609060101010101" pitchFamily="49" charset="-122"/>
              </a:rPr>
              <a:t>&amp;</a:t>
            </a:r>
            <a:r>
              <a:rPr lang="zh-TW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呼叫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11C2BB-15B5-192D-9263-E3B02D67C301}"/>
              </a:ext>
            </a:extLst>
          </p:cNvPr>
          <p:cNvSpPr txBox="1"/>
          <p:nvPr/>
        </p:nvSpPr>
        <p:spPr>
          <a:xfrm>
            <a:off x="8877563" y="5863368"/>
            <a:ext cx="128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FangSong" panose="02010609060101010101" pitchFamily="49" charset="-122"/>
                <a:ea typeface="FangSong" panose="02010609060101010101" pitchFamily="49" charset="-122"/>
              </a:rPr>
              <a:t>Vitis-AI</a:t>
            </a:r>
          </a:p>
          <a:p>
            <a:r>
              <a:rPr lang="zh-TW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量化套件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54C42C-7006-1FDF-84A7-C7FD4129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986255"/>
            <a:ext cx="907441" cy="907441"/>
          </a:xfrm>
          <a:prstGeom prst="rect">
            <a:avLst/>
          </a:prstGeom>
        </p:spPr>
      </p:pic>
      <p:pic>
        <p:nvPicPr>
          <p:cNvPr id="2050" name="Picture 2" descr="Project Jupyter | Try Jupyter">
            <a:extLst>
              <a:ext uri="{FF2B5EF4-FFF2-40B4-BE49-F238E27FC236}">
                <a16:creationId xmlns:a16="http://schemas.microsoft.com/office/drawing/2014/main" id="{AE0BA495-E9A3-787B-7511-7CDEC4DF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9" y="3073153"/>
            <a:ext cx="4002753" cy="210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Xilinx KV260 -petalinux 2021.1 - Build Vitis AI Libraries - Hackster.io">
            <a:extLst>
              <a:ext uri="{FF2B5EF4-FFF2-40B4-BE49-F238E27FC236}">
                <a16:creationId xmlns:a16="http://schemas.microsoft.com/office/drawing/2014/main" id="{59E08F25-C1C9-84AF-DAD8-832508F73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89" y="3146930"/>
            <a:ext cx="2703558" cy="202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Hub - microsoft/onnxruntime: ONNX Runtime: cross-platform, high  performance ML inferencing and training accelerator">
            <a:extLst>
              <a:ext uri="{FF2B5EF4-FFF2-40B4-BE49-F238E27FC236}">
                <a16:creationId xmlns:a16="http://schemas.microsoft.com/office/drawing/2014/main" id="{F4CC589C-BF03-C079-0388-2CCD0843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48" y="3429000"/>
            <a:ext cx="3048552" cy="15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07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TW" altLang="en-US" sz="32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大綱</a:t>
            </a:r>
            <a:r>
              <a:rPr lang="en-US" altLang="ko-KR" sz="900" kern="0" dirty="0">
                <a:solidFill>
                  <a:srgbClr val="2F4054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life with BIZCAM</a:t>
            </a:r>
          </a:p>
        </p:txBody>
      </p:sp>
      <p:sp>
        <p:nvSpPr>
          <p:cNvPr id="25" name="타원 24"/>
          <p:cNvSpPr/>
          <p:nvPr/>
        </p:nvSpPr>
        <p:spPr>
          <a:xfrm>
            <a:off x="3664958" y="2763126"/>
            <a:ext cx="245505" cy="2643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FangSong" panose="02010609060101010101" pitchFamily="49" charset="-122"/>
              </a:rPr>
              <a:t>▶</a:t>
            </a:r>
          </a:p>
        </p:txBody>
      </p:sp>
      <p:sp>
        <p:nvSpPr>
          <p:cNvPr id="32" name="타원 31"/>
          <p:cNvSpPr/>
          <p:nvPr/>
        </p:nvSpPr>
        <p:spPr>
          <a:xfrm>
            <a:off x="4209526" y="2048660"/>
            <a:ext cx="1572402" cy="1693309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實作平台</a:t>
            </a:r>
            <a:r>
              <a:rPr lang="en-US" altLang="zh-TW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TW" altLang="en-US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環境</a:t>
            </a:r>
            <a:endParaRPr lang="en-US" altLang="ko-KR" sz="1600" b="1" dirty="0">
              <a:solidFill>
                <a:srgbClr val="3A3A3A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011944" y="2763126"/>
            <a:ext cx="245505" cy="2643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FangSong" panose="02010609060101010101" pitchFamily="49" charset="-122"/>
              </a:rPr>
              <a:t>▶</a:t>
            </a:r>
          </a:p>
        </p:txBody>
      </p:sp>
      <p:sp>
        <p:nvSpPr>
          <p:cNvPr id="34" name="타원 33"/>
          <p:cNvSpPr/>
          <p:nvPr/>
        </p:nvSpPr>
        <p:spPr>
          <a:xfrm>
            <a:off x="6487465" y="2048660"/>
            <a:ext cx="1572402" cy="1693309"/>
          </a:xfrm>
          <a:prstGeom prst="ellipse">
            <a:avLst/>
          </a:prstGeom>
          <a:solidFill>
            <a:srgbClr val="E6CFC1"/>
          </a:solidFill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成果展示</a:t>
            </a:r>
            <a:endParaRPr lang="en-US" altLang="ko-KR" sz="1600" b="1" dirty="0">
              <a:solidFill>
                <a:prstClr val="white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0603" y="2763126"/>
            <a:ext cx="245505" cy="2643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FangSong" panose="02010609060101010101" pitchFamily="49" charset="-122"/>
              </a:rPr>
              <a:t>▶</a:t>
            </a:r>
          </a:p>
        </p:txBody>
      </p:sp>
      <p:sp>
        <p:nvSpPr>
          <p:cNvPr id="3" name="타원 35">
            <a:extLst>
              <a:ext uri="{FF2B5EF4-FFF2-40B4-BE49-F238E27FC236}">
                <a16:creationId xmlns:a16="http://schemas.microsoft.com/office/drawing/2014/main" id="{D59E50B1-0FF3-9C66-25B4-1FC04F37CE38}"/>
              </a:ext>
            </a:extLst>
          </p:cNvPr>
          <p:cNvSpPr/>
          <p:nvPr/>
        </p:nvSpPr>
        <p:spPr>
          <a:xfrm>
            <a:off x="1739750" y="2048663"/>
            <a:ext cx="1682958" cy="1693309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動機與目的</a:t>
            </a:r>
            <a:endParaRPr lang="en-US" altLang="ko-KR" sz="1600" b="1" dirty="0">
              <a:solidFill>
                <a:srgbClr val="3A3A3A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540858" y="1798868"/>
            <a:ext cx="736513" cy="793144"/>
          </a:xfrm>
          <a:prstGeom prst="ellipse">
            <a:avLst/>
          </a:prstGeom>
          <a:solidFill>
            <a:srgbClr val="2F4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Check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point</a:t>
            </a:r>
            <a:endParaRPr lang="ko-KR" altLang="en-US" sz="400" b="1" dirty="0">
              <a:solidFill>
                <a:prstClr val="white"/>
              </a:solidFill>
              <a:latin typeface="FangSong" panose="02010609060101010101" pitchFamily="49" charset="-122"/>
            </a:endParaRPr>
          </a:p>
        </p:txBody>
      </p:sp>
      <p:sp>
        <p:nvSpPr>
          <p:cNvPr id="4" name="타원 37">
            <a:extLst>
              <a:ext uri="{FF2B5EF4-FFF2-40B4-BE49-F238E27FC236}">
                <a16:creationId xmlns:a16="http://schemas.microsoft.com/office/drawing/2014/main" id="{2338C4CE-AAFF-6AF7-2991-EF0B114B892A}"/>
              </a:ext>
            </a:extLst>
          </p:cNvPr>
          <p:cNvSpPr/>
          <p:nvPr/>
        </p:nvSpPr>
        <p:spPr>
          <a:xfrm>
            <a:off x="8746058" y="2048659"/>
            <a:ext cx="1572402" cy="1693309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rgbClr val="3A3A3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未來展望</a:t>
            </a:r>
            <a:endParaRPr lang="en-US" altLang="ko-KR" sz="1600" b="1" dirty="0">
              <a:solidFill>
                <a:srgbClr val="3A3A3A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84AE796-7520-9BE2-4745-DC696BC2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694" y="998135"/>
            <a:ext cx="896190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3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">
            <a:extLst>
              <a:ext uri="{FF2B5EF4-FFF2-40B4-BE49-F238E27FC236}">
                <a16:creationId xmlns:a16="http://schemas.microsoft.com/office/drawing/2014/main" id="{AF4F88E0-8CE2-08BB-E9C4-F8117646747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순서도: 다른 페이지 연결선 5">
              <a:extLst>
                <a:ext uri="{FF2B5EF4-FFF2-40B4-BE49-F238E27FC236}">
                  <a16:creationId xmlns:a16="http://schemas.microsoft.com/office/drawing/2014/main" id="{CB12F974-ACF1-5C11-3CDB-45672F6DFEEC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13" name="직각 삼각형 4">
              <a:extLst>
                <a:ext uri="{FF2B5EF4-FFF2-40B4-BE49-F238E27FC236}">
                  <a16:creationId xmlns:a16="http://schemas.microsoft.com/office/drawing/2014/main" id="{EC0E906F-F1E2-918C-C5DD-85D69744960B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B8807326-6CDC-7315-DFCE-64B4299A8A61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FangSong" panose="02010609060101010101" pitchFamily="49" charset="-122"/>
              </a:endParaRPr>
            </a:p>
          </p:txBody>
        </p:sp>
      </p:grpSp>
      <p:sp>
        <p:nvSpPr>
          <p:cNvPr id="15" name="직사각형 7">
            <a:extLst>
              <a:ext uri="{FF2B5EF4-FFF2-40B4-BE49-F238E27FC236}">
                <a16:creationId xmlns:a16="http://schemas.microsoft.com/office/drawing/2014/main" id="{ED61C931-3F07-128D-DA59-131439564B56}"/>
              </a:ext>
            </a:extLst>
          </p:cNvPr>
          <p:cNvSpPr/>
          <p:nvPr/>
        </p:nvSpPr>
        <p:spPr>
          <a:xfrm>
            <a:off x="335733" y="62144"/>
            <a:ext cx="8931491" cy="812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zh-TW" sz="36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PC</a:t>
            </a:r>
            <a:r>
              <a:rPr lang="zh-TW" altLang="en-US" sz="3600" b="1" kern="0" dirty="0">
                <a:solidFill>
                  <a:prstClr val="whit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端推論數據</a:t>
            </a:r>
            <a:endParaRPr lang="en-US" altLang="ko-KR" sz="3600" kern="0" dirty="0">
              <a:solidFill>
                <a:srgbClr val="2F4054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8" name="직사각형 53">
            <a:extLst>
              <a:ext uri="{FF2B5EF4-FFF2-40B4-BE49-F238E27FC236}">
                <a16:creationId xmlns:a16="http://schemas.microsoft.com/office/drawing/2014/main" id="{19290355-928D-32EA-AFCE-AB1C3BD55776}"/>
              </a:ext>
            </a:extLst>
          </p:cNvPr>
          <p:cNvSpPr/>
          <p:nvPr/>
        </p:nvSpPr>
        <p:spPr>
          <a:xfrm>
            <a:off x="3604406" y="1010832"/>
            <a:ext cx="46033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zh-TW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RTX2080Ti</a:t>
            </a:r>
            <a:endParaRPr lang="ko-KR" altLang="en-US" sz="700" kern="0" dirty="0">
              <a:solidFill>
                <a:prstClr val="black">
                  <a:lumMod val="65000"/>
                  <a:lumOff val="35000"/>
                </a:prstClr>
              </a:solidFill>
              <a:latin typeface="FangSong" panose="02010609060101010101" pitchFamily="49" charset="-122"/>
            </a:endParaRPr>
          </a:p>
        </p:txBody>
      </p:sp>
      <p:pic>
        <p:nvPicPr>
          <p:cNvPr id="2" name="圖片 1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88D37690-B778-EB2D-3C22-2B403861D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45" y="2404110"/>
            <a:ext cx="5274310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973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277</Words>
  <Application>Microsoft Office PowerPoint</Application>
  <PresentationFormat>寬螢幕</PresentationFormat>
  <Paragraphs>78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FangSong</vt:lpstr>
      <vt:lpstr>맑은 고딕</vt:lpstr>
      <vt:lpstr>Arial</vt:lpstr>
      <vt:lpstr>1_Office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葉睿廷</cp:lastModifiedBy>
  <cp:revision>29</cp:revision>
  <dcterms:created xsi:type="dcterms:W3CDTF">2022-09-27T02:51:11Z</dcterms:created>
  <dcterms:modified xsi:type="dcterms:W3CDTF">2023-12-09T13:29:14Z</dcterms:modified>
</cp:coreProperties>
</file>