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1" r:id="rId4"/>
    <p:sldId id="283" r:id="rId5"/>
    <p:sldId id="284" r:id="rId6"/>
    <p:sldId id="286" r:id="rId7"/>
    <p:sldId id="287" r:id="rId8"/>
    <p:sldId id="288" r:id="rId9"/>
    <p:sldId id="290" r:id="rId10"/>
    <p:sldId id="285" r:id="rId11"/>
    <p:sldId id="282" r:id="rId12"/>
    <p:sldId id="289" r:id="rId13"/>
    <p:sldId id="291" r:id="rId14"/>
    <p:sldId id="280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33" roundtripDataSignature="AMtx7mgnWXQgJSOVUjdJFm/ASjnmTvqN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7909F7-2488-43F3-9ACF-62B6AC29EE04}" v="1337" dt="2023-11-01T15:04:49.615"/>
    <p1510:client id="{6CD3F15F-5BB2-42F9-8BB7-FABD90B293C3}" v="36" dt="2023-11-01T13:51:47.292"/>
    <p1510:client id="{7DAC4F30-EDBB-430E-A4BD-0346DB8F36FB}" v="133" dt="2023-11-01T13:02:11.883"/>
    <p1510:client id="{E7F6EDFC-82A7-42CE-B610-52F105B1D3C8}" v="658" dt="2023-11-01T15:02:15.983"/>
  </p1510:revLst>
</p1510:revInfo>
</file>

<file path=ppt/tableStyles.xml><?xml version="1.0" encoding="utf-8"?>
<a:tblStyleLst xmlns:a="http://schemas.openxmlformats.org/drawingml/2006/main" def="{77C929B0-911C-4368-A648-41242BC0439A}">
  <a:tblStyle styleId="{77C929B0-911C-4368-A648-41242BC0439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customschemas.google.com/relationships/presentationmetadata" Target="meta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1T14:34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19692 9686 16383 0 0,'3'-2'0'0'0,"3"-3"0"0"0,3-3 0 0 0,3-2 0 0 0,2-1 0 0 0,1-2 0 0 0,0 0 0 0 0,1 0 0 0 0,0 0 0 0 0,0 0 0 0 0,1-2 0 0 0,2-1 0 0 0,-1 1 0 0 0,-1 1 0 0 0,-1 0 0 0 0,0 1 0 0 0,-1 0 0 0 0,2-1 0 0 0,1-1 0 0 0,-1 0 0 0 0,0 1 0 0 0,-1 1 0 0 0,0 0 0 0 0,-2 0 0 0 0,1 1 0 0 0,-1 0 0 0 0,0 0 0 0 0,1 0 0 0 0,-1 0 0 0 0,0 0 0 0 0,1 0 0 0 0,-1 0 0 0 0,1 0 0 0 0,-1 0 0 0 0,0 0 0 0 0,1 0 0 0 0,-1 0 0 0 0,0 0 0 0 0,1 0 0 0 0,-1-1 0 0 0,1 1 0 0 0,-1 0 0 0 0,1 0 0 0 0,2-2 0 0 0,1-1 0 0 0,-1 0 0 0 0,0 1 0 0 0,-1 0 0 0 0,0 1 0 0 0,1-2 0 0 0,1 0 0 0 0,2-1 0 0 0,0-1 0 0 0,0 1 0 0 0,-3 1 0 0 0,0 1 0 0 0,1-1 0 0 0,0 0 0 0 0,0 0 0 0 0,1-1 0 0 0,0-1 0 0 0,0 2 0 0 0,-2 0 0 0 0,-1 2 0 0 0,0 0 0 0 0,-1 0 0 0 0,-1 1 0 0 0,0 0 0 0 0,3-2 0 0 0,0 0 0 0 0,1-1 0 0 0,-2 1 0 0 0,0 1 0 0 0,0 0 0 0 0,-2 0 0 0 0,1 1 0 0 0,-1 0 0 0 0,1 0 0 0 0,1-2 0 0 0,1 0 0 0 0,0-1 0 0 0,0 2 0 0 0,-1-1 0 0 0,-1 1 0 0 0,0 1 0 0 0,2-2 0 0 0,1-1 0 0 0,-1 1 0 0 0,-1 0 0 0 0,0 0 0 0 0,-1 2 0 0 0,0-1 0 0 0,2-1 0 0 0,3-2 0 0 0,0-1 0 0 0,2-2 0 0 0,0 1 0 0 0,-2 1 0 0 0,-2 2 0 0 0,-1 1 0 0 0,-2 1 0 0 0,0 0 0 0 0,-1 2 0 0 0,0-1 0 0 0,-1 1 0 0 0,1-1 0 0 0,0 0 0 0 0,0 1 0 0 0,0-1 0 0 0,0 0 0 0 0,0 0 0 0 0,3-2 0 0 0,2-2 0 0 0,2-1 0 0 0,-2 0 0 0 0,0 2 0 0 0,0-1 0 0 0,2-2 0 0 0,3-2 0 0 0,-1 1 0 0 0,-2 1 0 0 0,-2 2 0 0 0,-2 2 0 0 0,-1 1 0 0 0,-2 1 0 0 0,0 0 0 0 0,2-2 0 0 0,3-2 0 0 0,4-2 0 0 0,-1-1 0 0 0,-1 1 0 0 0,-2 2 0 0 0,-1 1 0 0 0,-2 2 0 0 0,1-1 0 0 0,0-1 0 0 0,0 1 0 0 0,0 0 0 0 0,-2 1 0 0 0,0 0 0 0 0,0 1 0 0 0,2-2 0 0 0,0-1 0 0 0,3-1 0 0 0,0-1 0 0 0,-1 1 0 0 0,-2 1 0 0 0,0 2 0 0 0,-2 0 0 0 0,2-1 0 0 0,0-1 0 0 0,3-2 0 0 0,0 1 0 0 0,-1 0 0 0 0,-2 1 0 0 0,0 1 0 0 0,-2 1 0 0 0,0 1 0 0 0,2-2 0 0 0,0-1 0 0 0,3-1 0 0 0,-1-1 0 0 0,0 2 0 0 0,-1 0 0 0 0,-1 1 0 0 0,-2 1 0 0 0,0 0 0 0 0,-1 1 0 0 0,1 0 0 0 0,-1 1 0 0 0,0-1 0 0 0,0 0 0 0 0,0 0 0 0 0,0 0 0 0 0,0 0 0 0 0,0 0 0 0 0,0 1 0 0 0,1-1 0 0 0,1-2 0 0 0,2-1 0 0 0,-1 0 0 0 0,1 1 0 0 0,-4 2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1T14:34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20294 10152 16383 0 0,'2'-2'0'0'0,"4"-3"0"0"0,4-3 0 0 0,2-2 0 0 0,1-2 0 0 0,2 0 0 0 0,3-3 0 0 0,1-1 0 0 0,-1 1 0 0 0,0 0 0 0 0,-2 1 0 0 0,0 1 0 0 0,2-2 0 0 0,0 0 0 0 0,-1 0 0 0 0,0 1 0 0 0,-1 1 0 0 0,0 0 0 0 0,1-2 0 0 0,1 0 0 0 0,-1 0 0 0 0,0 1 0 0 0,-1 1 0 0 0,2-2 0 0 0,0 0 0 0 0,2-2 0 0 0,0 0 0 0 0,1-1 0 0 0,0 1 0 0 0,1-2 0 0 0,0 1 0 0 0,-3 2 0 0 0,-1 1 0 0 0,-1 1 0 0 0,-2 1 0 0 0,0 1 0 0 0,-1 0 0 0 0,0 0 0 0 0,0 0 0 0 0,0 1 0 0 0,0-1 0 0 0,0 0 0 0 0,0 0 0 0 0,1 0 0 0 0,-1 0 0 0 0,0 0 0 0 0,1 0 0 0 0,0-1 0 0 0,0 1 0 0 0,-1 0 0 0 0,1-1 0 0 0,-1 1 0 0 0,0 0 0 0 0,1 0 0 0 0,-1 0 0 0 0,0 0 0 0 0,1 0 0 0 0,-1 0 0 0 0,1-1 0 0 0,0 1 0 0 0,-1 0 0 0 0,1 0 0 0 0,0-1 0 0 0,0 1 0 0 0,-1 0 0 0 0,1-1 0 0 0,-1 1 0 0 0,1 0 0 0 0,0-1 0 0 0,0 1 0 0 0,-1 0 0 0 0,1 0 0 0 0,-3 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1T14:34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19672 10852 16383 0 0,'4'-2'0'0'0,"4"-2"0"0"0,5-2 0 0 0,4-1 0 0 0,-3 0 0 0 0,-1 1 0 0 0,2-1 0 0 0,2-1 0 0 0,1-1 0 0 0,2 0 0 0 0,1 0 0 0 0,0-1 0 0 0,0 0 0 0 0,1 0 0 0 0,-1 0 0 0 0,1 0 0 0 0,-1 0 0 0 0,0 0 0 0 0,1 0 0 0 0,-1 0 0 0 0,0 0 0 0 0,4-2 0 0 0,1 0 0 0 0,0 0 0 0 0,-2 1 0 0 0,5-3 0 0 0,1 0 0 0 0,-1 1 0 0 0,-2 0 0 0 0,-2 2 0 0 0,-1 0 0 0 0,-2 0 0 0 0,-1 1 0 0 0,2 0 0 0 0,0-1 0 0 0,0 0 0 0 0,0 1 0 0 0,-1-1 0 0 0,1 0 0 0 0,1 0 0 0 0,0 0 0 0 0,2-1 0 0 0,1-1 0 0 0,0 1 0 0 0,0-1 0 0 0,-1 1 0 0 0,-1 1 0 0 0,-2 0 0 0 0,2-1 0 0 0,-1 1 0 0 0,3-2 0 0 0,1 0 0 0 0,0 0 0 0 0,0 0 0 0 0,-2 1 0 0 0,-2 1 0 0 0,-1 0 0 0 0,0 0 0 0 0,-2 1 0 0 0,2 0 0 0 0,0-1 0 0 0,0 0 0 0 0,0 1 0 0 0,-1-1 0 0 0,0 1 0 0 0,-1 0 0 0 0,1 0 0 0 0,-1 0 0 0 0,2 0 0 0 0,0-1 0 0 0,0 0 0 0 0,0 0 0 0 0,-1 1 0 0 0,2-1 0 0 0,0 0 0 0 0,-1 0 0 0 0,0 0 0 0 0,0 1 0 0 0,-1-1 0 0 0,-1 1 0 0 0,-2 1 0 0 0,0 1 0 0 0,0-1 0 0 0,0 0 0 0 0,2-1 0 0 0,2 0 0 0 0,0-1 0 0 0,-1 0 0 0 0,1 1 0 0 0,-1 0 0 0 0,-3 0 0 0 0,0 2 0 0 0,0-1 0 0 0,0 0 0 0 0,1 0 0 0 0,2-2 0 0 0,1 1 0 0 0,0-1 0 0 0,0 0 0 0 0,0 1 0 0 0,-1 0 0 0 0,-1-1 0 0 0,1 1 0 0 0,-1 1 0 0 0,0-1 0 0 0,-2 1 0 0 0,0 0 0 0 0,0 0 0 0 0,0 0 0 0 0,1 0 0 0 0,-4 1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1T14:34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19342 12201 16383 0 0,'4'1'0'0'0,"3"1"0"0"0,3 1 0 0 0,5 2 0 0 0,4 1 0 0 0,0-1 0 0 0,0 1 0 0 0,1 0 0 0 0,3 1 0 0 0,1 1 0 0 0,1-1 0 0 0,-3 0 0 0 0,-1-1 0 0 0,-1 1 0 0 0,2-1 0 0 0,1 1 0 0 0,1 1 0 0 0,1-1 0 0 0,-4 0 0 0 0,0-1 0 0 0,0 0 0 0 0,-3 0 0 0 0,0 0 0 0 0,1-1 0 0 0,1 2 0 0 0,-1-2 0 0 0,-1 1 0 0 0,2 0 0 0 0,2 1 0 0 0,1 0 0 0 0,1 0 0 0 0,-2 0 0 0 0,-1-1 0 0 0,-1 0 0 0 0,-1 0 0 0 0,-1 0 0 0 0,1-1 0 0 0,1 2 0 0 0,-1-2 0 0 0,-1 1 0 0 0,2 0 0 0 0,-2-1 0 0 0,0 1 0 0 0,1 0 0 0 0,-2-1 0 0 0,1 0 0 0 0,1 1 0 0 0,1 0 0 0 0,3 1 0 0 0,1 1 0 0 0,1-1 0 0 0,-3 0 0 0 0,-1 0 0 0 0,0-1 0 0 0,0 0 0 0 0,-2 0 0 0 0,0 0 0 0 0,0 0 0 0 0,3 1 0 0 0,1 0 0 0 0,1 0 0 0 0,-2 0 0 0 0,-2-1 0 0 0,1 0 0 0 0,0 1 0 0 0,-1-1 0 0 0,-2-1 0 0 0,2 1 0 0 0,2 1 0 0 0,1 0 0 0 0,1 0 0 0 0,0 1 0 0 0,-2-2 0 0 0,-2 1 0 0 0,1-1 0 0 0,-3 0 0 0 0,0-1 0 0 0,1 1 0 0 0,1 0 0 0 0,-1 0 0 0 0,-1-1 0 0 0,2 1 0 0 0,2 1 0 0 0,1 0 0 0 0,1 0 0 0 0,-2 0 0 0 0,-2-1 0 0 0,1 1 0 0 0,1-1 0 0 0,-3 0 0 0 0,-1 0 0 0 0,2 0 0 0 0,0 0 0 0 0,-1 0 0 0 0,0 0 0 0 0,0 0 0 0 0,-1-1 0 0 0,0 0 0 0 0,1 1 0 0 0,-1 0 0 0 0,0-1 0 0 0,1 1 0 0 0,1 0 0 0 0,-1 0 0 0 0,-1 0 0 0 0,2 0 0 0 0,1 0 0 0 0,-2 0 0 0 0,0 0 0 0 0,0 0 0 0 0,-1-1 0 0 0,0 1 0 0 0,1-1 0 0 0,-1 1 0 0 0,-4-2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4" name="Google Shape;38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>
  <p:cSld name="标题幻灯片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4"/>
          <p:cNvPicPr preferRelativeResize="0"/>
          <p:nvPr/>
        </p:nvPicPr>
        <p:blipFill rotWithShape="1">
          <a:blip r:embed="rId2">
            <a:alphaModFix/>
          </a:blip>
          <a:srcRect l="18431" t="12611"/>
          <a:stretch/>
        </p:blipFill>
        <p:spPr>
          <a:xfrm>
            <a:off x="0" y="-2"/>
            <a:ext cx="5281020" cy="342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4"/>
          <p:cNvPicPr preferRelativeResize="0"/>
          <p:nvPr/>
        </p:nvPicPr>
        <p:blipFill rotWithShape="1">
          <a:blip r:embed="rId3">
            <a:alphaModFix/>
          </a:blip>
          <a:srcRect r="27701" b="23388"/>
          <a:stretch/>
        </p:blipFill>
        <p:spPr>
          <a:xfrm>
            <a:off x="4542584" y="1540708"/>
            <a:ext cx="7649416" cy="5317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34"/>
          <p:cNvPicPr preferRelativeResize="0"/>
          <p:nvPr/>
        </p:nvPicPr>
        <p:blipFill rotWithShape="1">
          <a:blip r:embed="rId4">
            <a:alphaModFix/>
          </a:blip>
          <a:srcRect t="45385" r="50000"/>
          <a:stretch/>
        </p:blipFill>
        <p:spPr>
          <a:xfrm>
            <a:off x="9012730" y="-1"/>
            <a:ext cx="3179270" cy="154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4"/>
          <p:cNvPicPr preferRelativeResize="0"/>
          <p:nvPr/>
        </p:nvPicPr>
        <p:blipFill rotWithShape="1">
          <a:blip r:embed="rId2">
            <a:alphaModFix/>
          </a:blip>
          <a:srcRect l="70956"/>
          <a:stretch/>
        </p:blipFill>
        <p:spPr>
          <a:xfrm>
            <a:off x="0" y="4889049"/>
            <a:ext cx="1252548" cy="2613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4"/>
          <p:cNvPicPr preferRelativeResize="0"/>
          <p:nvPr/>
        </p:nvPicPr>
        <p:blipFill rotWithShape="1">
          <a:blip r:embed="rId5">
            <a:alphaModFix/>
          </a:blip>
          <a:srcRect l="17782" t="1243" r="5317" b="26177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4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&#10;文本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>
  <p:cSld name="标题和内容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220038">
            <a:off x="5085834" y="316902"/>
            <a:ext cx="2020333" cy="1095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20038">
            <a:off x="4897470" y="398001"/>
            <a:ext cx="2020333" cy="1095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5"/>
          <p:cNvPicPr preferRelativeResize="0"/>
          <p:nvPr/>
        </p:nvPicPr>
        <p:blipFill rotWithShape="1">
          <a:blip r:embed="rId4">
            <a:alphaModFix/>
          </a:blip>
          <a:srcRect l="61852" t="10321" r="14601" b="57357"/>
          <a:stretch/>
        </p:blipFill>
        <p:spPr>
          <a:xfrm rot="10800000">
            <a:off x="0" y="5597874"/>
            <a:ext cx="1981199" cy="126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5"/>
          <p:cNvPicPr preferRelativeResize="0"/>
          <p:nvPr/>
        </p:nvPicPr>
        <p:blipFill rotWithShape="1">
          <a:blip r:embed="rId4">
            <a:alphaModFix/>
          </a:blip>
          <a:srcRect l="61852" t="10321" r="14601" b="57357"/>
          <a:stretch/>
        </p:blipFill>
        <p:spPr>
          <a:xfrm rot="10800000" flipH="1">
            <a:off x="10210801" y="5597874"/>
            <a:ext cx="1981199" cy="126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5"/>
          <p:cNvPicPr preferRelativeResize="0"/>
          <p:nvPr/>
        </p:nvPicPr>
        <p:blipFill rotWithShape="1">
          <a:blip r:embed="rId4">
            <a:alphaModFix/>
          </a:blip>
          <a:srcRect l="61852" t="10321" r="14601" b="57357"/>
          <a:stretch/>
        </p:blipFill>
        <p:spPr>
          <a:xfrm flipH="1">
            <a:off x="0" y="1219"/>
            <a:ext cx="1981199" cy="126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5"/>
          <p:cNvPicPr preferRelativeResize="0"/>
          <p:nvPr/>
        </p:nvPicPr>
        <p:blipFill rotWithShape="1">
          <a:blip r:embed="rId4">
            <a:alphaModFix/>
          </a:blip>
          <a:srcRect l="61852" t="10321" r="14601" b="57357"/>
          <a:stretch/>
        </p:blipFill>
        <p:spPr>
          <a:xfrm>
            <a:off x="10210801" y="1219"/>
            <a:ext cx="1981199" cy="126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>
  <p:cSld name="节标题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6"/>
          <p:cNvPicPr preferRelativeResize="0"/>
          <p:nvPr/>
        </p:nvPicPr>
        <p:blipFill rotWithShape="1">
          <a:blip r:embed="rId2">
            <a:alphaModFix/>
          </a:blip>
          <a:srcRect l="41714" t="46779"/>
          <a:stretch/>
        </p:blipFill>
        <p:spPr>
          <a:xfrm>
            <a:off x="0" y="-1"/>
            <a:ext cx="3268584" cy="1617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6"/>
          <p:cNvPicPr preferRelativeResize="0"/>
          <p:nvPr/>
        </p:nvPicPr>
        <p:blipFill rotWithShape="1">
          <a:blip r:embed="rId3">
            <a:alphaModFix/>
          </a:blip>
          <a:srcRect t="14714" r="31350" b="14322"/>
          <a:stretch/>
        </p:blipFill>
        <p:spPr>
          <a:xfrm>
            <a:off x="6565767" y="0"/>
            <a:ext cx="5626234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6"/>
          <p:cNvPicPr preferRelativeResize="0"/>
          <p:nvPr/>
        </p:nvPicPr>
        <p:blipFill rotWithShape="1">
          <a:blip r:embed="rId4">
            <a:alphaModFix/>
          </a:blip>
          <a:srcRect t="24772" r="23372"/>
          <a:stretch/>
        </p:blipFill>
        <p:spPr>
          <a:xfrm>
            <a:off x="7793442" y="-1"/>
            <a:ext cx="4398558" cy="4318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6"/>
          <p:cNvPicPr preferRelativeResize="0"/>
          <p:nvPr/>
        </p:nvPicPr>
        <p:blipFill rotWithShape="1">
          <a:blip r:embed="rId5">
            <a:alphaModFix/>
          </a:blip>
          <a:srcRect l="19667" t="10322" r="14600" b="9881"/>
          <a:stretch/>
        </p:blipFill>
        <p:spPr>
          <a:xfrm>
            <a:off x="-1" y="1"/>
            <a:ext cx="1219200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6"/>
          <p:cNvPicPr preferRelativeResize="0"/>
          <p:nvPr/>
        </p:nvPicPr>
        <p:blipFill rotWithShape="1">
          <a:blip r:embed="rId6">
            <a:alphaModFix/>
          </a:blip>
          <a:srcRect l="38116" t="1648" b="50000"/>
          <a:stretch/>
        </p:blipFill>
        <p:spPr>
          <a:xfrm>
            <a:off x="0" y="6260123"/>
            <a:ext cx="2419684" cy="597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s and Contents Layout">
  <p:cSld name="1_Images and Contents Layou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7"/>
          <p:cNvSpPr/>
          <p:nvPr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37" descr="D:\Fullppt\005-PNG이미지\노트북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07701" y="1508787"/>
            <a:ext cx="9640360" cy="4903243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37"/>
          <p:cNvSpPr>
            <a:spLocks noGrp="1"/>
          </p:cNvSpPr>
          <p:nvPr>
            <p:ph type="pic" idx="2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" name="Google Shape;34;p37"/>
          <p:cNvSpPr/>
          <p:nvPr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p37"/>
          <p:cNvPicPr preferRelativeResize="0"/>
          <p:nvPr/>
        </p:nvPicPr>
        <p:blipFill rotWithShape="1">
          <a:blip r:embed="rId3">
            <a:alphaModFix/>
          </a:blip>
          <a:srcRect t="45385" r="50000"/>
          <a:stretch/>
        </p:blipFill>
        <p:spPr>
          <a:xfrm flipH="1">
            <a:off x="0" y="0"/>
            <a:ext cx="2264250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7"/>
          <p:cNvPicPr preferRelativeResize="0"/>
          <p:nvPr/>
        </p:nvPicPr>
        <p:blipFill rotWithShape="1">
          <a:blip r:embed="rId4">
            <a:alphaModFix/>
          </a:blip>
          <a:srcRect l="61852" t="10321" r="14601" b="57357"/>
          <a:stretch/>
        </p:blipFill>
        <p:spPr>
          <a:xfrm flipH="1">
            <a:off x="0" y="1219"/>
            <a:ext cx="1981199" cy="126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7"/>
          <p:cNvPicPr preferRelativeResize="0"/>
          <p:nvPr/>
        </p:nvPicPr>
        <p:blipFill rotWithShape="1">
          <a:blip r:embed="rId4">
            <a:alphaModFix/>
          </a:blip>
          <a:srcRect l="19666" t="79832" r="58888" b="9881"/>
          <a:stretch/>
        </p:blipFill>
        <p:spPr>
          <a:xfrm rot="10800000">
            <a:off x="9281159" y="0"/>
            <a:ext cx="2910841" cy="646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>
  <p:cSld name="两栏内容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38"/>
          <p:cNvPicPr preferRelativeResize="0"/>
          <p:nvPr/>
        </p:nvPicPr>
        <p:blipFill rotWithShape="1">
          <a:blip r:embed="rId2">
            <a:alphaModFix/>
          </a:blip>
          <a:srcRect l="38116" t="1648" b="50000"/>
          <a:stretch/>
        </p:blipFill>
        <p:spPr>
          <a:xfrm flipH="1">
            <a:off x="9772316" y="6260123"/>
            <a:ext cx="2419684" cy="597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8"/>
          <p:cNvPicPr preferRelativeResize="0"/>
          <p:nvPr/>
        </p:nvPicPr>
        <p:blipFill rotWithShape="1">
          <a:blip r:embed="rId3">
            <a:alphaModFix/>
          </a:blip>
          <a:srcRect t="45385" r="50000"/>
          <a:stretch/>
        </p:blipFill>
        <p:spPr>
          <a:xfrm flipH="1">
            <a:off x="0" y="0"/>
            <a:ext cx="2264250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8"/>
          <p:cNvPicPr preferRelativeResize="0"/>
          <p:nvPr/>
        </p:nvPicPr>
        <p:blipFill rotWithShape="1">
          <a:blip r:embed="rId4">
            <a:alphaModFix/>
          </a:blip>
          <a:srcRect l="61852" t="10321" r="14601" b="57357"/>
          <a:stretch/>
        </p:blipFill>
        <p:spPr>
          <a:xfrm rot="10800000" flipH="1">
            <a:off x="10210801" y="5597874"/>
            <a:ext cx="1981199" cy="126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8"/>
          <p:cNvPicPr preferRelativeResize="0"/>
          <p:nvPr/>
        </p:nvPicPr>
        <p:blipFill rotWithShape="1">
          <a:blip r:embed="rId4">
            <a:alphaModFix/>
          </a:blip>
          <a:srcRect l="61852" t="10321" r="14601" b="57357"/>
          <a:stretch/>
        </p:blipFill>
        <p:spPr>
          <a:xfrm flipH="1">
            <a:off x="0" y="1219"/>
            <a:ext cx="1981199" cy="126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8"/>
          <p:cNvPicPr preferRelativeResize="0"/>
          <p:nvPr/>
        </p:nvPicPr>
        <p:blipFill rotWithShape="1">
          <a:blip r:embed="rId4">
            <a:alphaModFix/>
          </a:blip>
          <a:srcRect l="19666" t="79832" r="58888" b="9881"/>
          <a:stretch/>
        </p:blipFill>
        <p:spPr>
          <a:xfrm>
            <a:off x="-1" y="6211146"/>
            <a:ext cx="2910841" cy="646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38"/>
          <p:cNvPicPr preferRelativeResize="0"/>
          <p:nvPr/>
        </p:nvPicPr>
        <p:blipFill rotWithShape="1">
          <a:blip r:embed="rId4">
            <a:alphaModFix/>
          </a:blip>
          <a:srcRect l="19666" t="79832" r="58888" b="9881"/>
          <a:stretch/>
        </p:blipFill>
        <p:spPr>
          <a:xfrm rot="10800000">
            <a:off x="9281159" y="0"/>
            <a:ext cx="2910841" cy="646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比较">
  <p:cSld name="1_比较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40"/>
          <p:cNvSpPr txBox="1"/>
          <p:nvPr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Microsoft Yahei"/>
              <a:buNone/>
            </a:pPr>
            <a:r>
              <a:rPr lang="en-US" sz="100" b="0" i="0" u="sng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PPT模板</a:t>
            </a:r>
            <a:r>
              <a:rPr lang="en-US" sz="100" b="0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http://www.1ppt.com/moban/ </a:t>
            </a:r>
            <a:endParaRPr sz="100" b="0" i="0" u="none" strike="noStrike" cap="non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8" name="Google Shape;8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9" name="Google Shape;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0" name="Google Shape;1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2.xml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auth/login?next=%2Fchat" TargetMode="External"/><Relationship Id="rId2" Type="http://schemas.openxmlformats.org/officeDocument/2006/relationships/hyperlink" Target="https://www.geeksforgeeks.org/how-to-build-a-chatgpt-like-app-in-android-using-openai-api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 txBox="1"/>
          <p:nvPr/>
        </p:nvSpPr>
        <p:spPr>
          <a:xfrm>
            <a:off x="3046705" y="1923679"/>
            <a:ext cx="6184853" cy="261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Arial"/>
              <a:buNone/>
            </a:pPr>
            <a:endParaRPr lang="zh-CN" altLang="en-US" sz="5400" b="0" i="0" u="none" strike="noStrike" cap="none">
              <a:solidFill>
                <a:srgbClr val="4A5A69"/>
              </a:solidFill>
              <a:latin typeface="Microsoft Yahei"/>
              <a:ea typeface="Microsoft Yahei"/>
              <a:cs typeface="Arial"/>
            </a:endParaRPr>
          </a:p>
          <a:p>
            <a:pPr algn="ctr"/>
            <a:endParaRPr lang="zh-CN" sz="1200">
              <a:solidFill>
                <a:srgbClr val="7D8590"/>
              </a:solidFill>
              <a:ea typeface="Microsoft Yahei"/>
            </a:endParaRPr>
          </a:p>
          <a:p>
            <a:pPr algn="ctr"/>
            <a:r>
              <a:rPr lang="zh-CN" sz="3200" b="1"/>
              <a:t>連通網路數位內容教育遊戲 </a:t>
            </a:r>
            <a:endParaRPr lang="zh-CN" sz="3200"/>
          </a:p>
          <a:p>
            <a:pPr algn="ctr"/>
            <a:endParaRPr lang="zh-CN" sz="1200">
              <a:solidFill>
                <a:srgbClr val="7D8590"/>
              </a:solidFill>
              <a:ea typeface="Microsoft Yahei"/>
            </a:endParaRPr>
          </a:p>
          <a:p>
            <a:pPr algn="ctr">
              <a:buSzPts val="5400"/>
            </a:pPr>
            <a:endParaRPr lang="zh-CN" altLang="en-US" sz="5400">
              <a:solidFill>
                <a:srgbClr val="4A5A69"/>
              </a:solidFill>
              <a:latin typeface="Microsoft Yahei"/>
              <a:ea typeface="Microsoft Yahei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4080066" y="3645381"/>
            <a:ext cx="40318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rgbClr val="92A3B8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2541180" y="4049438"/>
            <a:ext cx="710970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000"/>
            </a:pPr>
            <a:r>
              <a:rPr lang="en-US" sz="2000" b="0" i="0" u="none" strike="noStrike" cap="none" err="1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資工四A</a:t>
            </a:r>
            <a:r>
              <a:rPr lang="en-US" sz="2000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 410918479</a:t>
            </a:r>
            <a:r>
              <a:rPr lang="en-US" altLang="zh-TW" sz="2000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 </a:t>
            </a:r>
            <a:r>
              <a:rPr lang="zh-TW" altLang="en-US" sz="2000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李博中</a:t>
            </a:r>
            <a:endParaRPr lang="en-US" sz="1800" b="0" i="0" u="none" strike="noStrike" cap="none">
              <a:latin typeface="Times New Roman"/>
              <a:ea typeface="Microsoft Yahei"/>
              <a:cs typeface="Times New Roman"/>
            </a:endParaRPr>
          </a:p>
          <a:p>
            <a:pPr algn="ctr">
              <a:buSzPts val="2000"/>
            </a:pPr>
            <a:r>
              <a:rPr lang="en-US" sz="2000" b="0" i="0" u="none" strike="noStrike" cap="none" err="1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資工四A</a:t>
            </a:r>
            <a:r>
              <a:rPr lang="en-US" sz="2000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 410918592 </a:t>
            </a:r>
            <a:r>
              <a:rPr lang="zh-CN" altLang="en-US" sz="2000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林健源</a:t>
            </a:r>
            <a:endParaRPr lang="en-US" sz="1800" b="0" i="0" u="none" strike="noStrike" cap="none">
              <a:latin typeface="Times New Roman"/>
              <a:ea typeface="Microsoft Yahei"/>
              <a:cs typeface="Times New Roman"/>
            </a:endParaRPr>
          </a:p>
          <a:p>
            <a:pPr algn="ctr">
              <a:buSzPts val="2000"/>
            </a:pPr>
            <a:r>
              <a:rPr lang="en-US" sz="2000" b="0" i="0" u="none" strike="noStrike" cap="none" err="1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資工四A</a:t>
            </a:r>
            <a:r>
              <a:rPr lang="en-US" sz="2000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 410918372</a:t>
            </a:r>
            <a:r>
              <a:rPr lang="en-US" altLang="zh-TW" sz="2000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 </a:t>
            </a:r>
            <a:r>
              <a:rPr lang="zh-TW" altLang="en-US" sz="2000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曹嘉元</a:t>
            </a:r>
            <a:endParaRPr lang="en-US" sz="1800">
              <a:latin typeface="Times New Roman"/>
              <a:cs typeface="Times New Roman"/>
            </a:endParaRPr>
          </a:p>
          <a:p>
            <a:pPr algn="ctr"/>
            <a:r>
              <a:rPr lang="zh-TW" altLang="en-US" sz="2000">
                <a:solidFill>
                  <a:srgbClr val="0C0C0C"/>
                </a:solidFill>
                <a:latin typeface="Microsoft YaHei"/>
                <a:ea typeface="Microsoft YaHei"/>
                <a:cs typeface="Microsoft Yahei"/>
              </a:rPr>
              <a:t>資工四</a:t>
            </a:r>
            <a:r>
              <a:rPr lang="en-US" sz="2000">
                <a:solidFill>
                  <a:srgbClr val="0C0C0C"/>
                </a:solidFill>
                <a:latin typeface="Microsoft YaHei"/>
                <a:ea typeface="Microsoft YaHei"/>
                <a:cs typeface="Microsoft Yahei"/>
              </a:rPr>
              <a:t>A 410918518</a:t>
            </a:r>
            <a:r>
              <a:rPr lang="en-US" altLang="zh-TW" sz="2000">
                <a:solidFill>
                  <a:srgbClr val="0C0C0C"/>
                </a:solidFill>
                <a:latin typeface="Microsoft YaHei"/>
                <a:ea typeface="Microsoft YaHei"/>
                <a:cs typeface="Microsoft Yahei"/>
              </a:rPr>
              <a:t> </a:t>
            </a:r>
            <a:r>
              <a:rPr lang="zh-TW" altLang="en-US" sz="2000">
                <a:solidFill>
                  <a:srgbClr val="0C0C0C"/>
                </a:solidFill>
                <a:latin typeface="Microsoft YaHei"/>
                <a:ea typeface="Microsoft YaHei"/>
                <a:cs typeface="Microsoft Yahei"/>
              </a:rPr>
              <a:t>許秉翔</a:t>
            </a:r>
            <a:endParaRPr lang="en-US" sz="2000">
              <a:solidFill>
                <a:srgbClr val="0C0C0C"/>
              </a:solidFill>
              <a:latin typeface="Microsoft YaHei"/>
              <a:ea typeface="Microsoft YaHei"/>
              <a:cs typeface="Microsoft Yahei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 lang="en-US" sz="2000" b="0" i="0" u="none" strike="noStrike" cap="none">
              <a:solidFill>
                <a:srgbClr val="0C0C0C"/>
              </a:solidFill>
              <a:latin typeface="Microsoft Yahei"/>
              <a:ea typeface="Microsoft Yahei"/>
              <a:cs typeface="Microsoft Yahei"/>
            </a:endParaRPr>
          </a:p>
          <a:p>
            <a:pPr algn="ctr">
              <a:buSzPts val="2000"/>
            </a:pPr>
            <a:endParaRPr lang="en-US" sz="2000">
              <a:solidFill>
                <a:srgbClr val="0C0C0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err="1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指導老師</a:t>
            </a:r>
            <a:r>
              <a:rPr lang="en-US" altLang="zh-CN" sz="2000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:</a:t>
            </a:r>
            <a:r>
              <a:rPr lang="zh-CN" altLang="en-US" sz="2000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滕元翔</a:t>
            </a:r>
            <a:endParaRPr lang="zh-TW" altLang="en-US" sz="2000" i="0" u="none" strike="noStrike" cap="none">
              <a:solidFill>
                <a:srgbClr val="0C0C0C"/>
              </a:solidFill>
              <a:latin typeface="Microsoft Yahei"/>
              <a:ea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E4E1B41-E358-514E-A6A1-C20550723114}"/>
              </a:ext>
            </a:extLst>
          </p:cNvPr>
          <p:cNvSpPr txBox="1"/>
          <p:nvPr/>
        </p:nvSpPr>
        <p:spPr>
          <a:xfrm>
            <a:off x="5361878" y="734121"/>
            <a:ext cx="2443975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4400" b="1">
                <a:solidFill>
                  <a:srgbClr val="231E1F"/>
                </a:solidFill>
                <a:latin typeface="Microsoft YaHei"/>
                <a:ea typeface="Microsoft YaHei"/>
              </a:rPr>
              <a:t>代碼</a:t>
            </a:r>
          </a:p>
          <a:p>
            <a:pPr algn="l"/>
            <a:endParaRPr lang="zh-TW" altLang="en-US"/>
          </a:p>
        </p:txBody>
      </p:sp>
      <p:pic>
        <p:nvPicPr>
          <p:cNvPr id="5" name="圖片 4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C9969AD1-0D3B-F8C9-E61F-564F0A289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937" y="2883260"/>
            <a:ext cx="5363736" cy="26061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011B088D-83C0-B20C-017B-FE8D5C9F39EF}"/>
                  </a:ext>
                </a:extLst>
              </p14:cNvPr>
              <p14:cNvContentPartPr/>
              <p14:nvPr/>
            </p14:nvContentPartPr>
            <p14:xfrm>
              <a:off x="5141404" y="2164042"/>
              <a:ext cx="1080899" cy="906982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011B088D-83C0-B20C-017B-FE8D5C9F39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3413" y="2146046"/>
                <a:ext cx="1116521" cy="942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38E4FDA6-9288-22D8-4176-19B5175C0670}"/>
                  </a:ext>
                </a:extLst>
              </p14:cNvPr>
              <p14:cNvContentPartPr/>
              <p14:nvPr/>
            </p14:nvContentPartPr>
            <p14:xfrm>
              <a:off x="5631450" y="2851773"/>
              <a:ext cx="406463" cy="341063"/>
            </p14:xfrm>
          </p:contentPart>
        </mc:Choice>
        <mc:Fallback xmlns=""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38E4FDA6-9288-22D8-4176-19B5175C06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13465" y="2833803"/>
                <a:ext cx="442073" cy="3766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筆跡 12">
                <a:extLst>
                  <a:ext uri="{FF2B5EF4-FFF2-40B4-BE49-F238E27FC236}">
                    <a16:creationId xmlns:a16="http://schemas.microsoft.com/office/drawing/2014/main" id="{A0F1804E-31EF-C290-2BDC-2EA849437369}"/>
                  </a:ext>
                </a:extLst>
              </p14:cNvPr>
              <p14:cNvContentPartPr/>
              <p14:nvPr/>
            </p14:nvContentPartPr>
            <p14:xfrm>
              <a:off x="5171421" y="3161327"/>
              <a:ext cx="877469" cy="409170"/>
            </p14:xfrm>
          </p:contentPart>
        </mc:Choice>
        <mc:Fallback xmlns="">
          <p:pic>
            <p:nvPicPr>
              <p:cNvPr id="13" name="筆跡 12">
                <a:extLst>
                  <a:ext uri="{FF2B5EF4-FFF2-40B4-BE49-F238E27FC236}">
                    <a16:creationId xmlns:a16="http://schemas.microsoft.com/office/drawing/2014/main" id="{A0F1804E-31EF-C290-2BDC-2EA84943736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3425" y="3143349"/>
                <a:ext cx="913100" cy="4447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7776CA79-DBC7-8FAE-2C7C-99185D6899EF}"/>
                  </a:ext>
                </a:extLst>
              </p14:cNvPr>
              <p14:cNvContentPartPr/>
              <p14:nvPr/>
            </p14:nvContentPartPr>
            <p14:xfrm>
              <a:off x="5074199" y="4015666"/>
              <a:ext cx="822012" cy="251314"/>
            </p14:xfrm>
          </p:contentPart>
        </mc:Choice>
        <mc:Fallback xmlns=""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7776CA79-DBC7-8FAE-2C7C-99185D6899E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56212" y="3997689"/>
                <a:ext cx="857627" cy="286908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文字方塊 16">
            <a:extLst>
              <a:ext uri="{FF2B5EF4-FFF2-40B4-BE49-F238E27FC236}">
                <a16:creationId xmlns:a16="http://schemas.microsoft.com/office/drawing/2014/main" id="{9BBC3715-D935-D4FD-987E-8CE479CDEF3E}"/>
              </a:ext>
            </a:extLst>
          </p:cNvPr>
          <p:cNvSpPr txBox="1"/>
          <p:nvPr/>
        </p:nvSpPr>
        <p:spPr>
          <a:xfrm>
            <a:off x="6263268" y="1960756"/>
            <a:ext cx="145895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 b="1"/>
              <a:t>首頁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B4E8803-780C-748A-CA57-AA2520AE4AA2}"/>
              </a:ext>
            </a:extLst>
          </p:cNvPr>
          <p:cNvSpPr txBox="1"/>
          <p:nvPr/>
        </p:nvSpPr>
        <p:spPr>
          <a:xfrm>
            <a:off x="6068121" y="2611244"/>
            <a:ext cx="173773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 b="1">
                <a:solidFill>
                  <a:schemeClr val="tx1"/>
                </a:solidFill>
              </a:rPr>
              <a:t>資料庫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DA43631-04DB-A315-0175-861E65590DE5}"/>
              </a:ext>
            </a:extLst>
          </p:cNvPr>
          <p:cNvSpPr txBox="1"/>
          <p:nvPr/>
        </p:nvSpPr>
        <p:spPr>
          <a:xfrm>
            <a:off x="6040243" y="3020122"/>
            <a:ext cx="16819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 b="1">
                <a:solidFill>
                  <a:schemeClr val="bg1"/>
                </a:solidFill>
              </a:rPr>
              <a:t>遊戲邏輯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183ABB4-9827-9A36-4684-3CB95A96F734}"/>
              </a:ext>
            </a:extLst>
          </p:cNvPr>
          <p:cNvSpPr txBox="1"/>
          <p:nvPr/>
        </p:nvSpPr>
        <p:spPr>
          <a:xfrm>
            <a:off x="6040244" y="4088780"/>
            <a:ext cx="13195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 b="1">
                <a:solidFill>
                  <a:schemeClr val="bg1"/>
                </a:solidFill>
              </a:rPr>
              <a:t>GPT</a:t>
            </a:r>
          </a:p>
        </p:txBody>
      </p:sp>
    </p:spTree>
    <p:extLst>
      <p:ext uri="{BB962C8B-B14F-4D97-AF65-F5344CB8AC3E}">
        <p14:creationId xmlns:p14="http://schemas.microsoft.com/office/powerpoint/2010/main" val="2582712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文字, 螢幕擷取畫面, 軟體, 電腦圖示 的圖片&#10;&#10;自動產生的描述">
            <a:extLst>
              <a:ext uri="{FF2B5EF4-FFF2-40B4-BE49-F238E27FC236}">
                <a16:creationId xmlns:a16="http://schemas.microsoft.com/office/drawing/2014/main" id="{9839F209-D55C-5460-0140-A2DFBD41F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6" y="-2790"/>
            <a:ext cx="12156686" cy="584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55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3BCAE90-50F5-375B-2EE8-584FE4DAE59B}"/>
              </a:ext>
            </a:extLst>
          </p:cNvPr>
          <p:cNvSpPr txBox="1"/>
          <p:nvPr/>
        </p:nvSpPr>
        <p:spPr>
          <a:xfrm>
            <a:off x="4795024" y="734121"/>
            <a:ext cx="261124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4400" b="1"/>
              <a:t>未來展望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EF57AB1-5E3E-F2C7-DE83-C956C9C98207}"/>
              </a:ext>
            </a:extLst>
          </p:cNvPr>
          <p:cNvSpPr txBox="1"/>
          <p:nvPr/>
        </p:nvSpPr>
        <p:spPr>
          <a:xfrm>
            <a:off x="1728439" y="1905000"/>
            <a:ext cx="8363414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400" b="1"/>
              <a:t>遊戲有著廣闊的未來展望。首先，可以不斷擴展題庫，以增加挑戰性和多樣性，吸引更多的玩家。此外，可以添加多人遊戲模式，使朋友之間可以互相競爭和合作。還可以引入社交互動，如成就、排行榜和獎勵系統，以提高玩家的互動和競爭性。通過持續的更新和改進，可以吸引更多用戶，並有機會在教育和娛樂領域獲得成功。未來還可以考慮將遊戲擴展到不同的平台，如電腦，以滿足不同用戶的需求。</a:t>
            </a:r>
          </a:p>
          <a:p>
            <a:pPr algn="l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40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DC2B4EB-099D-C499-947B-D1A8394DC0B5}"/>
              </a:ext>
            </a:extLst>
          </p:cNvPr>
          <p:cNvSpPr txBox="1"/>
          <p:nvPr/>
        </p:nvSpPr>
        <p:spPr>
          <a:xfrm>
            <a:off x="4860073" y="715537"/>
            <a:ext cx="256478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4400" b="1"/>
              <a:t>參考資料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D671B50-3450-5426-3B53-DE3F25B0D837}"/>
              </a:ext>
            </a:extLst>
          </p:cNvPr>
          <p:cNvSpPr txBox="1"/>
          <p:nvPr/>
        </p:nvSpPr>
        <p:spPr>
          <a:xfrm>
            <a:off x="1273097" y="1663389"/>
            <a:ext cx="987812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>
                <a:hlinkClick r:id="rId2"/>
              </a:rPr>
              <a:t>https://www.geeksforgeeks.org/how-to-build-a-chatgpt-like-app-in-android-using-openai-api/</a:t>
            </a:r>
            <a:endParaRPr lang="zh-TW"/>
          </a:p>
          <a:p>
            <a:r>
              <a:rPr lang="en-US" altLang="zh-TW">
                <a:hlinkClick r:id="rId3"/>
              </a:rPr>
              <a:t>https://chat.openai.com/auth/login?next=%2Fchat</a:t>
            </a:r>
            <a:endParaRPr lang="zh-TW" altLang="en-US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041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"/>
          <p:cNvSpPr txBox="1"/>
          <p:nvPr/>
        </p:nvSpPr>
        <p:spPr>
          <a:xfrm>
            <a:off x="2887433" y="2756776"/>
            <a:ext cx="641714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zh-TW" altLang="en-US" sz="5400">
                <a:solidFill>
                  <a:srgbClr val="4A5A69"/>
                </a:solidFill>
                <a:latin typeface="Microsoft Yahei"/>
                <a:ea typeface="Microsoft Yahei"/>
                <a:sym typeface="Microsoft Yahei"/>
              </a:rPr>
              <a:t>謝謝聆聽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2"/>
          <p:cNvSpPr txBox="1"/>
          <p:nvPr/>
        </p:nvSpPr>
        <p:spPr>
          <a:xfrm>
            <a:off x="4080066" y="3645381"/>
            <a:ext cx="40318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92A3B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THANK YOU FOR LISTENING</a:t>
            </a:r>
            <a:endParaRPr sz="1800" b="0" i="0" u="none" strike="noStrike" cap="none">
              <a:solidFill>
                <a:srgbClr val="92A3B8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388" name="Google Shape;388;p32"/>
          <p:cNvCxnSpPr/>
          <p:nvPr/>
        </p:nvCxnSpPr>
        <p:spPr>
          <a:xfrm>
            <a:off x="2760562" y="3854616"/>
            <a:ext cx="1232694" cy="0"/>
          </a:xfrm>
          <a:prstGeom prst="straightConnector1">
            <a:avLst/>
          </a:prstGeom>
          <a:noFill/>
          <a:ln w="9525" cap="flat" cmpd="sng">
            <a:solidFill>
              <a:srgbClr val="92A3B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9" name="Google Shape;389;p32"/>
          <p:cNvCxnSpPr/>
          <p:nvPr/>
        </p:nvCxnSpPr>
        <p:spPr>
          <a:xfrm>
            <a:off x="8198744" y="3854616"/>
            <a:ext cx="1232694" cy="0"/>
          </a:xfrm>
          <a:prstGeom prst="straightConnector1">
            <a:avLst/>
          </a:prstGeom>
          <a:noFill/>
          <a:ln w="9525" cap="flat" cmpd="sng">
            <a:solidFill>
              <a:srgbClr val="92A3B8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2"/>
          <p:cNvGrpSpPr/>
          <p:nvPr/>
        </p:nvGrpSpPr>
        <p:grpSpPr>
          <a:xfrm>
            <a:off x="1789104" y="2111569"/>
            <a:ext cx="8770886" cy="1098864"/>
            <a:chOff x="1789104" y="3025969"/>
            <a:chExt cx="8770886" cy="1098864"/>
          </a:xfrm>
        </p:grpSpPr>
        <p:grpSp>
          <p:nvGrpSpPr>
            <p:cNvPr id="127" name="Google Shape;127;p2"/>
            <p:cNvGrpSpPr/>
            <p:nvPr/>
          </p:nvGrpSpPr>
          <p:grpSpPr>
            <a:xfrm>
              <a:off x="7211957" y="3047655"/>
              <a:ext cx="3348033" cy="1077178"/>
              <a:chOff x="1789104" y="3025969"/>
              <a:chExt cx="3348033" cy="1077178"/>
            </a:xfrm>
          </p:grpSpPr>
          <p:sp>
            <p:nvSpPr>
              <p:cNvPr id="128" name="Google Shape;128;p2"/>
              <p:cNvSpPr txBox="1"/>
              <p:nvPr/>
            </p:nvSpPr>
            <p:spPr>
              <a:xfrm>
                <a:off x="2708267" y="3025969"/>
                <a:ext cx="2428870" cy="10771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3200">
                    <a:solidFill>
                      <a:srgbClr val="231E1F"/>
                    </a:solidFill>
                    <a:latin typeface="Microsoft Yahei"/>
                    <a:ea typeface="Microsoft Yahei"/>
                  </a:rPr>
                  <a:t>使用工具</a:t>
                </a:r>
                <a:endParaRPr lang="en-US" sz="3200" b="0" i="0" u="none" strike="noStrike" cap="none">
                  <a:solidFill>
                    <a:srgbClr val="231E1F"/>
                  </a:solidFill>
                  <a:latin typeface="Microsoft Yahei"/>
                  <a:ea typeface="Microsoft Yahei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0" i="0" u="none" strike="noStrike" cap="none">
                  <a:solidFill>
                    <a:srgbClr val="231E1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29" name="Google Shape;129;p2"/>
              <p:cNvSpPr txBox="1"/>
              <p:nvPr/>
            </p:nvSpPr>
            <p:spPr>
              <a:xfrm>
                <a:off x="1789104" y="3025969"/>
                <a:ext cx="76885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lang="en-US" sz="3200" b="0" i="0" u="none" strike="noStrike" cap="none">
                    <a:solidFill>
                      <a:srgbClr val="0C0C0C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02</a:t>
                </a:r>
                <a:endParaRPr sz="3200" b="0" i="0" u="none" strike="noStrike" cap="none">
                  <a:solidFill>
                    <a:srgbClr val="0C0C0C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2514410" y="3249263"/>
                <a:ext cx="138186" cy="138186"/>
              </a:xfrm>
              <a:prstGeom prst="ellipse">
                <a:avLst/>
              </a:prstGeom>
              <a:solidFill>
                <a:srgbClr val="92A3B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  <p:grpSp>
          <p:nvGrpSpPr>
            <p:cNvPr id="131" name="Google Shape;131;p2"/>
            <p:cNvGrpSpPr/>
            <p:nvPr/>
          </p:nvGrpSpPr>
          <p:grpSpPr>
            <a:xfrm>
              <a:off x="1789104" y="3025969"/>
              <a:ext cx="2899192" cy="584775"/>
              <a:chOff x="1789104" y="3025969"/>
              <a:chExt cx="2899192" cy="584775"/>
            </a:xfrm>
          </p:grpSpPr>
          <p:sp>
            <p:nvSpPr>
              <p:cNvPr id="132" name="Google Shape;132;p2"/>
              <p:cNvSpPr txBox="1"/>
              <p:nvPr/>
            </p:nvSpPr>
            <p:spPr>
              <a:xfrm>
                <a:off x="2708267" y="3025969"/>
                <a:ext cx="1980029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lang="zh-TW" altLang="en-US" sz="3200">
                    <a:solidFill>
                      <a:srgbClr val="231E1F"/>
                    </a:solidFill>
                    <a:latin typeface="Microsoft Yahei"/>
                    <a:ea typeface="Microsoft Yahei"/>
                  </a:rPr>
                  <a:t>動機</a:t>
                </a:r>
                <a:endParaRPr lang="zh-TW" altLang="en-US" sz="3200" b="0" i="0" u="none" strike="noStrike" cap="none">
                  <a:solidFill>
                    <a:srgbClr val="231E1F"/>
                  </a:solidFill>
                  <a:latin typeface="Microsoft Yahei"/>
                  <a:ea typeface="Microsoft Yahei"/>
                </a:endParaRPr>
              </a:p>
            </p:txBody>
          </p:sp>
          <p:sp>
            <p:nvSpPr>
              <p:cNvPr id="133" name="Google Shape;133;p2"/>
              <p:cNvSpPr txBox="1"/>
              <p:nvPr/>
            </p:nvSpPr>
            <p:spPr>
              <a:xfrm>
                <a:off x="1789104" y="3025969"/>
                <a:ext cx="76885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lang="en-US" sz="3200" b="0" i="0" u="none" strike="noStrike" cap="none">
                    <a:solidFill>
                      <a:srgbClr val="0C0C0C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01</a:t>
                </a:r>
                <a:endParaRPr sz="3200" b="0" i="0" u="none" strike="noStrike" cap="none">
                  <a:solidFill>
                    <a:srgbClr val="0C0C0C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514410" y="3249263"/>
                <a:ext cx="138186" cy="138186"/>
              </a:xfrm>
              <a:prstGeom prst="ellipse">
                <a:avLst/>
              </a:prstGeom>
              <a:solidFill>
                <a:srgbClr val="92A3B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sp>
        <p:nvSpPr>
          <p:cNvPr id="135" name="Google Shape;135;p2"/>
          <p:cNvSpPr txBox="1"/>
          <p:nvPr/>
        </p:nvSpPr>
        <p:spPr>
          <a:xfrm>
            <a:off x="5399335" y="684943"/>
            <a:ext cx="139333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目錄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 txBox="1"/>
          <p:nvPr/>
        </p:nvSpPr>
        <p:spPr>
          <a:xfrm>
            <a:off x="4920343" y="1580892"/>
            <a:ext cx="23513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CONTENTS</a:t>
            </a:r>
            <a:endParaRPr sz="2000" b="0" i="0" u="none" strike="noStrike" cap="none">
              <a:solidFill>
                <a:srgbClr val="0C0C0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37" name="Google Shape;137;p2"/>
          <p:cNvGrpSpPr/>
          <p:nvPr/>
        </p:nvGrpSpPr>
        <p:grpSpPr>
          <a:xfrm>
            <a:off x="1789104" y="2980249"/>
            <a:ext cx="8770886" cy="1292621"/>
            <a:chOff x="1789104" y="3025969"/>
            <a:chExt cx="8770886" cy="1292621"/>
          </a:xfrm>
        </p:grpSpPr>
        <p:grpSp>
          <p:nvGrpSpPr>
            <p:cNvPr id="138" name="Google Shape;138;p2"/>
            <p:cNvGrpSpPr/>
            <p:nvPr/>
          </p:nvGrpSpPr>
          <p:grpSpPr>
            <a:xfrm>
              <a:off x="7211957" y="3047655"/>
              <a:ext cx="3348033" cy="584775"/>
              <a:chOff x="1789104" y="3025969"/>
              <a:chExt cx="3348033" cy="584775"/>
            </a:xfrm>
          </p:grpSpPr>
          <p:sp>
            <p:nvSpPr>
              <p:cNvPr id="139" name="Google Shape;139;p2"/>
              <p:cNvSpPr txBox="1"/>
              <p:nvPr/>
            </p:nvSpPr>
            <p:spPr>
              <a:xfrm>
                <a:off x="2708267" y="3025969"/>
                <a:ext cx="2428870" cy="5847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3200">
                    <a:solidFill>
                      <a:srgbClr val="231E1F"/>
                    </a:solidFill>
                    <a:latin typeface="Microsoft YaHei"/>
                    <a:ea typeface="Microsoft YaHei"/>
                  </a:rPr>
                  <a:t>代碼</a:t>
                </a:r>
              </a:p>
            </p:txBody>
          </p:sp>
          <p:sp>
            <p:nvSpPr>
              <p:cNvPr id="140" name="Google Shape;140;p2"/>
              <p:cNvSpPr txBox="1"/>
              <p:nvPr/>
            </p:nvSpPr>
            <p:spPr>
              <a:xfrm>
                <a:off x="1789104" y="3025969"/>
                <a:ext cx="76885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lang="en-US" sz="3200" b="0" i="0" u="none" strike="noStrike" cap="none">
                    <a:solidFill>
                      <a:srgbClr val="0C0C0C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04</a:t>
                </a:r>
                <a:endParaRPr sz="3200" b="0" i="0" u="none" strike="noStrike" cap="none">
                  <a:solidFill>
                    <a:srgbClr val="0C0C0C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2514410" y="3249263"/>
                <a:ext cx="138186" cy="138186"/>
              </a:xfrm>
              <a:prstGeom prst="ellipse">
                <a:avLst/>
              </a:prstGeom>
              <a:solidFill>
                <a:srgbClr val="92A3B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  <p:grpSp>
          <p:nvGrpSpPr>
            <p:cNvPr id="142" name="Google Shape;142;p2"/>
            <p:cNvGrpSpPr/>
            <p:nvPr/>
          </p:nvGrpSpPr>
          <p:grpSpPr>
            <a:xfrm>
              <a:off x="1789104" y="3025969"/>
              <a:ext cx="3348033" cy="1292621"/>
              <a:chOff x="1789104" y="3025969"/>
              <a:chExt cx="3348033" cy="1292621"/>
            </a:xfrm>
          </p:grpSpPr>
          <p:sp>
            <p:nvSpPr>
              <p:cNvPr id="143" name="Google Shape;143;p2"/>
              <p:cNvSpPr txBox="1"/>
              <p:nvPr/>
            </p:nvSpPr>
            <p:spPr>
              <a:xfrm>
                <a:off x="2708267" y="3025969"/>
                <a:ext cx="2428870" cy="12926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zh-TW" sz="3200">
                    <a:solidFill>
                      <a:srgbClr val="231E1F"/>
                    </a:solidFill>
                    <a:latin typeface="Microsoft YaHei"/>
                    <a:ea typeface="Microsoft YaHei"/>
                  </a:rPr>
                  <a:t>遊戲畫面</a:t>
                </a:r>
              </a:p>
              <a:p>
                <a:pPr marL="0" marR="0" lv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TW" altLang="en-US" sz="3200">
                  <a:solidFill>
                    <a:srgbClr val="231E1F"/>
                  </a:solidFill>
                  <a:latin typeface="Microsoft Yahei"/>
                  <a:ea typeface="Microsoft Yahei"/>
                </a:endParaRPr>
              </a:p>
              <a:p>
                <a:pPr marL="0" marR="0" lv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/>
                  <a:buNone/>
                </a:pPr>
                <a:endParaRPr lang="zh-TW" b="0" i="0" u="none" strike="noStrike" cap="none">
                  <a:ea typeface="Microsoft Yahei"/>
                  <a:cs typeface="Arial"/>
                </a:endParaRPr>
              </a:p>
            </p:txBody>
          </p:sp>
          <p:sp>
            <p:nvSpPr>
              <p:cNvPr id="144" name="Google Shape;144;p2"/>
              <p:cNvSpPr txBox="1"/>
              <p:nvPr/>
            </p:nvSpPr>
            <p:spPr>
              <a:xfrm>
                <a:off x="1789104" y="3025969"/>
                <a:ext cx="76885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lang="en-US" sz="3200" b="0" i="0" u="none" strike="noStrike" cap="none">
                    <a:solidFill>
                      <a:srgbClr val="0C0C0C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03</a:t>
                </a:r>
                <a:endParaRPr sz="3200" b="0" i="0" u="none" strike="noStrike" cap="none">
                  <a:solidFill>
                    <a:srgbClr val="0C0C0C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2514410" y="3249263"/>
                <a:ext cx="138186" cy="138186"/>
              </a:xfrm>
              <a:prstGeom prst="ellipse">
                <a:avLst/>
              </a:prstGeom>
              <a:solidFill>
                <a:srgbClr val="92A3B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grpSp>
        <p:nvGrpSpPr>
          <p:cNvPr id="146" name="Google Shape;146;p2"/>
          <p:cNvGrpSpPr/>
          <p:nvPr/>
        </p:nvGrpSpPr>
        <p:grpSpPr>
          <a:xfrm>
            <a:off x="1789104" y="3848929"/>
            <a:ext cx="6286345" cy="606461"/>
            <a:chOff x="1789104" y="3025969"/>
            <a:chExt cx="6286345" cy="606461"/>
          </a:xfrm>
        </p:grpSpPr>
        <p:grpSp>
          <p:nvGrpSpPr>
            <p:cNvPr id="147" name="Google Shape;147;p2"/>
            <p:cNvGrpSpPr/>
            <p:nvPr/>
          </p:nvGrpSpPr>
          <p:grpSpPr>
            <a:xfrm>
              <a:off x="2708266" y="3041021"/>
              <a:ext cx="5367183" cy="591409"/>
              <a:chOff x="-2714587" y="3019335"/>
              <a:chExt cx="5367183" cy="591409"/>
            </a:xfrm>
          </p:grpSpPr>
          <p:sp>
            <p:nvSpPr>
              <p:cNvPr id="148" name="Google Shape;148;p2"/>
              <p:cNvSpPr txBox="1"/>
              <p:nvPr/>
            </p:nvSpPr>
            <p:spPr>
              <a:xfrm>
                <a:off x="-2714587" y="3019335"/>
                <a:ext cx="1980029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lang="en-US" sz="3200" b="0" i="0" u="none" strike="noStrike" cap="none">
                  <a:solidFill>
                    <a:srgbClr val="231E1F"/>
                  </a:solidFill>
                  <a:latin typeface="Microsoft Yahei"/>
                  <a:ea typeface="Microsoft Yahei"/>
                </a:endParaRPr>
              </a:p>
            </p:txBody>
          </p:sp>
          <p:sp>
            <p:nvSpPr>
              <p:cNvPr id="149" name="Google Shape;149;p2"/>
              <p:cNvSpPr txBox="1"/>
              <p:nvPr/>
            </p:nvSpPr>
            <p:spPr>
              <a:xfrm>
                <a:off x="1789104" y="3025969"/>
                <a:ext cx="76885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lang="en-US" sz="3200" b="0" i="0" u="none" strike="noStrike" cap="none">
                    <a:solidFill>
                      <a:srgbClr val="0C0C0C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06</a:t>
                </a:r>
                <a:endParaRPr sz="3200" b="0" i="0" u="none" strike="noStrike" cap="none">
                  <a:solidFill>
                    <a:srgbClr val="0C0C0C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2514410" y="3249263"/>
                <a:ext cx="138186" cy="138186"/>
              </a:xfrm>
              <a:prstGeom prst="ellipse">
                <a:avLst/>
              </a:prstGeom>
              <a:solidFill>
                <a:srgbClr val="92A3B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  <p:grpSp>
          <p:nvGrpSpPr>
            <p:cNvPr id="151" name="Google Shape;151;p2"/>
            <p:cNvGrpSpPr/>
            <p:nvPr/>
          </p:nvGrpSpPr>
          <p:grpSpPr>
            <a:xfrm>
              <a:off x="1789104" y="3025969"/>
              <a:ext cx="3289484" cy="603320"/>
              <a:chOff x="1789104" y="3025969"/>
              <a:chExt cx="3289484" cy="603320"/>
            </a:xfrm>
          </p:grpSpPr>
          <p:sp>
            <p:nvSpPr>
              <p:cNvPr id="152" name="Google Shape;152;p2"/>
              <p:cNvSpPr txBox="1"/>
              <p:nvPr/>
            </p:nvSpPr>
            <p:spPr>
              <a:xfrm>
                <a:off x="2708267" y="3044554"/>
                <a:ext cx="2370321" cy="5847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3200">
                    <a:solidFill>
                      <a:srgbClr val="231E1F"/>
                    </a:solidFill>
                    <a:latin typeface="Microsoft YaHei"/>
                    <a:ea typeface="Microsoft YaHei"/>
                  </a:rPr>
                  <a:t>未來展望</a:t>
                </a:r>
                <a:endParaRPr lang="zh-TW"/>
              </a:p>
            </p:txBody>
          </p:sp>
          <p:sp>
            <p:nvSpPr>
              <p:cNvPr id="153" name="Google Shape;153;p2"/>
              <p:cNvSpPr txBox="1"/>
              <p:nvPr/>
            </p:nvSpPr>
            <p:spPr>
              <a:xfrm>
                <a:off x="1789104" y="3025969"/>
                <a:ext cx="76885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lang="en-US" sz="3200" b="0" i="0" u="none" strike="noStrike" cap="none">
                    <a:solidFill>
                      <a:srgbClr val="0C0C0C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05</a:t>
                </a:r>
                <a:endParaRPr sz="3200" b="0" i="0" u="none" strike="noStrike" cap="none">
                  <a:solidFill>
                    <a:srgbClr val="0C0C0C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2514410" y="3249263"/>
                <a:ext cx="138186" cy="138186"/>
              </a:xfrm>
              <a:prstGeom prst="ellipse">
                <a:avLst/>
              </a:prstGeom>
              <a:solidFill>
                <a:srgbClr val="92A3B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grpSp>
        <p:nvGrpSpPr>
          <p:cNvPr id="155" name="Google Shape;155;p2"/>
          <p:cNvGrpSpPr/>
          <p:nvPr/>
        </p:nvGrpSpPr>
        <p:grpSpPr>
          <a:xfrm>
            <a:off x="-381877" y="3870615"/>
            <a:ext cx="11193311" cy="1905189"/>
            <a:chOff x="-381877" y="2194385"/>
            <a:chExt cx="11193311" cy="1905189"/>
          </a:xfrm>
        </p:grpSpPr>
        <p:grpSp>
          <p:nvGrpSpPr>
            <p:cNvPr id="156" name="Google Shape;156;p2"/>
            <p:cNvGrpSpPr/>
            <p:nvPr/>
          </p:nvGrpSpPr>
          <p:grpSpPr>
            <a:xfrm>
              <a:off x="2708266" y="3047655"/>
              <a:ext cx="5272541" cy="593511"/>
              <a:chOff x="-2714587" y="3025969"/>
              <a:chExt cx="5272541" cy="593511"/>
            </a:xfrm>
          </p:grpSpPr>
          <p:sp>
            <p:nvSpPr>
              <p:cNvPr id="157" name="Google Shape;157;p2"/>
              <p:cNvSpPr txBox="1"/>
              <p:nvPr/>
            </p:nvSpPr>
            <p:spPr>
              <a:xfrm>
                <a:off x="-2714587" y="3034745"/>
                <a:ext cx="2877711" cy="5847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lang="zh-TW" altLang="en-US" sz="3200" b="0" i="0" u="none" strike="noStrike" cap="none">
                  <a:solidFill>
                    <a:srgbClr val="231E1F"/>
                  </a:solidFill>
                  <a:latin typeface="Microsoft Yahei"/>
                  <a:ea typeface="Microsoft Yahei"/>
                </a:endParaRPr>
              </a:p>
            </p:txBody>
          </p:sp>
          <p:sp>
            <p:nvSpPr>
              <p:cNvPr id="158" name="Google Shape;158;p2"/>
              <p:cNvSpPr txBox="1"/>
              <p:nvPr/>
            </p:nvSpPr>
            <p:spPr>
              <a:xfrm>
                <a:off x="1789104" y="3025969"/>
                <a:ext cx="76885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0" i="0" u="none" strike="noStrike" cap="none">
                  <a:solidFill>
                    <a:srgbClr val="0C0C0C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  <p:grpSp>
          <p:nvGrpSpPr>
            <p:cNvPr id="159" name="Google Shape;159;p2"/>
            <p:cNvGrpSpPr/>
            <p:nvPr/>
          </p:nvGrpSpPr>
          <p:grpSpPr>
            <a:xfrm>
              <a:off x="-381877" y="2194385"/>
              <a:ext cx="11193311" cy="1905189"/>
              <a:chOff x="-381877" y="2194385"/>
              <a:chExt cx="11193311" cy="1905189"/>
            </a:xfrm>
          </p:grpSpPr>
          <p:sp>
            <p:nvSpPr>
              <p:cNvPr id="160" name="Google Shape;160;p2"/>
              <p:cNvSpPr txBox="1"/>
              <p:nvPr/>
            </p:nvSpPr>
            <p:spPr>
              <a:xfrm>
                <a:off x="8146401" y="2194385"/>
                <a:ext cx="2665033" cy="5847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3200">
                    <a:solidFill>
                      <a:srgbClr val="231E1F"/>
                    </a:solidFill>
                    <a:latin typeface="Microsoft YaHei"/>
                    <a:ea typeface="Microsoft YaHei"/>
                  </a:rPr>
                  <a:t>參考資料</a:t>
                </a:r>
                <a:endParaRPr lang="zh-TW" altLang="en-US"/>
              </a:p>
            </p:txBody>
          </p:sp>
          <p:sp>
            <p:nvSpPr>
              <p:cNvPr id="161" name="Google Shape;161;p2"/>
              <p:cNvSpPr txBox="1"/>
              <p:nvPr/>
            </p:nvSpPr>
            <p:spPr>
              <a:xfrm>
                <a:off x="-381877" y="3514799"/>
                <a:ext cx="76885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lang="en-US" sz="3200" b="0" i="0" u="none" strike="noStrike" cap="none">
                  <a:solidFill>
                    <a:srgbClr val="0C0C0C"/>
                  </a:solidFill>
                  <a:latin typeface="Microsoft Yahei"/>
                  <a:ea typeface="Microsoft Yahei"/>
                  <a:cs typeface="Microsoft Yahei"/>
                </a:endParaRPr>
              </a:p>
            </p:txBody>
          </p:sp>
        </p:grpSp>
      </p:grpSp>
      <p:grpSp>
        <p:nvGrpSpPr>
          <p:cNvPr id="163" name="Google Shape;163;p2"/>
          <p:cNvGrpSpPr/>
          <p:nvPr/>
        </p:nvGrpSpPr>
        <p:grpSpPr>
          <a:xfrm>
            <a:off x="1767704" y="4731183"/>
            <a:ext cx="8358727" cy="1407950"/>
            <a:chOff x="1789104" y="2224480"/>
            <a:chExt cx="8358727" cy="1407950"/>
          </a:xfrm>
        </p:grpSpPr>
        <p:grpSp>
          <p:nvGrpSpPr>
            <p:cNvPr id="164" name="Google Shape;164;p2"/>
            <p:cNvGrpSpPr/>
            <p:nvPr/>
          </p:nvGrpSpPr>
          <p:grpSpPr>
            <a:xfrm>
              <a:off x="7211957" y="3047655"/>
              <a:ext cx="1103894" cy="584775"/>
              <a:chOff x="1789104" y="3025969"/>
              <a:chExt cx="1103894" cy="584775"/>
            </a:xfrm>
          </p:grpSpPr>
          <p:sp>
            <p:nvSpPr>
              <p:cNvPr id="165" name="Google Shape;165;p2"/>
              <p:cNvSpPr txBox="1"/>
              <p:nvPr/>
            </p:nvSpPr>
            <p:spPr>
              <a:xfrm>
                <a:off x="2708267" y="3025969"/>
                <a:ext cx="184731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0" i="0" u="none" strike="noStrike" cap="none">
                  <a:solidFill>
                    <a:srgbClr val="231E1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66" name="Google Shape;166;p2"/>
              <p:cNvSpPr txBox="1"/>
              <p:nvPr/>
            </p:nvSpPr>
            <p:spPr>
              <a:xfrm>
                <a:off x="1789104" y="3025969"/>
                <a:ext cx="76885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0" i="0" u="none" strike="noStrike" cap="none">
                  <a:solidFill>
                    <a:srgbClr val="0C0C0C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  <p:grpSp>
          <p:nvGrpSpPr>
            <p:cNvPr id="167" name="Google Shape;167;p2"/>
            <p:cNvGrpSpPr/>
            <p:nvPr/>
          </p:nvGrpSpPr>
          <p:grpSpPr>
            <a:xfrm>
              <a:off x="1789104" y="2224480"/>
              <a:ext cx="8358727" cy="1386264"/>
              <a:chOff x="1789104" y="2224480"/>
              <a:chExt cx="8358727" cy="1386264"/>
            </a:xfrm>
          </p:grpSpPr>
          <p:sp>
            <p:nvSpPr>
              <p:cNvPr id="168" name="Google Shape;168;p2"/>
              <p:cNvSpPr txBox="1"/>
              <p:nvPr/>
            </p:nvSpPr>
            <p:spPr>
              <a:xfrm>
                <a:off x="8167802" y="2224480"/>
                <a:ext cx="1980029" cy="3077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"/>
              <p:cNvSpPr txBox="1"/>
              <p:nvPr/>
            </p:nvSpPr>
            <p:spPr>
              <a:xfrm>
                <a:off x="1789104" y="3025969"/>
                <a:ext cx="76885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0" i="0" u="none" strike="noStrike" cap="none">
                  <a:solidFill>
                    <a:srgbClr val="0C0C0C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BC1A104-FEE0-E1E4-D5F6-14602817C24C}"/>
              </a:ext>
            </a:extLst>
          </p:cNvPr>
          <p:cNvSpPr txBox="1"/>
          <p:nvPr/>
        </p:nvSpPr>
        <p:spPr>
          <a:xfrm>
            <a:off x="791881" y="1628587"/>
            <a:ext cx="4739422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 b="1">
                <a:latin typeface="Microsoft JhengHei"/>
                <a:ea typeface="Microsoft JhengHei"/>
              </a:rPr>
              <a:t>我們想做出一款，學習互動的APP，我們討論之後，決定以手機遊戲為發想，做出一款互動式學習性遊戲，想藉由手機上的問答遊戲，增進學習趣味性，讓廣大的學生們在閒暇之餘，也能繼續學習，</a:t>
            </a:r>
            <a:r>
              <a:rPr lang="zh-TW" sz="3200" b="1">
                <a:latin typeface="Microsoft JhengHei"/>
                <a:ea typeface="Microsoft JhengHei"/>
              </a:rPr>
              <a:t>更結合了時下最熱門的GPT來為使用者解惑。</a:t>
            </a:r>
            <a:endParaRPr lang="zh-TW" altLang="en-US" sz="3200" b="1">
              <a:latin typeface="Microsoft JhengHei"/>
              <a:ea typeface="Microsoft JhengHei"/>
            </a:endParaRPr>
          </a:p>
        </p:txBody>
      </p:sp>
      <p:sp>
        <p:nvSpPr>
          <p:cNvPr id="5" name="Google Shape;135;p2">
            <a:extLst>
              <a:ext uri="{FF2B5EF4-FFF2-40B4-BE49-F238E27FC236}">
                <a16:creationId xmlns:a16="http://schemas.microsoft.com/office/drawing/2014/main" id="{E1C7618B-3CBC-2BB1-BC2C-24ABF835035F}"/>
              </a:ext>
            </a:extLst>
          </p:cNvPr>
          <p:cNvSpPr txBox="1"/>
          <p:nvPr/>
        </p:nvSpPr>
        <p:spPr>
          <a:xfrm>
            <a:off x="5399335" y="684943"/>
            <a:ext cx="139333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zh-CN" altLang="en-US" sz="4400" b="1">
                <a:solidFill>
                  <a:schemeClr val="tx1"/>
                </a:solidFill>
                <a:latin typeface="Microsoft Yahei"/>
                <a:ea typeface="Microsoft Yahei"/>
              </a:rPr>
              <a:t>動機</a:t>
            </a:r>
            <a:endParaRPr lang="zh-CN" altLang="en-US" sz="4400" b="1" i="0" u="none" strike="noStrike" cap="none">
              <a:solidFill>
                <a:schemeClr val="tx1"/>
              </a:solidFill>
              <a:latin typeface="Microsoft Yahei"/>
              <a:ea typeface="Microsoft Yahei"/>
            </a:endParaRPr>
          </a:p>
        </p:txBody>
      </p:sp>
      <p:pic>
        <p:nvPicPr>
          <p:cNvPr id="7" name="圖片 6" descr="一張含有 服裝, 人員, 人的臉孔, 正在共用 的圖片&#10;&#10;自動產生的描述">
            <a:extLst>
              <a:ext uri="{FF2B5EF4-FFF2-40B4-BE49-F238E27FC236}">
                <a16:creationId xmlns:a16="http://schemas.microsoft.com/office/drawing/2014/main" id="{5EA171FA-7D95-F436-64C3-0E4E95553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698" y="2101491"/>
            <a:ext cx="6096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3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5;p2">
            <a:extLst>
              <a:ext uri="{FF2B5EF4-FFF2-40B4-BE49-F238E27FC236}">
                <a16:creationId xmlns:a16="http://schemas.microsoft.com/office/drawing/2014/main" id="{1A70DE31-0DEB-A192-C4AE-B98947833D94}"/>
              </a:ext>
            </a:extLst>
          </p:cNvPr>
          <p:cNvSpPr txBox="1"/>
          <p:nvPr/>
        </p:nvSpPr>
        <p:spPr>
          <a:xfrm>
            <a:off x="4590872" y="703528"/>
            <a:ext cx="3000964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zh-TW" altLang="en-US" sz="4400" b="1">
                <a:solidFill>
                  <a:schemeClr val="tx1"/>
                </a:solidFill>
                <a:latin typeface="Microsoft Yahei"/>
                <a:ea typeface="Microsoft Yahei"/>
              </a:rPr>
              <a:t>使用工具</a:t>
            </a:r>
            <a:endParaRPr lang="en-US" sz="4400" b="1" i="0" u="none" strike="noStrike" cap="none">
              <a:solidFill>
                <a:schemeClr val="tx1"/>
              </a:solidFill>
              <a:latin typeface="Microsoft Yahei"/>
              <a:ea typeface="Microsoft Yahei"/>
            </a:endParaRPr>
          </a:p>
        </p:txBody>
      </p:sp>
      <p:pic>
        <p:nvPicPr>
          <p:cNvPr id="4" name="圖片 3" descr="Android Studio - Wikipedia">
            <a:extLst>
              <a:ext uri="{FF2B5EF4-FFF2-40B4-BE49-F238E27FC236}">
                <a16:creationId xmlns:a16="http://schemas.microsoft.com/office/drawing/2014/main" id="{9C701E62-82DC-A606-4528-293E6F0EC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83" y="1090961"/>
            <a:ext cx="2743200" cy="2743200"/>
          </a:xfrm>
          <a:prstGeom prst="rect">
            <a:avLst/>
          </a:prstGeom>
        </p:spPr>
      </p:pic>
      <p:pic>
        <p:nvPicPr>
          <p:cNvPr id="2" name="圖片 1" descr="一張含有 圖形, 字型, 文字, 標誌 的圖片&#10;&#10;自動產生的描述">
            <a:extLst>
              <a:ext uri="{FF2B5EF4-FFF2-40B4-BE49-F238E27FC236}">
                <a16:creationId xmlns:a16="http://schemas.microsoft.com/office/drawing/2014/main" id="{DFFB28A3-0066-8ABA-0B18-C2C8295EE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704" y="1716656"/>
            <a:ext cx="2520138" cy="1742536"/>
          </a:xfrm>
          <a:prstGeom prst="rect">
            <a:avLst/>
          </a:prstGeom>
        </p:spPr>
      </p:pic>
      <p:pic>
        <p:nvPicPr>
          <p:cNvPr id="6" name="圖片 5" descr="SQLite Home Page">
            <a:extLst>
              <a:ext uri="{FF2B5EF4-FFF2-40B4-BE49-F238E27FC236}">
                <a16:creationId xmlns:a16="http://schemas.microsoft.com/office/drawing/2014/main" id="{01DA012C-63C2-598A-B119-0CA2DDF41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835" y="2145597"/>
            <a:ext cx="2743198" cy="1272844"/>
          </a:xfrm>
          <a:prstGeom prst="rect">
            <a:avLst/>
          </a:prstGeom>
        </p:spPr>
      </p:pic>
      <p:pic>
        <p:nvPicPr>
          <p:cNvPr id="8" name="圖片 7" descr="Tool Note] — Google Firebase DB 怎麼用(前端串接)？ | RexHung's Blog">
            <a:extLst>
              <a:ext uri="{FF2B5EF4-FFF2-40B4-BE49-F238E27FC236}">
                <a16:creationId xmlns:a16="http://schemas.microsoft.com/office/drawing/2014/main" id="{AC87EFE6-C2BC-DABB-CA2B-7F247A039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7716" y="2464999"/>
            <a:ext cx="3161371" cy="1091657"/>
          </a:xfrm>
          <a:prstGeom prst="rect">
            <a:avLst/>
          </a:prstGeom>
        </p:spPr>
      </p:pic>
      <p:pic>
        <p:nvPicPr>
          <p:cNvPr id="9" name="圖片 8" descr="三年Java後端心路歷程. 其實這篇文章在建立的時候的標題是「兩年半Java後端心路歷程」，這半年來因為工作… | by Kai | Medium">
            <a:extLst>
              <a:ext uri="{FF2B5EF4-FFF2-40B4-BE49-F238E27FC236}">
                <a16:creationId xmlns:a16="http://schemas.microsoft.com/office/drawing/2014/main" id="{AE461641-D6E6-1C66-0B68-F489DEC4F7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9083" y="4001429"/>
            <a:ext cx="2743200" cy="1828800"/>
          </a:xfrm>
          <a:prstGeom prst="rect">
            <a:avLst/>
          </a:prstGeom>
        </p:spPr>
      </p:pic>
      <p:pic>
        <p:nvPicPr>
          <p:cNvPr id="11" name="圖片 10" descr="一張含有 美工圖案, 符號, 圖形, 設計 的圖片&#10;&#10;自動產生的描述">
            <a:extLst>
              <a:ext uri="{FF2B5EF4-FFF2-40B4-BE49-F238E27FC236}">
                <a16:creationId xmlns:a16="http://schemas.microsoft.com/office/drawing/2014/main" id="{AEF332D1-BE69-C517-1D0F-CD89F018D7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7203" y="4103298"/>
            <a:ext cx="1946878" cy="19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5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B993EFF-F053-A7E6-6B48-FA1C90169DDC}"/>
              </a:ext>
            </a:extLst>
          </p:cNvPr>
          <p:cNvSpPr txBox="1"/>
          <p:nvPr/>
        </p:nvSpPr>
        <p:spPr>
          <a:xfrm>
            <a:off x="4449369" y="473607"/>
            <a:ext cx="409219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4800"/>
              <a:t>遊戲畫面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1A367F8-FC78-6806-80FE-5D1AED89A0D2}"/>
              </a:ext>
            </a:extLst>
          </p:cNvPr>
          <p:cNvSpPr txBox="1"/>
          <p:nvPr/>
        </p:nvSpPr>
        <p:spPr>
          <a:xfrm>
            <a:off x="7967030" y="2273596"/>
            <a:ext cx="3541058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3600"/>
              <a:t>主頁面包含 </a:t>
            </a:r>
            <a:endParaRPr lang="zh-TW"/>
          </a:p>
          <a:p>
            <a:r>
              <a:rPr lang="zh-TW" altLang="en-US" sz="3600"/>
              <a:t>開始遊戲</a:t>
            </a:r>
            <a:endParaRPr lang="zh-TW"/>
          </a:p>
          <a:p>
            <a:r>
              <a:rPr lang="zh-TW" altLang="en-US" sz="3600"/>
              <a:t>註冊</a:t>
            </a:r>
            <a:endParaRPr lang="zh-TW"/>
          </a:p>
          <a:p>
            <a:r>
              <a:rPr lang="zh-TW" altLang="en-US" sz="3600"/>
              <a:t>登入</a:t>
            </a:r>
            <a:endParaRPr lang="zh-TW"/>
          </a:p>
          <a:p>
            <a:r>
              <a:rPr lang="zh-TW" altLang="en-US" sz="3600"/>
              <a:t>登出</a:t>
            </a:r>
            <a:endParaRPr lang="zh-TW"/>
          </a:p>
          <a:p>
            <a:r>
              <a:rPr lang="zh-TW" altLang="en-US" sz="3600"/>
              <a:t>跟gpt聊聊</a:t>
            </a:r>
            <a:endParaRPr lang="zh-TW"/>
          </a:p>
        </p:txBody>
      </p:sp>
      <p:pic>
        <p:nvPicPr>
          <p:cNvPr id="5" name="圖片 4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5ADEA8E0-A4B8-491C-CB5E-7D82B8250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706" y="1269381"/>
            <a:ext cx="2483562" cy="549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29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2506119-1611-5836-B52C-242B7342A631}"/>
              </a:ext>
            </a:extLst>
          </p:cNvPr>
          <p:cNvSpPr txBox="1"/>
          <p:nvPr/>
        </p:nvSpPr>
        <p:spPr>
          <a:xfrm>
            <a:off x="418352" y="1792941"/>
            <a:ext cx="360082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600"/>
              <a:t>可以在這裡登入你的帳號密碼</a:t>
            </a:r>
          </a:p>
        </p:txBody>
      </p:sp>
      <p:pic>
        <p:nvPicPr>
          <p:cNvPr id="4" name="圖片 3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B42AF7FD-2FF6-C854-047D-A153198BE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463" y="163551"/>
            <a:ext cx="2845976" cy="631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9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A7800B7-2062-7721-926A-AE88B4896328}"/>
              </a:ext>
            </a:extLst>
          </p:cNvPr>
          <p:cNvSpPr txBox="1"/>
          <p:nvPr/>
        </p:nvSpPr>
        <p:spPr>
          <a:xfrm>
            <a:off x="8396941" y="1912470"/>
            <a:ext cx="3376705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/>
              <a:t>在在這裡可以詢問GPT問題，而GPT會給你解析，你在這裡可以與GPT互動，問的問題越詳細，GPT給的答案越詳細。</a:t>
            </a:r>
          </a:p>
        </p:txBody>
      </p:sp>
      <p:pic>
        <p:nvPicPr>
          <p:cNvPr id="4" name="圖片 3" descr="一張含有 文字, 電子產品, 螢幕擷取畫面, 軟體 的圖片&#10;&#10;自動產生的描述">
            <a:extLst>
              <a:ext uri="{FF2B5EF4-FFF2-40B4-BE49-F238E27FC236}">
                <a16:creationId xmlns:a16="http://schemas.microsoft.com/office/drawing/2014/main" id="{6880CF2C-D446-5FF6-4BD6-17E0A0E46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195" y="172844"/>
            <a:ext cx="2938903" cy="652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33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E25E6B3-91F1-5B4A-538E-4A153B12DE5B}"/>
              </a:ext>
            </a:extLst>
          </p:cNvPr>
          <p:cNvSpPr txBox="1"/>
          <p:nvPr/>
        </p:nvSpPr>
        <p:spPr>
          <a:xfrm>
            <a:off x="8249785" y="1009797"/>
            <a:ext cx="3003176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/>
              <a:t>遊戲畫面，可以藉由回答問題來攻擊BOSS，這裡會顯示魔王的血量，如果有回答不出來的問題，右下角有有聊聊GPT給你提示。</a:t>
            </a:r>
          </a:p>
        </p:txBody>
      </p:sp>
      <p:pic>
        <p:nvPicPr>
          <p:cNvPr id="4" name="圖片 3" descr="一張含有 文字, 螢幕擷取畫面, 平面設計 的圖片&#10;&#10;自動產生的描述">
            <a:extLst>
              <a:ext uri="{FF2B5EF4-FFF2-40B4-BE49-F238E27FC236}">
                <a16:creationId xmlns:a16="http://schemas.microsoft.com/office/drawing/2014/main" id="{ED9EBB42-0206-F41C-07E9-AABBDA565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365" y="349405"/>
            <a:ext cx="2901731" cy="643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50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B14F2F8-17D8-C2CC-5F44-40E379B3686F}"/>
              </a:ext>
            </a:extLst>
          </p:cNvPr>
          <p:cNvSpPr txBox="1"/>
          <p:nvPr/>
        </p:nvSpPr>
        <p:spPr>
          <a:xfrm>
            <a:off x="8665882" y="1494117"/>
            <a:ext cx="2988235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600"/>
              <a:t>結算畫面，這裡會總結你的分數，你可以在這裡發問你的問題給GPT，提供給你最完善的解答</a:t>
            </a:r>
          </a:p>
        </p:txBody>
      </p:sp>
      <p:pic>
        <p:nvPicPr>
          <p:cNvPr id="4" name="圖片 3" descr="一張含有 文字, 螢幕擷取畫面, 礁, 水 的圖片&#10;&#10;自動產生的描述">
            <a:extLst>
              <a:ext uri="{FF2B5EF4-FFF2-40B4-BE49-F238E27FC236}">
                <a16:creationId xmlns:a16="http://schemas.microsoft.com/office/drawing/2014/main" id="{9A3A17B3-A38D-559C-2D95-8CDA9B7BB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445" y="-6697"/>
            <a:ext cx="3294303" cy="736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84087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14</Slides>
  <Notes>3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</dc:creator>
  <cp:revision>2</cp:revision>
  <dcterms:created xsi:type="dcterms:W3CDTF">2020-01-03T06:53:11Z</dcterms:created>
  <dcterms:modified xsi:type="dcterms:W3CDTF">2023-11-13T14:35:57Z</dcterms:modified>
</cp:coreProperties>
</file>