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notesMasterIdLst>
    <p:notesMasterId r:id="rId40"/>
  </p:notesMasterIdLst>
  <p:sldIdLst>
    <p:sldId id="256" r:id="rId5"/>
    <p:sldId id="257" r:id="rId6"/>
    <p:sldId id="276" r:id="rId7"/>
    <p:sldId id="289" r:id="rId8"/>
    <p:sldId id="340" r:id="rId9"/>
    <p:sldId id="344" r:id="rId10"/>
    <p:sldId id="342" r:id="rId11"/>
    <p:sldId id="277" r:id="rId12"/>
    <p:sldId id="263" r:id="rId13"/>
    <p:sldId id="338" r:id="rId14"/>
    <p:sldId id="341" r:id="rId15"/>
    <p:sldId id="265" r:id="rId16"/>
    <p:sldId id="278" r:id="rId17"/>
    <p:sldId id="264" r:id="rId18"/>
    <p:sldId id="343" r:id="rId19"/>
    <p:sldId id="335" r:id="rId20"/>
    <p:sldId id="334" r:id="rId21"/>
    <p:sldId id="333" r:id="rId22"/>
    <p:sldId id="336" r:id="rId23"/>
    <p:sldId id="268" r:id="rId24"/>
    <p:sldId id="350" r:id="rId25"/>
    <p:sldId id="321" r:id="rId26"/>
    <p:sldId id="347" r:id="rId27"/>
    <p:sldId id="353" r:id="rId28"/>
    <p:sldId id="348" r:id="rId29"/>
    <p:sldId id="349" r:id="rId30"/>
    <p:sldId id="352" r:id="rId31"/>
    <p:sldId id="354" r:id="rId32"/>
    <p:sldId id="346" r:id="rId33"/>
    <p:sldId id="345" r:id="rId34"/>
    <p:sldId id="351" r:id="rId35"/>
    <p:sldId id="295" r:id="rId36"/>
    <p:sldId id="270" r:id="rId37"/>
    <p:sldId id="302" r:id="rId38"/>
    <p:sldId id="27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718" autoAdjust="0"/>
  </p:normalViewPr>
  <p:slideViewPr>
    <p:cSldViewPr snapToGrid="0">
      <p:cViewPr varScale="1">
        <p:scale>
          <a:sx n="108" d="100"/>
          <a:sy n="108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68DA0-675A-4A36-A30B-42563232AC3B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C9290-892D-4999-8474-CA94EDAC33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98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C9290-892D-4999-8474-CA94EDAC336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66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8DA1-A535-44AA-A3AD-871E5DA014C3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6E0E-ED9D-44CA-AE1E-9DFAEA8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54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8DA1-A535-44AA-A3AD-871E5DA014C3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6E0E-ED9D-44CA-AE1E-9DFAEA8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60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8DA1-A535-44AA-A3AD-871E5DA014C3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6E0E-ED9D-44CA-AE1E-9DFAEA8F95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0186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8DA1-A535-44AA-A3AD-871E5DA014C3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6E0E-ED9D-44CA-AE1E-9DFAEA8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437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8DA1-A535-44AA-A3AD-871E5DA014C3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6E0E-ED9D-44CA-AE1E-9DFAEA8F95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219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8DA1-A535-44AA-A3AD-871E5DA014C3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6E0E-ED9D-44CA-AE1E-9DFAEA8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882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8DA1-A535-44AA-A3AD-871E5DA014C3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6E0E-ED9D-44CA-AE1E-9DFAEA8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020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8DA1-A535-44AA-A3AD-871E5DA014C3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6E0E-ED9D-44CA-AE1E-9DFAEA8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85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8DA1-A535-44AA-A3AD-871E5DA014C3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6E0E-ED9D-44CA-AE1E-9DFAEA8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46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8DA1-A535-44AA-A3AD-871E5DA014C3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6E0E-ED9D-44CA-AE1E-9DFAEA8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8DA1-A535-44AA-A3AD-871E5DA014C3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6E0E-ED9D-44CA-AE1E-9DFAEA8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1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8DA1-A535-44AA-A3AD-871E5DA014C3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6E0E-ED9D-44CA-AE1E-9DFAEA8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3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8DA1-A535-44AA-A3AD-871E5DA014C3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6E0E-ED9D-44CA-AE1E-9DFAEA8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45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8DA1-A535-44AA-A3AD-871E5DA014C3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6E0E-ED9D-44CA-AE1E-9DFAEA8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06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8DA1-A535-44AA-A3AD-871E5DA014C3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6E0E-ED9D-44CA-AE1E-9DFAEA8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36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8DA1-A535-44AA-A3AD-871E5DA014C3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6E0E-ED9D-44CA-AE1E-9DFAEA8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63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8DA1-A535-44AA-A3AD-871E5DA014C3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2A6E0E-ED9D-44CA-AE1E-9DFAEA8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52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hk.botsheet.com/product/water-flow-measurement-sensor-yf-s201/" TargetMode="External"/><Relationship Id="rId2" Type="http://schemas.openxmlformats.org/officeDocument/2006/relationships/hyperlink" Target="https://ysknowhow.blogspot.com/2021/09/tds-in-pp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c.vbird.tw/arduino/unit02.php" TargetMode="External"/><Relationship Id="rId4" Type="http://schemas.openxmlformats.org/officeDocument/2006/relationships/hyperlink" Target="https://miliohm.com/how-to-use-a-water-flow-meter-sensor-make-water-meter-with-arduino-or-esp8266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12EA8FA-BF82-4E6F-8201-7BEA7D60F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298" y="2124722"/>
            <a:ext cx="6285391" cy="18465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zh-TW" altLang="en-US" sz="8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智慧水保全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AD047492-B682-DD97-0014-89B562196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8586" y="3991537"/>
            <a:ext cx="3613137" cy="295800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1" algn="l"/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實驗室名稱：主顧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507</a:t>
            </a:r>
          </a:p>
          <a:p>
            <a:pPr algn="l"/>
            <a:r>
              <a:rPr lang="zh-TW" altLang="en-US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指導教師：戴自強</a:t>
            </a:r>
            <a:endParaRPr lang="en-US" altLang="zh-TW" sz="2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專題學生</a:t>
            </a:r>
            <a:r>
              <a:rPr lang="en-US" altLang="zh-TW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資工四</a:t>
            </a:r>
            <a:r>
              <a:rPr lang="en-US" altLang="zh-TW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600" b="1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林 威</a:t>
            </a:r>
            <a:endParaRPr lang="en-US" altLang="zh-TW" sz="2600" b="1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資工四</a:t>
            </a:r>
            <a:r>
              <a:rPr lang="en-US" altLang="zh-TW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600" b="1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吳劭揚</a:t>
            </a:r>
            <a:endParaRPr lang="en-US" altLang="zh-TW" sz="2600" b="1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資工四</a:t>
            </a:r>
            <a:r>
              <a:rPr lang="en-US" altLang="zh-TW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600" b="1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林冠煒</a:t>
            </a:r>
            <a:endParaRPr lang="en-US" altLang="zh-TW" sz="2600" b="1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資工四</a:t>
            </a:r>
            <a:r>
              <a:rPr lang="en-US" altLang="zh-TW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600" b="1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謝明志</a:t>
            </a:r>
            <a:endParaRPr lang="en-US" altLang="zh-TW" sz="2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algn="l">
              <a:buFont typeface="Wingdings 3" charset="2"/>
              <a:buChar char=""/>
            </a:pPr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17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305B4-2D2A-401B-8237-B01E4984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45" y="260339"/>
            <a:ext cx="3516371" cy="1382079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TW" altLang="zh-TW" sz="6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需求分析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5694269-42A0-440B-B792-7708E5A13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254781"/>
              </p:ext>
            </p:extLst>
          </p:nvPr>
        </p:nvGraphicFramePr>
        <p:xfrm>
          <a:off x="622530" y="1938518"/>
          <a:ext cx="10492312" cy="2744988"/>
        </p:xfrm>
        <a:graphic>
          <a:graphicData uri="http://schemas.openxmlformats.org/drawingml/2006/table">
            <a:tbl>
              <a:tblPr firstRow="1" bandRow="1"/>
              <a:tblGrid>
                <a:gridCol w="1479711">
                  <a:extLst>
                    <a:ext uri="{9D8B030D-6E8A-4147-A177-3AD203B41FA5}">
                      <a16:colId xmlns:a16="http://schemas.microsoft.com/office/drawing/2014/main" val="1233537792"/>
                    </a:ext>
                  </a:extLst>
                </a:gridCol>
                <a:gridCol w="1413316">
                  <a:extLst>
                    <a:ext uri="{9D8B030D-6E8A-4147-A177-3AD203B41FA5}">
                      <a16:colId xmlns:a16="http://schemas.microsoft.com/office/drawing/2014/main" val="1512120851"/>
                    </a:ext>
                  </a:extLst>
                </a:gridCol>
                <a:gridCol w="1190568">
                  <a:extLst>
                    <a:ext uri="{9D8B030D-6E8A-4147-A177-3AD203B41FA5}">
                      <a16:colId xmlns:a16="http://schemas.microsoft.com/office/drawing/2014/main" val="3430652769"/>
                    </a:ext>
                  </a:extLst>
                </a:gridCol>
                <a:gridCol w="3704954">
                  <a:extLst>
                    <a:ext uri="{9D8B030D-6E8A-4147-A177-3AD203B41FA5}">
                      <a16:colId xmlns:a16="http://schemas.microsoft.com/office/drawing/2014/main" val="988337281"/>
                    </a:ext>
                  </a:extLst>
                </a:gridCol>
                <a:gridCol w="2703763">
                  <a:extLst>
                    <a:ext uri="{9D8B030D-6E8A-4147-A177-3AD203B41FA5}">
                      <a16:colId xmlns:a16="http://schemas.microsoft.com/office/drawing/2014/main" val="2022925826"/>
                    </a:ext>
                  </a:extLst>
                </a:gridCol>
              </a:tblGrid>
              <a:tr h="3438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事件名稱</a:t>
                      </a:r>
                    </a:p>
                  </a:txBody>
                  <a:tcPr marL="83531" marR="83531" marT="41766" marB="4176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3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觸發器</a:t>
                      </a:r>
                    </a:p>
                  </a:txBody>
                  <a:tcPr marL="83531" marR="83531" marT="41766" marB="4176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3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來源</a:t>
                      </a:r>
                    </a:p>
                  </a:txBody>
                  <a:tcPr marL="83531" marR="83531" marT="41766" marB="4176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3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活動</a:t>
                      </a:r>
                    </a:p>
                  </a:txBody>
                  <a:tcPr marL="83531" marR="83531" marT="41766" marB="4176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3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回應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3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1094"/>
                  </a:ext>
                </a:extLst>
              </a:tr>
              <a:tr h="5800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水質超標</a:t>
                      </a:r>
                      <a:endParaRPr 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8008" marR="58008" marT="58008" marB="580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i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TDS </a:t>
                      </a:r>
                      <a:endParaRPr 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8008" marR="58008" marT="58008" marB="580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純水箱</a:t>
                      </a:r>
                      <a:endParaRPr lang="zh-TW" alt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8008" marR="58008" marT="58008" marB="580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zh-TW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系統偵測水</a:t>
                      </a:r>
                      <a:r>
                        <a:rPr lang="zh-TW" altLang="en-US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質超標適飲範圍</a:t>
                      </a:r>
                      <a:endParaRPr 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回傳通報更換濾心</a:t>
                      </a:r>
                      <a:endParaRPr 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824677"/>
                  </a:ext>
                </a:extLst>
              </a:tr>
              <a:tr h="5800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飲水機缺水</a:t>
                      </a:r>
                      <a:endParaRPr 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8008" marR="58008" marT="58008" marB="580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i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Water</a:t>
                      </a:r>
                      <a:r>
                        <a:rPr lang="zh-TW" altLang="en-US" sz="1600" b="1" i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sensor</a:t>
                      </a:r>
                      <a:endParaRPr 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8008" marR="58008" marT="58008" marB="580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原水箱</a:t>
                      </a:r>
                      <a:endParaRPr lang="zh-TW" alt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8008" marR="58008" marT="58008" marB="580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儲水箱缺水</a:t>
                      </a:r>
                      <a:endParaRPr 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回傳通報缺水</a:t>
                      </a:r>
                      <a:endParaRPr 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611653"/>
                  </a:ext>
                </a:extLst>
              </a:tr>
              <a:tr h="576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b="1" strike="noStrike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供水異常</a:t>
                      </a:r>
                      <a:endParaRPr lang="zh-TW" sz="1600" b="1" strike="noStrike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8008" marR="58008" marT="58008" marB="580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i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YF-S201 </a:t>
                      </a:r>
                      <a:endParaRPr 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8008" marR="58008" marT="58008" marB="580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飲水管線</a:t>
                      </a:r>
                      <a:endParaRPr 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8008" marR="58008" marT="58008" marB="580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檢測到供應</a:t>
                      </a:r>
                      <a:r>
                        <a:rPr lang="zh-TW" altLang="zh-TW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水</a:t>
                      </a:r>
                      <a:r>
                        <a:rPr lang="zh-TW" altLang="en-US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流不正常</a:t>
                      </a:r>
                      <a:endParaRPr 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回傳通報管線堵住</a:t>
                      </a:r>
                      <a:endParaRPr 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89400"/>
                  </a:ext>
                </a:extLst>
              </a:tr>
              <a:tr h="5800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水溫異常</a:t>
                      </a:r>
                      <a:endParaRPr 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8008" marR="58008" marT="58008" marB="580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i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DS18b20</a:t>
                      </a:r>
                      <a:endParaRPr lang="zh-TW" alt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8008" marR="58008" marT="58008" marB="580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純水箱</a:t>
                      </a:r>
                      <a:endParaRPr lang="zh-TW" alt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8008" marR="58008" marT="58008" marB="580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zh-TW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系統偵測</a:t>
                      </a:r>
                      <a:r>
                        <a:rPr lang="zh-TW" altLang="en-US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供水溫度與需求不符</a:t>
                      </a:r>
                      <a:endParaRPr 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b="1" kern="100" spc="3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回傳通報修繕</a:t>
                      </a:r>
                      <a:endParaRPr lang="zh-TW" sz="1600" b="1" kern="100" spc="3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096274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7EF73B78-F0E3-401C-9427-164E9D404129}"/>
              </a:ext>
            </a:extLst>
          </p:cNvPr>
          <p:cNvSpPr txBox="1"/>
          <p:nvPr/>
        </p:nvSpPr>
        <p:spPr>
          <a:xfrm>
            <a:off x="702429" y="1375704"/>
            <a:ext cx="23391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4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各情況事件列表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4E1CEE-0055-4E3A-A325-B518074F6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693" y="4401749"/>
            <a:ext cx="3074784" cy="2456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7379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15255F05-A8D3-DABD-F2D7-FFAD5B39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028" y="2759139"/>
            <a:ext cx="4450292" cy="134818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硬體架構</a:t>
            </a:r>
            <a:endParaRPr lang="en-US" altLang="zh-TW" sz="80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501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0C2D3-9BFA-4242-A019-E88A44B8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26" y="441357"/>
            <a:ext cx="5636378" cy="1129099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硬體組織架構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99B0A2E-A3FA-FBF7-409F-02CB2C803523}"/>
              </a:ext>
            </a:extLst>
          </p:cNvPr>
          <p:cNvSpPr/>
          <p:nvPr/>
        </p:nvSpPr>
        <p:spPr>
          <a:xfrm>
            <a:off x="682552" y="3304563"/>
            <a:ext cx="2097247" cy="1023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硬體組織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308B840-4401-E265-1C1C-C574BA8B7AA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79799" y="3816292"/>
            <a:ext cx="369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6AAD669-C105-4BD4-D5BF-B26506424FE7}"/>
              </a:ext>
            </a:extLst>
          </p:cNvPr>
          <p:cNvCxnSpPr>
            <a:cxnSpLocks/>
          </p:cNvCxnSpPr>
          <p:nvPr/>
        </p:nvCxnSpPr>
        <p:spPr>
          <a:xfrm flipV="1">
            <a:off x="3148915" y="2466130"/>
            <a:ext cx="10563" cy="2472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2230D21-514B-D847-6AC3-5BFB37CF6E88}"/>
              </a:ext>
            </a:extLst>
          </p:cNvPr>
          <p:cNvCxnSpPr>
            <a:cxnSpLocks/>
          </p:cNvCxnSpPr>
          <p:nvPr/>
        </p:nvCxnSpPr>
        <p:spPr>
          <a:xfrm flipH="1">
            <a:off x="5509457" y="4909963"/>
            <a:ext cx="312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E19CA783-A0C9-398C-BA03-9F13BF54F349}"/>
              </a:ext>
            </a:extLst>
          </p:cNvPr>
          <p:cNvSpPr/>
          <p:nvPr/>
        </p:nvSpPr>
        <p:spPr>
          <a:xfrm>
            <a:off x="3432807" y="1922594"/>
            <a:ext cx="2097247" cy="1023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MCU</a:t>
            </a:r>
            <a:endParaRPr lang="zh-TW" alt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EC86DDCD-CB2D-6366-8E35-E2372C35401D}"/>
              </a:ext>
            </a:extLst>
          </p:cNvPr>
          <p:cNvSpPr/>
          <p:nvPr/>
        </p:nvSpPr>
        <p:spPr>
          <a:xfrm>
            <a:off x="3398940" y="4398235"/>
            <a:ext cx="2097247" cy="1023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行動裝置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C121AE1D-BE08-E425-2999-882B9D94BAEC}"/>
              </a:ext>
            </a:extLst>
          </p:cNvPr>
          <p:cNvSpPr/>
          <p:nvPr/>
        </p:nvSpPr>
        <p:spPr>
          <a:xfrm>
            <a:off x="5803383" y="1907176"/>
            <a:ext cx="2097247" cy="1023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感測器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A074E9C9-0647-D2CA-03F5-E1DD7FC2CE11}"/>
              </a:ext>
            </a:extLst>
          </p:cNvPr>
          <p:cNvSpPr/>
          <p:nvPr/>
        </p:nvSpPr>
        <p:spPr>
          <a:xfrm>
            <a:off x="6879632" y="5185405"/>
            <a:ext cx="2097247" cy="1023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電腦</a:t>
            </a: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BDEB18E-7512-1E71-72E8-53CCF8C93554}"/>
              </a:ext>
            </a:extLst>
          </p:cNvPr>
          <p:cNvCxnSpPr>
            <a:cxnSpLocks/>
          </p:cNvCxnSpPr>
          <p:nvPr/>
        </p:nvCxnSpPr>
        <p:spPr>
          <a:xfrm flipH="1">
            <a:off x="3159478" y="2466130"/>
            <a:ext cx="260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0ACB368D-3E2B-82A7-8C80-9AFEBBFABDBF}"/>
              </a:ext>
            </a:extLst>
          </p:cNvPr>
          <p:cNvSpPr/>
          <p:nvPr/>
        </p:nvSpPr>
        <p:spPr>
          <a:xfrm>
            <a:off x="6866362" y="3687814"/>
            <a:ext cx="2097247" cy="1023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手機</a:t>
            </a: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AC563634-02EF-BEA3-2F7E-48EB9A4E10F9}"/>
              </a:ext>
            </a:extLst>
          </p:cNvPr>
          <p:cNvCxnSpPr>
            <a:cxnSpLocks/>
          </p:cNvCxnSpPr>
          <p:nvPr/>
        </p:nvCxnSpPr>
        <p:spPr>
          <a:xfrm flipV="1">
            <a:off x="5822025" y="4255467"/>
            <a:ext cx="0" cy="145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AD1A2156-7B10-3C99-54B0-54307A50C6D5}"/>
              </a:ext>
            </a:extLst>
          </p:cNvPr>
          <p:cNvCxnSpPr>
            <a:cxnSpLocks/>
          </p:cNvCxnSpPr>
          <p:nvPr/>
        </p:nvCxnSpPr>
        <p:spPr>
          <a:xfrm flipH="1">
            <a:off x="5527502" y="2418904"/>
            <a:ext cx="2581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92EB2EA3-61F9-D42C-CE5C-431B492D2D2B}"/>
              </a:ext>
            </a:extLst>
          </p:cNvPr>
          <p:cNvCxnSpPr>
            <a:cxnSpLocks/>
          </p:cNvCxnSpPr>
          <p:nvPr/>
        </p:nvCxnSpPr>
        <p:spPr>
          <a:xfrm>
            <a:off x="5822025" y="4255467"/>
            <a:ext cx="1031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6933E5F-E456-690C-542A-61CC64B58316}"/>
              </a:ext>
            </a:extLst>
          </p:cNvPr>
          <p:cNvCxnSpPr>
            <a:cxnSpLocks/>
          </p:cNvCxnSpPr>
          <p:nvPr/>
        </p:nvCxnSpPr>
        <p:spPr>
          <a:xfrm>
            <a:off x="5835296" y="5697134"/>
            <a:ext cx="1031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C7D26BBD-3C11-7A37-296C-3ACCA2E54F1F}"/>
              </a:ext>
            </a:extLst>
          </p:cNvPr>
          <p:cNvCxnSpPr>
            <a:stCxn id="30" idx="3"/>
          </p:cNvCxnSpPr>
          <p:nvPr/>
        </p:nvCxnSpPr>
        <p:spPr>
          <a:xfrm flipV="1">
            <a:off x="7900630" y="2418904"/>
            <a:ext cx="13188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1E697855-7232-E133-5AF6-211118917F24}"/>
              </a:ext>
            </a:extLst>
          </p:cNvPr>
          <p:cNvCxnSpPr>
            <a:cxnSpLocks/>
          </p:cNvCxnSpPr>
          <p:nvPr/>
        </p:nvCxnSpPr>
        <p:spPr>
          <a:xfrm flipH="1">
            <a:off x="3159478" y="4938316"/>
            <a:ext cx="210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5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06B3579-F03C-49EF-FEA1-A942B6A15551}"/>
              </a:ext>
            </a:extLst>
          </p:cNvPr>
          <p:cNvSpPr/>
          <p:nvPr/>
        </p:nvSpPr>
        <p:spPr>
          <a:xfrm>
            <a:off x="773379" y="3878588"/>
            <a:ext cx="2097247" cy="1023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感測器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9E20070-2F54-45CE-F047-A090CCD818EE}"/>
              </a:ext>
            </a:extLst>
          </p:cNvPr>
          <p:cNvSpPr/>
          <p:nvPr/>
        </p:nvSpPr>
        <p:spPr>
          <a:xfrm>
            <a:off x="3692527" y="3305729"/>
            <a:ext cx="2097247" cy="1023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水中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354CB6E-97EF-8832-EFD0-10407E3C4D3B}"/>
              </a:ext>
            </a:extLst>
          </p:cNvPr>
          <p:cNvCxnSpPr>
            <a:cxnSpLocks/>
          </p:cNvCxnSpPr>
          <p:nvPr/>
        </p:nvCxnSpPr>
        <p:spPr>
          <a:xfrm flipH="1">
            <a:off x="2884984" y="4402588"/>
            <a:ext cx="312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C24362E-609C-6EAC-185D-AFCB22AA4101}"/>
              </a:ext>
            </a:extLst>
          </p:cNvPr>
          <p:cNvCxnSpPr>
            <a:cxnSpLocks/>
          </p:cNvCxnSpPr>
          <p:nvPr/>
        </p:nvCxnSpPr>
        <p:spPr>
          <a:xfrm flipH="1" flipV="1">
            <a:off x="3190533" y="3764565"/>
            <a:ext cx="20150" cy="164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35C7603-0AAD-05F2-EAA0-D3EEE8429669}"/>
              </a:ext>
            </a:extLst>
          </p:cNvPr>
          <p:cNvCxnSpPr>
            <a:cxnSpLocks/>
          </p:cNvCxnSpPr>
          <p:nvPr/>
        </p:nvCxnSpPr>
        <p:spPr>
          <a:xfrm flipH="1">
            <a:off x="3203922" y="3764565"/>
            <a:ext cx="4822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3E9B139-A8F4-F140-41CC-996C784B52E3}"/>
              </a:ext>
            </a:extLst>
          </p:cNvPr>
          <p:cNvCxnSpPr>
            <a:cxnSpLocks/>
          </p:cNvCxnSpPr>
          <p:nvPr/>
        </p:nvCxnSpPr>
        <p:spPr>
          <a:xfrm flipH="1">
            <a:off x="5788287" y="3817457"/>
            <a:ext cx="312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F8CDAF3B-687D-1D95-3D51-AF09ABDA54FE}"/>
              </a:ext>
            </a:extLst>
          </p:cNvPr>
          <p:cNvSpPr/>
          <p:nvPr/>
        </p:nvSpPr>
        <p:spPr>
          <a:xfrm>
            <a:off x="7145192" y="2549557"/>
            <a:ext cx="2097247" cy="1023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i="0" dirty="0">
                <a:solidFill>
                  <a:schemeClr val="tx1"/>
                </a:solidFill>
                <a:effectLst/>
                <a:ea typeface="標楷體" panose="03000509000000000000" pitchFamily="65" charset="-120"/>
              </a:rPr>
              <a:t>DS18b20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7B19EE4-D7EC-0EB2-0652-154D4C67BA6B}"/>
              </a:ext>
            </a:extLst>
          </p:cNvPr>
          <p:cNvCxnSpPr>
            <a:cxnSpLocks/>
          </p:cNvCxnSpPr>
          <p:nvPr/>
        </p:nvCxnSpPr>
        <p:spPr>
          <a:xfrm flipH="1" flipV="1">
            <a:off x="6093221" y="1718188"/>
            <a:ext cx="7634" cy="2395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13D7D45-9DA8-4EED-D4DE-7F51C321B6BD}"/>
              </a:ext>
            </a:extLst>
          </p:cNvPr>
          <p:cNvCxnSpPr>
            <a:cxnSpLocks/>
          </p:cNvCxnSpPr>
          <p:nvPr/>
        </p:nvCxnSpPr>
        <p:spPr>
          <a:xfrm>
            <a:off x="6100855" y="3117210"/>
            <a:ext cx="1031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C8026C1-A214-8E8E-EF3A-AD024025C800}"/>
              </a:ext>
            </a:extLst>
          </p:cNvPr>
          <p:cNvSpPr/>
          <p:nvPr/>
        </p:nvSpPr>
        <p:spPr>
          <a:xfrm>
            <a:off x="7147991" y="3764565"/>
            <a:ext cx="2097247" cy="1023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i="0" dirty="0">
                <a:solidFill>
                  <a:schemeClr val="tx1"/>
                </a:solidFill>
                <a:effectLst/>
                <a:ea typeface="標楷體" panose="03000509000000000000" pitchFamily="65" charset="-120"/>
              </a:rPr>
              <a:t>water sensor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CB2EEB8-22DA-38A8-F405-12589DA0CC6F}"/>
              </a:ext>
            </a:extLst>
          </p:cNvPr>
          <p:cNvCxnSpPr>
            <a:cxnSpLocks/>
          </p:cNvCxnSpPr>
          <p:nvPr/>
        </p:nvCxnSpPr>
        <p:spPr>
          <a:xfrm>
            <a:off x="6116924" y="4114104"/>
            <a:ext cx="1031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FFC893C-8DEE-1CA7-F94C-DC07EC21A7EC}"/>
              </a:ext>
            </a:extLst>
          </p:cNvPr>
          <p:cNvSpPr/>
          <p:nvPr/>
        </p:nvSpPr>
        <p:spPr>
          <a:xfrm>
            <a:off x="7131920" y="1368649"/>
            <a:ext cx="2097247" cy="1023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TDS</a:t>
            </a:r>
            <a:endParaRPr lang="zh-TW" alt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C76B5A8-A002-740B-2134-93FD1A3D3F9A}"/>
              </a:ext>
            </a:extLst>
          </p:cNvPr>
          <p:cNvCxnSpPr>
            <a:cxnSpLocks/>
          </p:cNvCxnSpPr>
          <p:nvPr/>
        </p:nvCxnSpPr>
        <p:spPr>
          <a:xfrm>
            <a:off x="6100853" y="1718188"/>
            <a:ext cx="1031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42839EA3-865C-C4A9-7B02-397C428EFE7C}"/>
              </a:ext>
            </a:extLst>
          </p:cNvPr>
          <p:cNvSpPr/>
          <p:nvPr/>
        </p:nvSpPr>
        <p:spPr>
          <a:xfrm>
            <a:off x="7145192" y="5036668"/>
            <a:ext cx="2097247" cy="1023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i="0" dirty="0">
                <a:solidFill>
                  <a:schemeClr val="tx1"/>
                </a:solidFill>
                <a:effectLst/>
                <a:ea typeface="標楷體" panose="03000509000000000000" pitchFamily="65" charset="-120"/>
              </a:rPr>
              <a:t>YF-S201</a:t>
            </a:r>
            <a:r>
              <a:rPr lang="en-US" altLang="zh-TW" sz="28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692B445-9CB0-2435-B567-B00D34542D7B}"/>
              </a:ext>
            </a:extLst>
          </p:cNvPr>
          <p:cNvCxnSpPr>
            <a:cxnSpLocks/>
          </p:cNvCxnSpPr>
          <p:nvPr/>
        </p:nvCxnSpPr>
        <p:spPr>
          <a:xfrm>
            <a:off x="5783405" y="5386207"/>
            <a:ext cx="13617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52CF17F-839C-9438-06CB-C9594AB69E7D}"/>
              </a:ext>
            </a:extLst>
          </p:cNvPr>
          <p:cNvCxnSpPr>
            <a:cxnSpLocks/>
          </p:cNvCxnSpPr>
          <p:nvPr/>
        </p:nvCxnSpPr>
        <p:spPr>
          <a:xfrm>
            <a:off x="328762" y="4336486"/>
            <a:ext cx="444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標題 1">
            <a:extLst>
              <a:ext uri="{FF2B5EF4-FFF2-40B4-BE49-F238E27FC236}">
                <a16:creationId xmlns:a16="http://schemas.microsoft.com/office/drawing/2014/main" id="{6D4BAB71-A585-C269-6331-84B02693264B}"/>
              </a:ext>
            </a:extLst>
          </p:cNvPr>
          <p:cNvSpPr txBox="1">
            <a:spLocks/>
          </p:cNvSpPr>
          <p:nvPr/>
        </p:nvSpPr>
        <p:spPr>
          <a:xfrm>
            <a:off x="442817" y="39404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硬體組織架構</a:t>
            </a: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E36A153-BEEE-4CE4-95E8-6E59201C4FF4}"/>
              </a:ext>
            </a:extLst>
          </p:cNvPr>
          <p:cNvCxnSpPr>
            <a:cxnSpLocks/>
          </p:cNvCxnSpPr>
          <p:nvPr/>
        </p:nvCxnSpPr>
        <p:spPr>
          <a:xfrm flipH="1">
            <a:off x="3210683" y="5413773"/>
            <a:ext cx="4822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61AF25D-EC35-1EBD-7F03-0EF99B11BA86}"/>
              </a:ext>
            </a:extLst>
          </p:cNvPr>
          <p:cNvSpPr/>
          <p:nvPr/>
        </p:nvSpPr>
        <p:spPr>
          <a:xfrm>
            <a:off x="3686157" y="4902045"/>
            <a:ext cx="2097247" cy="1023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出水管</a:t>
            </a:r>
          </a:p>
        </p:txBody>
      </p:sp>
    </p:spTree>
    <p:extLst>
      <p:ext uri="{BB962C8B-B14F-4D97-AF65-F5344CB8AC3E}">
        <p14:creationId xmlns:p14="http://schemas.microsoft.com/office/powerpoint/2010/main" val="329894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71556F8-65D2-7A68-A40F-DA9D3B56D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9354" y="1068451"/>
            <a:ext cx="4963602" cy="5482730"/>
          </a:xfrm>
          <a:prstGeom prst="rect">
            <a:avLst/>
          </a:prstGeom>
        </p:spPr>
      </p:pic>
      <p:sp>
        <p:nvSpPr>
          <p:cNvPr id="7" name="流程圖: 替代程序 6">
            <a:extLst>
              <a:ext uri="{FF2B5EF4-FFF2-40B4-BE49-F238E27FC236}">
                <a16:creationId xmlns:a16="http://schemas.microsoft.com/office/drawing/2014/main" id="{DE3BD5B9-04A5-F38B-1596-736701C5E862}"/>
              </a:ext>
            </a:extLst>
          </p:cNvPr>
          <p:cNvSpPr/>
          <p:nvPr/>
        </p:nvSpPr>
        <p:spPr>
          <a:xfrm>
            <a:off x="6363497" y="1418379"/>
            <a:ext cx="1102623" cy="527728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伺服器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C0171A-11F6-4833-A489-AF3CE47F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76" y="361443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硬體架構圖</a:t>
            </a:r>
          </a:p>
        </p:txBody>
      </p:sp>
    </p:spTree>
    <p:extLst>
      <p:ext uri="{BB962C8B-B14F-4D97-AF65-F5344CB8AC3E}">
        <p14:creationId xmlns:p14="http://schemas.microsoft.com/office/powerpoint/2010/main" val="428522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55F05-A8D3-DABD-F2D7-FFAD5B39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066" y="2804997"/>
            <a:ext cx="4330185" cy="12480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設備介紹</a:t>
            </a:r>
            <a:endParaRPr lang="en-US" altLang="zh-TW" sz="80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3320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A7CA8-03F5-14A5-9F67-67E48436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72" y="288759"/>
            <a:ext cx="5162581" cy="1355484"/>
          </a:xfrm>
        </p:spPr>
        <p:txBody>
          <a:bodyPr anchor="ctr">
            <a:normAutofit/>
          </a:bodyPr>
          <a:lstStyle/>
          <a:p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水位檢測器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30092C-E863-DA2A-9D8C-6D4CCA404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66" y="1779021"/>
            <a:ext cx="3720916" cy="3560733"/>
          </a:xfrm>
        </p:spPr>
        <p:txBody>
          <a:bodyPr>
            <a:normAutofit/>
          </a:bodyPr>
          <a:lstStyle/>
          <a:p>
            <a:r>
              <a:rPr lang="en-US" altLang="zh-TW" sz="24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water sensor</a:t>
            </a:r>
          </a:p>
          <a:p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充足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大於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250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毫升</a:t>
            </a:r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偏少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少於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250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毫升</a:t>
            </a:r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缺水中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少於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毫升</a:t>
            </a:r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074" name="Picture 2" descr="Water Sensor 水位感測器– 台灣物聯科技TaiwanIOT Studio">
            <a:extLst>
              <a:ext uri="{FF2B5EF4-FFF2-40B4-BE49-F238E27FC236}">
                <a16:creationId xmlns:a16="http://schemas.microsoft.com/office/drawing/2014/main" id="{85447A03-F0B7-969E-9346-16A5EA2AC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4547354" y="1779021"/>
            <a:ext cx="4093726" cy="409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37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wired DS18B20 1-Wire High-Precision Digital Thermometer">
            <a:extLst>
              <a:ext uri="{FF2B5EF4-FFF2-40B4-BE49-F238E27FC236}">
                <a16:creationId xmlns:a16="http://schemas.microsoft.com/office/drawing/2014/main" id="{B4F74BF8-908E-B06B-0FE8-4CDD8F7D9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2"/>
          <a:stretch/>
        </p:blipFill>
        <p:spPr bwMode="auto">
          <a:xfrm>
            <a:off x="4976273" y="3197968"/>
            <a:ext cx="3880400" cy="330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FCEB934-8BF6-CC20-A692-EDC53CFC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28" y="356320"/>
            <a:ext cx="5198503" cy="149227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溫度</a:t>
            </a:r>
            <a:r>
              <a:rPr lang="zh-TW" altLang="en-US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感測器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C5305E-AD23-25FA-A27B-B0E3B3FE2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28" y="1806151"/>
            <a:ext cx="7637473" cy="4240106"/>
          </a:xfrm>
        </p:spPr>
        <p:txBody>
          <a:bodyPr>
            <a:normAutofit/>
          </a:bodyPr>
          <a:lstStyle/>
          <a:p>
            <a:r>
              <a:rPr lang="en-US" altLang="zh-TW" sz="24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DS18b20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偵測溫度範圍</a:t>
            </a:r>
            <a:r>
              <a:rPr lang="en-US" altLang="zh-TW" sz="24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-55 °C</a:t>
            </a:r>
            <a:r>
              <a:rPr lang="zh-TW" altLang="en-US" sz="24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～</a:t>
            </a:r>
            <a:r>
              <a:rPr lang="en-US" altLang="zh-TW" sz="24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125 °C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在 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-10°C</a:t>
            </a:r>
            <a:r>
              <a:rPr lang="zh-TW" altLang="en-US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～ 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85°C </a:t>
            </a:r>
            <a:r>
              <a:rPr lang="zh-TW" altLang="en-US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這個範圍內保證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±0.5°C </a:t>
            </a:r>
            <a:r>
              <a:rPr lang="zh-TW" altLang="en-US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的精確度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211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12E77-CF12-8358-C0B0-27E48784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713" y="243281"/>
            <a:ext cx="4389625" cy="1149291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水質檢測器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CAB09C3-D534-8546-1BB7-5A0410C69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800" y="1363133"/>
            <a:ext cx="7683192" cy="4131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TDS </a:t>
            </a:r>
          </a:p>
          <a:p>
            <a:pPr marL="0" indent="0">
              <a:buNone/>
            </a:pPr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測量範圍 </a:t>
            </a:r>
            <a:r>
              <a:rPr lang="en-US" altLang="zh-TW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0 ~ 1000ppm</a:t>
            </a:r>
          </a:p>
          <a:p>
            <a:pPr marL="0" indent="0">
              <a:buNone/>
            </a:pPr>
            <a:r>
              <a:rPr lang="zh-TW" altLang="en-US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軟水 </a:t>
            </a:r>
            <a:r>
              <a:rPr lang="en-US" altLang="zh-TW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0-60ppm (</a:t>
            </a:r>
            <a:r>
              <a:rPr lang="zh-TW" altLang="en-US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飲用口感最佳</a:t>
            </a:r>
            <a:r>
              <a:rPr lang="en-US" altLang="zh-TW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稍硬水</a:t>
            </a:r>
            <a:r>
              <a:rPr lang="en-US" altLang="zh-TW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60-120ppm</a:t>
            </a:r>
            <a:br>
              <a:rPr lang="en-US" altLang="zh-TW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硬水</a:t>
            </a:r>
            <a:r>
              <a:rPr lang="en-US" altLang="zh-TW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120-180ppm</a:t>
            </a:r>
            <a:br>
              <a:rPr lang="en-US" altLang="zh-TW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極硬水</a:t>
            </a:r>
            <a:r>
              <a:rPr lang="en-US" altLang="zh-TW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181ppm</a:t>
            </a:r>
            <a:r>
              <a:rPr lang="zh-TW" altLang="en-US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以上</a:t>
            </a:r>
            <a:endParaRPr lang="zh-TW" altLang="en-US" sz="2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78883D-02FB-5862-E438-D7C2B8677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829" y="1192322"/>
            <a:ext cx="3625524" cy="357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ECD9514-FCB4-1A44-8B0E-75FF92F18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07" y="4694143"/>
            <a:ext cx="4147106" cy="160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2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YF-S201 水流量傳感器4分G1/2 接口霍爾流量計- 台灣智能感測科技">
            <a:extLst>
              <a:ext uri="{FF2B5EF4-FFF2-40B4-BE49-F238E27FC236}">
                <a16:creationId xmlns:a16="http://schemas.microsoft.com/office/drawing/2014/main" id="{91BB196F-0F30-06A3-CCF3-FB6C0566D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0"/>
          <a:stretch/>
        </p:blipFill>
        <p:spPr bwMode="auto">
          <a:xfrm>
            <a:off x="4797139" y="3429000"/>
            <a:ext cx="339698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FCEB934-8BF6-CC20-A692-EDC53CFC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460140"/>
            <a:ext cx="5889082" cy="1066243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水流量檢測器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C5305E-AD23-25FA-A27B-B0E3B3FE2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67" y="1690805"/>
            <a:ext cx="8731530" cy="3880773"/>
          </a:xfrm>
        </p:spPr>
        <p:txBody>
          <a:bodyPr>
            <a:normAutofit/>
          </a:bodyPr>
          <a:lstStyle/>
          <a:p>
            <a:r>
              <a:rPr lang="en-US" altLang="zh-TW" sz="24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YF-S201 </a:t>
            </a:r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流量換算函式：扇葉脈衝頻率（</a:t>
            </a:r>
            <a:r>
              <a:rPr lang="en-US" altLang="zh-TW" sz="24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Hz</a:t>
            </a:r>
            <a:r>
              <a:rPr lang="zh-TW" altLang="en-US" sz="24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sz="24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= 7.5 *</a:t>
            </a:r>
            <a:r>
              <a:rPr lang="zh-TW" altLang="en-US" sz="24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流量（</a:t>
            </a:r>
            <a:r>
              <a:rPr lang="en-US" altLang="zh-TW" sz="24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 / min</a:t>
            </a:r>
            <a:r>
              <a:rPr lang="zh-TW" altLang="en-US" sz="24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902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7C1575-7DC8-4DF0-AA18-F3119EA0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808" y="1568740"/>
            <a:ext cx="2614730" cy="51005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en-US" altLang="zh-TW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情境應用</a:t>
            </a:r>
            <a:endParaRPr lang="en-US" altLang="zh-TW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系統架構圖</a:t>
            </a:r>
            <a:endParaRPr lang="en-US" altLang="zh-TW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zh-TW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需求分析</a:t>
            </a:r>
            <a:endParaRPr lang="en-US" altLang="zh-TW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TW" altLang="en-US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8BEEF747-830D-9F4A-EF32-D518926C875A}"/>
              </a:ext>
            </a:extLst>
          </p:cNvPr>
          <p:cNvSpPr txBox="1">
            <a:spLocks/>
          </p:cNvSpPr>
          <p:nvPr/>
        </p:nvSpPr>
        <p:spPr>
          <a:xfrm>
            <a:off x="680575" y="269103"/>
            <a:ext cx="2423352" cy="12996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79986C3-61D4-2FEC-25E3-B8951FF67808}"/>
              </a:ext>
            </a:extLst>
          </p:cNvPr>
          <p:cNvSpPr txBox="1">
            <a:spLocks/>
          </p:cNvSpPr>
          <p:nvPr/>
        </p:nvSpPr>
        <p:spPr>
          <a:xfrm>
            <a:off x="3922163" y="553672"/>
            <a:ext cx="3889399" cy="592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硬體架構</a:t>
            </a:r>
            <a:endParaRPr lang="en-US" altLang="zh-TW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硬體組織架構圖</a:t>
            </a:r>
            <a:endParaRPr lang="en-US" altLang="zh-TW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硬體架構圖</a:t>
            </a:r>
            <a:endParaRPr lang="en-US" altLang="zh-TW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硬體設備介紹</a:t>
            </a:r>
            <a:endParaRPr lang="en-US" altLang="zh-TW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軟體架構</a:t>
            </a:r>
            <a:endParaRPr lang="en-US" altLang="zh-TW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zh-TW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系統功能圖表</a:t>
            </a:r>
            <a:endParaRPr lang="en-US" altLang="zh-TW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技術原理</a:t>
            </a:r>
            <a:endParaRPr lang="en-US" altLang="zh-TW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通訊協定</a:t>
            </a:r>
            <a:endParaRPr lang="en-US" altLang="zh-TW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2200" b="1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ThingSpeak</a:t>
            </a:r>
            <a:r>
              <a:rPr lang="zh-TW" altLang="en-US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en-US" altLang="zh-TW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pPr>
              <a:lnSpc>
                <a:spcPct val="150000"/>
              </a:lnSpc>
            </a:pPr>
            <a:endParaRPr lang="zh-TW" altLang="en-US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5">
              <a:lnSpc>
                <a:spcPct val="150000"/>
              </a:lnSpc>
            </a:pP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zh-TW" altLang="en-US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01E61A8-23E5-463F-BA54-5B6E3F384D37}"/>
              </a:ext>
            </a:extLst>
          </p:cNvPr>
          <p:cNvSpPr txBox="1">
            <a:spLocks/>
          </p:cNvSpPr>
          <p:nvPr/>
        </p:nvSpPr>
        <p:spPr>
          <a:xfrm>
            <a:off x="7128143" y="553672"/>
            <a:ext cx="3177695" cy="4277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網頁展示</a:t>
            </a:r>
            <a:endParaRPr lang="en-US" altLang="zh-TW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工作分配表</a:t>
            </a:r>
            <a:endParaRPr lang="en-US" altLang="zh-TW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成本分析</a:t>
            </a:r>
            <a:endParaRPr lang="en-US" altLang="zh-TW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專題進度</a:t>
            </a:r>
          </a:p>
          <a:p>
            <a:pPr>
              <a:lnSpc>
                <a:spcPct val="150000"/>
              </a:lnSpc>
            </a:pPr>
            <a:r>
              <a:rPr lang="zh-TW" altLang="en-US" sz="2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  <a:endParaRPr lang="en-US" altLang="zh-TW" sz="2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0" lvl="5" indent="0">
              <a:lnSpc>
                <a:spcPct val="150000"/>
              </a:lnSpc>
              <a:buNone/>
            </a:pP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zh-TW" altLang="en-US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9041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7F7F8-FB85-4A37-91BB-B744E89A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9701"/>
            <a:ext cx="3228841" cy="899604"/>
          </a:xfrm>
        </p:spPr>
        <p:txBody>
          <a:bodyPr>
            <a:normAutofit fontScale="90000"/>
          </a:bodyPr>
          <a:lstStyle/>
          <a:p>
            <a:r>
              <a:rPr lang="en-US" altLang="zh-TW" sz="6000" b="1" dirty="0" err="1">
                <a:latin typeface="+mn-lt"/>
                <a:ea typeface="標楷體" panose="03000509000000000000" pitchFamily="65" charset="-120"/>
              </a:rPr>
              <a:t>NodeMCU</a:t>
            </a:r>
            <a:endParaRPr lang="zh-TW" altLang="en-US" sz="6000" b="1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23D096-3560-47A3-A2B0-A6F22F0F7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59" y="1548030"/>
            <a:ext cx="8697485" cy="2526820"/>
          </a:xfrm>
        </p:spPr>
        <p:txBody>
          <a:bodyPr>
            <a:normAutofit/>
          </a:bodyPr>
          <a:lstStyle/>
          <a:p>
            <a:r>
              <a:rPr lang="en-US" altLang="zh-TW" sz="2400" b="1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NodeMCU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，是一個開源的物聯網平台。它使用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Lua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手稿語言編程。該平台基於</a:t>
            </a:r>
            <a:r>
              <a:rPr lang="en-US" altLang="zh-TW" sz="2400" b="1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eLua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開源專案，底層使用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ESP8266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sz="2400" b="1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NodeMCU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包含了可以執行在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ESP8266 Wi-Fi SoC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晶片之上的韌體，以及基於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ESP-12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模組的硬體。使用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Arduino IDE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編寫，可以建立簡易網頁伺服器。</a:t>
            </a:r>
          </a:p>
        </p:txBody>
      </p:sp>
      <p:pic>
        <p:nvPicPr>
          <p:cNvPr id="1026" name="Picture 2" descr="NodeMcu Lua V3 ESP-12N ESP8266 WiFi物聯網開發板CP2102 – 台灣物聯科技TaiwanIOT Studio">
            <a:extLst>
              <a:ext uri="{FF2B5EF4-FFF2-40B4-BE49-F238E27FC236}">
                <a16:creationId xmlns:a16="http://schemas.microsoft.com/office/drawing/2014/main" id="{C71F569F-DFE6-48A7-9B23-BBFE767E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55" y="3429000"/>
            <a:ext cx="3846990" cy="32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83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55F05-A8D3-DABD-F2D7-FFAD5B39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59" y="2836921"/>
            <a:ext cx="4561811" cy="118415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軟體架構</a:t>
            </a:r>
            <a:endParaRPr lang="en-US" altLang="zh-TW" sz="80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8881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E3C2A-8A17-418C-94E6-62BA6616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52" y="382700"/>
            <a:ext cx="4798503" cy="1060818"/>
          </a:xfrm>
        </p:spPr>
        <p:txBody>
          <a:bodyPr>
            <a:noAutofit/>
          </a:bodyPr>
          <a:lstStyle/>
          <a:p>
            <a:pPr algn="ctr"/>
            <a:r>
              <a:rPr lang="zh-TW" altLang="zh-TW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系統功能圖表</a:t>
            </a:r>
            <a:endParaRPr lang="zh-TW" altLang="en-US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3B4D57-75E1-4EEC-8601-D4D457DC4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03690"/>
              </p:ext>
            </p:extLst>
          </p:nvPr>
        </p:nvGraphicFramePr>
        <p:xfrm>
          <a:off x="607676" y="1069273"/>
          <a:ext cx="3678504" cy="2064177"/>
        </p:xfrm>
        <a:graphic>
          <a:graphicData uri="http://schemas.openxmlformats.org/drawingml/2006/table">
            <a:tbl>
              <a:tblPr firstRow="1" firstCol="1" bandRow="1"/>
              <a:tblGrid>
                <a:gridCol w="3678504">
                  <a:extLst>
                    <a:ext uri="{9D8B030D-6E8A-4147-A177-3AD203B41FA5}">
                      <a16:colId xmlns:a16="http://schemas.microsoft.com/office/drawing/2014/main" val="3042896295"/>
                    </a:ext>
                  </a:extLst>
                </a:gridCol>
              </a:tblGrid>
              <a:tr h="48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0168" marR="100168" marT="50084" marB="500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35542"/>
                  </a:ext>
                </a:extLst>
              </a:tr>
              <a:tr h="3158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監測功能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126" marR="751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890738"/>
                  </a:ext>
                </a:extLst>
              </a:tr>
              <a:tr h="1263269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水中溫度</a:t>
                      </a:r>
                      <a:r>
                        <a:rPr lang="zh-TW" alt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檢</a:t>
                      </a:r>
                      <a:r>
                        <a:rPr lang="zh-TW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測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alt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水流量檢測</a:t>
                      </a:r>
                      <a:endParaRPr lang="en-US" alt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水位高低</a:t>
                      </a:r>
                      <a:r>
                        <a:rPr lang="zh-TW" alt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檢</a:t>
                      </a:r>
                      <a:r>
                        <a:rPr lang="zh-TW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測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alt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水質檢測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5126" marR="751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14531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2B3BC949-DD86-ACC1-BB5B-5D5429B41669}"/>
              </a:ext>
            </a:extLst>
          </p:cNvPr>
          <p:cNvSpPr txBox="1"/>
          <p:nvPr/>
        </p:nvSpPr>
        <p:spPr>
          <a:xfrm>
            <a:off x="548952" y="3429000"/>
            <a:ext cx="5684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技術原理</a:t>
            </a:r>
            <a:endParaRPr lang="zh-TW" altLang="en-US" sz="6000" dirty="0">
              <a:solidFill>
                <a:schemeClr val="accent1"/>
              </a:solidFill>
            </a:endParaRPr>
          </a:p>
        </p:txBody>
      </p:sp>
      <p:pic>
        <p:nvPicPr>
          <p:cNvPr id="5" name="內容版面配置區 4" descr="一張含有 文字, 螢幕擷取畫面, 字型, 標誌 的圖片&#10;&#10;自動產生的描述">
            <a:extLst>
              <a:ext uri="{FF2B5EF4-FFF2-40B4-BE49-F238E27FC236}">
                <a16:creationId xmlns:a16="http://schemas.microsoft.com/office/drawing/2014/main" id="{3790A0A2-3A70-F051-DD24-9BA95938F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25" y="4536996"/>
            <a:ext cx="7328309" cy="20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1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20687-E6EC-4B45-B9B7-2C7FDCAF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5514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6000" b="1" i="0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ThingSpeak</a:t>
            </a:r>
            <a:endParaRPr lang="zh-TW" altLang="en-US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BC331-CE1D-4C93-954B-299669D5C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10" y="1509205"/>
            <a:ext cx="8596668" cy="3982372"/>
          </a:xfrm>
        </p:spPr>
        <p:txBody>
          <a:bodyPr>
            <a:normAutofit/>
          </a:bodyPr>
          <a:lstStyle/>
          <a:p>
            <a:r>
              <a:rPr lang="en-US" altLang="zh-TW" sz="2000" b="1" i="0" dirty="0" err="1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ThingSpeak</a:t>
            </a:r>
            <a:r>
              <a:rPr lang="zh-TW" altLang="en-US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是一個能透過網路，使用</a:t>
            </a:r>
            <a:r>
              <a:rPr lang="en-US" altLang="zh-TW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HTTP</a:t>
            </a:r>
            <a:r>
              <a:rPr lang="zh-TW" altLang="en-US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和檢索來自物聯網的數據資訊之網路服務。</a:t>
            </a:r>
            <a:endParaRPr lang="en-US" altLang="zh-TW" sz="2000" b="1" i="0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該平台可有許多功能，例如：開放式應用程式、即時資料收集、位置數據收集、數據處理、資料視覺化、設備狀態資訊等。</a:t>
            </a:r>
            <a:endParaRPr lang="en-US" altLang="zh-TW" sz="2000" b="1" i="0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它可以彙整許多軟硬體平台，例如</a:t>
            </a:r>
            <a:r>
              <a:rPr lang="en-US" altLang="zh-TW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Arduino</a:t>
            </a:r>
            <a:r>
              <a:rPr lang="zh-TW" altLang="en-US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Raspberry Pi</a:t>
            </a:r>
            <a:r>
              <a:rPr lang="zh-TW" altLang="en-US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b="1" i="0" dirty="0" err="1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ioBridge</a:t>
            </a:r>
            <a:r>
              <a:rPr lang="en-US" altLang="zh-TW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/ RealTime.io</a:t>
            </a:r>
            <a:r>
              <a:rPr lang="zh-TW" altLang="en-US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b="1" i="0" dirty="0" err="1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Electic</a:t>
            </a:r>
            <a:r>
              <a:rPr lang="en-US" altLang="zh-TW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b="1" i="0" dirty="0" err="1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lmp</a:t>
            </a:r>
            <a:r>
              <a:rPr lang="zh-TW" altLang="en-US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、社交網絡以及</a:t>
            </a:r>
            <a:r>
              <a:rPr lang="en-US" altLang="zh-TW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zh-TW" altLang="en-US" sz="2000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數據分析等。</a:t>
            </a:r>
            <a:endParaRPr lang="zh-TW" altLang="en-US" sz="2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auto_fit">
            <a:extLst>
              <a:ext uri="{FF2B5EF4-FFF2-40B4-BE49-F238E27FC236}">
                <a16:creationId xmlns:a16="http://schemas.microsoft.com/office/drawing/2014/main" id="{A8C8A629-9095-4CA6-928E-5B8785976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58" y="4024502"/>
            <a:ext cx="6673516" cy="269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139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C2CFF-31A6-4D6A-8310-748AFDC33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899" y="423985"/>
            <a:ext cx="8542455" cy="914399"/>
          </a:xfrm>
        </p:spPr>
        <p:txBody>
          <a:bodyPr/>
          <a:lstStyle/>
          <a:p>
            <a:pPr algn="l"/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MQTT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通訊協定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E727F8-0ECC-41DE-8AA9-FAF113CAF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681" y="3720004"/>
            <a:ext cx="4999154" cy="211174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79A05A-0D4C-4579-935F-B58EAD4FE960}"/>
              </a:ext>
            </a:extLst>
          </p:cNvPr>
          <p:cNvSpPr txBox="1"/>
          <p:nvPr/>
        </p:nvSpPr>
        <p:spPr>
          <a:xfrm>
            <a:off x="674702" y="1832644"/>
            <a:ext cx="4940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第一步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將我們的</a:t>
            </a:r>
            <a:r>
              <a:rPr lang="en-US" altLang="zh-TW" sz="20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nodemcu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接上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WIFI</a:t>
            </a:r>
            <a:endParaRPr lang="zh-TW" altLang="en-US" sz="2000" b="1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3B1A386-8C1A-413A-BBB2-F56ADC7EA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22" y="2357041"/>
            <a:ext cx="6305576" cy="418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4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59FE21-3D95-4C09-A6AA-EB03D0B7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24" y="735968"/>
            <a:ext cx="8629289" cy="704788"/>
          </a:xfrm>
        </p:spPr>
        <p:txBody>
          <a:bodyPr>
            <a:no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將我們的感測器透過</a:t>
            </a:r>
            <a:r>
              <a:rPr lang="en-US" altLang="zh-TW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MQTT</a:t>
            </a:r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通訊協定連上</a:t>
            </a:r>
            <a:r>
              <a:rPr lang="en-US" altLang="zh-TW" sz="2800" b="1" i="0" dirty="0" err="1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ThingSpeak</a:t>
            </a:r>
            <a:endParaRPr lang="zh-TW" altLang="en-US" sz="2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7243E2-4492-4FA7-B338-0C874AF171FF}"/>
              </a:ext>
            </a:extLst>
          </p:cNvPr>
          <p:cNvSpPr txBox="1"/>
          <p:nvPr/>
        </p:nvSpPr>
        <p:spPr>
          <a:xfrm>
            <a:off x="189124" y="1609432"/>
            <a:ext cx="3755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設定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MQTT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相關資訊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980B3AD-7CCB-4E4E-B97C-D25674F7E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08" y="2728120"/>
            <a:ext cx="5512692" cy="3102924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2E32CAC-6707-45B9-AE3C-00C817682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4" y="2178218"/>
            <a:ext cx="6303636" cy="4367972"/>
          </a:xfrm>
        </p:spPr>
      </p:pic>
    </p:spTree>
    <p:extLst>
      <p:ext uri="{BB962C8B-B14F-4D97-AF65-F5344CB8AC3E}">
        <p14:creationId xmlns:p14="http://schemas.microsoft.com/office/powerpoint/2010/main" val="1791929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2750859-E8D7-4EC1-A4B2-FAD8ED2B2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8"/>
          <a:stretch/>
        </p:blipFill>
        <p:spPr>
          <a:xfrm>
            <a:off x="189124" y="1618310"/>
            <a:ext cx="9288909" cy="4244212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4A8E268E-640F-42C8-8D6B-B8717EE304FA}"/>
              </a:ext>
            </a:extLst>
          </p:cNvPr>
          <p:cNvSpPr txBox="1">
            <a:spLocks/>
          </p:cNvSpPr>
          <p:nvPr/>
        </p:nvSpPr>
        <p:spPr>
          <a:xfrm>
            <a:off x="189124" y="735968"/>
            <a:ext cx="8629289" cy="7047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將我們的感測器透過</a:t>
            </a:r>
            <a:r>
              <a:rPr lang="en-US" altLang="zh-TW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MQTT</a:t>
            </a:r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通訊協定連上</a:t>
            </a:r>
            <a:r>
              <a:rPr lang="en-US" altLang="zh-TW" sz="2800" b="1" i="0" dirty="0" err="1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ThingSpeak</a:t>
            </a:r>
            <a:endParaRPr lang="zh-TW" altLang="en-US" sz="2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097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C977C9-BEC0-4089-A02F-3A237BA7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70" y="574089"/>
            <a:ext cx="3610581" cy="730928"/>
          </a:xfrm>
        </p:spPr>
        <p:txBody>
          <a:bodyPr/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React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監看數值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1840FE8-0D6E-46FD-818D-79F6BBA26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595"/>
          <a:stretch/>
        </p:blipFill>
        <p:spPr>
          <a:xfrm>
            <a:off x="341701" y="1597980"/>
            <a:ext cx="5408460" cy="3817399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5CDFF76-402C-453B-B8D6-CE1A7D6EE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25"/>
          <a:stretch/>
        </p:blipFill>
        <p:spPr>
          <a:xfrm>
            <a:off x="6024590" y="1069254"/>
            <a:ext cx="4601141" cy="53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06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A2937-0B7D-4166-88B3-23553EAD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6" y="386164"/>
            <a:ext cx="8732997" cy="835125"/>
          </a:xfrm>
        </p:spPr>
        <p:txBody>
          <a:bodyPr>
            <a:normAutofit fontScale="90000"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HTTP</a:t>
            </a:r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通訊協定將資料傳送到</a:t>
            </a:r>
            <a:r>
              <a:rPr lang="en-US" altLang="zh-TW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Line 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5D84193-B67D-4A6C-BEFF-A2B8EEB7C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69"/>
          <a:stretch/>
        </p:blipFill>
        <p:spPr>
          <a:xfrm>
            <a:off x="2511175" y="1254580"/>
            <a:ext cx="4892801" cy="5603420"/>
          </a:xfrm>
        </p:spPr>
      </p:pic>
    </p:spTree>
    <p:extLst>
      <p:ext uri="{BB962C8B-B14F-4D97-AF65-F5344CB8AC3E}">
        <p14:creationId xmlns:p14="http://schemas.microsoft.com/office/powerpoint/2010/main" val="1569016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55F05-A8D3-DABD-F2D7-FFAD5B39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648" y="2742506"/>
            <a:ext cx="4718379" cy="137298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成品展示</a:t>
            </a:r>
            <a:endParaRPr lang="en-US" altLang="zh-TW" sz="80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119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036" y="391722"/>
            <a:ext cx="2602018" cy="1451295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br>
              <a:rPr lang="en-US" altLang="zh-TW" sz="8000" b="1" dirty="0">
                <a:solidFill>
                  <a:schemeClr val="accent3">
                    <a:lumMod val="75000"/>
                  </a:schemeClr>
                </a:solidFill>
              </a:rPr>
            </a:br>
            <a:endParaRPr lang="zh-TW" altLang="en-US" sz="8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1"/>
          <a:stretch/>
        </p:blipFill>
        <p:spPr>
          <a:xfrm>
            <a:off x="595859" y="4697760"/>
            <a:ext cx="2270380" cy="216024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18165" y="164296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水的安全由誰來守護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4164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裝置, 測量儀器, 圓形, 時鐘 的圖片&#10;&#10;自動產生的描述">
            <a:extLst>
              <a:ext uri="{FF2B5EF4-FFF2-40B4-BE49-F238E27FC236}">
                <a16:creationId xmlns:a16="http://schemas.microsoft.com/office/drawing/2014/main" id="{78DCBEE6-141C-221D-BAEC-163D102E3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6" r="6470"/>
          <a:stretch/>
        </p:blipFill>
        <p:spPr>
          <a:xfrm>
            <a:off x="5401705" y="1448024"/>
            <a:ext cx="3171502" cy="3302578"/>
          </a:xfrm>
        </p:spPr>
      </p:pic>
      <p:pic>
        <p:nvPicPr>
          <p:cNvPr id="1028" name="Picture 4" descr="圖片">
            <a:extLst>
              <a:ext uri="{FF2B5EF4-FFF2-40B4-BE49-F238E27FC236}">
                <a16:creationId xmlns:a16="http://schemas.microsoft.com/office/drawing/2014/main" id="{00FB8681-95D3-45CF-A5FA-94F55969E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52" y="231784"/>
            <a:ext cx="4684294" cy="31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CC16F1-55C7-45E3-9E4B-E89A51DB9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6" y="3534362"/>
            <a:ext cx="4751380" cy="316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390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59FE21-3D95-4C09-A6AA-EB03D0B7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工作分配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85AC8B1-5434-4DDC-ACE5-99FA306C4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718006"/>
              </p:ext>
            </p:extLst>
          </p:nvPr>
        </p:nvGraphicFramePr>
        <p:xfrm>
          <a:off x="677690" y="2382684"/>
          <a:ext cx="8596312" cy="2092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497">
                  <a:extLst>
                    <a:ext uri="{9D8B030D-6E8A-4147-A177-3AD203B41FA5}">
                      <a16:colId xmlns:a16="http://schemas.microsoft.com/office/drawing/2014/main" val="131521476"/>
                    </a:ext>
                  </a:extLst>
                </a:gridCol>
                <a:gridCol w="7109815">
                  <a:extLst>
                    <a:ext uri="{9D8B030D-6E8A-4147-A177-3AD203B41FA5}">
                      <a16:colId xmlns:a16="http://schemas.microsoft.com/office/drawing/2014/main" val="1830052907"/>
                    </a:ext>
                  </a:extLst>
                </a:gridCol>
              </a:tblGrid>
              <a:tr h="385996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組員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負責內容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779061"/>
                  </a:ext>
                </a:extLst>
              </a:tr>
              <a:tr h="438723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林威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程式碼討論、飲水機製作、硬體採購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904189"/>
                  </a:ext>
                </a:extLst>
              </a:tr>
              <a:tr h="436592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吳劭揚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程式碼討論、飲水機製作、簡報製作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660890"/>
                  </a:ext>
                </a:extLst>
              </a:tr>
              <a:tr h="445324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林冠煒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程式碼討論、飲水機製作、硬體採購、</a:t>
                      </a:r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整合</a:t>
                      </a:r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MQTT</a:t>
                      </a:r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和</a:t>
                      </a:r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HTTP</a:t>
                      </a:r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協議的通信</a:t>
                      </a:r>
                      <a:endParaRPr lang="zh-TW" altLang="en-US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656083"/>
                  </a:ext>
                </a:extLst>
              </a:tr>
              <a:tr h="38599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謝明志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程式碼討論、飲水機製作、硬體採購、硬體和感測器配線安裝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24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758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197092"/>
              </p:ext>
            </p:extLst>
          </p:nvPr>
        </p:nvGraphicFramePr>
        <p:xfrm>
          <a:off x="674734" y="2083470"/>
          <a:ext cx="7587604" cy="31683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50418">
                  <a:extLst>
                    <a:ext uri="{9D8B030D-6E8A-4147-A177-3AD203B41FA5}">
                      <a16:colId xmlns:a16="http://schemas.microsoft.com/office/drawing/2014/main" val="1128384767"/>
                    </a:ext>
                  </a:extLst>
                </a:gridCol>
                <a:gridCol w="1937186">
                  <a:extLst>
                    <a:ext uri="{9D8B030D-6E8A-4147-A177-3AD203B41FA5}">
                      <a16:colId xmlns:a16="http://schemas.microsoft.com/office/drawing/2014/main" val="3725653059"/>
                    </a:ext>
                  </a:extLst>
                </a:gridCol>
              </a:tblGrid>
              <a:tr h="470030">
                <a:tc>
                  <a:txBody>
                    <a:bodyPr/>
                    <a:lstStyle/>
                    <a:p>
                      <a:r>
                        <a:rPr lang="zh-TW" altLang="zh-TW" sz="1600" b="1" kern="12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 目 名 稱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783" marR="76783" marT="41881" marB="41881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價格</a:t>
                      </a:r>
                    </a:p>
                  </a:txBody>
                  <a:tcPr marL="76783" marR="76783" marT="41881" marB="41881"/>
                </a:tc>
                <a:extLst>
                  <a:ext uri="{0D108BD9-81ED-4DB2-BD59-A6C34878D82A}">
                    <a16:rowId xmlns:a16="http://schemas.microsoft.com/office/drawing/2014/main" val="1607267477"/>
                  </a:ext>
                </a:extLst>
              </a:tr>
              <a:tr h="4700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6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溫度感測器</a:t>
                      </a:r>
                      <a:r>
                        <a:rPr lang="zh-TW" altLang="en-US" sz="16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en-US" altLang="zh-TW" sz="1600" b="1" i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DS18b20</a:t>
                      </a:r>
                      <a:endParaRPr lang="en-US" altLang="zh-TW" sz="16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783" marR="76783" marT="41881" marB="41881"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77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783" marR="76783" marT="41881" marB="41881"/>
                </a:tc>
                <a:extLst>
                  <a:ext uri="{0D108BD9-81ED-4DB2-BD59-A6C34878D82A}">
                    <a16:rowId xmlns:a16="http://schemas.microsoft.com/office/drawing/2014/main" val="678861139"/>
                  </a:ext>
                </a:extLst>
              </a:tr>
              <a:tr h="4700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6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水位高度 </a:t>
                      </a:r>
                      <a:r>
                        <a:rPr lang="en-US" altLang="zh-TW" sz="1600" b="1" i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water sensor</a:t>
                      </a:r>
                      <a:endParaRPr lang="en-US" altLang="zh-TW" sz="16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783" marR="76783" marT="41881" marB="41881"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783" marR="76783" marT="41881" marB="41881"/>
                </a:tc>
                <a:extLst>
                  <a:ext uri="{0D108BD9-81ED-4DB2-BD59-A6C34878D82A}">
                    <a16:rowId xmlns:a16="http://schemas.microsoft.com/office/drawing/2014/main" val="2020407745"/>
                  </a:ext>
                </a:extLst>
              </a:tr>
              <a:tr h="4700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6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水質檢測 </a:t>
                      </a:r>
                      <a:r>
                        <a:rPr lang="en-US" altLang="zh-TW" sz="1600" b="1" i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TDS</a:t>
                      </a:r>
                      <a:endParaRPr lang="en-US" altLang="zh-TW" sz="16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783" marR="76783" marT="41881" marB="41881"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220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783" marR="76783" marT="41881" marB="41881"/>
                </a:tc>
                <a:extLst>
                  <a:ext uri="{0D108BD9-81ED-4DB2-BD59-A6C34878D82A}">
                    <a16:rowId xmlns:a16="http://schemas.microsoft.com/office/drawing/2014/main" val="527790792"/>
                  </a:ext>
                </a:extLst>
              </a:tr>
              <a:tr h="4700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6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水流量檢測 </a:t>
                      </a:r>
                      <a:r>
                        <a:rPr lang="en-US" altLang="zh-TW" sz="1600" b="1" i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YF-S201 </a:t>
                      </a:r>
                      <a:endParaRPr lang="en-US" altLang="zh-TW" sz="16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783" marR="76783" marT="41881" marB="41881"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98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783" marR="76783" marT="41881" marB="41881"/>
                </a:tc>
                <a:extLst>
                  <a:ext uri="{0D108BD9-81ED-4DB2-BD59-A6C34878D82A}">
                    <a16:rowId xmlns:a16="http://schemas.microsoft.com/office/drawing/2014/main" val="1961532882"/>
                  </a:ext>
                </a:extLst>
              </a:tr>
              <a:tr h="470030">
                <a:tc>
                  <a:txBody>
                    <a:bodyPr/>
                    <a:lstStyle/>
                    <a:p>
                      <a:r>
                        <a:rPr lang="zh-TW" altLang="zh-TW" sz="1600" b="1" kern="12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開發版</a:t>
                      </a:r>
                      <a:r>
                        <a:rPr lang="en-US" altLang="zh-TW" sz="1600" b="1" kern="12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MCU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783" marR="76783" marT="41881" marB="41881"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148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783" marR="76783" marT="41881" marB="41881"/>
                </a:tc>
                <a:extLst>
                  <a:ext uri="{0D108BD9-81ED-4DB2-BD59-A6C34878D82A}">
                    <a16:rowId xmlns:a16="http://schemas.microsoft.com/office/drawing/2014/main" val="1079098083"/>
                  </a:ext>
                </a:extLst>
              </a:tr>
              <a:tr h="348172"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電腦</a:t>
                      </a:r>
                    </a:p>
                  </a:txBody>
                  <a:tcPr marL="76783" marR="76783" marT="41881" marB="41881"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40000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783" marR="76783" marT="41881" marB="41881"/>
                </a:tc>
                <a:extLst>
                  <a:ext uri="{0D108BD9-81ED-4DB2-BD59-A6C34878D82A}">
                    <a16:rowId xmlns:a16="http://schemas.microsoft.com/office/drawing/2014/main" val="1215702187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6FC51A91-34CB-4DAC-823A-361592A16EB7}"/>
              </a:ext>
            </a:extLst>
          </p:cNvPr>
          <p:cNvSpPr txBox="1"/>
          <p:nvPr/>
        </p:nvSpPr>
        <p:spPr>
          <a:xfrm>
            <a:off x="674734" y="562062"/>
            <a:ext cx="3590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成本分析</a:t>
            </a:r>
          </a:p>
        </p:txBody>
      </p:sp>
    </p:spTree>
    <p:extLst>
      <p:ext uri="{BB962C8B-B14F-4D97-AF65-F5344CB8AC3E}">
        <p14:creationId xmlns:p14="http://schemas.microsoft.com/office/powerpoint/2010/main" val="1705998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596D8-95DF-4B17-AEA9-B9E90BD6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87" y="316794"/>
            <a:ext cx="4536369" cy="1065401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專題進度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A8CCA0-2663-4838-8B2A-3C877B45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387" y="1266738"/>
            <a:ext cx="8596668" cy="4209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將各項數值上網傳至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ThingSpeak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顯示在網站上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即時通報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9517ACE-41AC-F8E2-4517-D30C9FC41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87" y="3581390"/>
            <a:ext cx="8248552" cy="271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68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6674" y="591836"/>
            <a:ext cx="2668920" cy="900649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018" y="1492485"/>
            <a:ext cx="8283103" cy="47657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靜宜行動物聯網課程之教材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葉難物聯網相關資料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小狐狸事務所相關教學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b="1" dirty="0">
                <a:hlinkClick r:id="rId2"/>
              </a:rPr>
              <a:t>https://ysknowhow.blogspot.com/2021/09/tds-in-ppm.html</a:t>
            </a:r>
            <a:endParaRPr lang="en-US" altLang="zh-TW" b="1" dirty="0"/>
          </a:p>
          <a:p>
            <a:pPr>
              <a:lnSpc>
                <a:spcPct val="150000"/>
              </a:lnSpc>
            </a:pPr>
            <a:r>
              <a:rPr lang="en-US" altLang="zh-TW" b="1" dirty="0">
                <a:hlinkClick r:id="rId3"/>
              </a:rPr>
              <a:t>https://hk.botsheet.com/product/water-flow-measurement-sensor-yf-s201/</a:t>
            </a:r>
            <a:endParaRPr lang="en-US" altLang="zh-TW" b="1" dirty="0"/>
          </a:p>
          <a:p>
            <a:pPr>
              <a:lnSpc>
                <a:spcPct val="150000"/>
              </a:lnSpc>
            </a:pPr>
            <a:r>
              <a:rPr lang="en-US" altLang="zh-TW" b="1" dirty="0">
                <a:hlinkClick r:id="rId4"/>
              </a:rPr>
              <a:t>https://miliohm.com/how-to-use-a-water-flow-meter-sensor-make-water-meter-with-arduino-or-esp8266</a:t>
            </a:r>
            <a:endParaRPr lang="en-US" altLang="zh-TW" b="1" dirty="0"/>
          </a:p>
          <a:p>
            <a:pPr>
              <a:lnSpc>
                <a:spcPct val="150000"/>
              </a:lnSpc>
            </a:pPr>
            <a:r>
              <a:rPr lang="en-US" altLang="zh-TW" b="1" dirty="0">
                <a:hlinkClick r:id="rId5"/>
              </a:rPr>
              <a:t>https://dic.vbird.tw/arduino/unit02.php</a:t>
            </a:r>
            <a:endParaRPr lang="en-US" altLang="zh-TW" b="1" dirty="0"/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816539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A8CCA0-2663-4838-8B2A-3C877B45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14" y="2807471"/>
            <a:ext cx="8596668" cy="7169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感謝各位教授聆聽</a:t>
            </a:r>
          </a:p>
          <a:p>
            <a:pPr marL="0" indent="0" algn="ctr">
              <a:buNone/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3341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83" y="354983"/>
            <a:ext cx="8212667" cy="956733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我們喝的水都健康嗎</a:t>
            </a:r>
            <a:r>
              <a:rPr lang="en-US" altLang="zh-TW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6675" y="1849772"/>
            <a:ext cx="9627894" cy="50082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</a:t>
            </a:r>
            <a:r>
              <a:rPr lang="zh-TW" altLang="en-US" sz="2800" b="1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啟發</a:t>
            </a:r>
            <a:endParaRPr lang="en-US" altLang="zh-TW" sz="2800" b="1" kern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當初</a:t>
            </a:r>
            <a:r>
              <a:rPr lang="zh-TW" altLang="zh-TW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我們</a:t>
            </a:r>
            <a:r>
              <a:rPr lang="zh-TW" altLang="en-US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在</a:t>
            </a:r>
            <a:r>
              <a:rPr lang="zh-TW" altLang="zh-TW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校園</a:t>
            </a:r>
            <a:r>
              <a:rPr lang="zh-TW" altLang="en-US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中</a:t>
            </a:r>
            <a:r>
              <a:rPr lang="zh-TW" altLang="zh-TW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飲用水</a:t>
            </a:r>
            <a:r>
              <a:rPr lang="zh-TW" altLang="en-US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，</a:t>
            </a:r>
            <a:r>
              <a:rPr lang="zh-TW" altLang="zh-TW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喝起來都有怪味道</a:t>
            </a:r>
            <a:r>
              <a:rPr lang="zh-TW" altLang="en-US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，而且不曾看到有人更換過濾網，不禁思考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我們喝的水都健康嗎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是否會有超標的問題</a:t>
            </a:r>
            <a:r>
              <a:rPr lang="en-US" altLang="zh-TW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?</a:t>
            </a:r>
            <a:r>
              <a:rPr lang="zh-TW" altLang="en-US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如果有問題那我們應該如何處理呢</a:t>
            </a:r>
            <a:r>
              <a:rPr lang="en-US" altLang="zh-TW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?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TW" sz="2400" kern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2800" b="1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發想</a:t>
            </a:r>
            <a:endParaRPr lang="en-US" altLang="zh-TW" sz="2800" b="1" kern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我們開始思考有什麼功能與服務，可以把在資工所學的知識、技能和飲用水、飲水機結合，把它實作成一項專題。</a:t>
            </a:r>
            <a:endParaRPr lang="en-US" altLang="zh-TW" sz="2400" kern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099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1150E3-629C-37C8-FBD2-9DD20D52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17" y="806648"/>
            <a:ext cx="9227890" cy="57954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構思</a:t>
            </a:r>
            <a:endParaRPr lang="en-US" altLang="zh-TW" sz="2800" b="1" kern="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將實際想法與各項檢測結合成為了，這次的專題</a:t>
            </a:r>
            <a:r>
              <a:rPr lang="en-US" altLang="zh-TW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:</a:t>
            </a:r>
            <a:r>
              <a:rPr lang="zh-TW" altLang="en-US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「智慧水保全」</a:t>
            </a:r>
            <a:endParaRPr lang="en-US" altLang="zh-TW" sz="2400" kern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zh-TW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盛水時可能會遇到飲水機經常故障的問題，所以我們使用</a:t>
            </a:r>
            <a:r>
              <a:rPr lang="zh-TW" altLang="zh-TW" sz="2400" kern="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水位感測器來檢測</a:t>
            </a:r>
            <a:r>
              <a:rPr lang="zh-TW" altLang="en-US" sz="2400" kern="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2400" kern="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是否為</a:t>
            </a:r>
            <a:r>
              <a:rPr lang="zh-TW" altLang="en-US" sz="2400" kern="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</a:t>
            </a:r>
            <a:r>
              <a:rPr lang="zh-TW" altLang="zh-TW" sz="2400" kern="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水箱內已經</a:t>
            </a:r>
            <a:r>
              <a:rPr lang="zh-TW" altLang="en-US" sz="2400" kern="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缺</a:t>
            </a:r>
            <a:r>
              <a:rPr lang="zh-TW" altLang="zh-TW" sz="2400" kern="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水導致而成的。</a:t>
            </a:r>
            <a:endParaRPr lang="en-US" altLang="zh-TW" sz="2400" kern="1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zh-TW" sz="2400" kern="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若是使用者想盛溫水時，</a:t>
            </a:r>
            <a:r>
              <a:rPr lang="zh-TW" altLang="en-US" sz="2400" kern="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zh-TW" altLang="zh-TW" sz="2400" kern="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溫度</a:t>
            </a:r>
            <a:r>
              <a:rPr lang="zh-TW" altLang="en-US" sz="2400" kern="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展示</a:t>
            </a:r>
            <a:r>
              <a:rPr lang="zh-TW" altLang="zh-TW" sz="2400" kern="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，以防止盛到太燙的水而燙到舌頭，則使用溫度感測器來檢測水溫</a:t>
            </a:r>
            <a:r>
              <a:rPr lang="zh-TW" altLang="zh-TW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。</a:t>
            </a:r>
            <a:endParaRPr lang="en-US" altLang="zh-TW" sz="2400" kern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zh-TW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怪味道我們將使用</a:t>
            </a:r>
            <a:r>
              <a:rPr lang="zh-TW" altLang="zh-TW" sz="2400" kern="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水質感測模組去測試水質</a:t>
            </a:r>
            <a:r>
              <a:rPr lang="en-US" altLang="zh-TW" sz="2400" kern="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(ppm)</a:t>
            </a:r>
            <a:r>
              <a:rPr lang="zh-TW" altLang="zh-TW" sz="2400" kern="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有沒有異常。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TW" altLang="zh-TW" sz="2400" kern="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有時飲水機的出水量太少，而導致盛水的時間加長</a:t>
            </a:r>
            <a:r>
              <a:rPr lang="zh-TW" altLang="en-US" sz="2400" kern="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zh-TW" altLang="zh-TW" sz="2400" kern="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而使用水流量感測器來檢測出水的流量，進而去判斷是否為出水孔阻塞造成的。</a:t>
            </a:r>
          </a:p>
          <a:p>
            <a:pPr marL="201168" lvl="1" indent="0" algn="just">
              <a:buNone/>
            </a:pPr>
            <a:endParaRPr lang="en-US" altLang="zh-TW" kern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457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1150E3-629C-37C8-FBD2-9DD20D52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40" y="529810"/>
            <a:ext cx="9127221" cy="3505294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endParaRPr lang="en-US" altLang="zh-TW" kern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TW" altLang="en-US" sz="2800" b="1" kern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帶來的福祉</a:t>
            </a:r>
            <a:endParaRPr lang="en-US" altLang="zh-TW" sz="2800" b="1" kern="0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zh-TW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我們會想將水保全使用在大學校園裡，因為不少大學生</a:t>
            </a:r>
            <a:r>
              <a:rPr lang="zh-TW" altLang="en-US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在</a:t>
            </a:r>
            <a:r>
              <a:rPr lang="zh-TW" altLang="zh-TW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校園</a:t>
            </a:r>
            <a:r>
              <a:rPr lang="zh-TW" altLang="en-US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使用</a:t>
            </a:r>
            <a:r>
              <a:rPr lang="zh-TW" altLang="zh-TW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飲水機的</a:t>
            </a:r>
            <a:r>
              <a:rPr lang="zh-TW" altLang="en-US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時候，</a:t>
            </a:r>
            <a:r>
              <a:rPr lang="zh-TW" altLang="zh-TW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飲用水喝起來都</a:t>
            </a:r>
            <a:r>
              <a:rPr lang="zh-TW" altLang="en-US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會</a:t>
            </a:r>
            <a:r>
              <a:rPr lang="zh-TW" altLang="zh-TW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有怪味道，</a:t>
            </a:r>
            <a:r>
              <a:rPr lang="zh-TW" altLang="en-US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而且</a:t>
            </a:r>
            <a:r>
              <a:rPr lang="zh-TW" altLang="zh-TW" sz="2400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寧願自掏腰包買瓶裝水，也不願使用校內供應的飲水機。一來要多一筆支出，二來則是會導致更多瓶裝垃圾的產生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547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55F05-A8D3-DABD-F2D7-FFAD5B39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794" y="2799367"/>
            <a:ext cx="5331464" cy="125926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系統與情境</a:t>
            </a:r>
            <a:endParaRPr lang="en-US" altLang="zh-TW" sz="80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23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8B9E7-CC96-429C-8565-E0FA2BDF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26" y="358783"/>
            <a:ext cx="3870976" cy="1219200"/>
          </a:xfrm>
        </p:spPr>
        <p:txBody>
          <a:bodyPr>
            <a:noAutofit/>
          </a:bodyPr>
          <a:lstStyle/>
          <a:p>
            <a:r>
              <a:rPr lang="zh-TW" altLang="en-US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情境應用</a:t>
            </a:r>
          </a:p>
        </p:txBody>
      </p:sp>
      <p:pic>
        <p:nvPicPr>
          <p:cNvPr id="14" name="內容版面配置區 13" descr="速度表 (低) 外框">
            <a:extLst>
              <a:ext uri="{FF2B5EF4-FFF2-40B4-BE49-F238E27FC236}">
                <a16:creationId xmlns:a16="http://schemas.microsoft.com/office/drawing/2014/main" id="{12AD28B1-E616-05BD-4B3F-5C1B93A5E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069" y="3181811"/>
            <a:ext cx="806393" cy="806393"/>
          </a:xfrm>
        </p:spPr>
      </p:pic>
      <p:pic>
        <p:nvPicPr>
          <p:cNvPr id="16" name="圖形 15" descr="速度表 (中) 外框">
            <a:extLst>
              <a:ext uri="{FF2B5EF4-FFF2-40B4-BE49-F238E27FC236}">
                <a16:creationId xmlns:a16="http://schemas.microsoft.com/office/drawing/2014/main" id="{62DC4289-4ECC-D193-1F27-2B7097620B3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5358" y="3181811"/>
            <a:ext cx="806393" cy="806393"/>
          </a:xfrm>
          <a:prstGeom prst="rect">
            <a:avLst/>
          </a:prstGeom>
        </p:spPr>
      </p:pic>
      <p:pic>
        <p:nvPicPr>
          <p:cNvPr id="18" name="圖形 17" descr="手機震動 以實心填滿">
            <a:extLst>
              <a:ext uri="{FF2B5EF4-FFF2-40B4-BE49-F238E27FC236}">
                <a16:creationId xmlns:a16="http://schemas.microsoft.com/office/drawing/2014/main" id="{F11E586C-6EDC-0927-3B25-D0BAFFC55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3560" y="2061428"/>
            <a:ext cx="1779340" cy="1779340"/>
          </a:xfrm>
          <a:prstGeom prst="rect">
            <a:avLst/>
          </a:prstGeom>
        </p:spPr>
      </p:pic>
      <p:pic>
        <p:nvPicPr>
          <p:cNvPr id="20" name="圖形 19" descr="鈴鐺 外框">
            <a:extLst>
              <a:ext uri="{FF2B5EF4-FFF2-40B4-BE49-F238E27FC236}">
                <a16:creationId xmlns:a16="http://schemas.microsoft.com/office/drawing/2014/main" id="{D09C19C6-8CF5-6A1D-EA35-78545A63EC2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346217">
            <a:off x="6840846" y="2724116"/>
            <a:ext cx="420736" cy="400241"/>
          </a:xfrm>
          <a:prstGeom prst="rect">
            <a:avLst/>
          </a:prstGeom>
        </p:spPr>
      </p:pic>
      <p:pic>
        <p:nvPicPr>
          <p:cNvPr id="1026" name="Picture 2" descr="飲水機圖案素材| PNG和向量圖| 透明背景圖片| 免費下载- Pngtree">
            <a:extLst>
              <a:ext uri="{FF2B5EF4-FFF2-40B4-BE49-F238E27FC236}">
                <a16:creationId xmlns:a16="http://schemas.microsoft.com/office/drawing/2014/main" id="{58F78A9B-6775-F441-512A-0BEEB312A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1" y="3472488"/>
            <a:ext cx="2147582" cy="214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形 3" descr="建築工人男性 外框">
            <a:extLst>
              <a:ext uri="{FF2B5EF4-FFF2-40B4-BE49-F238E27FC236}">
                <a16:creationId xmlns:a16="http://schemas.microsoft.com/office/drawing/2014/main" id="{047E642A-D8C9-4638-FFBC-7D0E5B2CEE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40346" y="4610095"/>
            <a:ext cx="1644992" cy="1644992"/>
          </a:xfrm>
          <a:prstGeom prst="rect">
            <a:avLst/>
          </a:prstGeom>
        </p:spPr>
      </p:pic>
      <p:pic>
        <p:nvPicPr>
          <p:cNvPr id="6" name="圖形 5" descr="字幕 外框">
            <a:extLst>
              <a:ext uri="{FF2B5EF4-FFF2-40B4-BE49-F238E27FC236}">
                <a16:creationId xmlns:a16="http://schemas.microsoft.com/office/drawing/2014/main" id="{15AF20D1-C1CD-174E-FFB3-7C3F9AAD6DCB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86194" y="4146330"/>
            <a:ext cx="914400" cy="914400"/>
          </a:xfrm>
          <a:prstGeom prst="rect">
            <a:avLst/>
          </a:prstGeom>
        </p:spPr>
      </p:pic>
      <p:pic>
        <p:nvPicPr>
          <p:cNvPr id="8" name="圖形 7" descr="橫條圖 以實心填滿">
            <a:extLst>
              <a:ext uri="{FF2B5EF4-FFF2-40B4-BE49-F238E27FC236}">
                <a16:creationId xmlns:a16="http://schemas.microsoft.com/office/drawing/2014/main" id="{00D32FC9-88EB-7C3F-B53C-179C08C7D4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27510" y="2061428"/>
            <a:ext cx="1320800" cy="1320800"/>
          </a:xfrm>
          <a:prstGeom prst="rect">
            <a:avLst/>
          </a:prstGeom>
        </p:spPr>
      </p:pic>
      <p:pic>
        <p:nvPicPr>
          <p:cNvPr id="10" name="圖形 9" descr="向右箭頭 以實心填滿">
            <a:extLst>
              <a:ext uri="{FF2B5EF4-FFF2-40B4-BE49-F238E27FC236}">
                <a16:creationId xmlns:a16="http://schemas.microsoft.com/office/drawing/2014/main" id="{38C8F078-5FFE-3E80-16C4-7EB32B32E5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314657">
            <a:off x="7764119" y="3382490"/>
            <a:ext cx="1252894" cy="772166"/>
          </a:xfrm>
          <a:prstGeom prst="rect">
            <a:avLst/>
          </a:prstGeom>
        </p:spPr>
      </p:pic>
      <p:pic>
        <p:nvPicPr>
          <p:cNvPr id="11" name="圖形 10" descr="向右箭頭 以實心填滿">
            <a:extLst>
              <a:ext uri="{FF2B5EF4-FFF2-40B4-BE49-F238E27FC236}">
                <a16:creationId xmlns:a16="http://schemas.microsoft.com/office/drawing/2014/main" id="{19C4A0D9-DAB0-52C1-943E-3DE5058AA5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9716520">
            <a:off x="1669207" y="3070761"/>
            <a:ext cx="1292015" cy="797436"/>
          </a:xfrm>
          <a:prstGeom prst="rect">
            <a:avLst/>
          </a:prstGeom>
        </p:spPr>
      </p:pic>
      <p:pic>
        <p:nvPicPr>
          <p:cNvPr id="12" name="圖形 11" descr="向右箭頭 以實心填滿">
            <a:extLst>
              <a:ext uri="{FF2B5EF4-FFF2-40B4-BE49-F238E27FC236}">
                <a16:creationId xmlns:a16="http://schemas.microsoft.com/office/drawing/2014/main" id="{54B88D11-4765-B553-7268-E07FD282B0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08196" y="2499174"/>
            <a:ext cx="1286446" cy="77216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050FB59C-C992-D74B-B3FB-6576B38148CC}"/>
              </a:ext>
            </a:extLst>
          </p:cNvPr>
          <p:cNvSpPr txBox="1"/>
          <p:nvPr/>
        </p:nvSpPr>
        <p:spPr>
          <a:xfrm rot="19700956">
            <a:off x="1742425" y="2859061"/>
            <a:ext cx="72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WiFi</a:t>
            </a:r>
            <a:r>
              <a:rPr lang="zh-TW" altLang="en-US" b="1" dirty="0"/>
              <a:t> 上傳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A8A7B91-778D-7884-851A-C1EFC597F2F8}"/>
              </a:ext>
            </a:extLst>
          </p:cNvPr>
          <p:cNvSpPr txBox="1"/>
          <p:nvPr/>
        </p:nvSpPr>
        <p:spPr>
          <a:xfrm>
            <a:off x="3130218" y="4146330"/>
            <a:ext cx="16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監測各項數值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BAF8D6B-679B-3F9D-B743-FA07FAC12289}"/>
              </a:ext>
            </a:extLst>
          </p:cNvPr>
          <p:cNvSpPr txBox="1"/>
          <p:nvPr/>
        </p:nvSpPr>
        <p:spPr>
          <a:xfrm>
            <a:off x="4644078" y="2352496"/>
            <a:ext cx="135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n-ea"/>
              </a:rPr>
              <a:t>檢測到異常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5416251-CDC2-4F54-910B-57F52F415470}"/>
              </a:ext>
            </a:extLst>
          </p:cNvPr>
          <p:cNvSpPr txBox="1"/>
          <p:nvPr/>
        </p:nvSpPr>
        <p:spPr>
          <a:xfrm rot="2251967">
            <a:off x="7793259" y="3119837"/>
            <a:ext cx="173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通知</a:t>
            </a:r>
            <a:endParaRPr lang="en-US" altLang="zh-TW" b="1" dirty="0"/>
          </a:p>
          <a:p>
            <a:pPr algn="ctr"/>
            <a:r>
              <a:rPr lang="zh-TW" altLang="en-US" b="1" dirty="0"/>
              <a:t>修繕人員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341D4DA-E12B-2F3A-A3B0-0E6B6F995738}"/>
              </a:ext>
            </a:extLst>
          </p:cNvPr>
          <p:cNvSpPr txBox="1"/>
          <p:nvPr/>
        </p:nvSpPr>
        <p:spPr>
          <a:xfrm>
            <a:off x="167633" y="5572745"/>
            <a:ext cx="214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各大學校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公共區域飲水機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D34C627-8A87-4EA2-92D8-CA738A53BEBF}"/>
              </a:ext>
            </a:extLst>
          </p:cNvPr>
          <p:cNvSpPr txBox="1"/>
          <p:nvPr/>
        </p:nvSpPr>
        <p:spPr>
          <a:xfrm>
            <a:off x="3407002" y="4448187"/>
            <a:ext cx="168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(</a:t>
            </a:r>
            <a:r>
              <a:rPr lang="zh-TW" altLang="en-US" sz="1200" dirty="0"/>
              <a:t>可給大眾展示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064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78891-1E56-4238-A354-EA2D42E5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3" y="391631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系統架構圖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A972879-F1D8-3B13-40CA-B94E8D9E4DDE}"/>
              </a:ext>
            </a:extLst>
          </p:cNvPr>
          <p:cNvSpPr/>
          <p:nvPr/>
        </p:nvSpPr>
        <p:spPr>
          <a:xfrm>
            <a:off x="4477924" y="2153378"/>
            <a:ext cx="2097247" cy="1023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伺服器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45D08AD-704A-456D-C6A6-7E04C9CAA49D}"/>
              </a:ext>
            </a:extLst>
          </p:cNvPr>
          <p:cNvCxnSpPr>
            <a:cxnSpLocks/>
          </p:cNvCxnSpPr>
          <p:nvPr/>
        </p:nvCxnSpPr>
        <p:spPr>
          <a:xfrm>
            <a:off x="6575171" y="2665106"/>
            <a:ext cx="1495038" cy="312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FC39BD3-4F44-01B5-5F59-2185E3855A6F}"/>
              </a:ext>
            </a:extLst>
          </p:cNvPr>
          <p:cNvCxnSpPr>
            <a:cxnSpLocks/>
          </p:cNvCxnSpPr>
          <p:nvPr/>
        </p:nvCxnSpPr>
        <p:spPr>
          <a:xfrm flipH="1">
            <a:off x="3028426" y="2687465"/>
            <a:ext cx="1449498" cy="269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FB0DF08-7A4F-9A6E-7FAB-6C022D36739E}"/>
              </a:ext>
            </a:extLst>
          </p:cNvPr>
          <p:cNvSpPr txBox="1"/>
          <p:nvPr/>
        </p:nvSpPr>
        <p:spPr>
          <a:xfrm>
            <a:off x="1333849" y="497743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行動裝置</a:t>
            </a:r>
          </a:p>
        </p:txBody>
      </p:sp>
      <p:pic>
        <p:nvPicPr>
          <p:cNvPr id="17" name="圖形 16" descr="電腦 以實心填滿">
            <a:extLst>
              <a:ext uri="{FF2B5EF4-FFF2-40B4-BE49-F238E27FC236}">
                <a16:creationId xmlns:a16="http://schemas.microsoft.com/office/drawing/2014/main" id="{F13CFABA-8933-C838-0AD0-8E68F2D70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180" y="2957315"/>
            <a:ext cx="2097246" cy="2097246"/>
          </a:xfrm>
          <a:prstGeom prst="rect">
            <a:avLst/>
          </a:prstGeom>
        </p:spPr>
      </p:pic>
      <p:pic>
        <p:nvPicPr>
          <p:cNvPr id="19" name="圖形 18" descr="燈泡與齒輪 以實心填滿">
            <a:extLst>
              <a:ext uri="{FF2B5EF4-FFF2-40B4-BE49-F238E27FC236}">
                <a16:creationId xmlns:a16="http://schemas.microsoft.com/office/drawing/2014/main" id="{117AEBFF-FF5F-82B3-1D3F-821D0D936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8668" y="2801070"/>
            <a:ext cx="2097246" cy="209724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AEABA4A-4164-0376-706D-B0B0879F446C}"/>
              </a:ext>
            </a:extLst>
          </p:cNvPr>
          <p:cNvSpPr txBox="1"/>
          <p:nvPr/>
        </p:nvSpPr>
        <p:spPr>
          <a:xfrm>
            <a:off x="8028837" y="5050559"/>
            <a:ext cx="166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MCU</a:t>
            </a:r>
            <a:r>
              <a:rPr lang="zh-TW" altLang="en-US" b="1" dirty="0"/>
              <a:t> </a:t>
            </a:r>
            <a:r>
              <a:rPr lang="en-US" altLang="zh-TW" b="1" dirty="0"/>
              <a:t>+</a:t>
            </a:r>
            <a:r>
              <a:rPr lang="zh-TW" altLang="en-US" b="1" dirty="0"/>
              <a:t> 感測器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CEE053F-4532-64CE-BECB-3A67D501E42E}"/>
              </a:ext>
            </a:extLst>
          </p:cNvPr>
          <p:cNvSpPr txBox="1"/>
          <p:nvPr/>
        </p:nvSpPr>
        <p:spPr>
          <a:xfrm rot="766958">
            <a:off x="6788287" y="2377936"/>
            <a:ext cx="121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WiFi</a:t>
            </a:r>
            <a:r>
              <a:rPr lang="zh-TW" altLang="en-US" b="1" dirty="0"/>
              <a:t> 上傳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33AB293-E281-58F8-3976-00A082A274AF}"/>
              </a:ext>
            </a:extLst>
          </p:cNvPr>
          <p:cNvSpPr txBox="1"/>
          <p:nvPr/>
        </p:nvSpPr>
        <p:spPr>
          <a:xfrm>
            <a:off x="1419594" y="2340811"/>
            <a:ext cx="277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行動網路</a:t>
            </a:r>
            <a:r>
              <a:rPr lang="en-US" altLang="zh-TW" b="1" dirty="0"/>
              <a:t>/</a:t>
            </a:r>
            <a:r>
              <a:rPr lang="zh-TW" altLang="en-US" b="1" dirty="0"/>
              <a:t>乙太網路</a:t>
            </a:r>
            <a:r>
              <a:rPr lang="en-US" altLang="zh-TW" b="1" dirty="0"/>
              <a:t>/</a:t>
            </a:r>
            <a:r>
              <a:rPr lang="en-US" altLang="zh-TW" b="1" dirty="0" err="1"/>
              <a:t>WiFi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1836044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e59cae1-e69c-485b-bace-d51a6b5f54a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255F1395ADB4D145926EC12EE6388198" ma:contentTypeVersion="16" ma:contentTypeDescription="建立新的文件。" ma:contentTypeScope="" ma:versionID="f52626cd40b3b7354093a16489606f19">
  <xsd:schema xmlns:xsd="http://www.w3.org/2001/XMLSchema" xmlns:xs="http://www.w3.org/2001/XMLSchema" xmlns:p="http://schemas.microsoft.com/office/2006/metadata/properties" xmlns:ns3="942d8db6-7b61-4848-b229-aac612091956" xmlns:ns4="3e59cae1-e69c-485b-bace-d51a6b5f54ad" targetNamespace="http://schemas.microsoft.com/office/2006/metadata/properties" ma:root="true" ma:fieldsID="7c83e360fbb8a36f78f0e7d2ebcea063" ns3:_="" ns4:_="">
    <xsd:import namespace="942d8db6-7b61-4848-b229-aac612091956"/>
    <xsd:import namespace="3e59cae1-e69c-485b-bace-d51a6b5f54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2d8db6-7b61-4848-b229-aac61209195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9cae1-e69c-485b-bace-d51a6b5f54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F17B6F-656E-479D-9EA9-ABB217F2D2C1}">
  <ds:schemaRefs>
    <ds:schemaRef ds:uri="3e59cae1-e69c-485b-bace-d51a6b5f54ad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942d8db6-7b61-4848-b229-aac61209195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FDE056E-30AE-44A1-80B6-2563C239A3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3B9972-23F2-483A-92A2-B5EDB4ED5B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2d8db6-7b61-4848-b229-aac612091956"/>
    <ds:schemaRef ds:uri="3e59cae1-e69c-485b-bace-d51a6b5f54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1131</TotalTime>
  <Words>1130</Words>
  <Application>Microsoft Office PowerPoint</Application>
  <PresentationFormat>寬螢幕</PresentationFormat>
  <Paragraphs>193</Paragraphs>
  <Slides>35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微軟正黑體</vt:lpstr>
      <vt:lpstr>標楷體</vt:lpstr>
      <vt:lpstr>Arial</vt:lpstr>
      <vt:lpstr>Calibri</vt:lpstr>
      <vt:lpstr>Trebuchet MS</vt:lpstr>
      <vt:lpstr>Wingdings</vt:lpstr>
      <vt:lpstr>Wingdings 3</vt:lpstr>
      <vt:lpstr>多面向</vt:lpstr>
      <vt:lpstr>智慧水保全</vt:lpstr>
      <vt:lpstr>PowerPoint 簡報</vt:lpstr>
      <vt:lpstr>動機 </vt:lpstr>
      <vt:lpstr>我們喝的水都健康嗎?</vt:lpstr>
      <vt:lpstr>PowerPoint 簡報</vt:lpstr>
      <vt:lpstr>PowerPoint 簡報</vt:lpstr>
      <vt:lpstr>系統與情境</vt:lpstr>
      <vt:lpstr>情境應用</vt:lpstr>
      <vt:lpstr>系統架構圖</vt:lpstr>
      <vt:lpstr>需求分析</vt:lpstr>
      <vt:lpstr>硬體架構</vt:lpstr>
      <vt:lpstr>硬體組織架構</vt:lpstr>
      <vt:lpstr>PowerPoint 簡報</vt:lpstr>
      <vt:lpstr>硬體架構圖</vt:lpstr>
      <vt:lpstr>設備介紹</vt:lpstr>
      <vt:lpstr>水位檢測器</vt:lpstr>
      <vt:lpstr>溫度感測器</vt:lpstr>
      <vt:lpstr>水質檢測器</vt:lpstr>
      <vt:lpstr>水流量檢測器</vt:lpstr>
      <vt:lpstr>NodeMCU</vt:lpstr>
      <vt:lpstr>軟體架構</vt:lpstr>
      <vt:lpstr>系統功能圖表</vt:lpstr>
      <vt:lpstr>ThingSpeak</vt:lpstr>
      <vt:lpstr>MQTT通訊協定</vt:lpstr>
      <vt:lpstr>將我們的感測器透過MQTT通訊協定連上ThingSpeak</vt:lpstr>
      <vt:lpstr>PowerPoint 簡報</vt:lpstr>
      <vt:lpstr>React 監看數值</vt:lpstr>
      <vt:lpstr>透過HTTP通訊協定將資料傳送到Line </vt:lpstr>
      <vt:lpstr>成品展示</vt:lpstr>
      <vt:lpstr>PowerPoint 簡報</vt:lpstr>
      <vt:lpstr>工作分配</vt:lpstr>
      <vt:lpstr>PowerPoint 簡報</vt:lpstr>
      <vt:lpstr>專題進度</vt:lpstr>
      <vt:lpstr>參考資料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智慧水族箱</dc:title>
  <dc:creator>施俊嘉</dc:creator>
  <cp:lastModifiedBy>weberandweber13@gmail.com</cp:lastModifiedBy>
  <cp:revision>85</cp:revision>
  <dcterms:created xsi:type="dcterms:W3CDTF">2019-10-16T07:37:55Z</dcterms:created>
  <dcterms:modified xsi:type="dcterms:W3CDTF">2023-12-07T10:04:10Z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0x010100255F1395ADB4D145926EC12EE6388198</vt:lpwstr>
  </property>
</Properties>
</file>