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61" r:id="rId7"/>
    <p:sldId id="262" r:id="rId8"/>
    <p:sldId id="272" r:id="rId9"/>
    <p:sldId id="273" r:id="rId10"/>
    <p:sldId id="259" r:id="rId11"/>
    <p:sldId id="265" r:id="rId12"/>
    <p:sldId id="267" r:id="rId13"/>
    <p:sldId id="264" r:id="rId14"/>
    <p:sldId id="268" r:id="rId15"/>
    <p:sldId id="269" r:id="rId16"/>
    <p:sldId id="270" r:id="rId17"/>
    <p:sldId id="266"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7C42F-5A4F-4872-8296-270C003BA35B}" v="64" dt="2023-05-17T08:50:38.679"/>
    <p1510:client id="{295F1DC3-FE51-4A01-AE7C-BD26A3E08D04}" v="28" dt="2023-10-30T14:44:06.176"/>
    <p1510:client id="{36F06F2B-73C1-4AB0-B3CF-37F129F01C15}" v="239" dt="2023-10-30T15:02:46.548"/>
    <p1510:client id="{5BCF5362-307C-474C-A384-3A8D2486631D}" v="4" dt="2023-10-30T14:32:00.705"/>
    <p1510:client id="{5BE4BE4A-68B5-464E-A09C-F0C57DF9705B}" v="121" dt="2023-10-30T15:13:54.526"/>
    <p1510:client id="{61A7E4D5-3626-4257-8D64-4CBFDD25ADF3}" v="8" dt="2023-10-30T14:58:33.145"/>
    <p1510:client id="{64E2DAE2-1F0C-4AB1-AC68-B74928DE7A6B}" v="23" dt="2023-10-30T14:51:23.787"/>
    <p1510:client id="{6D9F4EFF-04AA-4869-AF9C-DB21AB65271E}" v="1" dt="2023-10-30T14:10:19.717"/>
    <p1510:client id="{8578BB50-20C8-4C10-8BCD-60098ABF0938}" v="35" dt="2023-10-30T14:57:54.919"/>
    <p1510:client id="{AC0A48BD-5798-4791-9117-62F677C5850C}" v="8" dt="2023-10-30T14:33:59.145"/>
    <p1510:client id="{E8062D42-B76B-4DF8-B1B0-C3F5834ED106}" v="145" dt="2023-10-30T14:58:18.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82"/>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FFB63-197D-6956-0509-02EB00E21B8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6FE158-6251-660E-7580-B9936A3A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EE0B7E3-0D8E-D59D-2726-50CD1C2C1CAE}"/>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1DC65BE7-3A3E-4368-4ABC-BE7092436A3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892477-6165-143A-E77B-ACE5F108B223}"/>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89411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B20AC4-12A1-971D-1842-EA9EE22FCCD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7E4FA33-8ADF-F43D-118D-6D3AEEAAAB1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5213712-555C-FE24-9F08-E4D03E48A4B0}"/>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61832135-A10A-E4FD-90CD-1FF17E36F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5AC794-7855-8F0B-357A-6779D3D78886}"/>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3473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616CC38-B6FA-2C18-A5F6-C15DE7CDE8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0453E01-ED7F-286A-59F9-ADB91488532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168E93C-3059-94C4-E009-54419CACD164}"/>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EF554708-652B-DFB1-4479-1F10BC77F0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55377F-ECC7-C758-B4BE-D651F276A084}"/>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2511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4DE5BE-193E-907D-75A6-CA69182F75D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8B5689-6B5F-0AA6-9CA3-35B9051C770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BA32297-B337-E6D9-CF6F-7B886BF9695A}"/>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444B5EE6-FC2E-E629-6CB7-B158ADBF22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17ACD2-6A63-7B9E-3591-86813DEC204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50766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759E1-C8CA-201F-12EA-3BEE0D4695C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E45385D-6BB8-D47D-6298-3120C8E60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DEAC4AC-0F53-7081-5B63-1733A6C8D678}"/>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5F71EC0B-58FD-2895-20B8-13BD0009C6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8ABFEB-ED4A-4A3A-551D-A6D6ACB4347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82964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0D5564-6C27-DD6A-7E48-C9356D6B07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96055-7BE4-8ECC-7281-BF7431BD01B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B5C3FFE-3A48-9571-B3ED-BECB22A799D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CBE0126-E6AD-524A-130C-84B54F4A0B8C}"/>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6" name="頁尾版面配置區 5">
            <a:extLst>
              <a:ext uri="{FF2B5EF4-FFF2-40B4-BE49-F238E27FC236}">
                <a16:creationId xmlns:a16="http://schemas.microsoft.com/office/drawing/2014/main" id="{6FB108A7-0395-4BF6-126F-C084C9799A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C884A1A-78B5-6A1B-0166-85E5AC83AD9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1225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E88E4-187C-DC6B-0084-75E6E9C8E2F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5CC5CC-778D-C7AC-8325-354FC4917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1066AE2-6F80-84A8-B621-D8094B816D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A0B8C8-77B2-30E4-B4D3-3C66A3EFC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62F0E3C-29F6-64CE-FF40-4E118D71ECF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02AA88D-8B51-E91E-DBEA-BC53A2550F23}"/>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8" name="頁尾版面配置區 7">
            <a:extLst>
              <a:ext uri="{FF2B5EF4-FFF2-40B4-BE49-F238E27FC236}">
                <a16:creationId xmlns:a16="http://schemas.microsoft.com/office/drawing/2014/main" id="{96F073F7-DC0D-E4C6-DBD6-E4B6E743EB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A5ECA0A-5510-BD3F-0001-82CD48EE9257}"/>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12462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0B67D1-1D52-589E-A0E0-CC9561962E0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2EE1C63-51D0-02C0-D463-F39B1D8012D8}"/>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4" name="頁尾版面配置區 3">
            <a:extLst>
              <a:ext uri="{FF2B5EF4-FFF2-40B4-BE49-F238E27FC236}">
                <a16:creationId xmlns:a16="http://schemas.microsoft.com/office/drawing/2014/main" id="{0AD6EA91-7E75-8B4E-B66E-7BF3F179D53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F0C6F5E-50C2-8492-9167-E6E86AF686C3}"/>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83210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EA7A72C-F37E-EF87-76F7-46BB342F282F}"/>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3" name="頁尾版面配置區 2">
            <a:extLst>
              <a:ext uri="{FF2B5EF4-FFF2-40B4-BE49-F238E27FC236}">
                <a16:creationId xmlns:a16="http://schemas.microsoft.com/office/drawing/2014/main" id="{2F0C5C7B-A34B-49DD-DDF5-F32E9E5C8FF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F2E64EC-B087-6F41-85E6-37AB40B6BF35}"/>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39918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DBC5A-F298-2C93-56FE-A8B274A52E5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41AF935-9BEB-39DB-1B50-A6BA248AB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4182504-D53D-4FBB-6724-22BCF93F4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A4FBD6-4B3F-C2B7-8C24-47685D838EED}"/>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6" name="頁尾版面配置區 5">
            <a:extLst>
              <a:ext uri="{FF2B5EF4-FFF2-40B4-BE49-F238E27FC236}">
                <a16:creationId xmlns:a16="http://schemas.microsoft.com/office/drawing/2014/main" id="{60489497-DF69-FC6A-3DBB-44CC952364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F6B6F67-8C47-A9B5-032A-E5E8FAA5A0B8}"/>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39184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9229C2-99A4-AE70-24C0-EF2C7F3723D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43DAC86-D3C5-5700-9B27-D921C302C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9F3D219-73BE-4681-3125-6165EB246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414A41-7B01-F7B7-701C-B5D0EDA9335B}"/>
              </a:ext>
            </a:extLst>
          </p:cNvPr>
          <p:cNvSpPr>
            <a:spLocks noGrp="1"/>
          </p:cNvSpPr>
          <p:nvPr>
            <p:ph type="dt" sz="half" idx="10"/>
          </p:nvPr>
        </p:nvSpPr>
        <p:spPr/>
        <p:txBody>
          <a:bodyPr/>
          <a:lstStyle/>
          <a:p>
            <a:fld id="{FFC743A3-2B86-4187-8570-204470D6D871}" type="datetimeFigureOut">
              <a:rPr lang="zh-TW" altLang="en-US" smtClean="0"/>
              <a:t>2023/12/5</a:t>
            </a:fld>
            <a:endParaRPr lang="zh-TW" altLang="en-US"/>
          </a:p>
        </p:txBody>
      </p:sp>
      <p:sp>
        <p:nvSpPr>
          <p:cNvPr id="6" name="頁尾版面配置區 5">
            <a:extLst>
              <a:ext uri="{FF2B5EF4-FFF2-40B4-BE49-F238E27FC236}">
                <a16:creationId xmlns:a16="http://schemas.microsoft.com/office/drawing/2014/main" id="{DE516D45-DBBE-5E1B-0928-C603F467593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3988AEC-6AF3-E974-B6FA-8A3E05574979}"/>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91151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3DFEB9-5F56-A7FE-4606-74EDA2424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2B90633-1585-CB24-8D29-C4EBB40F1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80817F-2D5E-119E-627D-5772FFF78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743A3-2B86-4187-8570-204470D6D871}" type="datetimeFigureOut">
              <a:rPr lang="zh-TW" altLang="en-US" smtClean="0"/>
              <a:t>2023/12/5</a:t>
            </a:fld>
            <a:endParaRPr lang="zh-TW" altLang="en-US"/>
          </a:p>
        </p:txBody>
      </p:sp>
      <p:sp>
        <p:nvSpPr>
          <p:cNvPr id="5" name="頁尾版面配置區 4">
            <a:extLst>
              <a:ext uri="{FF2B5EF4-FFF2-40B4-BE49-F238E27FC236}">
                <a16:creationId xmlns:a16="http://schemas.microsoft.com/office/drawing/2014/main" id="{FA881555-B872-9F0B-BB8A-DBFD9EBDF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5385408-E167-88B2-BCCF-4D2D44947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168412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ysql.tw/2021/05/uml-usecase-activity-class.html" TargetMode="External"/><Relationship Id="rId2" Type="http://schemas.openxmlformats.org/officeDocument/2006/relationships/hyperlink" Target="https://www.ezcs.com.tw/page/news/show.aspx?num=1042&amp;lang=TW" TargetMode="External"/><Relationship Id="rId1" Type="http://schemas.openxmlformats.org/officeDocument/2006/relationships/slideLayout" Target="../slideLayouts/slideLayout2.xml"/><Relationship Id="rId5" Type="http://schemas.openxmlformats.org/officeDocument/2006/relationships/hyperlink" Target="https://www.w3schools.cn/w3css/tryw3css_templates_cafe.html" TargetMode="External"/><Relationship Id="rId4" Type="http://schemas.openxmlformats.org/officeDocument/2006/relationships/hyperlink" Target="https://www.mysql.tw/2021/05/uml-online-shopp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圖片 44" descr="一張含有 大自然, 戶外, 水, 天空 的圖片&#10;&#10;自動產生的描述">
            <a:extLst>
              <a:ext uri="{FF2B5EF4-FFF2-40B4-BE49-F238E27FC236}">
                <a16:creationId xmlns:a16="http://schemas.microsoft.com/office/drawing/2014/main" id="{33C8E2C7-C475-3D05-3E59-1CBF674F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1"/>
            <a:ext cx="10515600" cy="6858000"/>
          </a:xfrm>
          <a:prstGeom prst="rect">
            <a:avLst/>
          </a:prstGeom>
        </p:spPr>
      </p:pic>
      <p:sp>
        <p:nvSpPr>
          <p:cNvPr id="29" name="手繪多邊形: 圖案 28">
            <a:extLst>
              <a:ext uri="{FF2B5EF4-FFF2-40B4-BE49-F238E27FC236}">
                <a16:creationId xmlns:a16="http://schemas.microsoft.com/office/drawing/2014/main" id="{A028B928-AEE4-5435-3C31-D2E2CE9F34D6}"/>
              </a:ext>
            </a:extLst>
          </p:cNvPr>
          <p:cNvSpPr/>
          <p:nvPr/>
        </p:nvSpPr>
        <p:spPr>
          <a:xfrm>
            <a:off x="0" y="0"/>
            <a:ext cx="12192000" cy="6858000"/>
          </a:xfrm>
          <a:custGeom>
            <a:avLst/>
            <a:gdLst>
              <a:gd name="connsiteX0" fmla="*/ 0 w 12192000"/>
              <a:gd name="connsiteY0" fmla="*/ 0 h 6858000"/>
              <a:gd name="connsiteX1" fmla="*/ 4648184 w 12192000"/>
              <a:gd name="connsiteY1" fmla="*/ 0 h 6858000"/>
              <a:gd name="connsiteX2" fmla="*/ 4648184 w 12192000"/>
              <a:gd name="connsiteY2" fmla="*/ 4371390 h 6858000"/>
              <a:gd name="connsiteX3" fmla="*/ 5110050 w 12192000"/>
              <a:gd name="connsiteY3" fmla="*/ 4833256 h 6858000"/>
              <a:gd name="connsiteX4" fmla="*/ 5110049 w 12192000"/>
              <a:gd name="connsiteY4" fmla="*/ 4833257 h 6858000"/>
              <a:gd name="connsiteX5" fmla="*/ 5571915 w 12192000"/>
              <a:gd name="connsiteY5" fmla="*/ 4371391 h 6858000"/>
              <a:gd name="connsiteX6" fmla="*/ 5571916 w 12192000"/>
              <a:gd name="connsiteY6" fmla="*/ 0 h 6858000"/>
              <a:gd name="connsiteX7" fmla="*/ 5706432 w 12192000"/>
              <a:gd name="connsiteY7" fmla="*/ 0 h 6858000"/>
              <a:gd name="connsiteX8" fmla="*/ 5706432 w 12192000"/>
              <a:gd name="connsiteY8" fmla="*/ 5341774 h 6858000"/>
              <a:gd name="connsiteX9" fmla="*/ 6168298 w 12192000"/>
              <a:gd name="connsiteY9" fmla="*/ 5803640 h 6858000"/>
              <a:gd name="connsiteX10" fmla="*/ 6168297 w 12192000"/>
              <a:gd name="connsiteY10" fmla="*/ 5803641 h 6858000"/>
              <a:gd name="connsiteX11" fmla="*/ 6630163 w 12192000"/>
              <a:gd name="connsiteY11" fmla="*/ 5341775 h 6858000"/>
              <a:gd name="connsiteX12" fmla="*/ 6630164 w 12192000"/>
              <a:gd name="connsiteY12" fmla="*/ 0 h 6858000"/>
              <a:gd name="connsiteX13" fmla="*/ 6751463 w 12192000"/>
              <a:gd name="connsiteY13" fmla="*/ 0 h 6858000"/>
              <a:gd name="connsiteX14" fmla="*/ 6751463 w 12192000"/>
              <a:gd name="connsiteY14" fmla="*/ 4287415 h 6858000"/>
              <a:gd name="connsiteX15" fmla="*/ 7213329 w 12192000"/>
              <a:gd name="connsiteY15" fmla="*/ 4749281 h 6858000"/>
              <a:gd name="connsiteX16" fmla="*/ 7213328 w 12192000"/>
              <a:gd name="connsiteY16" fmla="*/ 4749282 h 6858000"/>
              <a:gd name="connsiteX17" fmla="*/ 7675194 w 12192000"/>
              <a:gd name="connsiteY17" fmla="*/ 4287416 h 6858000"/>
              <a:gd name="connsiteX18" fmla="*/ 7675195 w 12192000"/>
              <a:gd name="connsiteY18" fmla="*/ 0 h 6858000"/>
              <a:gd name="connsiteX19" fmla="*/ 7796494 w 12192000"/>
              <a:gd name="connsiteY19" fmla="*/ 0 h 6858000"/>
              <a:gd name="connsiteX20" fmla="*/ 7796494 w 12192000"/>
              <a:gd name="connsiteY20" fmla="*/ 5584370 h 6858000"/>
              <a:gd name="connsiteX21" fmla="*/ 8258360 w 12192000"/>
              <a:gd name="connsiteY21" fmla="*/ 6046236 h 6858000"/>
              <a:gd name="connsiteX22" fmla="*/ 8258359 w 12192000"/>
              <a:gd name="connsiteY22" fmla="*/ 6046237 h 6858000"/>
              <a:gd name="connsiteX23" fmla="*/ 8720225 w 12192000"/>
              <a:gd name="connsiteY23" fmla="*/ 5584371 h 6858000"/>
              <a:gd name="connsiteX24" fmla="*/ 8720226 w 12192000"/>
              <a:gd name="connsiteY24" fmla="*/ 0 h 6858000"/>
              <a:gd name="connsiteX25" fmla="*/ 8856301 w 12192000"/>
              <a:gd name="connsiteY25" fmla="*/ 0 h 6858000"/>
              <a:gd name="connsiteX26" fmla="*/ 8856301 w 12192000"/>
              <a:gd name="connsiteY26" fmla="*/ 5214256 h 6858000"/>
              <a:gd name="connsiteX27" fmla="*/ 9318167 w 12192000"/>
              <a:gd name="connsiteY27" fmla="*/ 5676122 h 6858000"/>
              <a:gd name="connsiteX28" fmla="*/ 9318166 w 12192000"/>
              <a:gd name="connsiteY28" fmla="*/ 5676123 h 6858000"/>
              <a:gd name="connsiteX29" fmla="*/ 9780032 w 12192000"/>
              <a:gd name="connsiteY29" fmla="*/ 5214257 h 6858000"/>
              <a:gd name="connsiteX30" fmla="*/ 9780033 w 12192000"/>
              <a:gd name="connsiteY30" fmla="*/ 0 h 6858000"/>
              <a:gd name="connsiteX31" fmla="*/ 9901332 w 12192000"/>
              <a:gd name="connsiteY31" fmla="*/ 0 h 6858000"/>
              <a:gd name="connsiteX32" fmla="*/ 9901332 w 12192000"/>
              <a:gd name="connsiteY32" fmla="*/ 5702557 h 6858000"/>
              <a:gd name="connsiteX33" fmla="*/ 10363198 w 12192000"/>
              <a:gd name="connsiteY33" fmla="*/ 6164423 h 6858000"/>
              <a:gd name="connsiteX34" fmla="*/ 10363197 w 12192000"/>
              <a:gd name="connsiteY34" fmla="*/ 6164424 h 6858000"/>
              <a:gd name="connsiteX35" fmla="*/ 10825063 w 12192000"/>
              <a:gd name="connsiteY35" fmla="*/ 5702558 h 6858000"/>
              <a:gd name="connsiteX36" fmla="*/ 10825064 w 12192000"/>
              <a:gd name="connsiteY36" fmla="*/ 0 h 6858000"/>
              <a:gd name="connsiteX37" fmla="*/ 10961139 w 12192000"/>
              <a:gd name="connsiteY37" fmla="*/ 0 h 6858000"/>
              <a:gd name="connsiteX38" fmla="*/ 10961139 w 12192000"/>
              <a:gd name="connsiteY38" fmla="*/ 4887684 h 6858000"/>
              <a:gd name="connsiteX39" fmla="*/ 11423005 w 12192000"/>
              <a:gd name="connsiteY39" fmla="*/ 5349550 h 6858000"/>
              <a:gd name="connsiteX40" fmla="*/ 11423004 w 12192000"/>
              <a:gd name="connsiteY40" fmla="*/ 5349551 h 6858000"/>
              <a:gd name="connsiteX41" fmla="*/ 11884870 w 12192000"/>
              <a:gd name="connsiteY41" fmla="*/ 4887685 h 6858000"/>
              <a:gd name="connsiteX42" fmla="*/ 11884871 w 12192000"/>
              <a:gd name="connsiteY42" fmla="*/ 0 h 6858000"/>
              <a:gd name="connsiteX43" fmla="*/ 12192000 w 12192000"/>
              <a:gd name="connsiteY43" fmla="*/ 0 h 6858000"/>
              <a:gd name="connsiteX44" fmla="*/ 12192000 w 12192000"/>
              <a:gd name="connsiteY44" fmla="*/ 6858000 h 6858000"/>
              <a:gd name="connsiteX45" fmla="*/ 0 w 12192000"/>
              <a:gd name="connsiteY45" fmla="*/ 6858000 h 6858000"/>
              <a:gd name="connsiteX46" fmla="*/ 0 w 12192000"/>
              <a:gd name="connsiteY4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6858000">
                <a:moveTo>
                  <a:pt x="0" y="0"/>
                </a:moveTo>
                <a:lnTo>
                  <a:pt x="4648184" y="0"/>
                </a:lnTo>
                <a:lnTo>
                  <a:pt x="4648184" y="4371390"/>
                </a:lnTo>
                <a:cubicBezTo>
                  <a:pt x="4648184" y="4626472"/>
                  <a:pt x="4854968" y="4833256"/>
                  <a:pt x="5110050" y="4833256"/>
                </a:cubicBezTo>
                <a:lnTo>
                  <a:pt x="5110049" y="4833257"/>
                </a:lnTo>
                <a:cubicBezTo>
                  <a:pt x="5365131" y="4833257"/>
                  <a:pt x="5571915" y="4626473"/>
                  <a:pt x="5571915" y="4371391"/>
                </a:cubicBezTo>
                <a:lnTo>
                  <a:pt x="5571916" y="0"/>
                </a:lnTo>
                <a:lnTo>
                  <a:pt x="5706432" y="0"/>
                </a:lnTo>
                <a:lnTo>
                  <a:pt x="5706432" y="5341774"/>
                </a:lnTo>
                <a:cubicBezTo>
                  <a:pt x="5706432" y="5596856"/>
                  <a:pt x="5913216" y="5803640"/>
                  <a:pt x="6168298" y="5803640"/>
                </a:cubicBezTo>
                <a:lnTo>
                  <a:pt x="6168297" y="5803641"/>
                </a:lnTo>
                <a:cubicBezTo>
                  <a:pt x="6423379" y="5803641"/>
                  <a:pt x="6630163" y="5596857"/>
                  <a:pt x="6630163" y="5341775"/>
                </a:cubicBezTo>
                <a:lnTo>
                  <a:pt x="6630164" y="0"/>
                </a:lnTo>
                <a:lnTo>
                  <a:pt x="6751463" y="0"/>
                </a:lnTo>
                <a:lnTo>
                  <a:pt x="6751463" y="4287415"/>
                </a:lnTo>
                <a:cubicBezTo>
                  <a:pt x="6751463" y="4542497"/>
                  <a:pt x="6958247" y="4749281"/>
                  <a:pt x="7213329" y="4749281"/>
                </a:cubicBezTo>
                <a:lnTo>
                  <a:pt x="7213328" y="4749282"/>
                </a:lnTo>
                <a:cubicBezTo>
                  <a:pt x="7468410" y="4749282"/>
                  <a:pt x="7675194" y="4542498"/>
                  <a:pt x="7675194" y="4287416"/>
                </a:cubicBezTo>
                <a:lnTo>
                  <a:pt x="7675195" y="0"/>
                </a:lnTo>
                <a:lnTo>
                  <a:pt x="7796494" y="0"/>
                </a:lnTo>
                <a:lnTo>
                  <a:pt x="7796494" y="5584370"/>
                </a:lnTo>
                <a:cubicBezTo>
                  <a:pt x="7796494" y="5839452"/>
                  <a:pt x="8003278" y="6046236"/>
                  <a:pt x="8258360" y="6046236"/>
                </a:cubicBezTo>
                <a:lnTo>
                  <a:pt x="8258359" y="6046237"/>
                </a:lnTo>
                <a:cubicBezTo>
                  <a:pt x="8513441" y="6046237"/>
                  <a:pt x="8720225" y="5839453"/>
                  <a:pt x="8720225" y="5584371"/>
                </a:cubicBezTo>
                <a:lnTo>
                  <a:pt x="8720226" y="0"/>
                </a:lnTo>
                <a:lnTo>
                  <a:pt x="8856301" y="0"/>
                </a:lnTo>
                <a:lnTo>
                  <a:pt x="8856301" y="5214256"/>
                </a:lnTo>
                <a:cubicBezTo>
                  <a:pt x="8856301" y="5469338"/>
                  <a:pt x="9063085" y="5676122"/>
                  <a:pt x="9318167" y="5676122"/>
                </a:cubicBezTo>
                <a:lnTo>
                  <a:pt x="9318166" y="5676123"/>
                </a:lnTo>
                <a:cubicBezTo>
                  <a:pt x="9573248" y="5676123"/>
                  <a:pt x="9780032" y="5469339"/>
                  <a:pt x="9780032" y="5214257"/>
                </a:cubicBezTo>
                <a:lnTo>
                  <a:pt x="9780033" y="0"/>
                </a:lnTo>
                <a:lnTo>
                  <a:pt x="9901332" y="0"/>
                </a:lnTo>
                <a:lnTo>
                  <a:pt x="9901332" y="5702557"/>
                </a:lnTo>
                <a:cubicBezTo>
                  <a:pt x="9901332" y="5957639"/>
                  <a:pt x="10108116" y="6164423"/>
                  <a:pt x="10363198" y="6164423"/>
                </a:cubicBezTo>
                <a:lnTo>
                  <a:pt x="10363197" y="6164424"/>
                </a:lnTo>
                <a:cubicBezTo>
                  <a:pt x="10618279" y="6164424"/>
                  <a:pt x="10825063" y="5957640"/>
                  <a:pt x="10825063" y="5702558"/>
                </a:cubicBezTo>
                <a:lnTo>
                  <a:pt x="10825064" y="0"/>
                </a:lnTo>
                <a:lnTo>
                  <a:pt x="10961139" y="0"/>
                </a:lnTo>
                <a:lnTo>
                  <a:pt x="10961139" y="4887684"/>
                </a:lnTo>
                <a:cubicBezTo>
                  <a:pt x="10961139" y="5142766"/>
                  <a:pt x="11167923" y="5349550"/>
                  <a:pt x="11423005" y="5349550"/>
                </a:cubicBezTo>
                <a:lnTo>
                  <a:pt x="11423004" y="5349551"/>
                </a:lnTo>
                <a:cubicBezTo>
                  <a:pt x="11678086" y="5349551"/>
                  <a:pt x="11884870" y="5142767"/>
                  <a:pt x="11884870" y="4887685"/>
                </a:cubicBezTo>
                <a:lnTo>
                  <a:pt x="11884871" y="0"/>
                </a:lnTo>
                <a:lnTo>
                  <a:pt x="12192000" y="0"/>
                </a:lnTo>
                <a:lnTo>
                  <a:pt x="12192000"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 name="標題 1">
            <a:extLst>
              <a:ext uri="{FF2B5EF4-FFF2-40B4-BE49-F238E27FC236}">
                <a16:creationId xmlns:a16="http://schemas.microsoft.com/office/drawing/2014/main" id="{44C62645-A94F-5C27-1DFC-2E88D47ACEA1}"/>
              </a:ext>
            </a:extLst>
          </p:cNvPr>
          <p:cNvSpPr>
            <a:spLocks noGrp="1"/>
          </p:cNvSpPr>
          <p:nvPr>
            <p:ph type="ctrTitle"/>
          </p:nvPr>
        </p:nvSpPr>
        <p:spPr>
          <a:xfrm>
            <a:off x="649737" y="2902232"/>
            <a:ext cx="3931594" cy="980136"/>
          </a:xfrm>
        </p:spPr>
        <p:txBody>
          <a:bodyPr>
            <a:noAutofit/>
          </a:bodyPr>
          <a:lstStyle/>
          <a:p>
            <a:pPr algn="l"/>
            <a:r>
              <a:rPr lang="zh-TW" altLang="en-US" sz="4000" b="1" dirty="0" smtClean="0">
                <a:solidFill>
                  <a:schemeClr val="tx2">
                    <a:lumMod val="50000"/>
                  </a:schemeClr>
                </a:solidFill>
              </a:rPr>
              <a:t>歐得付點餐系統</a:t>
            </a:r>
            <a:r>
              <a:rPr lang="en-US" altLang="zh-TW" sz="4400" b="1" dirty="0">
                <a:solidFill>
                  <a:schemeClr val="tx2">
                    <a:lumMod val="50000"/>
                  </a:schemeClr>
                </a:solidFill>
              </a:rPr>
              <a:t/>
            </a:r>
            <a:br>
              <a:rPr lang="en-US" altLang="zh-TW" sz="4400" b="1" dirty="0">
                <a:solidFill>
                  <a:schemeClr val="tx2">
                    <a:lumMod val="50000"/>
                  </a:schemeClr>
                </a:solidFill>
              </a:rPr>
            </a:br>
            <a:r>
              <a:rPr lang="en-US" altLang="zh-TW" sz="4400" b="1" dirty="0" err="1">
                <a:solidFill>
                  <a:schemeClr val="tx2">
                    <a:lumMod val="50000"/>
                  </a:schemeClr>
                </a:solidFill>
                <a:latin typeface="Aharoni" panose="02010803020104030203" pitchFamily="2" charset="-79"/>
                <a:cs typeface="Aharoni" panose="02010803020104030203" pitchFamily="2" charset="-79"/>
              </a:rPr>
              <a:t>OrderFood</a:t>
            </a:r>
            <a:endParaRPr lang="zh-TW" altLang="en-US" sz="4400" b="1" dirty="0">
              <a:solidFill>
                <a:schemeClr val="tx2">
                  <a:lumMod val="50000"/>
                </a:schemeClr>
              </a:solidFill>
              <a:latin typeface="Aharoni" panose="02010803020104030203" pitchFamily="2" charset="-79"/>
              <a:cs typeface="Aharoni" panose="02010803020104030203" pitchFamily="2" charset="-79"/>
            </a:endParaRPr>
          </a:p>
        </p:txBody>
      </p:sp>
      <p:sp>
        <p:nvSpPr>
          <p:cNvPr id="3" name="副標題 2">
            <a:extLst>
              <a:ext uri="{FF2B5EF4-FFF2-40B4-BE49-F238E27FC236}">
                <a16:creationId xmlns:a16="http://schemas.microsoft.com/office/drawing/2014/main" id="{4C497627-2AB9-873D-90EE-7BCBB1C69202}"/>
              </a:ext>
            </a:extLst>
          </p:cNvPr>
          <p:cNvSpPr>
            <a:spLocks noGrp="1"/>
          </p:cNvSpPr>
          <p:nvPr>
            <p:ph type="subTitle" idx="1"/>
          </p:nvPr>
        </p:nvSpPr>
        <p:spPr>
          <a:xfrm>
            <a:off x="569168" y="4779929"/>
            <a:ext cx="3788228" cy="1655762"/>
          </a:xfrm>
        </p:spPr>
        <p:txBody>
          <a:bodyPr>
            <a:normAutofit/>
          </a:bodyPr>
          <a:lstStyle/>
          <a:p>
            <a:r>
              <a:rPr lang="zh-TW" altLang="en-US" sz="2000" dirty="0">
                <a:solidFill>
                  <a:schemeClr val="tx2">
                    <a:lumMod val="50000"/>
                  </a:schemeClr>
                </a:solidFill>
              </a:rPr>
              <a:t>指導</a:t>
            </a:r>
            <a:r>
              <a:rPr lang="zh-TW" altLang="en-US" sz="2000" dirty="0" smtClean="0">
                <a:solidFill>
                  <a:schemeClr val="tx2">
                    <a:lumMod val="50000"/>
                  </a:schemeClr>
                </a:solidFill>
              </a:rPr>
              <a:t>教授：滕</a:t>
            </a:r>
            <a:r>
              <a:rPr lang="zh-TW" altLang="en-US" sz="2000" dirty="0">
                <a:solidFill>
                  <a:schemeClr val="tx2">
                    <a:lumMod val="50000"/>
                  </a:schemeClr>
                </a:solidFill>
              </a:rPr>
              <a:t>元翔</a:t>
            </a:r>
            <a:endParaRPr lang="en-US" altLang="zh-TW" sz="2000" dirty="0">
              <a:solidFill>
                <a:schemeClr val="tx2">
                  <a:lumMod val="50000"/>
                </a:schemeClr>
              </a:solidFill>
            </a:endParaRPr>
          </a:p>
          <a:p>
            <a:r>
              <a:rPr lang="zh-TW" altLang="en-US" sz="2000" dirty="0">
                <a:solidFill>
                  <a:schemeClr val="tx2">
                    <a:lumMod val="50000"/>
                  </a:schemeClr>
                </a:solidFill>
              </a:rPr>
              <a:t>葉佩諭、袁翠</a:t>
            </a:r>
            <a:r>
              <a:rPr lang="zh-TW" altLang="en-US" sz="2000" dirty="0" smtClean="0">
                <a:solidFill>
                  <a:schemeClr val="tx2">
                    <a:lumMod val="50000"/>
                  </a:schemeClr>
                </a:solidFill>
              </a:rPr>
              <a:t>涓</a:t>
            </a:r>
            <a:r>
              <a:rPr lang="zh-TW" altLang="en-US" sz="2000" dirty="0">
                <a:solidFill>
                  <a:schemeClr val="tx2">
                    <a:lumMod val="50000"/>
                  </a:schemeClr>
                </a:solidFill>
              </a:rPr>
              <a:t>、</a:t>
            </a:r>
            <a:r>
              <a:rPr lang="zh-TW" altLang="en-US" sz="2000" dirty="0" smtClean="0">
                <a:solidFill>
                  <a:schemeClr val="tx2">
                    <a:lumMod val="50000"/>
                  </a:schemeClr>
                </a:solidFill>
              </a:rPr>
              <a:t>許</a:t>
            </a:r>
            <a:r>
              <a:rPr lang="zh-TW" altLang="en-US" sz="2000" dirty="0">
                <a:solidFill>
                  <a:schemeClr val="tx2">
                    <a:lumMod val="50000"/>
                  </a:schemeClr>
                </a:solidFill>
              </a:rPr>
              <a:t>慈嵐</a:t>
            </a:r>
            <a:r>
              <a:rPr lang="zh-TW" altLang="en-US" sz="2000" dirty="0" smtClean="0">
                <a:solidFill>
                  <a:schemeClr val="tx2">
                    <a:lumMod val="50000"/>
                  </a:schemeClr>
                </a:solidFill>
              </a:rPr>
              <a:t>、</a:t>
            </a:r>
            <a:endParaRPr lang="en-US" altLang="zh-TW" sz="2000" dirty="0" smtClean="0">
              <a:solidFill>
                <a:schemeClr val="tx2">
                  <a:lumMod val="50000"/>
                </a:schemeClr>
              </a:solidFill>
            </a:endParaRPr>
          </a:p>
          <a:p>
            <a:r>
              <a:rPr lang="zh-TW" altLang="en-US" sz="2000" dirty="0" smtClean="0">
                <a:solidFill>
                  <a:schemeClr val="tx2">
                    <a:lumMod val="50000"/>
                  </a:schemeClr>
                </a:solidFill>
              </a:rPr>
              <a:t>陳</a:t>
            </a:r>
            <a:r>
              <a:rPr lang="zh-TW" altLang="en-US" sz="2000" dirty="0">
                <a:solidFill>
                  <a:schemeClr val="tx2">
                    <a:lumMod val="50000"/>
                  </a:schemeClr>
                </a:solidFill>
              </a:rPr>
              <a:t>妤</a:t>
            </a:r>
            <a:r>
              <a:rPr lang="zh-TW" altLang="en-US" sz="2000" dirty="0" smtClean="0">
                <a:solidFill>
                  <a:schemeClr val="tx2">
                    <a:lumMod val="50000"/>
                  </a:schemeClr>
                </a:solidFill>
              </a:rPr>
              <a:t>瑄</a:t>
            </a:r>
            <a:r>
              <a:rPr lang="zh-TW" altLang="en-US" sz="2000" dirty="0">
                <a:solidFill>
                  <a:schemeClr val="tx2">
                    <a:lumMod val="50000"/>
                  </a:schemeClr>
                </a:solidFill>
              </a:rPr>
              <a:t>、</a:t>
            </a:r>
            <a:r>
              <a:rPr lang="zh-TW" altLang="en-US" sz="2000" dirty="0" smtClean="0">
                <a:solidFill>
                  <a:schemeClr val="tx2">
                    <a:lumMod val="50000"/>
                  </a:schemeClr>
                </a:solidFill>
              </a:rPr>
              <a:t>蔡</a:t>
            </a:r>
            <a:r>
              <a:rPr lang="zh-TW" altLang="en-US" sz="2000" dirty="0">
                <a:solidFill>
                  <a:schemeClr val="tx2">
                    <a:lumMod val="50000"/>
                  </a:schemeClr>
                </a:solidFill>
              </a:rPr>
              <a:t>慈翊</a:t>
            </a:r>
          </a:p>
        </p:txBody>
      </p:sp>
      <p:sp>
        <p:nvSpPr>
          <p:cNvPr id="46" name="文字方塊 45">
            <a:extLst>
              <a:ext uri="{FF2B5EF4-FFF2-40B4-BE49-F238E27FC236}">
                <a16:creationId xmlns:a16="http://schemas.microsoft.com/office/drawing/2014/main" id="{244CF761-4F65-1D21-2E6D-4F8DCC924A28}"/>
              </a:ext>
            </a:extLst>
          </p:cNvPr>
          <p:cNvSpPr txBox="1"/>
          <p:nvPr/>
        </p:nvSpPr>
        <p:spPr>
          <a:xfrm>
            <a:off x="446362" y="4035542"/>
            <a:ext cx="3993401" cy="369332"/>
          </a:xfrm>
          <a:prstGeom prst="rect">
            <a:avLst/>
          </a:prstGeom>
          <a:noFill/>
        </p:spPr>
        <p:txBody>
          <a:bodyPr wrap="none" rtlCol="0">
            <a:spAutoFit/>
          </a:bodyPr>
          <a:lstStyle/>
          <a:p>
            <a:r>
              <a:rPr lang="en-US" altLang="zh-TW">
                <a:solidFill>
                  <a:schemeClr val="tx2">
                    <a:lumMod val="50000"/>
                  </a:schemeClr>
                </a:solidFill>
              </a:rPr>
              <a:t>________________________________</a:t>
            </a:r>
            <a:endParaRPr lang="zh-TW" altLang="en-US">
              <a:solidFill>
                <a:schemeClr val="tx2">
                  <a:lumMod val="50000"/>
                </a:schemeClr>
              </a:solidFill>
            </a:endParaRPr>
          </a:p>
        </p:txBody>
      </p:sp>
    </p:spTree>
    <p:extLst>
      <p:ext uri="{BB962C8B-B14F-4D97-AF65-F5344CB8AC3E}">
        <p14:creationId xmlns:p14="http://schemas.microsoft.com/office/powerpoint/2010/main" val="753380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62755">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7" name="群組 6">
            <a:extLst>
              <a:ext uri="{FF2B5EF4-FFF2-40B4-BE49-F238E27FC236}">
                <a16:creationId xmlns:a16="http://schemas.microsoft.com/office/drawing/2014/main" id="{35E629CD-3F72-667C-7E30-72E2764BDB7D}"/>
              </a:ext>
            </a:extLst>
          </p:cNvPr>
          <p:cNvGrpSpPr/>
          <p:nvPr/>
        </p:nvGrpSpPr>
        <p:grpSpPr>
          <a:xfrm>
            <a:off x="1032435" y="1927224"/>
            <a:ext cx="5805486" cy="3202388"/>
            <a:chOff x="1073135" y="632690"/>
            <a:chExt cx="5805486" cy="3202388"/>
          </a:xfrm>
        </p:grpSpPr>
        <p:sp>
          <p:nvSpPr>
            <p:cNvPr id="8" name="文字方塊 7">
              <a:extLst>
                <a:ext uri="{FF2B5EF4-FFF2-40B4-BE49-F238E27FC236}">
                  <a16:creationId xmlns:a16="http://schemas.microsoft.com/office/drawing/2014/main" id="{6C8EEEF0-8490-A5E0-FBF7-E74FBB052531}"/>
                </a:ext>
              </a:extLst>
            </p:cNvPr>
            <p:cNvSpPr txBox="1"/>
            <p:nvPr/>
          </p:nvSpPr>
          <p:spPr>
            <a:xfrm>
              <a:off x="1073135" y="632690"/>
              <a:ext cx="2236510" cy="707886"/>
            </a:xfrm>
            <a:prstGeom prst="rect">
              <a:avLst/>
            </a:prstGeom>
            <a:noFill/>
          </p:spPr>
          <p:txBody>
            <a:bodyPr wrap="none" rtlCol="0">
              <a:spAutoFit/>
            </a:bodyPr>
            <a:lstStyle/>
            <a:p>
              <a:r>
                <a:rPr lang="zh-TW" altLang="en-US" sz="4000" dirty="0">
                  <a:solidFill>
                    <a:schemeClr val="tx2">
                      <a:lumMod val="50000"/>
                    </a:schemeClr>
                  </a:solidFill>
                </a:rPr>
                <a:t>開發流程</a:t>
              </a:r>
            </a:p>
          </p:txBody>
        </p:sp>
        <p:sp>
          <p:nvSpPr>
            <p:cNvPr id="9" name="文字方塊 8">
              <a:extLst>
                <a:ext uri="{FF2B5EF4-FFF2-40B4-BE49-F238E27FC236}">
                  <a16:creationId xmlns:a16="http://schemas.microsoft.com/office/drawing/2014/main" id="{13B2DC7E-EB1F-0B9A-6D6E-1BB0A58CA951}"/>
                </a:ext>
              </a:extLst>
            </p:cNvPr>
            <p:cNvSpPr txBox="1"/>
            <p:nvPr/>
          </p:nvSpPr>
          <p:spPr>
            <a:xfrm>
              <a:off x="1073135" y="1696031"/>
              <a:ext cx="5805486" cy="2139047"/>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latin typeface="+mn-ea"/>
                </a:rPr>
                <a:t>需求分析</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smtClean="0">
                  <a:latin typeface="+mn-ea"/>
                </a:rPr>
                <a:t>使用者分為店家及顧客</a:t>
              </a:r>
              <a:endParaRPr lang="en-US" altLang="zh-TW" dirty="0" smtClean="0">
                <a:latin typeface="+mn-ea"/>
              </a:endParaRPr>
            </a:p>
            <a:p>
              <a:pPr>
                <a:lnSpc>
                  <a:spcPts val="2300"/>
                </a:lnSpc>
              </a:pPr>
              <a:r>
                <a:rPr lang="zh-TW" altLang="en-US" dirty="0">
                  <a:latin typeface="+mn-ea"/>
                </a:rPr>
                <a:t>      </a:t>
              </a:r>
              <a:r>
                <a:rPr lang="en-US" altLang="zh-TW" dirty="0">
                  <a:latin typeface="+mn-ea"/>
                </a:rPr>
                <a:t>2.​</a:t>
              </a:r>
              <a:r>
                <a:rPr lang="en-US" altLang="zh-TW" dirty="0" err="1" smtClean="0">
                  <a:latin typeface="+mn-ea"/>
                </a:rPr>
                <a:t>店家需接收到來自</a:t>
              </a:r>
              <a:r>
                <a:rPr lang="zh-TW" altLang="en-US" dirty="0" smtClean="0">
                  <a:latin typeface="+mn-ea"/>
                </a:rPr>
                <a:t>顧客</a:t>
              </a:r>
              <a:r>
                <a:rPr lang="en-US" altLang="zh-TW" dirty="0" err="1" smtClean="0">
                  <a:latin typeface="+mn-ea"/>
                </a:rPr>
                <a:t>的訂單</a:t>
              </a:r>
              <a:endParaRPr lang="en-US" altLang="zh-TW" dirty="0">
                <a:latin typeface="+mn-ea"/>
                <a:cs typeface="Calibri" panose="020F0502020204030204"/>
              </a:endParaRPr>
            </a:p>
            <a:p>
              <a:pPr>
                <a:lnSpc>
                  <a:spcPts val="2300"/>
                </a:lnSpc>
              </a:pPr>
              <a:r>
                <a:rPr lang="zh-TW" altLang="en-US" dirty="0">
                  <a:latin typeface="+mn-ea"/>
                </a:rPr>
                <a:t>      3</a:t>
              </a:r>
              <a:r>
                <a:rPr lang="zh-TW" altLang="en-US" dirty="0" smtClean="0">
                  <a:latin typeface="+mn-ea"/>
                </a:rPr>
                <a:t>.顧客需</a:t>
              </a:r>
              <a:r>
                <a:rPr lang="zh-TW" altLang="en-US" dirty="0">
                  <a:latin typeface="+mn-ea"/>
                </a:rPr>
                <a:t>將商品放進購物車並將訂單送出給店家</a:t>
              </a:r>
            </a:p>
            <a:p>
              <a:pPr>
                <a:lnSpc>
                  <a:spcPts val="2300"/>
                </a:lnSpc>
              </a:pPr>
              <a:r>
                <a:rPr lang="zh-TW" altLang="en-US" dirty="0">
                  <a:latin typeface="+mn-ea"/>
                  <a:cs typeface="Calibri"/>
                </a:rPr>
                <a:t>      4.訂單中</a:t>
              </a:r>
              <a:r>
                <a:rPr lang="zh-TW" altLang="en-US" dirty="0" smtClean="0">
                  <a:latin typeface="+mn-ea"/>
                  <a:cs typeface="Calibri"/>
                </a:rPr>
                <a:t>包含品名、數量、價錢、顧客名稱、</a:t>
              </a:r>
              <a:endParaRPr lang="en-US" altLang="zh-TW" dirty="0" smtClean="0">
                <a:latin typeface="+mn-ea"/>
                <a:cs typeface="Calibri"/>
              </a:endParaRPr>
            </a:p>
            <a:p>
              <a:pPr>
                <a:lnSpc>
                  <a:spcPts val="2300"/>
                </a:lnSpc>
              </a:pPr>
              <a:r>
                <a:rPr lang="zh-TW" altLang="en-US" dirty="0">
                  <a:latin typeface="+mn-ea"/>
                  <a:cs typeface="Calibri"/>
                </a:rPr>
                <a:t> </a:t>
              </a:r>
              <a:r>
                <a:rPr lang="zh-TW" altLang="en-US" dirty="0" smtClean="0">
                  <a:latin typeface="+mn-ea"/>
                  <a:cs typeface="Calibri"/>
                </a:rPr>
                <a:t>         聯絡資訊</a:t>
              </a:r>
              <a:endParaRPr lang="zh-TW" altLang="en-US" dirty="0">
                <a:latin typeface="+mn-ea"/>
                <a:cs typeface="Calibri"/>
              </a:endParaRPr>
            </a:p>
            <a:p>
              <a:endParaRPr lang="zh-TW" altLang="en-US" dirty="0">
                <a:ea typeface="新細明體"/>
                <a:cs typeface="Calibri"/>
              </a:endParaRPr>
            </a:p>
          </p:txBody>
        </p:sp>
      </p:grpSp>
      <p:grpSp>
        <p:nvGrpSpPr>
          <p:cNvPr id="88" name="群組 87">
            <a:extLst>
              <a:ext uri="{FF2B5EF4-FFF2-40B4-BE49-F238E27FC236}">
                <a16:creationId xmlns:a16="http://schemas.microsoft.com/office/drawing/2014/main" id="{C06BA30D-F27E-4575-84DC-B3E058ECF9DB}"/>
              </a:ext>
            </a:extLst>
          </p:cNvPr>
          <p:cNvGrpSpPr/>
          <p:nvPr/>
        </p:nvGrpSpPr>
        <p:grpSpPr>
          <a:xfrm>
            <a:off x="1032435" y="-4886382"/>
            <a:ext cx="5090076" cy="4651966"/>
            <a:chOff x="1005924" y="1693468"/>
            <a:chExt cx="5090076" cy="4651966"/>
          </a:xfrm>
        </p:grpSpPr>
        <p:sp>
          <p:nvSpPr>
            <p:cNvPr id="89" name="文字方塊 88">
              <a:extLst>
                <a:ext uri="{FF2B5EF4-FFF2-40B4-BE49-F238E27FC236}">
                  <a16:creationId xmlns:a16="http://schemas.microsoft.com/office/drawing/2014/main" id="{353BB434-9602-2E2E-91E4-0E3B6DE06A7D}"/>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0" name="Picture 1">
              <a:extLst>
                <a:ext uri="{FF2B5EF4-FFF2-40B4-BE49-F238E27FC236}">
                  <a16:creationId xmlns:a16="http://schemas.microsoft.com/office/drawing/2014/main" id="{410A6EF8-A824-93D0-3809-C21D0238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2803721"/>
              <a:ext cx="5064125" cy="354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群組 90">
            <a:extLst>
              <a:ext uri="{FF2B5EF4-FFF2-40B4-BE49-F238E27FC236}">
                <a16:creationId xmlns:a16="http://schemas.microsoft.com/office/drawing/2014/main" id="{A9A79982-EB27-6458-F37B-9D60A3EBE35A}"/>
              </a:ext>
            </a:extLst>
          </p:cNvPr>
          <p:cNvGrpSpPr/>
          <p:nvPr/>
        </p:nvGrpSpPr>
        <p:grpSpPr>
          <a:xfrm>
            <a:off x="781530" y="6906532"/>
            <a:ext cx="5939245" cy="5058156"/>
            <a:chOff x="574090" y="997607"/>
            <a:chExt cx="5939245" cy="5058156"/>
          </a:xfrm>
        </p:grpSpPr>
        <p:sp>
          <p:nvSpPr>
            <p:cNvPr id="92" name="文字方塊 91">
              <a:extLst>
                <a:ext uri="{FF2B5EF4-FFF2-40B4-BE49-F238E27FC236}">
                  <a16:creationId xmlns:a16="http://schemas.microsoft.com/office/drawing/2014/main" id="{2C6CEC06-EFCF-E1E1-948E-779DCDA4E18D}"/>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93" name="圖片 92">
              <a:extLst>
                <a:ext uri="{FF2B5EF4-FFF2-40B4-BE49-F238E27FC236}">
                  <a16:creationId xmlns:a16="http://schemas.microsoft.com/office/drawing/2014/main" id="{773B6C11-0036-9893-E007-794BA3E8D0D8}"/>
                </a:ext>
              </a:extLst>
            </p:cNvPr>
            <p:cNvPicPr>
              <a:picLocks noChangeAspect="1"/>
            </p:cNvPicPr>
            <p:nvPr/>
          </p:nvPicPr>
          <p:blipFill>
            <a:blip r:embed="rId3"/>
            <a:stretch>
              <a:fillRect/>
            </a:stretch>
          </p:blipFill>
          <p:spPr>
            <a:xfrm>
              <a:off x="662948" y="2101102"/>
              <a:ext cx="5850387" cy="3954661"/>
            </a:xfrm>
            <a:prstGeom prst="rect">
              <a:avLst/>
            </a:prstGeom>
          </p:spPr>
        </p:pic>
      </p:grpSp>
    </p:spTree>
    <p:extLst>
      <p:ext uri="{BB962C8B-B14F-4D97-AF65-F5344CB8AC3E}">
        <p14:creationId xmlns:p14="http://schemas.microsoft.com/office/powerpoint/2010/main" val="6689976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76603">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6" name="群組 5">
            <a:extLst>
              <a:ext uri="{FF2B5EF4-FFF2-40B4-BE49-F238E27FC236}">
                <a16:creationId xmlns:a16="http://schemas.microsoft.com/office/drawing/2014/main" id="{54EE8032-34D3-FA15-BCFC-866B2B49139F}"/>
              </a:ext>
            </a:extLst>
          </p:cNvPr>
          <p:cNvGrpSpPr/>
          <p:nvPr/>
        </p:nvGrpSpPr>
        <p:grpSpPr>
          <a:xfrm>
            <a:off x="593979" y="1000854"/>
            <a:ext cx="5939245" cy="5058156"/>
            <a:chOff x="574090" y="997607"/>
            <a:chExt cx="5939245" cy="5058156"/>
          </a:xfrm>
        </p:grpSpPr>
        <p:sp>
          <p:nvSpPr>
            <p:cNvPr id="8" name="文字方塊 7">
              <a:extLst>
                <a:ext uri="{FF2B5EF4-FFF2-40B4-BE49-F238E27FC236}">
                  <a16:creationId xmlns:a16="http://schemas.microsoft.com/office/drawing/2014/main" id="{6C8EEEF0-8490-A5E0-FBF7-E74FBB052531}"/>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5" name="圖片 4">
              <a:extLst>
                <a:ext uri="{FF2B5EF4-FFF2-40B4-BE49-F238E27FC236}">
                  <a16:creationId xmlns:a16="http://schemas.microsoft.com/office/drawing/2014/main" id="{442C6FF3-A3C7-0431-5943-B3FD81C45887}"/>
                </a:ext>
              </a:extLst>
            </p:cNvPr>
            <p:cNvPicPr>
              <a:picLocks noChangeAspect="1"/>
            </p:cNvPicPr>
            <p:nvPr/>
          </p:nvPicPr>
          <p:blipFill>
            <a:blip r:embed="rId2"/>
            <a:stretch>
              <a:fillRect/>
            </a:stretch>
          </p:blipFill>
          <p:spPr>
            <a:xfrm>
              <a:off x="662948" y="2101102"/>
              <a:ext cx="5850387" cy="3954661"/>
            </a:xfrm>
            <a:prstGeom prst="rect">
              <a:avLst/>
            </a:prstGeom>
          </p:spPr>
        </p:pic>
      </p:grpSp>
      <p:grpSp>
        <p:nvGrpSpPr>
          <p:cNvPr id="73" name="群組 72">
            <a:extLst>
              <a:ext uri="{FF2B5EF4-FFF2-40B4-BE49-F238E27FC236}">
                <a16:creationId xmlns:a16="http://schemas.microsoft.com/office/drawing/2014/main" id="{B013162C-D53F-3A6E-99D1-132E1CA2D055}"/>
              </a:ext>
            </a:extLst>
          </p:cNvPr>
          <p:cNvGrpSpPr/>
          <p:nvPr/>
        </p:nvGrpSpPr>
        <p:grpSpPr>
          <a:xfrm>
            <a:off x="736179" y="-3423451"/>
            <a:ext cx="5289671" cy="2817667"/>
            <a:chOff x="1073135" y="632690"/>
            <a:chExt cx="5289671" cy="2817667"/>
          </a:xfrm>
        </p:grpSpPr>
        <p:sp>
          <p:nvSpPr>
            <p:cNvPr id="74" name="文字方塊 73">
              <a:extLst>
                <a:ext uri="{FF2B5EF4-FFF2-40B4-BE49-F238E27FC236}">
                  <a16:creationId xmlns:a16="http://schemas.microsoft.com/office/drawing/2014/main" id="{3F3CB1A4-CC97-66F4-C96B-CD8022787C05}"/>
                </a:ext>
              </a:extLst>
            </p:cNvPr>
            <p:cNvSpPr txBox="1"/>
            <p:nvPr/>
          </p:nvSpPr>
          <p:spPr>
            <a:xfrm>
              <a:off x="1073135" y="632690"/>
              <a:ext cx="2236510" cy="707886"/>
            </a:xfrm>
            <a:prstGeom prst="rect">
              <a:avLst/>
            </a:prstGeom>
            <a:noFill/>
          </p:spPr>
          <p:txBody>
            <a:bodyPr wrap="none" rtlCol="0">
              <a:spAutoFit/>
            </a:bodyPr>
            <a:lstStyle/>
            <a:p>
              <a:r>
                <a:rPr lang="zh-TW" altLang="en-US" sz="4000">
                  <a:solidFill>
                    <a:schemeClr val="tx2">
                      <a:lumMod val="50000"/>
                    </a:schemeClr>
                  </a:solidFill>
                </a:rPr>
                <a:t>開發流程</a:t>
              </a:r>
            </a:p>
          </p:txBody>
        </p:sp>
        <p:sp>
          <p:nvSpPr>
            <p:cNvPr id="75" name="文字方塊 74">
              <a:extLst>
                <a:ext uri="{FF2B5EF4-FFF2-40B4-BE49-F238E27FC236}">
                  <a16:creationId xmlns:a16="http://schemas.microsoft.com/office/drawing/2014/main" id="{7CCCFEC6-5D38-A7AB-E965-D2E05FAE8727}"/>
                </a:ext>
              </a:extLst>
            </p:cNvPr>
            <p:cNvSpPr txBox="1"/>
            <p:nvPr/>
          </p:nvSpPr>
          <p:spPr>
            <a:xfrm>
              <a:off x="1073135" y="1696031"/>
              <a:ext cx="5289671"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a:t>需求分析</a:t>
              </a:r>
              <a:endParaRPr lang="en-US" altLang="zh-TW"/>
            </a:p>
            <a:p>
              <a:r>
                <a:rPr lang="zh-TW" altLang="en-US"/>
                <a:t>      </a:t>
              </a:r>
              <a:r>
                <a:rPr lang="en-US" altLang="zh-TW"/>
                <a:t>1.</a:t>
              </a:r>
              <a:r>
                <a:rPr lang="zh-TW" altLang="en-US"/>
                <a:t>使用者包含會員及非會員</a:t>
              </a:r>
              <a:endParaRPr lang="en-US" altLang="zh-TW"/>
            </a:p>
            <a:p>
              <a:r>
                <a:rPr lang="zh-TW" altLang="en-US"/>
                <a:t>      </a:t>
              </a:r>
              <a:r>
                <a:rPr lang="en-US" altLang="zh-TW"/>
                <a:t>2.</a:t>
              </a:r>
              <a:r>
                <a:rPr lang="zh-TW" altLang="en-US"/>
                <a:t>如果會員忘記密碼，可以要求系統重置密碼。</a:t>
              </a:r>
              <a:endParaRPr lang="en-US" altLang="zh-TW"/>
            </a:p>
            <a:p>
              <a:r>
                <a:rPr lang="zh-TW" altLang="en-US"/>
                <a:t>      </a:t>
              </a:r>
              <a:r>
                <a:rPr lang="en-US" altLang="zh-TW"/>
                <a:t>3.</a:t>
              </a:r>
              <a:r>
                <a:rPr lang="zh-TW" altLang="en-US"/>
                <a:t> 非會員可以瀏覽商品、加入購物車、更新購 </a:t>
              </a:r>
              <a:endParaRPr lang="en-US" altLang="zh-TW"/>
            </a:p>
            <a:p>
              <a:r>
                <a:rPr lang="zh-TW" altLang="en-US"/>
                <a:t>           物車、瀏覽購物車。</a:t>
              </a:r>
              <a:endParaRPr lang="en-US" altLang="zh-TW"/>
            </a:p>
            <a:p>
              <a:r>
                <a:rPr lang="zh-TW" altLang="en-US"/>
                <a:t>      </a:t>
              </a:r>
              <a:r>
                <a:rPr lang="en-US" altLang="zh-TW"/>
                <a:t>4.</a:t>
              </a:r>
              <a:r>
                <a:rPr lang="zh-TW" altLang="en-US"/>
                <a:t>瀏覽商品可以分類瀏覽，或是查詢瀏覽。</a:t>
              </a:r>
              <a:endParaRPr lang="en-US" altLang="zh-TW"/>
            </a:p>
          </p:txBody>
        </p:sp>
      </p:grpSp>
      <p:sp>
        <p:nvSpPr>
          <p:cNvPr id="9" name="文字方塊 8">
            <a:extLst>
              <a:ext uri="{FF2B5EF4-FFF2-40B4-BE49-F238E27FC236}">
                <a16:creationId xmlns:a16="http://schemas.microsoft.com/office/drawing/2014/main" id="{C50FEA97-F9E7-C3DC-C693-C6AF988406DA}"/>
              </a:ext>
            </a:extLst>
          </p:cNvPr>
          <p:cNvSpPr txBox="1"/>
          <p:nvPr/>
        </p:nvSpPr>
        <p:spPr>
          <a:xfrm>
            <a:off x="1113828" y="7422702"/>
            <a:ext cx="4243790" cy="707886"/>
          </a:xfrm>
          <a:prstGeom prst="rect">
            <a:avLst/>
          </a:prstGeom>
          <a:noFill/>
        </p:spPr>
        <p:txBody>
          <a:bodyPr wrap="none" rtlCol="0">
            <a:spAutoFit/>
          </a:bodyPr>
          <a:lstStyle/>
          <a:p>
            <a:r>
              <a:rPr lang="en-US" altLang="zh-TW" sz="4000">
                <a:solidFill>
                  <a:schemeClr val="tx2">
                    <a:lumMod val="50000"/>
                  </a:schemeClr>
                </a:solidFill>
              </a:rPr>
              <a:t>DEMO</a:t>
            </a:r>
            <a:r>
              <a:rPr lang="zh-TW" altLang="en-US" sz="4000">
                <a:solidFill>
                  <a:schemeClr val="tx2">
                    <a:lumMod val="50000"/>
                  </a:schemeClr>
                </a:solidFill>
              </a:rPr>
              <a:t>、</a:t>
            </a:r>
            <a:r>
              <a:rPr lang="en-US" altLang="zh-TW" sz="4000">
                <a:solidFill>
                  <a:schemeClr val="tx2">
                    <a:lumMod val="50000"/>
                  </a:schemeClr>
                </a:solidFill>
              </a:rPr>
              <a:t>CODE</a:t>
            </a:r>
            <a:r>
              <a:rPr lang="zh-TW" altLang="en-US" sz="4000">
                <a:solidFill>
                  <a:schemeClr val="tx2">
                    <a:lumMod val="50000"/>
                  </a:schemeClr>
                </a:solidFill>
              </a:rPr>
              <a:t>展示</a:t>
            </a:r>
          </a:p>
        </p:txBody>
      </p:sp>
    </p:spTree>
    <p:extLst>
      <p:ext uri="{BB962C8B-B14F-4D97-AF65-F5344CB8AC3E}">
        <p14:creationId xmlns:p14="http://schemas.microsoft.com/office/powerpoint/2010/main" val="27571774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74518">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a:ln>
                      <a:noFill/>
                    </a:ln>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a:ln>
                    <a:noFill/>
                  </a:ln>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a:ln>
                  <a:noFill/>
                </a:ln>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a:ln>
                <a:noFill/>
              </a:ln>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a:ln>
              <a:noFill/>
            </a:ln>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F7AF5111-50CF-4D40-D337-7A2EB3CCE871}"/>
              </a:ext>
            </a:extLst>
          </p:cNvPr>
          <p:cNvSpPr txBox="1"/>
          <p:nvPr/>
        </p:nvSpPr>
        <p:spPr>
          <a:xfrm>
            <a:off x="1162929" y="3035097"/>
            <a:ext cx="2555508" cy="707886"/>
          </a:xfrm>
          <a:prstGeom prst="rect">
            <a:avLst/>
          </a:prstGeom>
          <a:noFill/>
        </p:spPr>
        <p:txBody>
          <a:bodyPr wrap="none" rtlCol="0">
            <a:spAutoFit/>
          </a:bodyPr>
          <a:lstStyle/>
          <a:p>
            <a:r>
              <a:rPr lang="en-US" altLang="zh-TW" sz="4000" dirty="0" smtClean="0">
                <a:solidFill>
                  <a:schemeClr val="tx2">
                    <a:lumMod val="50000"/>
                  </a:schemeClr>
                </a:solidFill>
              </a:rPr>
              <a:t>DEMO</a:t>
            </a:r>
            <a:r>
              <a:rPr lang="zh-TW" altLang="en-US" sz="4000" dirty="0" smtClean="0">
                <a:solidFill>
                  <a:schemeClr val="tx2">
                    <a:lumMod val="50000"/>
                  </a:schemeClr>
                </a:solidFill>
              </a:rPr>
              <a:t>展示</a:t>
            </a:r>
            <a:endParaRPr lang="zh-TW" altLang="en-US" sz="4000" dirty="0">
              <a:solidFill>
                <a:schemeClr val="tx2">
                  <a:lumMod val="50000"/>
                </a:schemeClr>
              </a:solidFill>
            </a:endParaRPr>
          </a:p>
        </p:txBody>
      </p:sp>
      <p:grpSp>
        <p:nvGrpSpPr>
          <p:cNvPr id="74" name="群組 73">
            <a:extLst>
              <a:ext uri="{FF2B5EF4-FFF2-40B4-BE49-F238E27FC236}">
                <a16:creationId xmlns:a16="http://schemas.microsoft.com/office/drawing/2014/main" id="{1452B94C-5F40-100C-6BF5-DA076DE4384E}"/>
              </a:ext>
            </a:extLst>
          </p:cNvPr>
          <p:cNvGrpSpPr/>
          <p:nvPr/>
        </p:nvGrpSpPr>
        <p:grpSpPr>
          <a:xfrm>
            <a:off x="430438" y="-5239440"/>
            <a:ext cx="5939245" cy="5058156"/>
            <a:chOff x="574090" y="997607"/>
            <a:chExt cx="5939245" cy="5058156"/>
          </a:xfrm>
        </p:grpSpPr>
        <p:sp>
          <p:nvSpPr>
            <p:cNvPr id="75" name="文字方塊 74">
              <a:extLst>
                <a:ext uri="{FF2B5EF4-FFF2-40B4-BE49-F238E27FC236}">
                  <a16:creationId xmlns:a16="http://schemas.microsoft.com/office/drawing/2014/main" id="{53A6912A-A8C3-3245-0CA3-40EF570EB4E8}"/>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77" name="圖片 76">
              <a:extLst>
                <a:ext uri="{FF2B5EF4-FFF2-40B4-BE49-F238E27FC236}">
                  <a16:creationId xmlns:a16="http://schemas.microsoft.com/office/drawing/2014/main" id="{9F9DDFCA-BEF6-FF86-268C-C5FC14513BEA}"/>
                </a:ext>
              </a:extLst>
            </p:cNvPr>
            <p:cNvPicPr>
              <a:picLocks noChangeAspect="1"/>
            </p:cNvPicPr>
            <p:nvPr/>
          </p:nvPicPr>
          <p:blipFill>
            <a:blip r:embed="rId2"/>
            <a:stretch>
              <a:fillRect/>
            </a:stretch>
          </p:blipFill>
          <p:spPr>
            <a:xfrm>
              <a:off x="662948" y="2101102"/>
              <a:ext cx="5850387" cy="3954661"/>
            </a:xfrm>
            <a:prstGeom prst="rect">
              <a:avLst/>
            </a:prstGeom>
          </p:spPr>
        </p:pic>
      </p:grpSp>
      <p:grpSp>
        <p:nvGrpSpPr>
          <p:cNvPr id="87" name="群組 86">
            <a:extLst>
              <a:ext uri="{FF2B5EF4-FFF2-40B4-BE49-F238E27FC236}">
                <a16:creationId xmlns:a16="http://schemas.microsoft.com/office/drawing/2014/main" id="{055DCDD7-81B3-9ED1-33C7-4B0C51ABB534}"/>
              </a:ext>
            </a:extLst>
          </p:cNvPr>
          <p:cNvGrpSpPr/>
          <p:nvPr/>
        </p:nvGrpSpPr>
        <p:grpSpPr>
          <a:xfrm>
            <a:off x="519296" y="7190098"/>
            <a:ext cx="6780172" cy="3195877"/>
            <a:chOff x="169404" y="1638909"/>
            <a:chExt cx="6780172" cy="3195877"/>
          </a:xfrm>
        </p:grpSpPr>
        <p:sp>
          <p:nvSpPr>
            <p:cNvPr id="88" name="文字方塊 87">
              <a:extLst>
                <a:ext uri="{FF2B5EF4-FFF2-40B4-BE49-F238E27FC236}">
                  <a16:creationId xmlns:a16="http://schemas.microsoft.com/office/drawing/2014/main" id="{83714CA1-BCC0-10F3-58C8-FE96A0F41EE6}"/>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89" name="圖片 88">
              <a:extLst>
                <a:ext uri="{FF2B5EF4-FFF2-40B4-BE49-F238E27FC236}">
                  <a16:creationId xmlns:a16="http://schemas.microsoft.com/office/drawing/2014/main" id="{7E3678F8-4DC1-92CF-718F-C9AB1141FC01}"/>
                </a:ext>
              </a:extLst>
            </p:cNvPr>
            <p:cNvPicPr>
              <a:picLocks noChangeAspect="1"/>
            </p:cNvPicPr>
            <p:nvPr/>
          </p:nvPicPr>
          <p:blipFill>
            <a:blip r:embed="rId3"/>
            <a:stretch>
              <a:fillRect/>
            </a:stretch>
          </p:blipFill>
          <p:spPr>
            <a:xfrm>
              <a:off x="169404" y="2719798"/>
              <a:ext cx="6780172" cy="2114988"/>
            </a:xfrm>
            <a:prstGeom prst="rect">
              <a:avLst/>
            </a:prstGeom>
          </p:spPr>
        </p:pic>
      </p:grpSp>
    </p:spTree>
    <p:extLst>
      <p:ext uri="{BB962C8B-B14F-4D97-AF65-F5344CB8AC3E}">
        <p14:creationId xmlns:p14="http://schemas.microsoft.com/office/powerpoint/2010/main" val="35598368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7271639">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7" name="群組 6">
            <a:extLst>
              <a:ext uri="{FF2B5EF4-FFF2-40B4-BE49-F238E27FC236}">
                <a16:creationId xmlns:a16="http://schemas.microsoft.com/office/drawing/2014/main" id="{717FB83D-C523-0142-705A-33BA10947D48}"/>
              </a:ext>
            </a:extLst>
          </p:cNvPr>
          <p:cNvGrpSpPr/>
          <p:nvPr/>
        </p:nvGrpSpPr>
        <p:grpSpPr>
          <a:xfrm>
            <a:off x="169404" y="1638909"/>
            <a:ext cx="6780172" cy="3195877"/>
            <a:chOff x="169404" y="1638909"/>
            <a:chExt cx="6780172" cy="3195877"/>
          </a:xfrm>
        </p:grpSpPr>
        <p:sp>
          <p:nvSpPr>
            <p:cNvPr id="86" name="文字方塊 85">
              <a:extLst>
                <a:ext uri="{FF2B5EF4-FFF2-40B4-BE49-F238E27FC236}">
                  <a16:creationId xmlns:a16="http://schemas.microsoft.com/office/drawing/2014/main" id="{CA364B6F-1AC9-2686-44E7-2B706523A842}"/>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3" name="圖片 2">
              <a:extLst>
                <a:ext uri="{FF2B5EF4-FFF2-40B4-BE49-F238E27FC236}">
                  <a16:creationId xmlns:a16="http://schemas.microsoft.com/office/drawing/2014/main" id="{3388EC3E-7C44-928D-8E1D-1656AC703B6B}"/>
                </a:ext>
              </a:extLst>
            </p:cNvPr>
            <p:cNvPicPr>
              <a:picLocks noChangeAspect="1"/>
            </p:cNvPicPr>
            <p:nvPr/>
          </p:nvPicPr>
          <p:blipFill>
            <a:blip r:embed="rId2"/>
            <a:stretch>
              <a:fillRect/>
            </a:stretch>
          </p:blipFill>
          <p:spPr>
            <a:xfrm>
              <a:off x="169404" y="2719798"/>
              <a:ext cx="6780172" cy="2114988"/>
            </a:xfrm>
            <a:prstGeom prst="rect">
              <a:avLst/>
            </a:prstGeom>
          </p:spPr>
        </p:pic>
      </p:grpSp>
      <p:sp>
        <p:nvSpPr>
          <p:cNvPr id="89" name="文字方塊 88">
            <a:extLst>
              <a:ext uri="{FF2B5EF4-FFF2-40B4-BE49-F238E27FC236}">
                <a16:creationId xmlns:a16="http://schemas.microsoft.com/office/drawing/2014/main" id="{AB0D4049-ABE0-AA6C-DBD0-4B3B4E06E768}"/>
              </a:ext>
            </a:extLst>
          </p:cNvPr>
          <p:cNvSpPr txBox="1"/>
          <p:nvPr/>
        </p:nvSpPr>
        <p:spPr>
          <a:xfrm>
            <a:off x="1019866" y="-1392038"/>
            <a:ext cx="4243790" cy="707886"/>
          </a:xfrm>
          <a:prstGeom prst="rect">
            <a:avLst/>
          </a:prstGeom>
          <a:noFill/>
        </p:spPr>
        <p:txBody>
          <a:bodyPr wrap="none" rtlCol="0">
            <a:spAutoFit/>
          </a:bodyPr>
          <a:lstStyle/>
          <a:p>
            <a:r>
              <a:rPr lang="en-US" altLang="zh-TW" sz="4000">
                <a:solidFill>
                  <a:schemeClr val="tx2">
                    <a:lumMod val="50000"/>
                  </a:schemeClr>
                </a:solidFill>
              </a:rPr>
              <a:t>DEMO</a:t>
            </a:r>
            <a:r>
              <a:rPr lang="zh-TW" altLang="en-US" sz="4000">
                <a:solidFill>
                  <a:schemeClr val="tx2">
                    <a:lumMod val="50000"/>
                  </a:schemeClr>
                </a:solidFill>
              </a:rPr>
              <a:t>、</a:t>
            </a:r>
            <a:r>
              <a:rPr lang="en-US" altLang="zh-TW" sz="4000">
                <a:solidFill>
                  <a:schemeClr val="tx2">
                    <a:lumMod val="50000"/>
                  </a:schemeClr>
                </a:solidFill>
              </a:rPr>
              <a:t>CODE</a:t>
            </a:r>
            <a:r>
              <a:rPr lang="zh-TW" altLang="en-US" sz="4000">
                <a:solidFill>
                  <a:schemeClr val="tx2">
                    <a:lumMod val="50000"/>
                  </a:schemeClr>
                </a:solidFill>
              </a:rPr>
              <a:t>展示</a:t>
            </a:r>
          </a:p>
        </p:txBody>
      </p:sp>
      <p:grpSp>
        <p:nvGrpSpPr>
          <p:cNvPr id="90" name="群組 89">
            <a:extLst>
              <a:ext uri="{FF2B5EF4-FFF2-40B4-BE49-F238E27FC236}">
                <a16:creationId xmlns:a16="http://schemas.microsoft.com/office/drawing/2014/main" id="{8D3B4091-A1DD-A05D-33D2-88367CB00841}"/>
              </a:ext>
            </a:extLst>
          </p:cNvPr>
          <p:cNvGrpSpPr/>
          <p:nvPr/>
        </p:nvGrpSpPr>
        <p:grpSpPr>
          <a:xfrm>
            <a:off x="666834" y="7213308"/>
            <a:ext cx="5289671" cy="3094666"/>
            <a:chOff x="1073135" y="632690"/>
            <a:chExt cx="5289671" cy="3094666"/>
          </a:xfrm>
        </p:grpSpPr>
        <p:sp>
          <p:nvSpPr>
            <p:cNvPr id="91" name="文字方塊 90">
              <a:extLst>
                <a:ext uri="{FF2B5EF4-FFF2-40B4-BE49-F238E27FC236}">
                  <a16:creationId xmlns:a16="http://schemas.microsoft.com/office/drawing/2014/main" id="{3B6E4094-9992-8E77-4ACF-20A890EDD38E}"/>
                </a:ext>
              </a:extLst>
            </p:cNvPr>
            <p:cNvSpPr txBox="1"/>
            <p:nvPr/>
          </p:nvSpPr>
          <p:spPr>
            <a:xfrm>
              <a:off x="1073135" y="632690"/>
              <a:ext cx="2749471" cy="707886"/>
            </a:xfrm>
            <a:prstGeom prst="rect">
              <a:avLst/>
            </a:prstGeom>
            <a:noFill/>
          </p:spPr>
          <p:txBody>
            <a:bodyPr wrap="none" rtlCol="0">
              <a:spAutoFit/>
            </a:bodyPr>
            <a:lstStyle/>
            <a:p>
              <a:r>
                <a:rPr lang="zh-TW" altLang="en-US" sz="4000">
                  <a:solidFill>
                    <a:schemeClr val="tx2">
                      <a:lumMod val="50000"/>
                    </a:schemeClr>
                  </a:solidFill>
                </a:rPr>
                <a:t>優缺點分析</a:t>
              </a:r>
            </a:p>
          </p:txBody>
        </p:sp>
        <p:sp>
          <p:nvSpPr>
            <p:cNvPr id="92" name="文字方塊 91">
              <a:extLst>
                <a:ext uri="{FF2B5EF4-FFF2-40B4-BE49-F238E27FC236}">
                  <a16:creationId xmlns:a16="http://schemas.microsoft.com/office/drawing/2014/main" id="{3878C7C3-DA50-A7AE-1624-56FB8D1AD40F}"/>
                </a:ext>
              </a:extLst>
            </p:cNvPr>
            <p:cNvSpPr txBox="1"/>
            <p:nvPr/>
          </p:nvSpPr>
          <p:spPr>
            <a:xfrm>
              <a:off x="1073135" y="1696031"/>
              <a:ext cx="5289671" cy="2031325"/>
            </a:xfrm>
            <a:prstGeom prst="rect">
              <a:avLst/>
            </a:prstGeom>
            <a:noFill/>
          </p:spPr>
          <p:txBody>
            <a:bodyPr wrap="square" rtlCol="0">
              <a:spAutoFit/>
            </a:bodyPr>
            <a:lstStyle/>
            <a:p>
              <a:pPr marL="285750" indent="-285750">
                <a:buFont typeface="Arial" panose="020B0604020202020204" pitchFamily="34" charset="0"/>
                <a:buChar char="•"/>
              </a:pPr>
              <a:r>
                <a:rPr lang="zh-TW" altLang="en-US"/>
                <a:t>優點</a:t>
              </a:r>
              <a:endParaRPr lang="en-US" altLang="zh-TW"/>
            </a:p>
            <a:p>
              <a:r>
                <a:rPr lang="zh-TW" altLang="en-US"/>
                <a:t>      </a:t>
              </a:r>
              <a:r>
                <a:rPr lang="en-US" altLang="zh-TW"/>
                <a:t>1.</a:t>
              </a:r>
              <a:r>
                <a:rPr lang="zh-TW" altLang="en-US"/>
                <a:t>縮短學餐排隊時間</a:t>
              </a:r>
              <a:endParaRPr lang="en-US" altLang="zh-TW"/>
            </a:p>
            <a:p>
              <a:r>
                <a:rPr lang="zh-TW" altLang="en-US"/>
                <a:t>      </a:t>
              </a:r>
              <a:r>
                <a:rPr lang="en-US" altLang="zh-TW"/>
                <a:t>2.</a:t>
              </a:r>
              <a:r>
                <a:rPr lang="zh-TW" altLang="en-US"/>
                <a:t>減少點錯餐點的人為失誤</a:t>
              </a:r>
              <a:endParaRPr lang="en-US" altLang="zh-TW"/>
            </a:p>
            <a:p>
              <a:r>
                <a:rPr lang="zh-TW" altLang="en-US"/>
                <a:t>      </a:t>
              </a:r>
              <a:r>
                <a:rPr lang="en-US" altLang="zh-TW"/>
                <a:t>3.</a:t>
              </a:r>
              <a:r>
                <a:rPr lang="zh-TW" altLang="en-US"/>
                <a:t>時間內取消功能可以減少食材的浪費</a:t>
              </a:r>
              <a:endParaRPr lang="en-US" altLang="zh-TW"/>
            </a:p>
            <a:p>
              <a:pPr marL="285750" indent="-285750">
                <a:buFont typeface="Arial" panose="020B0604020202020204" pitchFamily="34" charset="0"/>
                <a:buChar char="•"/>
              </a:pPr>
              <a:r>
                <a:rPr lang="zh-TW" altLang="en-US"/>
                <a:t>缺點</a:t>
              </a:r>
              <a:endParaRPr lang="en-US" altLang="zh-TW"/>
            </a:p>
            <a:p>
              <a:r>
                <a:rPr lang="zh-TW" altLang="en-US"/>
                <a:t>     </a:t>
              </a:r>
              <a:r>
                <a:rPr lang="en-US" altLang="zh-TW"/>
                <a:t>1.</a:t>
              </a:r>
              <a:r>
                <a:rPr lang="zh-TW" altLang="en-US"/>
                <a:t>互動性較低</a:t>
              </a:r>
              <a:endParaRPr lang="en-US" altLang="zh-TW"/>
            </a:p>
            <a:p>
              <a:r>
                <a:rPr lang="zh-TW" altLang="en-US"/>
                <a:t>     </a:t>
              </a:r>
              <a:r>
                <a:rPr lang="en-US" altLang="zh-TW"/>
                <a:t>2.</a:t>
              </a:r>
              <a:r>
                <a:rPr lang="zh-TW" altLang="en-US"/>
                <a:t>需改變顧客習慣</a:t>
              </a:r>
              <a:endParaRPr lang="en-US" altLang="zh-TW"/>
            </a:p>
          </p:txBody>
        </p:sp>
      </p:grpSp>
    </p:spTree>
    <p:extLst>
      <p:ext uri="{BB962C8B-B14F-4D97-AF65-F5344CB8AC3E}">
        <p14:creationId xmlns:p14="http://schemas.microsoft.com/office/powerpoint/2010/main" val="18400473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a:ln>
                      <a:noFill/>
                    </a:ln>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a:ln>
                    <a:noFill/>
                  </a:ln>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a:ln>
                  <a:noFill/>
                </a:ln>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a:ln>
                <a:noFill/>
              </a:ln>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a:ln>
              <a:noFill/>
            </a:ln>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5" name="群組 4">
            <a:extLst>
              <a:ext uri="{FF2B5EF4-FFF2-40B4-BE49-F238E27FC236}">
                <a16:creationId xmlns:a16="http://schemas.microsoft.com/office/drawing/2014/main" id="{0D63CE26-26F0-07A3-EB9A-00D779E4C1B6}"/>
              </a:ext>
            </a:extLst>
          </p:cNvPr>
          <p:cNvGrpSpPr/>
          <p:nvPr/>
        </p:nvGrpSpPr>
        <p:grpSpPr>
          <a:xfrm>
            <a:off x="897418" y="1710347"/>
            <a:ext cx="5289671" cy="3497341"/>
            <a:chOff x="1073135" y="632690"/>
            <a:chExt cx="5289671" cy="3497341"/>
          </a:xfrm>
        </p:grpSpPr>
        <p:sp>
          <p:nvSpPr>
            <p:cNvPr id="6" name="文字方塊 5">
              <a:extLst>
                <a:ext uri="{FF2B5EF4-FFF2-40B4-BE49-F238E27FC236}">
                  <a16:creationId xmlns:a16="http://schemas.microsoft.com/office/drawing/2014/main" id="{2A8059BE-7E07-93AB-A00B-22FFC715357D}"/>
                </a:ext>
              </a:extLst>
            </p:cNvPr>
            <p:cNvSpPr txBox="1"/>
            <p:nvPr/>
          </p:nvSpPr>
          <p:spPr>
            <a:xfrm>
              <a:off x="1073135" y="632690"/>
              <a:ext cx="2749471" cy="707886"/>
            </a:xfrm>
            <a:prstGeom prst="rect">
              <a:avLst/>
            </a:prstGeom>
            <a:noFill/>
          </p:spPr>
          <p:txBody>
            <a:bodyPr wrap="none" rtlCol="0">
              <a:spAutoFit/>
            </a:bodyPr>
            <a:lstStyle/>
            <a:p>
              <a:r>
                <a:rPr lang="zh-TW" altLang="en-US" sz="4000" dirty="0">
                  <a:solidFill>
                    <a:schemeClr val="tx2">
                      <a:lumMod val="50000"/>
                    </a:schemeClr>
                  </a:solidFill>
                </a:rPr>
                <a:t>優缺點分析</a:t>
              </a:r>
            </a:p>
          </p:txBody>
        </p:sp>
        <p:sp>
          <p:nvSpPr>
            <p:cNvPr id="8" name="文字方塊 7">
              <a:extLst>
                <a:ext uri="{FF2B5EF4-FFF2-40B4-BE49-F238E27FC236}">
                  <a16:creationId xmlns:a16="http://schemas.microsoft.com/office/drawing/2014/main" id="{6225C69E-7D58-2FC9-3B03-6B79B83638F5}"/>
                </a:ext>
              </a:extLst>
            </p:cNvPr>
            <p:cNvSpPr txBox="1"/>
            <p:nvPr/>
          </p:nvSpPr>
          <p:spPr>
            <a:xfrm>
              <a:off x="1073135" y="1696031"/>
              <a:ext cx="5289671" cy="2434000"/>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latin typeface="+mn-ea"/>
                </a:rPr>
                <a:t>優點</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a:latin typeface="+mn-ea"/>
                </a:rPr>
                <a:t>縮短學餐排隊時間</a:t>
              </a:r>
              <a:endParaRPr lang="en-US" altLang="zh-TW" dirty="0">
                <a:latin typeface="+mn-ea"/>
              </a:endParaRPr>
            </a:p>
            <a:p>
              <a:pPr>
                <a:lnSpc>
                  <a:spcPts val="2300"/>
                </a:lnSpc>
              </a:pPr>
              <a:r>
                <a:rPr lang="zh-TW" altLang="en-US" dirty="0">
                  <a:latin typeface="+mn-ea"/>
                </a:rPr>
                <a:t>      </a:t>
              </a:r>
              <a:r>
                <a:rPr lang="en-US" altLang="zh-TW" dirty="0">
                  <a:latin typeface="+mn-ea"/>
                </a:rPr>
                <a:t>2.</a:t>
              </a:r>
              <a:r>
                <a:rPr lang="zh-TW" altLang="en-US" dirty="0">
                  <a:latin typeface="+mn-ea"/>
                </a:rPr>
                <a:t>減少點錯餐點的人為失誤</a:t>
              </a:r>
              <a:endParaRPr lang="en-US" altLang="zh-TW" dirty="0">
                <a:latin typeface="+mn-ea"/>
                <a:cs typeface="Calibri"/>
              </a:endParaRPr>
            </a:p>
            <a:p>
              <a:pPr>
                <a:lnSpc>
                  <a:spcPts val="2300"/>
                </a:lnSpc>
              </a:pPr>
              <a:r>
                <a:rPr lang="zh-TW" altLang="en-US" dirty="0">
                  <a:latin typeface="+mn-ea"/>
                  <a:cs typeface="Calibri"/>
                </a:rPr>
                <a:t>      3.點單方便、</a:t>
              </a:r>
              <a:r>
                <a:rPr lang="zh-TW" altLang="en-US" dirty="0" smtClean="0">
                  <a:latin typeface="+mn-ea"/>
                  <a:cs typeface="Calibri"/>
                </a:rPr>
                <a:t>快捷</a:t>
              </a:r>
              <a:endParaRPr lang="en-US" altLang="zh-TW" dirty="0" smtClean="0">
                <a:latin typeface="+mn-ea"/>
                <a:cs typeface="Calibri"/>
              </a:endParaRPr>
            </a:p>
            <a:p>
              <a:endParaRPr lang="zh-TW" altLang="en-US" dirty="0">
                <a:ea typeface="新細明體"/>
              </a:endParaRPr>
            </a:p>
            <a:p>
              <a:pPr marL="285750" indent="-285750">
                <a:lnSpc>
                  <a:spcPts val="2300"/>
                </a:lnSpc>
                <a:buFont typeface="Wingdings" panose="05000000000000000000" pitchFamily="2" charset="2"/>
                <a:buChar char="u"/>
              </a:pPr>
              <a:r>
                <a:rPr lang="zh-TW" altLang="en-US" dirty="0">
                  <a:latin typeface="+mn-ea"/>
                </a:rPr>
                <a:t>缺點</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a:latin typeface="+mn-ea"/>
                </a:rPr>
                <a:t>互動性較低</a:t>
              </a:r>
              <a:endParaRPr lang="en-US" altLang="zh-TW" dirty="0">
                <a:latin typeface="+mn-ea"/>
              </a:endParaRPr>
            </a:p>
            <a:p>
              <a:pPr>
                <a:lnSpc>
                  <a:spcPts val="2300"/>
                </a:lnSpc>
              </a:pPr>
              <a:r>
                <a:rPr lang="zh-TW" altLang="en-US" dirty="0">
                  <a:latin typeface="+mn-ea"/>
                </a:rPr>
                <a:t>     </a:t>
              </a:r>
              <a:r>
                <a:rPr lang="en-US" altLang="zh-TW" dirty="0">
                  <a:latin typeface="+mn-ea"/>
                </a:rPr>
                <a:t>2.</a:t>
              </a:r>
              <a:r>
                <a:rPr lang="zh-TW" altLang="en-US" dirty="0">
                  <a:latin typeface="+mn-ea"/>
                </a:rPr>
                <a:t>需改變顧客習慣</a:t>
              </a:r>
              <a:endParaRPr lang="en-US" altLang="zh-TW" dirty="0">
                <a:latin typeface="+mn-ea"/>
              </a:endParaRPr>
            </a:p>
          </p:txBody>
        </p:sp>
      </p:grpSp>
      <p:grpSp>
        <p:nvGrpSpPr>
          <p:cNvPr id="74" name="群組 73">
            <a:extLst>
              <a:ext uri="{FF2B5EF4-FFF2-40B4-BE49-F238E27FC236}">
                <a16:creationId xmlns:a16="http://schemas.microsoft.com/office/drawing/2014/main" id="{6510BEC3-3950-0D0F-700E-0E0942D982DA}"/>
              </a:ext>
            </a:extLst>
          </p:cNvPr>
          <p:cNvGrpSpPr/>
          <p:nvPr/>
        </p:nvGrpSpPr>
        <p:grpSpPr>
          <a:xfrm>
            <a:off x="1180446" y="7249465"/>
            <a:ext cx="5455528" cy="3929719"/>
            <a:chOff x="970160" y="673047"/>
            <a:chExt cx="5455528" cy="3929719"/>
          </a:xfrm>
        </p:grpSpPr>
        <p:sp>
          <p:nvSpPr>
            <p:cNvPr id="75" name="文字方塊 74">
              <a:extLst>
                <a:ext uri="{FF2B5EF4-FFF2-40B4-BE49-F238E27FC236}">
                  <a16:creationId xmlns:a16="http://schemas.microsoft.com/office/drawing/2014/main" id="{CCD7E8AA-C8A0-F629-FDA1-62AC74412B81}"/>
                </a:ext>
              </a:extLst>
            </p:cNvPr>
            <p:cNvSpPr txBox="1"/>
            <p:nvPr/>
          </p:nvSpPr>
          <p:spPr>
            <a:xfrm>
              <a:off x="970160" y="673047"/>
              <a:ext cx="3775393" cy="1323439"/>
            </a:xfrm>
            <a:prstGeom prst="rect">
              <a:avLst/>
            </a:prstGeom>
            <a:noFill/>
          </p:spPr>
          <p:txBody>
            <a:bodyPr wrap="none" lIns="91440" tIns="45720" rIns="91440" bIns="45720" rtlCol="0" anchor="t">
              <a:spAutoFit/>
            </a:bodyPr>
            <a:lstStyle/>
            <a:p>
              <a:r>
                <a:rPr lang="zh-TW" altLang="en-US" sz="4000">
                  <a:solidFill>
                    <a:schemeClr val="tx2">
                      <a:lumMod val="50000"/>
                    </a:schemeClr>
                  </a:solidFill>
                </a:rPr>
                <a:t>結論及未來展望</a:t>
              </a:r>
            </a:p>
            <a:p>
              <a:endParaRPr lang="zh-TW" altLang="en-US" sz="4000">
                <a:solidFill>
                  <a:schemeClr val="tx2">
                    <a:lumMod val="50000"/>
                  </a:schemeClr>
                </a:solidFill>
                <a:ea typeface="新細明體"/>
                <a:cs typeface="Calibri"/>
              </a:endParaRPr>
            </a:p>
          </p:txBody>
        </p:sp>
        <p:sp>
          <p:nvSpPr>
            <p:cNvPr id="77" name="文字方塊 76">
              <a:extLst>
                <a:ext uri="{FF2B5EF4-FFF2-40B4-BE49-F238E27FC236}">
                  <a16:creationId xmlns:a16="http://schemas.microsoft.com/office/drawing/2014/main" id="{AFDDBEC7-1B8C-A846-6BF6-B1752EC8AFF8}"/>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a:t>
              </a:r>
              <a:r>
                <a:rPr lang="zh-TW" altLang="en-US" sz="1800" kern="100">
                  <a:effectLst/>
                  <a:ea typeface="標楷體" panose="03000509000000000000" pitchFamily="65" charset="-120"/>
                </a:rPr>
                <a:t>及會員</a:t>
              </a:r>
              <a:r>
                <a:rPr lang="zh-TW" altLang="zh-TW" sz="1800" kern="100">
                  <a:effectLst/>
                  <a:ea typeface="標楷體" panose="03000509000000000000" pitchFamily="65" charset="-120"/>
                </a:rPr>
                <a:t>等。</a:t>
              </a:r>
              <a:endParaRPr lang="zh-TW" altLang="zh-TW" sz="1800" kern="100">
                <a:effectLst/>
                <a:ea typeface="新細明體" panose="02020500000000000000" pitchFamily="18" charset="-120"/>
              </a:endParaRPr>
            </a:p>
            <a:p>
              <a:endParaRPr lang="en-US" altLang="zh-TW"/>
            </a:p>
          </p:txBody>
        </p:sp>
      </p:grpSp>
      <p:grpSp>
        <p:nvGrpSpPr>
          <p:cNvPr id="87" name="群組 86">
            <a:extLst>
              <a:ext uri="{FF2B5EF4-FFF2-40B4-BE49-F238E27FC236}">
                <a16:creationId xmlns:a16="http://schemas.microsoft.com/office/drawing/2014/main" id="{24F7B0AD-6B90-18C6-4A14-5CF8416E3A85}"/>
              </a:ext>
            </a:extLst>
          </p:cNvPr>
          <p:cNvGrpSpPr/>
          <p:nvPr/>
        </p:nvGrpSpPr>
        <p:grpSpPr>
          <a:xfrm>
            <a:off x="383777" y="-3536224"/>
            <a:ext cx="6780172" cy="3195877"/>
            <a:chOff x="169404" y="1638909"/>
            <a:chExt cx="6780172" cy="3195877"/>
          </a:xfrm>
        </p:grpSpPr>
        <p:sp>
          <p:nvSpPr>
            <p:cNvPr id="88" name="文字方塊 87">
              <a:extLst>
                <a:ext uri="{FF2B5EF4-FFF2-40B4-BE49-F238E27FC236}">
                  <a16:creationId xmlns:a16="http://schemas.microsoft.com/office/drawing/2014/main" id="{40E94330-FE7C-51EC-CA6E-02EC5C60467A}"/>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89" name="圖片 88">
              <a:extLst>
                <a:ext uri="{FF2B5EF4-FFF2-40B4-BE49-F238E27FC236}">
                  <a16:creationId xmlns:a16="http://schemas.microsoft.com/office/drawing/2014/main" id="{4DE516D0-4F4A-A227-F8A9-5B37199E37A8}"/>
                </a:ext>
              </a:extLst>
            </p:cNvPr>
            <p:cNvPicPr>
              <a:picLocks noChangeAspect="1"/>
            </p:cNvPicPr>
            <p:nvPr/>
          </p:nvPicPr>
          <p:blipFill>
            <a:blip r:embed="rId2"/>
            <a:stretch>
              <a:fillRect/>
            </a:stretch>
          </p:blipFill>
          <p:spPr>
            <a:xfrm>
              <a:off x="169404" y="2719798"/>
              <a:ext cx="6780172" cy="2114988"/>
            </a:xfrm>
            <a:prstGeom prst="rect">
              <a:avLst/>
            </a:prstGeom>
          </p:spPr>
        </p:pic>
      </p:grpSp>
    </p:spTree>
    <p:extLst>
      <p:ext uri="{BB962C8B-B14F-4D97-AF65-F5344CB8AC3E}">
        <p14:creationId xmlns:p14="http://schemas.microsoft.com/office/powerpoint/2010/main" val="31118863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939600" y="1720136"/>
            <a:ext cx="5365291" cy="3339172"/>
            <a:chOff x="970160" y="673047"/>
            <a:chExt cx="5365291" cy="3339172"/>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dirty="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045780" y="1578861"/>
              <a:ext cx="5289671" cy="2433358"/>
            </a:xfrm>
            <a:prstGeom prst="rect">
              <a:avLst/>
            </a:prstGeom>
            <a:noFill/>
          </p:spPr>
          <p:txBody>
            <a:bodyPr wrap="square" lIns="91440" tIns="45720" rIns="91440" bIns="45720" rtlCol="0" anchor="t">
              <a:spAutoFit/>
            </a:bodyPr>
            <a:lstStyle/>
            <a:p>
              <a:pPr>
                <a:lnSpc>
                  <a:spcPts val="2300"/>
                </a:lnSpc>
              </a:pPr>
              <a:r>
                <a:rPr lang="zh-TW" altLang="en-US" dirty="0">
                  <a:latin typeface="+mn-ea"/>
                  <a:cs typeface="+mn-lt"/>
                </a:rPr>
                <a:t>我們的整合型點餐系統可以讓學生節省大量的等待時間，提供更方便的使用體驗。</a:t>
              </a:r>
              <a:r>
                <a:rPr lang="en-US" altLang="zh-TW" dirty="0">
                  <a:latin typeface="+mn-ea"/>
                  <a:cs typeface="+mn-lt"/>
                </a:rPr>
                <a:t> </a:t>
              </a:r>
              <a:r>
                <a:rPr lang="zh-TW" altLang="en-US" dirty="0">
                  <a:latin typeface="+mn-ea"/>
                  <a:cs typeface="+mn-lt"/>
                </a:rPr>
                <a:t>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r>
                <a:rPr lang="en-US" altLang="zh-TW" dirty="0">
                  <a:latin typeface="+mn-ea"/>
                  <a:cs typeface="+mn-lt"/>
                </a:rPr>
                <a:t> </a:t>
              </a:r>
              <a:r>
                <a:rPr lang="zh-TW" altLang="en-US" dirty="0">
                  <a:latin typeface="+mn-ea"/>
                  <a:cs typeface="+mn-lt"/>
                </a:rPr>
                <a:t>未來發展將會將網站架進學校的伺服器內並考慮能在資訊安全方面有所突破。</a:t>
              </a:r>
              <a:endParaRPr lang="zh-TW" altLang="en-US" dirty="0">
                <a:latin typeface="+mn-ea"/>
                <a:cs typeface="Calibri"/>
              </a:endParaRPr>
            </a:p>
          </p:txBody>
        </p:sp>
      </p:grpSp>
      <p:grpSp>
        <p:nvGrpSpPr>
          <p:cNvPr id="74" name="群組 73">
            <a:extLst>
              <a:ext uri="{FF2B5EF4-FFF2-40B4-BE49-F238E27FC236}">
                <a16:creationId xmlns:a16="http://schemas.microsoft.com/office/drawing/2014/main" id="{DC722D0B-4C54-43F5-93A1-3F83B8AB458D}"/>
              </a:ext>
            </a:extLst>
          </p:cNvPr>
          <p:cNvGrpSpPr/>
          <p:nvPr/>
        </p:nvGrpSpPr>
        <p:grpSpPr>
          <a:xfrm>
            <a:off x="917892" y="-3223966"/>
            <a:ext cx="5267260" cy="3147547"/>
            <a:chOff x="1073134" y="632690"/>
            <a:chExt cx="5267260" cy="3147547"/>
          </a:xfrm>
        </p:grpSpPr>
        <p:sp>
          <p:nvSpPr>
            <p:cNvPr id="75" name="文字方塊 74">
              <a:extLst>
                <a:ext uri="{FF2B5EF4-FFF2-40B4-BE49-F238E27FC236}">
                  <a16:creationId xmlns:a16="http://schemas.microsoft.com/office/drawing/2014/main" id="{5AB27C2C-F032-CDF3-B70E-2A59E61B811F}"/>
                </a:ext>
              </a:extLst>
            </p:cNvPr>
            <p:cNvSpPr txBox="1"/>
            <p:nvPr/>
          </p:nvSpPr>
          <p:spPr>
            <a:xfrm>
              <a:off x="1073135" y="632690"/>
              <a:ext cx="2749471" cy="707886"/>
            </a:xfrm>
            <a:prstGeom prst="rect">
              <a:avLst/>
            </a:prstGeom>
            <a:noFill/>
          </p:spPr>
          <p:txBody>
            <a:bodyPr wrap="none" rtlCol="0">
              <a:spAutoFit/>
            </a:bodyPr>
            <a:lstStyle/>
            <a:p>
              <a:r>
                <a:rPr lang="zh-TW" altLang="en-US" sz="4000">
                  <a:solidFill>
                    <a:schemeClr val="tx2">
                      <a:lumMod val="50000"/>
                    </a:schemeClr>
                  </a:solidFill>
                </a:rPr>
                <a:t>優缺點分析</a:t>
              </a:r>
            </a:p>
          </p:txBody>
        </p:sp>
        <p:sp>
          <p:nvSpPr>
            <p:cNvPr id="77" name="文字方塊 76">
              <a:extLst>
                <a:ext uri="{FF2B5EF4-FFF2-40B4-BE49-F238E27FC236}">
                  <a16:creationId xmlns:a16="http://schemas.microsoft.com/office/drawing/2014/main" id="{3AEC018C-0332-6D62-048C-6EB1DFDA0101}"/>
                </a:ext>
              </a:extLst>
            </p:cNvPr>
            <p:cNvSpPr txBox="1"/>
            <p:nvPr/>
          </p:nvSpPr>
          <p:spPr>
            <a:xfrm>
              <a:off x="1073134" y="1471913"/>
              <a:ext cx="526726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zh-TW" altLang="en-US"/>
                <a:t>優點</a:t>
              </a:r>
              <a:endParaRPr lang="en-US" altLang="zh-TW"/>
            </a:p>
            <a:p>
              <a:r>
                <a:rPr lang="zh-TW" altLang="en-US">
                  <a:ea typeface="新細明體"/>
                </a:rPr>
                <a:t>      </a:t>
              </a:r>
              <a:r>
                <a:rPr lang="en-US" altLang="zh-TW">
                  <a:ea typeface="新細明體"/>
                </a:rPr>
                <a:t>1.</a:t>
              </a:r>
              <a:r>
                <a:rPr lang="zh-TW">
                  <a:ea typeface="新細明體"/>
                </a:rPr>
                <a:t>縮短學餐排隊時間</a:t>
              </a:r>
              <a:endParaRPr lang="en-US" altLang="zh-TW">
                <a:ea typeface="新細明體"/>
              </a:endParaRPr>
            </a:p>
            <a:p>
              <a:r>
                <a:rPr lang="zh-TW">
                  <a:ea typeface="新細明體"/>
                </a:rPr>
                <a:t>      </a:t>
              </a:r>
              <a:r>
                <a:rPr lang="en-US" altLang="zh-TW">
                  <a:ea typeface="新細明體"/>
                </a:rPr>
                <a:t>2.</a:t>
              </a:r>
              <a:r>
                <a:rPr lang="zh-TW">
                  <a:ea typeface="新細明體"/>
                </a:rPr>
                <a:t>減少點錯餐點的人為失誤</a:t>
              </a:r>
              <a:endParaRPr lang="en-US" altLang="zh-TW">
                <a:ea typeface="新細明體"/>
              </a:endParaRPr>
            </a:p>
            <a:p>
              <a:r>
                <a:rPr lang="zh-TW">
                  <a:ea typeface="新細明體"/>
                </a:rPr>
                <a:t>      3</a:t>
              </a:r>
              <a:r>
                <a:rPr lang="en-US" altLang="zh-TW">
                  <a:ea typeface="新細明體"/>
                </a:rPr>
                <a:t>.</a:t>
              </a:r>
              <a:r>
                <a:rPr lang="zh-TW">
                  <a:ea typeface="新細明體"/>
                </a:rPr>
                <a:t>點單方便、快捷</a:t>
              </a:r>
            </a:p>
            <a:p>
              <a:endParaRPr lang="zh-TW" altLang="en-US">
                <a:ea typeface="新細明體" panose="02020500000000000000" pitchFamily="18" charset="-120"/>
                <a:cs typeface="Calibri"/>
              </a:endParaRPr>
            </a:p>
            <a:p>
              <a:pPr marL="285750" indent="-285750">
                <a:buFont typeface="Arial" panose="020B0604020202020204" pitchFamily="34" charset="0"/>
                <a:buChar char="•"/>
              </a:pPr>
              <a:r>
                <a:rPr lang="zh-TW" altLang="en-US"/>
                <a:t>缺點</a:t>
              </a:r>
              <a:endParaRPr lang="en-US" altLang="zh-TW"/>
            </a:p>
            <a:p>
              <a:r>
                <a:rPr lang="zh-TW" altLang="en-US">
                  <a:ea typeface="新細明體"/>
                </a:rPr>
                <a:t>     </a:t>
              </a:r>
              <a:r>
                <a:rPr lang="en-US" altLang="zh-TW">
                  <a:ea typeface="新細明體"/>
                </a:rPr>
                <a:t>1.</a:t>
              </a:r>
              <a:r>
                <a:rPr lang="zh-TW" altLang="en-US">
                  <a:ea typeface="新細明體"/>
                </a:rPr>
                <a:t>互動性較低</a:t>
              </a:r>
              <a:endParaRPr lang="en-US" altLang="zh-TW">
                <a:ea typeface="新細明體"/>
              </a:endParaRPr>
            </a:p>
            <a:p>
              <a:r>
                <a:rPr lang="zh-TW" altLang="en-US">
                  <a:ea typeface="新細明體"/>
                </a:rPr>
                <a:t>     </a:t>
              </a:r>
              <a:r>
                <a:rPr lang="en-US" altLang="zh-TW">
                  <a:ea typeface="新細明體"/>
                </a:rPr>
                <a:t>2.</a:t>
              </a:r>
              <a:r>
                <a:rPr lang="zh-TW" altLang="en-US">
                  <a:ea typeface="新細明體"/>
                </a:rPr>
                <a:t>需改變顧客習慣</a:t>
              </a:r>
              <a:endParaRPr lang="en-US" altLang="zh-TW">
                <a:ea typeface="新細明體"/>
              </a:endParaRPr>
            </a:p>
          </p:txBody>
        </p:sp>
      </p:grpSp>
    </p:spTree>
    <p:extLst>
      <p:ext uri="{BB962C8B-B14F-4D97-AF65-F5344CB8AC3E}">
        <p14:creationId xmlns:p14="http://schemas.microsoft.com/office/powerpoint/2010/main" val="14692864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741756" y="-4238474"/>
            <a:ext cx="5455528" cy="3929719"/>
            <a:chOff x="970160" y="673047"/>
            <a:chExt cx="5455528" cy="3929719"/>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a:t>
              </a:r>
              <a:r>
                <a:rPr lang="zh-TW" altLang="en-US" sz="1800" kern="100">
                  <a:effectLst/>
                  <a:ea typeface="標楷體" panose="03000509000000000000" pitchFamily="65" charset="-120"/>
                </a:rPr>
                <a:t>及會員</a:t>
              </a:r>
              <a:r>
                <a:rPr lang="zh-TW" altLang="zh-TW" sz="1800" kern="100">
                  <a:effectLst/>
                  <a:ea typeface="標楷體" panose="03000509000000000000" pitchFamily="65" charset="-120"/>
                </a:rPr>
                <a:t>等。</a:t>
              </a:r>
              <a:endParaRPr lang="zh-TW" altLang="zh-TW" sz="1800" kern="100">
                <a:effectLst/>
                <a:ea typeface="新細明體" panose="02020500000000000000" pitchFamily="18" charset="-120"/>
              </a:endParaRPr>
            </a:p>
            <a:p>
              <a:endParaRPr lang="en-US" altLang="zh-TW"/>
            </a:p>
          </p:txBody>
        </p:sp>
      </p:grpSp>
      <p:sp>
        <p:nvSpPr>
          <p:cNvPr id="3" name="文字方塊 2">
            <a:extLst>
              <a:ext uri="{FF2B5EF4-FFF2-40B4-BE49-F238E27FC236}">
                <a16:creationId xmlns:a16="http://schemas.microsoft.com/office/drawing/2014/main" id="{3755CCC6-F8AE-1371-6018-CC0BDB51CD5E}"/>
              </a:ext>
            </a:extLst>
          </p:cNvPr>
          <p:cNvSpPr txBox="1"/>
          <p:nvPr/>
        </p:nvSpPr>
        <p:spPr>
          <a:xfrm>
            <a:off x="1277398" y="7357028"/>
            <a:ext cx="4698722" cy="769441"/>
          </a:xfrm>
          <a:prstGeom prst="rect">
            <a:avLst/>
          </a:prstGeom>
          <a:noFill/>
        </p:spPr>
        <p:txBody>
          <a:bodyPr wrap="none" rtlCol="0">
            <a:spAutoFit/>
          </a:bodyPr>
          <a:lstStyle/>
          <a:p>
            <a:r>
              <a:rPr lang="zh-TW" altLang="en-US" sz="4400" b="1"/>
              <a:t>謝謝各位評審老師</a:t>
            </a:r>
          </a:p>
        </p:txBody>
      </p:sp>
      <p:grpSp>
        <p:nvGrpSpPr>
          <p:cNvPr id="6" name="群組 5">
            <a:extLst>
              <a:ext uri="{FF2B5EF4-FFF2-40B4-BE49-F238E27FC236}">
                <a16:creationId xmlns:a16="http://schemas.microsoft.com/office/drawing/2014/main" id="{9FFEC5F9-9B99-6DC2-5AFB-17FE0CCD638C}"/>
              </a:ext>
            </a:extLst>
          </p:cNvPr>
          <p:cNvGrpSpPr/>
          <p:nvPr/>
        </p:nvGrpSpPr>
        <p:grpSpPr>
          <a:xfrm>
            <a:off x="872967" y="1559277"/>
            <a:ext cx="5455528" cy="4819706"/>
            <a:chOff x="970160" y="673047"/>
            <a:chExt cx="5455528" cy="4819706"/>
          </a:xfrm>
        </p:grpSpPr>
        <p:sp>
          <p:nvSpPr>
            <p:cNvPr id="7" name="文字方塊 6">
              <a:extLst>
                <a:ext uri="{FF2B5EF4-FFF2-40B4-BE49-F238E27FC236}">
                  <a16:creationId xmlns:a16="http://schemas.microsoft.com/office/drawing/2014/main" id="{25084DA7-4FD1-E545-C28B-0F8F3C43B64E}"/>
                </a:ext>
              </a:extLst>
            </p:cNvPr>
            <p:cNvSpPr txBox="1"/>
            <p:nvPr/>
          </p:nvSpPr>
          <p:spPr>
            <a:xfrm>
              <a:off x="970160" y="673047"/>
              <a:ext cx="2236510" cy="707886"/>
            </a:xfrm>
            <a:prstGeom prst="rect">
              <a:avLst/>
            </a:prstGeom>
            <a:noFill/>
          </p:spPr>
          <p:txBody>
            <a:bodyPr wrap="none" rtlCol="0">
              <a:spAutoFit/>
            </a:bodyPr>
            <a:lstStyle/>
            <a:p>
              <a:r>
                <a:rPr lang="zh-TW" altLang="en-US" sz="4000">
                  <a:solidFill>
                    <a:schemeClr val="tx2">
                      <a:lumMod val="50000"/>
                    </a:schemeClr>
                  </a:solidFill>
                </a:rPr>
                <a:t>參考資料</a:t>
              </a:r>
            </a:p>
          </p:txBody>
        </p:sp>
        <p:sp>
          <p:nvSpPr>
            <p:cNvPr id="8" name="文字方塊 7">
              <a:extLst>
                <a:ext uri="{FF2B5EF4-FFF2-40B4-BE49-F238E27FC236}">
                  <a16:creationId xmlns:a16="http://schemas.microsoft.com/office/drawing/2014/main" id="{44D06C0A-1C1C-E8BB-648F-3C8E5A1230F5}"/>
                </a:ext>
              </a:extLst>
            </p:cNvPr>
            <p:cNvSpPr txBox="1"/>
            <p:nvPr/>
          </p:nvSpPr>
          <p:spPr>
            <a:xfrm>
              <a:off x="1136017" y="1578861"/>
              <a:ext cx="5289671" cy="3913892"/>
            </a:xfrm>
            <a:prstGeom prst="rect">
              <a:avLst/>
            </a:prstGeom>
            <a:noFill/>
          </p:spPr>
          <p:txBody>
            <a:bodyPr wrap="square" rtlCol="0">
              <a:spAutoFit/>
            </a:bodyPr>
            <a:lstStyle/>
            <a:p>
              <a:pPr algn="just">
                <a:lnSpc>
                  <a:spcPts val="2300"/>
                </a:lnSpc>
              </a:pPr>
              <a:r>
                <a:rPr lang="en-US" altLang="zh-TW" sz="1800" kern="100" dirty="0">
                  <a:effectLst/>
                  <a:ea typeface="標楷體" panose="03000509000000000000" pitchFamily="65" charset="-120"/>
                  <a:hlinkClick r:id="rId2"/>
                </a:rPr>
                <a:t>https://www.ezcs.com.tw/page/news/show.aspx?num=1042&amp;lang=TW</a:t>
              </a:r>
              <a:endParaRPr lang="en-US" altLang="zh-TW" sz="1800" kern="100" dirty="0">
                <a:effectLst/>
                <a:ea typeface="標楷體" panose="03000509000000000000" pitchFamily="65" charset="-120"/>
              </a:endParaRPr>
            </a:p>
            <a:p>
              <a:pPr algn="just">
                <a:lnSpc>
                  <a:spcPts val="2300"/>
                </a:lnSpc>
              </a:pPr>
              <a:endParaRPr lang="en-US" altLang="zh-TW" kern="100" dirty="0">
                <a:ea typeface="標楷體" panose="03000509000000000000" pitchFamily="65" charset="-120"/>
              </a:endParaRPr>
            </a:p>
            <a:p>
              <a:pPr algn="just">
                <a:lnSpc>
                  <a:spcPts val="2300"/>
                </a:lnSpc>
              </a:pPr>
              <a:r>
                <a:rPr lang="en-US" altLang="zh-TW" dirty="0">
                  <a:hlinkClick r:id="rId3"/>
                </a:rPr>
                <a:t>https://www.mysql.tw/2021/05/uml-usecase-activity-class.html</a:t>
              </a:r>
              <a:endParaRPr lang="en-US" altLang="zh-TW" dirty="0"/>
            </a:p>
            <a:p>
              <a:pPr algn="just">
                <a:lnSpc>
                  <a:spcPts val="2300"/>
                </a:lnSpc>
              </a:pPr>
              <a:endParaRPr lang="en-US" altLang="zh-TW" dirty="0"/>
            </a:p>
            <a:p>
              <a:pPr algn="just">
                <a:lnSpc>
                  <a:spcPts val="2300"/>
                </a:lnSpc>
              </a:pPr>
              <a:r>
                <a:rPr lang="en-US" altLang="zh-TW" dirty="0">
                  <a:hlinkClick r:id="rId4"/>
                </a:rPr>
                <a:t>https://www.mysql.tw/2021/05/uml-online-shopping.html</a:t>
              </a:r>
              <a:endParaRPr lang="en-US" altLang="zh-TW" dirty="0"/>
            </a:p>
            <a:p>
              <a:pPr algn="just">
                <a:lnSpc>
                  <a:spcPts val="2300"/>
                </a:lnSpc>
              </a:pPr>
              <a:endParaRPr lang="en-US" altLang="zh-TW" dirty="0"/>
            </a:p>
            <a:p>
              <a:pPr algn="just">
                <a:lnSpc>
                  <a:spcPts val="2300"/>
                </a:lnSpc>
              </a:pPr>
              <a:r>
                <a:rPr lang="en-US" altLang="zh-TW" dirty="0">
                  <a:hlinkClick r:id="rId5"/>
                </a:rPr>
                <a:t>https://</a:t>
              </a:r>
              <a:r>
                <a:rPr lang="en-US" altLang="zh-TW" dirty="0" smtClean="0">
                  <a:hlinkClick r:id="rId5"/>
                </a:rPr>
                <a:t>www.w3schools.cn/w3css/tryw3css_templates_cafe.html</a:t>
              </a:r>
              <a:endParaRPr lang="en-US" altLang="zh-TW" dirty="0" smtClean="0"/>
            </a:p>
            <a:p>
              <a:pPr algn="just">
                <a:lnSpc>
                  <a:spcPts val="2300"/>
                </a:lnSpc>
              </a:pPr>
              <a:endParaRPr lang="en-US" altLang="zh-TW" dirty="0"/>
            </a:p>
            <a:p>
              <a:pPr algn="just">
                <a:lnSpc>
                  <a:spcPts val="2300"/>
                </a:lnSpc>
              </a:pPr>
              <a:endParaRPr lang="en-US" altLang="zh-TW" dirty="0"/>
            </a:p>
          </p:txBody>
        </p:sp>
      </p:grpSp>
    </p:spTree>
    <p:extLst>
      <p:ext uri="{BB962C8B-B14F-4D97-AF65-F5344CB8AC3E}">
        <p14:creationId xmlns:p14="http://schemas.microsoft.com/office/powerpoint/2010/main" val="20407224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6796329"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731320" y="-3872925"/>
            <a:ext cx="5455528" cy="3929719"/>
            <a:chOff x="970160" y="673047"/>
            <a:chExt cx="5455528" cy="3929719"/>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未來發展將會增加功能中的套餐選擇、取餐提醒、提供訂單狀態查詢功能、時間內可以取消等。</a:t>
              </a:r>
              <a:endParaRPr lang="zh-TW" altLang="zh-TW" sz="1800" kern="100">
                <a:effectLst/>
                <a:ea typeface="新細明體" panose="02020500000000000000" pitchFamily="18" charset="-120"/>
              </a:endParaRPr>
            </a:p>
            <a:p>
              <a:endParaRPr lang="en-US" altLang="zh-TW"/>
            </a:p>
          </p:txBody>
        </p:sp>
      </p:grpSp>
      <p:sp>
        <p:nvSpPr>
          <p:cNvPr id="87" name="文字方塊 86">
            <a:extLst>
              <a:ext uri="{FF2B5EF4-FFF2-40B4-BE49-F238E27FC236}">
                <a16:creationId xmlns:a16="http://schemas.microsoft.com/office/drawing/2014/main" id="{5A9F4BA2-73DC-490D-3116-D04308AB8AE3}"/>
              </a:ext>
            </a:extLst>
          </p:cNvPr>
          <p:cNvSpPr txBox="1"/>
          <p:nvPr/>
        </p:nvSpPr>
        <p:spPr>
          <a:xfrm>
            <a:off x="1257743" y="3141782"/>
            <a:ext cx="4698722" cy="769441"/>
          </a:xfrm>
          <a:prstGeom prst="rect">
            <a:avLst/>
          </a:prstGeom>
          <a:noFill/>
        </p:spPr>
        <p:txBody>
          <a:bodyPr wrap="none" rtlCol="0">
            <a:spAutoFit/>
          </a:bodyPr>
          <a:lstStyle/>
          <a:p>
            <a:r>
              <a:rPr lang="zh-TW" altLang="en-US" sz="4400" b="1"/>
              <a:t>謝謝各位評審老師</a:t>
            </a:r>
          </a:p>
        </p:txBody>
      </p:sp>
    </p:spTree>
    <p:extLst>
      <p:ext uri="{BB962C8B-B14F-4D97-AF65-F5344CB8AC3E}">
        <p14:creationId xmlns:p14="http://schemas.microsoft.com/office/powerpoint/2010/main" val="23532590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4331989">
            <a:off x="23767646" y="-86098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86" name="文字方塊 85">
            <a:extLst>
              <a:ext uri="{FF2B5EF4-FFF2-40B4-BE49-F238E27FC236}">
                <a16:creationId xmlns:a16="http://schemas.microsoft.com/office/drawing/2014/main" id="{DB309974-A683-5041-D458-01B3D5F90163}"/>
              </a:ext>
            </a:extLst>
          </p:cNvPr>
          <p:cNvSpPr txBox="1"/>
          <p:nvPr/>
        </p:nvSpPr>
        <p:spPr>
          <a:xfrm>
            <a:off x="1035267" y="1397380"/>
            <a:ext cx="1210588" cy="707886"/>
          </a:xfrm>
          <a:prstGeom prst="rect">
            <a:avLst/>
          </a:prstGeom>
          <a:noFill/>
        </p:spPr>
        <p:txBody>
          <a:bodyPr wrap="none" rtlCol="0">
            <a:spAutoFit/>
          </a:bodyPr>
          <a:lstStyle/>
          <a:p>
            <a:r>
              <a:rPr lang="zh-TW" altLang="en-US" sz="4000" dirty="0">
                <a:solidFill>
                  <a:schemeClr val="tx2">
                    <a:lumMod val="50000"/>
                  </a:schemeClr>
                </a:solidFill>
              </a:rPr>
              <a:t>動機</a:t>
            </a:r>
          </a:p>
        </p:txBody>
      </p:sp>
      <p:sp>
        <p:nvSpPr>
          <p:cNvPr id="87" name="文字方塊 86">
            <a:extLst>
              <a:ext uri="{FF2B5EF4-FFF2-40B4-BE49-F238E27FC236}">
                <a16:creationId xmlns:a16="http://schemas.microsoft.com/office/drawing/2014/main" id="{3AF7886E-4845-FC30-CC97-4F72AF305812}"/>
              </a:ext>
            </a:extLst>
          </p:cNvPr>
          <p:cNvSpPr txBox="1"/>
          <p:nvPr/>
        </p:nvSpPr>
        <p:spPr>
          <a:xfrm>
            <a:off x="1060048" y="2357839"/>
            <a:ext cx="5139038" cy="1553054"/>
          </a:xfrm>
          <a:prstGeom prst="rect">
            <a:avLst/>
          </a:prstGeom>
          <a:noFill/>
        </p:spPr>
        <p:txBody>
          <a:bodyPr wrap="square" lIns="91440" tIns="45720" rIns="91440" bIns="45720" rtlCol="0" anchor="t">
            <a:spAutoFit/>
          </a:bodyPr>
          <a:lstStyle/>
          <a:p>
            <a:pPr>
              <a:lnSpc>
                <a:spcPts val="2300"/>
              </a:lnSpc>
            </a:pPr>
            <a:r>
              <a:rPr lang="zh-TW" altLang="en-US" dirty="0"/>
              <a:t>中午時段，學生餐廳經常人滿為患，卻沒有任何方便的整合型點餐系統。為了解決這個問題，我們計劃開發一個網頁，設計簡單易懂的界面，方便學生使用，讓學生可以提前預訂餐點，減少等候時間和人流量。</a:t>
            </a:r>
            <a:endParaRPr lang="zh-TW" altLang="en-US" dirty="0">
              <a:ea typeface="新細明體"/>
              <a:cs typeface="Calibri"/>
            </a:endParaRPr>
          </a:p>
        </p:txBody>
      </p:sp>
      <p:grpSp>
        <p:nvGrpSpPr>
          <p:cNvPr id="92" name="群組 91">
            <a:extLst>
              <a:ext uri="{FF2B5EF4-FFF2-40B4-BE49-F238E27FC236}">
                <a16:creationId xmlns:a16="http://schemas.microsoft.com/office/drawing/2014/main" id="{1957A5D8-0C7D-78F3-8F78-F8A2B3888F16}"/>
              </a:ext>
            </a:extLst>
          </p:cNvPr>
          <p:cNvGrpSpPr/>
          <p:nvPr/>
        </p:nvGrpSpPr>
        <p:grpSpPr>
          <a:xfrm>
            <a:off x="860700" y="7040517"/>
            <a:ext cx="5289671" cy="4358037"/>
            <a:chOff x="1073135" y="632690"/>
            <a:chExt cx="5289671" cy="4358037"/>
          </a:xfrm>
        </p:grpSpPr>
        <p:sp>
          <p:nvSpPr>
            <p:cNvPr id="93" name="文字方塊 92">
              <a:extLst>
                <a:ext uri="{FF2B5EF4-FFF2-40B4-BE49-F238E27FC236}">
                  <a16:creationId xmlns:a16="http://schemas.microsoft.com/office/drawing/2014/main" id="{CC682FED-5D3C-96FD-76EC-EA0ACC717985}"/>
                </a:ext>
              </a:extLst>
            </p:cNvPr>
            <p:cNvSpPr txBox="1"/>
            <p:nvPr/>
          </p:nvSpPr>
          <p:spPr>
            <a:xfrm>
              <a:off x="1073135" y="632690"/>
              <a:ext cx="1723549" cy="707886"/>
            </a:xfrm>
            <a:prstGeom prst="rect">
              <a:avLst/>
            </a:prstGeom>
            <a:noFill/>
          </p:spPr>
          <p:txBody>
            <a:bodyPr wrap="none" rtlCol="0">
              <a:spAutoFit/>
            </a:bodyPr>
            <a:lstStyle/>
            <a:p>
              <a:r>
                <a:rPr lang="zh-TW" altLang="en-US" sz="4000">
                  <a:solidFill>
                    <a:schemeClr val="tx2">
                      <a:lumMod val="50000"/>
                    </a:schemeClr>
                  </a:solidFill>
                </a:rPr>
                <a:t>喔得付</a:t>
              </a:r>
            </a:p>
          </p:txBody>
        </p:sp>
        <p:sp>
          <p:nvSpPr>
            <p:cNvPr id="94" name="文字方塊 93">
              <a:extLst>
                <a:ext uri="{FF2B5EF4-FFF2-40B4-BE49-F238E27FC236}">
                  <a16:creationId xmlns:a16="http://schemas.microsoft.com/office/drawing/2014/main" id="{76149A7B-1614-A87E-332D-EBC4A2F4B1A7}"/>
                </a:ext>
              </a:extLst>
            </p:cNvPr>
            <p:cNvSpPr txBox="1"/>
            <p:nvPr/>
          </p:nvSpPr>
          <p:spPr>
            <a:xfrm>
              <a:off x="1073135" y="1827921"/>
              <a:ext cx="5289671"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a:t>功能</a:t>
              </a:r>
              <a:endParaRPr lang="en-US" altLang="zh-TW"/>
            </a:p>
            <a:p>
              <a:pPr lvl="1"/>
              <a:r>
                <a:rPr lang="zh-TW" altLang="en-US"/>
                <a:t>主要包括菜單展示、餐點選擇、加減數量、訂單查詢等。。既可以節省時間，也能享受更好的用餐體驗，同時學餐管理方法也可以更有效率地管理餐廳，提升服務質量。</a:t>
              </a:r>
              <a:endParaRPr lang="en-US" altLang="zh-TW"/>
            </a:p>
          </p:txBody>
        </p:sp>
        <p:sp>
          <p:nvSpPr>
            <p:cNvPr id="95" name="文字方塊 94">
              <a:extLst>
                <a:ext uri="{FF2B5EF4-FFF2-40B4-BE49-F238E27FC236}">
                  <a16:creationId xmlns:a16="http://schemas.microsoft.com/office/drawing/2014/main" id="{130D2C2B-A7D7-34FC-0DB5-1B92D6DF7A25}"/>
                </a:ext>
              </a:extLst>
            </p:cNvPr>
            <p:cNvSpPr txBox="1"/>
            <p:nvPr/>
          </p:nvSpPr>
          <p:spPr>
            <a:xfrm>
              <a:off x="1073135" y="3790398"/>
              <a:ext cx="5289671"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a:t>特色</a:t>
              </a:r>
              <a:endParaRPr lang="en-US" altLang="zh-TW"/>
            </a:p>
            <a:p>
              <a:pPr lvl="1"/>
              <a:r>
                <a:rPr lang="zh-TW" altLang="en-US"/>
                <a:t>將靜宜大學所有學生餐廳整合在一起，提供了方便快捷、安全可靠的點餐服務，包括可定制化、易用性。</a:t>
              </a:r>
              <a:endParaRPr lang="en-US" altLang="zh-TW"/>
            </a:p>
          </p:txBody>
        </p:sp>
      </p:grpSp>
      <p:grpSp>
        <p:nvGrpSpPr>
          <p:cNvPr id="152" name="群組 151">
            <a:extLst>
              <a:ext uri="{FF2B5EF4-FFF2-40B4-BE49-F238E27FC236}">
                <a16:creationId xmlns:a16="http://schemas.microsoft.com/office/drawing/2014/main" id="{3E2602D7-7297-8258-16BB-8659AD9BA196}"/>
              </a:ext>
            </a:extLst>
          </p:cNvPr>
          <p:cNvGrpSpPr/>
          <p:nvPr/>
        </p:nvGrpSpPr>
        <p:grpSpPr>
          <a:xfrm rot="8674155">
            <a:off x="7075143" y="-1071000"/>
            <a:ext cx="9000000" cy="9000000"/>
            <a:chOff x="6995316" y="-1071001"/>
            <a:chExt cx="9000000" cy="9000000"/>
          </a:xfrm>
          <a:effectLst>
            <a:outerShdw blurRad="63500" sx="101000" sy="101000" algn="ctr" rotWithShape="0">
              <a:prstClr val="black">
                <a:alpha val="40000"/>
              </a:prstClr>
            </a:outerShdw>
          </a:effectLst>
        </p:grpSpPr>
        <p:grpSp>
          <p:nvGrpSpPr>
            <p:cNvPr id="153" name="群組 15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155" name="群組 154">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157" name="群組 156">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159" name="群組 158">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161" name="群組 16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163" name="橢圓 162">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線接點 177">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線接點 178">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線接點 179">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線接點 184">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線接點 185">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直線接點 261">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直線接點 262">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線接點 263">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直線接點 264">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直線接點 265">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直線接點 266">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直線接點 267">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線接點 268">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直線接點 269">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直線接點 270">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直線接點 271">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直線接點 272">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直線接點 273">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線接點 274">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直線接點 275">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直線接點 276">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直線接點 277">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直線接點 278">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直線接點 279">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直線接點 280">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線接點 281">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線接點 282">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直線接點 283">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線接點 284">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直線接點 285">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直線接點 286">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線接點 287">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線接點 288">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直線接點 289">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直線接點 290">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接點 291">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接點 292">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接點 293">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接點 294">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2" name="文字方塊 16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160" name="文字方塊 159">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158" name="文字方塊 157">
                  <a:extLst>
                    <a:ext uri="{FF2B5EF4-FFF2-40B4-BE49-F238E27FC236}">
                      <a16:creationId xmlns:a16="http://schemas.microsoft.com/office/drawing/2014/main" id="{0A291E7C-92B3-F9E9-BEE8-6266DA216F1E}"/>
                    </a:ext>
                  </a:extLst>
                </p:cNvPr>
                <p:cNvSpPr txBox="1"/>
                <p:nvPr/>
              </p:nvSpPr>
              <p:spPr>
                <a:xfrm>
                  <a:off x="7458120" y="3156465"/>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156" name="文字方塊 155">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154" name="文字方塊 15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Tree>
    <p:extLst>
      <p:ext uri="{BB962C8B-B14F-4D97-AF65-F5344CB8AC3E}">
        <p14:creationId xmlns:p14="http://schemas.microsoft.com/office/powerpoint/2010/main" val="1948602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74155">
            <a:off x="7075143"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458120" y="3156465"/>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86" name="文字方塊 85">
            <a:extLst>
              <a:ext uri="{FF2B5EF4-FFF2-40B4-BE49-F238E27FC236}">
                <a16:creationId xmlns:a16="http://schemas.microsoft.com/office/drawing/2014/main" id="{DB309974-A683-5041-D458-01B3D5F90163}"/>
              </a:ext>
            </a:extLst>
          </p:cNvPr>
          <p:cNvSpPr txBox="1"/>
          <p:nvPr/>
        </p:nvSpPr>
        <p:spPr>
          <a:xfrm>
            <a:off x="939404" y="-3445013"/>
            <a:ext cx="1210588" cy="707886"/>
          </a:xfrm>
          <a:prstGeom prst="rect">
            <a:avLst/>
          </a:prstGeom>
          <a:noFill/>
        </p:spPr>
        <p:txBody>
          <a:bodyPr wrap="none" rtlCol="0">
            <a:spAutoFit/>
          </a:bodyPr>
          <a:lstStyle/>
          <a:p>
            <a:r>
              <a:rPr lang="zh-TW" altLang="en-US" sz="4000">
                <a:solidFill>
                  <a:schemeClr val="tx2">
                    <a:lumMod val="50000"/>
                  </a:schemeClr>
                </a:solidFill>
              </a:rPr>
              <a:t>動機</a:t>
            </a:r>
          </a:p>
        </p:txBody>
      </p:sp>
      <p:sp>
        <p:nvSpPr>
          <p:cNvPr id="87" name="文字方塊 86">
            <a:extLst>
              <a:ext uri="{FF2B5EF4-FFF2-40B4-BE49-F238E27FC236}">
                <a16:creationId xmlns:a16="http://schemas.microsoft.com/office/drawing/2014/main" id="{3AF7886E-4845-FC30-CC97-4F72AF305812}"/>
              </a:ext>
            </a:extLst>
          </p:cNvPr>
          <p:cNvSpPr txBox="1"/>
          <p:nvPr/>
        </p:nvSpPr>
        <p:spPr>
          <a:xfrm>
            <a:off x="939404" y="-2619474"/>
            <a:ext cx="5139038" cy="464871"/>
          </a:xfrm>
          <a:prstGeom prst="rect">
            <a:avLst/>
          </a:prstGeom>
          <a:noFill/>
        </p:spPr>
        <p:txBody>
          <a:bodyPr wrap="square" lIns="91440" tIns="45720" rIns="91440" bIns="45720" rtlCol="0" anchor="t">
            <a:spAutoFit/>
          </a:bodyPr>
          <a:lstStyle/>
          <a:p>
            <a:pPr>
              <a:lnSpc>
                <a:spcPct val="150000"/>
              </a:lnSpc>
            </a:pPr>
            <a:endParaRPr lang="zh-TW" altLang="en-US">
              <a:ea typeface="新細明體"/>
              <a:cs typeface="Calibri"/>
            </a:endParaRPr>
          </a:p>
        </p:txBody>
      </p:sp>
      <p:grpSp>
        <p:nvGrpSpPr>
          <p:cNvPr id="6" name="群組 5">
            <a:extLst>
              <a:ext uri="{FF2B5EF4-FFF2-40B4-BE49-F238E27FC236}">
                <a16:creationId xmlns:a16="http://schemas.microsoft.com/office/drawing/2014/main" id="{AC7AB708-05B1-8AD0-F4B9-F21D9B633FA0}"/>
              </a:ext>
            </a:extLst>
          </p:cNvPr>
          <p:cNvGrpSpPr/>
          <p:nvPr/>
        </p:nvGrpSpPr>
        <p:grpSpPr>
          <a:xfrm>
            <a:off x="1049234" y="748203"/>
            <a:ext cx="5289671" cy="5321547"/>
            <a:chOff x="1073135" y="632690"/>
            <a:chExt cx="5289671" cy="5299001"/>
          </a:xfrm>
        </p:grpSpPr>
        <p:sp>
          <p:nvSpPr>
            <p:cNvPr id="2" name="文字方塊 1">
              <a:extLst>
                <a:ext uri="{FF2B5EF4-FFF2-40B4-BE49-F238E27FC236}">
                  <a16:creationId xmlns:a16="http://schemas.microsoft.com/office/drawing/2014/main" id="{D45CC06B-60A6-BD80-E96C-BE7DC2C1FA47}"/>
                </a:ext>
              </a:extLst>
            </p:cNvPr>
            <p:cNvSpPr txBox="1"/>
            <p:nvPr/>
          </p:nvSpPr>
          <p:spPr>
            <a:xfrm>
              <a:off x="1073135" y="632690"/>
              <a:ext cx="1723549" cy="707886"/>
            </a:xfrm>
            <a:prstGeom prst="rect">
              <a:avLst/>
            </a:prstGeom>
            <a:noFill/>
          </p:spPr>
          <p:txBody>
            <a:bodyPr wrap="none" rtlCol="0">
              <a:spAutoFit/>
            </a:bodyPr>
            <a:lstStyle/>
            <a:p>
              <a:r>
                <a:rPr lang="zh-TW" altLang="en-US" sz="4000" dirty="0" smtClean="0">
                  <a:solidFill>
                    <a:schemeClr val="tx2">
                      <a:lumMod val="50000"/>
                    </a:schemeClr>
                  </a:solidFill>
                </a:rPr>
                <a:t>歐得</a:t>
              </a:r>
              <a:r>
                <a:rPr lang="zh-TW" altLang="en-US" sz="4000" dirty="0">
                  <a:solidFill>
                    <a:schemeClr val="tx2">
                      <a:lumMod val="50000"/>
                    </a:schemeClr>
                  </a:solidFill>
                </a:rPr>
                <a:t>付</a:t>
              </a:r>
            </a:p>
          </p:txBody>
        </p:sp>
        <p:sp>
          <p:nvSpPr>
            <p:cNvPr id="3" name="文字方塊 2">
              <a:extLst>
                <a:ext uri="{FF2B5EF4-FFF2-40B4-BE49-F238E27FC236}">
                  <a16:creationId xmlns:a16="http://schemas.microsoft.com/office/drawing/2014/main" id="{6757AB4B-2EA9-8EA3-4707-FEDC6D0BC85A}"/>
                </a:ext>
              </a:extLst>
            </p:cNvPr>
            <p:cNvSpPr txBox="1"/>
            <p:nvPr/>
          </p:nvSpPr>
          <p:spPr>
            <a:xfrm>
              <a:off x="1073135" y="1827921"/>
              <a:ext cx="5289671" cy="2717390"/>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ea typeface="新細明體"/>
                </a:rPr>
                <a:t>功能</a:t>
              </a:r>
              <a:endParaRPr lang="en-US" altLang="zh-TW" dirty="0">
                <a:ea typeface="新細明體"/>
                <a:cs typeface="Calibri" panose="020F0502020204030204"/>
              </a:endParaRPr>
            </a:p>
            <a:p>
              <a:pPr>
                <a:lnSpc>
                  <a:spcPts val="2300"/>
                </a:lnSpc>
              </a:pPr>
              <a:r>
                <a:rPr lang="zh-TW" altLang="en-US" dirty="0" smtClean="0">
                  <a:ea typeface="新細明體"/>
                  <a:cs typeface="Calibri"/>
                </a:rPr>
                <a:t>歐得</a:t>
              </a:r>
              <a:r>
                <a:rPr lang="zh-TW" altLang="en-US" dirty="0">
                  <a:ea typeface="新細明體"/>
                  <a:cs typeface="Calibri"/>
                </a:rPr>
                <a:t>付提供一個簡單易用的網頁，功能主要包括帳號登入、買家端的購物車、菜單展示、餐點選擇、加減數量及賣家端的收取訂單等。使用者可以在上面選擇自己喜歡的餐點，最後到指定的取餐處取餐。這樣既可以節省時間，也能享受更好的用餐體驗，同時也可以更有效率地管理餐廳，提升服務品質。</a:t>
              </a:r>
            </a:p>
            <a:p>
              <a:pPr>
                <a:lnSpc>
                  <a:spcPts val="2300"/>
                </a:lnSpc>
              </a:pPr>
              <a:endParaRPr lang="zh-TW" altLang="en-US" dirty="0">
                <a:ea typeface="新細明體"/>
                <a:cs typeface="Calibri"/>
              </a:endParaRPr>
            </a:p>
            <a:p>
              <a:pPr lvl="1">
                <a:lnSpc>
                  <a:spcPts val="2300"/>
                </a:lnSpc>
              </a:pPr>
              <a:endParaRPr lang="zh-TW" altLang="en-US" dirty="0">
                <a:ea typeface="新細明體"/>
                <a:cs typeface="Calibri"/>
              </a:endParaRPr>
            </a:p>
          </p:txBody>
        </p:sp>
        <p:sp>
          <p:nvSpPr>
            <p:cNvPr id="5" name="文字方塊 4">
              <a:extLst>
                <a:ext uri="{FF2B5EF4-FFF2-40B4-BE49-F238E27FC236}">
                  <a16:creationId xmlns:a16="http://schemas.microsoft.com/office/drawing/2014/main" id="{170C2903-F93C-D6B8-E2D4-2A7A88174F61}"/>
                </a:ext>
              </a:extLst>
            </p:cNvPr>
            <p:cNvSpPr txBox="1"/>
            <p:nvPr/>
          </p:nvSpPr>
          <p:spPr>
            <a:xfrm>
              <a:off x="1073135" y="4389112"/>
              <a:ext cx="5289671" cy="1542579"/>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smtClean="0">
                  <a:ea typeface="新細明體"/>
                </a:rPr>
                <a:t>特色</a:t>
              </a:r>
              <a:endParaRPr lang="en-US" altLang="zh-TW" dirty="0">
                <a:latin typeface="Calibri" panose="020F0502020204030204"/>
                <a:ea typeface="新細明體"/>
                <a:cs typeface="Calibri"/>
              </a:endParaRPr>
            </a:p>
            <a:p>
              <a:pPr>
                <a:lnSpc>
                  <a:spcPts val="2300"/>
                </a:lnSpc>
              </a:pPr>
              <a:r>
                <a:rPr lang="zh-TW" dirty="0" smtClean="0">
                  <a:latin typeface="新細明體"/>
                  <a:ea typeface="新細明體"/>
                  <a:cs typeface="Calibri"/>
                </a:rPr>
                <a:t>將</a:t>
              </a:r>
              <a:r>
                <a:rPr lang="zh-TW" dirty="0">
                  <a:latin typeface="新細明體"/>
                  <a:ea typeface="新細明體"/>
                  <a:cs typeface="Calibri"/>
                </a:rPr>
                <a:t>靜宜大學所有學生餐廳整合在一起，提供了方便快捷、安全可靠的點餐服務，例如系統易用性。系統易用性方式方便了使用者的點餐體驗，大家可以透過簡單直覺的按鈕和還擇方式完成點餐。</a:t>
              </a:r>
              <a:endParaRPr lang="zh-TW" dirty="0">
                <a:ea typeface="新細明體"/>
                <a:cs typeface="Calibri"/>
              </a:endParaRPr>
            </a:p>
          </p:txBody>
        </p:sp>
      </p:grpSp>
      <p:sp>
        <p:nvSpPr>
          <p:cNvPr id="8" name="文字方塊 7">
            <a:extLst>
              <a:ext uri="{FF2B5EF4-FFF2-40B4-BE49-F238E27FC236}">
                <a16:creationId xmlns:a16="http://schemas.microsoft.com/office/drawing/2014/main" id="{F7122F9A-EBED-36B0-6AB4-C4EB7824C09D}"/>
              </a:ext>
            </a:extLst>
          </p:cNvPr>
          <p:cNvSpPr txBox="1"/>
          <p:nvPr/>
        </p:nvSpPr>
        <p:spPr>
          <a:xfrm>
            <a:off x="1043925" y="717909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 name="Picture 1">
            <a:extLst>
              <a:ext uri="{FF2B5EF4-FFF2-40B4-BE49-F238E27FC236}">
                <a16:creationId xmlns:a16="http://schemas.microsoft.com/office/drawing/2014/main" id="{0C73BCFA-AA48-C8EC-902D-6CDCFFE96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63" y="8654187"/>
            <a:ext cx="5629275" cy="2601913"/>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D0A2D1F6-811B-D659-90D4-814CBF122697}"/>
              </a:ext>
            </a:extLst>
          </p:cNvPr>
          <p:cNvSpPr txBox="1"/>
          <p:nvPr/>
        </p:nvSpPr>
        <p:spPr>
          <a:xfrm>
            <a:off x="1077829" y="-2682039"/>
            <a:ext cx="600325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cs typeface="Calibri"/>
              </a:rPr>
              <a:t>中午時段，學生餐廳經常人滿為患，卻沒有任何方便的整合型點餐系統。為了解決這個問題，我們計劃開發一個網頁，設計簡單易懂的界面，方便學生使用，讓學生可以提前預訂餐點，減少等候時間和人流量。</a:t>
            </a:r>
          </a:p>
          <a:p>
            <a:pPr algn="l"/>
            <a:endParaRPr lang="zh-TW" altLang="en-US">
              <a:ea typeface="新細明體"/>
              <a:cs typeface="Calibri"/>
            </a:endParaRPr>
          </a:p>
        </p:txBody>
      </p:sp>
    </p:spTree>
    <p:extLst>
      <p:ext uri="{BB962C8B-B14F-4D97-AF65-F5344CB8AC3E}">
        <p14:creationId xmlns:p14="http://schemas.microsoft.com/office/powerpoint/2010/main" val="22039086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93856">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D45CC06B-60A6-BD80-E96C-BE7DC2C1FA47}"/>
              </a:ext>
            </a:extLst>
          </p:cNvPr>
          <p:cNvSpPr txBox="1"/>
          <p:nvPr/>
        </p:nvSpPr>
        <p:spPr>
          <a:xfrm>
            <a:off x="817256"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 name="群組 6">
            <a:extLst>
              <a:ext uri="{FF2B5EF4-FFF2-40B4-BE49-F238E27FC236}">
                <a16:creationId xmlns:a16="http://schemas.microsoft.com/office/drawing/2014/main" id="{F063C3B7-3171-C7E6-EF38-5D3B0D329B66}"/>
              </a:ext>
            </a:extLst>
          </p:cNvPr>
          <p:cNvGrpSpPr/>
          <p:nvPr/>
        </p:nvGrpSpPr>
        <p:grpSpPr>
          <a:xfrm>
            <a:off x="1016257" y="-4689515"/>
            <a:ext cx="5300877" cy="4466948"/>
            <a:chOff x="1061929" y="632690"/>
            <a:chExt cx="5300877" cy="4466948"/>
          </a:xfrm>
        </p:grpSpPr>
        <p:sp>
          <p:nvSpPr>
            <p:cNvPr id="8" name="文字方塊 7">
              <a:extLst>
                <a:ext uri="{FF2B5EF4-FFF2-40B4-BE49-F238E27FC236}">
                  <a16:creationId xmlns:a16="http://schemas.microsoft.com/office/drawing/2014/main" id="{661356CB-ACFF-3E43-5F72-5595ED5DD5E8}"/>
                </a:ext>
              </a:extLst>
            </p:cNvPr>
            <p:cNvSpPr txBox="1"/>
            <p:nvPr/>
          </p:nvSpPr>
          <p:spPr>
            <a:xfrm>
              <a:off x="1073135" y="632690"/>
              <a:ext cx="1723549" cy="707886"/>
            </a:xfrm>
            <a:prstGeom prst="rect">
              <a:avLst/>
            </a:prstGeom>
            <a:noFill/>
          </p:spPr>
          <p:txBody>
            <a:bodyPr wrap="none" rtlCol="0">
              <a:spAutoFit/>
            </a:bodyPr>
            <a:lstStyle/>
            <a:p>
              <a:r>
                <a:rPr lang="zh-TW" altLang="en-US" sz="4000">
                  <a:solidFill>
                    <a:schemeClr val="tx2">
                      <a:lumMod val="50000"/>
                    </a:schemeClr>
                  </a:solidFill>
                </a:rPr>
                <a:t>喔得付</a:t>
              </a:r>
            </a:p>
          </p:txBody>
        </p:sp>
        <p:sp>
          <p:nvSpPr>
            <p:cNvPr id="9" name="文字方塊 8">
              <a:extLst>
                <a:ext uri="{FF2B5EF4-FFF2-40B4-BE49-F238E27FC236}">
                  <a16:creationId xmlns:a16="http://schemas.microsoft.com/office/drawing/2014/main" id="{67ED4127-D699-E543-299F-B945BB31B1D6}"/>
                </a:ext>
              </a:extLst>
            </p:cNvPr>
            <p:cNvSpPr txBox="1"/>
            <p:nvPr/>
          </p:nvSpPr>
          <p:spPr>
            <a:xfrm>
              <a:off x="1073135" y="1334862"/>
              <a:ext cx="5289671" cy="2862322"/>
            </a:xfrm>
            <a:prstGeom prst="rect">
              <a:avLst/>
            </a:prstGeom>
            <a:noFill/>
          </p:spPr>
          <p:txBody>
            <a:bodyPr wrap="square" lIns="91440" tIns="45720" rIns="91440" bIns="45720" rtlCol="0" anchor="t">
              <a:spAutoFit/>
            </a:bodyPr>
            <a:lstStyle/>
            <a:p>
              <a:r>
                <a:rPr lang="zh-TW">
                  <a:ea typeface="新細明體"/>
                  <a:cs typeface="Calibri"/>
                </a:rPr>
                <a:t>功能</a:t>
              </a:r>
              <a:endParaRPr lang="en-US" altLang="zh-TW">
                <a:ea typeface="新細明體"/>
                <a:cs typeface="Calibri"/>
              </a:endParaRPr>
            </a:p>
            <a:p>
              <a:r>
                <a:rPr lang="zh-TW">
                  <a:ea typeface="新細明體"/>
                  <a:cs typeface="Calibri"/>
                </a:rPr>
                <a:t>喔得付提供一個簡單易用的網頁，功能主要包括帳號登入、買家端的購物車、菜單展示、餐點選擇、加減數量及賣家端的收取訂單等。使用者可以在上面選擇自己喜歡的餐點，最後到指定的取餐處取餐。這樣既可以節省時間，也能享受更好的用餐體驗，同時也可以更有效率地管理餐廳，提升服務品質。</a:t>
              </a:r>
              <a:endParaRPr lang="en-US" altLang="zh-TW">
                <a:ea typeface="新細明體"/>
                <a:cs typeface="Calibri"/>
              </a:endParaRPr>
            </a:p>
            <a:p>
              <a:endParaRPr lang="zh-TW">
                <a:ea typeface="新細明體"/>
                <a:cs typeface="Calibri"/>
              </a:endParaRPr>
            </a:p>
            <a:p>
              <a:pPr lvl="1"/>
              <a:endParaRPr lang="zh-TW">
                <a:ea typeface="新細明體"/>
                <a:cs typeface="Calibri"/>
              </a:endParaRPr>
            </a:p>
            <a:p>
              <a:pPr>
                <a:buFont typeface="Arial" panose="020B0604020202020204" pitchFamily="34" charset="0"/>
              </a:pPr>
              <a:endParaRPr lang="zh-TW" altLang="en-US">
                <a:ea typeface="新細明體"/>
                <a:cs typeface="Calibri"/>
              </a:endParaRPr>
            </a:p>
          </p:txBody>
        </p:sp>
        <p:sp>
          <p:nvSpPr>
            <p:cNvPr id="10" name="文字方塊 9">
              <a:extLst>
                <a:ext uri="{FF2B5EF4-FFF2-40B4-BE49-F238E27FC236}">
                  <a16:creationId xmlns:a16="http://schemas.microsoft.com/office/drawing/2014/main" id="{CA2889D9-54BD-9463-5761-F474FCEE11E2}"/>
                </a:ext>
              </a:extLst>
            </p:cNvPr>
            <p:cNvSpPr txBox="1"/>
            <p:nvPr/>
          </p:nvSpPr>
          <p:spPr>
            <a:xfrm>
              <a:off x="1061929" y="3622310"/>
              <a:ext cx="5289671" cy="1477328"/>
            </a:xfrm>
            <a:prstGeom prst="rect">
              <a:avLst/>
            </a:prstGeom>
            <a:noFill/>
          </p:spPr>
          <p:txBody>
            <a:bodyPr wrap="square" lIns="91440" tIns="45720" rIns="91440" bIns="45720" rtlCol="0" anchor="t">
              <a:spAutoFit/>
            </a:bodyPr>
            <a:lstStyle/>
            <a:p>
              <a:r>
                <a:rPr lang="zh-TW">
                  <a:ea typeface="新細明體"/>
                  <a:cs typeface="Calibri"/>
                </a:rPr>
                <a:t>特色</a:t>
              </a:r>
              <a:endParaRPr lang="zh-TW"/>
            </a:p>
            <a:p>
              <a:r>
                <a:rPr lang="zh-TW">
                  <a:latin typeface="PMingLiU"/>
                  <a:ea typeface="PMingLiU"/>
                  <a:cs typeface="Calibri"/>
                </a:rPr>
                <a:t>將靜宜大學所有學生餐廳整合在一起，提供了方便快捷、安全可靠的點餐服務，例如系統易用性。系統易用性方式方便了使用者的點餐體驗，大家可以透過簡單直覺的按鈕和還擇方式完成點餐。</a:t>
              </a:r>
              <a:endParaRPr lang="zh-TW">
                <a:cs typeface="Calibri" panose="020F0502020204030204"/>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74" name="群組 73">
            <a:extLst>
              <a:ext uri="{FF2B5EF4-FFF2-40B4-BE49-F238E27FC236}">
                <a16:creationId xmlns:a16="http://schemas.microsoft.com/office/drawing/2014/main" id="{3A9109EB-8F8A-4D25-E8B4-4A5F9DF43A0B}"/>
              </a:ext>
            </a:extLst>
          </p:cNvPr>
          <p:cNvGrpSpPr/>
          <p:nvPr/>
        </p:nvGrpSpPr>
        <p:grpSpPr>
          <a:xfrm>
            <a:off x="1027463" y="7042319"/>
            <a:ext cx="5622925" cy="4179547"/>
            <a:chOff x="1027463" y="1303374"/>
            <a:chExt cx="5622925" cy="4179547"/>
          </a:xfrm>
        </p:grpSpPr>
        <p:pic>
          <p:nvPicPr>
            <p:cNvPr id="75" name="Picture 5">
              <a:extLst>
                <a:ext uri="{FF2B5EF4-FFF2-40B4-BE49-F238E27FC236}">
                  <a16:creationId xmlns:a16="http://schemas.microsoft.com/office/drawing/2014/main" id="{1D27BCBA-4A60-7E13-3B4A-EF816D4DE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63" y="2904821"/>
              <a:ext cx="5622925" cy="2578100"/>
            </a:xfrm>
            <a:prstGeom prst="rect">
              <a:avLst/>
            </a:prstGeom>
            <a:noFill/>
            <a:extLst>
              <a:ext uri="{909E8E84-426E-40DD-AFC4-6F175D3DCCD1}">
                <a14:hiddenFill xmlns:a14="http://schemas.microsoft.com/office/drawing/2010/main">
                  <a:solidFill>
                    <a:srgbClr val="FFFFFF"/>
                  </a:solidFill>
                </a14:hiddenFill>
              </a:ext>
            </a:extLst>
          </p:spPr>
        </p:pic>
        <p:sp>
          <p:nvSpPr>
            <p:cNvPr id="77" name="文字方塊 76">
              <a:extLst>
                <a:ext uri="{FF2B5EF4-FFF2-40B4-BE49-F238E27FC236}">
                  <a16:creationId xmlns:a16="http://schemas.microsoft.com/office/drawing/2014/main" id="{A0B5E4A3-F17A-77A9-2A48-2DF56748D67F}"/>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pic>
        <p:nvPicPr>
          <p:cNvPr id="3" name="圖片 2"/>
          <p:cNvPicPr>
            <a:picLocks noChangeAspect="1"/>
          </p:cNvPicPr>
          <p:nvPr/>
        </p:nvPicPr>
        <p:blipFill>
          <a:blip r:embed="rId3"/>
          <a:stretch>
            <a:fillRect/>
          </a:stretch>
        </p:blipFill>
        <p:spPr>
          <a:xfrm>
            <a:off x="357398" y="2210922"/>
            <a:ext cx="6644172" cy="3323902"/>
          </a:xfrm>
          <a:prstGeom prst="rect">
            <a:avLst/>
          </a:prstGeom>
        </p:spPr>
      </p:pic>
    </p:spTree>
    <p:extLst>
      <p:ext uri="{BB962C8B-B14F-4D97-AF65-F5344CB8AC3E}">
        <p14:creationId xmlns:p14="http://schemas.microsoft.com/office/powerpoint/2010/main" val="37212315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93856">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D45CC06B-60A6-BD80-E96C-BE7DC2C1FA47}"/>
              </a:ext>
            </a:extLst>
          </p:cNvPr>
          <p:cNvSpPr txBox="1"/>
          <p:nvPr/>
        </p:nvSpPr>
        <p:spPr>
          <a:xfrm>
            <a:off x="567635" y="1290236"/>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 name="群組 6">
            <a:extLst>
              <a:ext uri="{FF2B5EF4-FFF2-40B4-BE49-F238E27FC236}">
                <a16:creationId xmlns:a16="http://schemas.microsoft.com/office/drawing/2014/main" id="{F063C3B7-3171-C7E6-EF38-5D3B0D329B66}"/>
              </a:ext>
            </a:extLst>
          </p:cNvPr>
          <p:cNvGrpSpPr/>
          <p:nvPr/>
        </p:nvGrpSpPr>
        <p:grpSpPr>
          <a:xfrm>
            <a:off x="1027463" y="-4689515"/>
            <a:ext cx="5289671" cy="3527040"/>
            <a:chOff x="1073135" y="632690"/>
            <a:chExt cx="5289671" cy="3527040"/>
          </a:xfrm>
        </p:grpSpPr>
        <p:sp>
          <p:nvSpPr>
            <p:cNvPr id="8" name="文字方塊 7">
              <a:extLst>
                <a:ext uri="{FF2B5EF4-FFF2-40B4-BE49-F238E27FC236}">
                  <a16:creationId xmlns:a16="http://schemas.microsoft.com/office/drawing/2014/main" id="{661356CB-ACFF-3E43-5F72-5595ED5DD5E8}"/>
                </a:ext>
              </a:extLst>
            </p:cNvPr>
            <p:cNvSpPr txBox="1"/>
            <p:nvPr/>
          </p:nvSpPr>
          <p:spPr>
            <a:xfrm>
              <a:off x="1073135" y="632690"/>
              <a:ext cx="2236510" cy="707886"/>
            </a:xfrm>
            <a:prstGeom prst="rect">
              <a:avLst/>
            </a:prstGeom>
            <a:noFill/>
          </p:spPr>
          <p:txBody>
            <a:bodyPr wrap="none" lIns="91440" tIns="45720" rIns="91440" bIns="45720" rtlCol="0" anchor="t">
              <a:spAutoFit/>
            </a:bodyPr>
            <a:lstStyle/>
            <a:p>
              <a:r>
                <a:rPr lang="zh-TW" sz="4000">
                  <a:solidFill>
                    <a:schemeClr val="tx2">
                      <a:lumMod val="50000"/>
                    </a:schemeClr>
                  </a:solidFill>
                </a:rPr>
                <a:t>系統畫面</a:t>
              </a:r>
            </a:p>
          </p:txBody>
        </p:sp>
        <p:sp>
          <p:nvSpPr>
            <p:cNvPr id="9" name="文字方塊 8">
              <a:extLst>
                <a:ext uri="{FF2B5EF4-FFF2-40B4-BE49-F238E27FC236}">
                  <a16:creationId xmlns:a16="http://schemas.microsoft.com/office/drawing/2014/main" id="{67ED4127-D699-E543-299F-B945BB31B1D6}"/>
                </a:ext>
              </a:extLst>
            </p:cNvPr>
            <p:cNvSpPr txBox="1"/>
            <p:nvPr/>
          </p:nvSpPr>
          <p:spPr>
            <a:xfrm>
              <a:off x="1073135" y="1827921"/>
              <a:ext cx="5289671"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zh-TW" altLang="en-US">
                <a:ea typeface="新細明體"/>
                <a:cs typeface="Calibri"/>
              </a:endParaRPr>
            </a:p>
          </p:txBody>
        </p:sp>
        <p:sp>
          <p:nvSpPr>
            <p:cNvPr id="10" name="文字方塊 9">
              <a:extLst>
                <a:ext uri="{FF2B5EF4-FFF2-40B4-BE49-F238E27FC236}">
                  <a16:creationId xmlns:a16="http://schemas.microsoft.com/office/drawing/2014/main" id="{CA2889D9-54BD-9463-5761-F474FCEE11E2}"/>
                </a:ext>
              </a:extLst>
            </p:cNvPr>
            <p:cNvSpPr txBox="1"/>
            <p:nvPr/>
          </p:nvSpPr>
          <p:spPr>
            <a:xfrm>
              <a:off x="1073135" y="3790398"/>
              <a:ext cx="5289671"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zh-TW" altLang="en-US">
                <a:ea typeface="新細明體"/>
                <a:cs typeface="Calibri" panose="020F0502020204030204"/>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5" name="Picture 1" descr="一張含有 文字, 螢幕擷取畫面, Rectangle, 設計 的圖片&#10;&#10;自動產生的描述">
            <a:extLst>
              <a:ext uri="{FF2B5EF4-FFF2-40B4-BE49-F238E27FC236}">
                <a16:creationId xmlns:a16="http://schemas.microsoft.com/office/drawing/2014/main" id="{5F424DB6-9882-98C3-0C06-A9A6550BF401}"/>
              </a:ext>
            </a:extLst>
          </p:cNvPr>
          <p:cNvPicPr>
            <a:picLocks noChangeAspect="1" noChangeArrowheads="1"/>
          </p:cNvPicPr>
          <p:nvPr/>
        </p:nvPicPr>
        <p:blipFill rotWithShape="1">
          <a:blip r:embed="rId2"/>
          <a:srcRect r="1377"/>
          <a:stretch/>
        </p:blipFill>
        <p:spPr bwMode="auto">
          <a:xfrm>
            <a:off x="391027" y="2153306"/>
            <a:ext cx="6502121" cy="2976631"/>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群組 73">
            <a:extLst>
              <a:ext uri="{FF2B5EF4-FFF2-40B4-BE49-F238E27FC236}">
                <a16:creationId xmlns:a16="http://schemas.microsoft.com/office/drawing/2014/main" id="{3A9109EB-8F8A-4D25-E8B4-4A5F9DF43A0B}"/>
              </a:ext>
            </a:extLst>
          </p:cNvPr>
          <p:cNvGrpSpPr/>
          <p:nvPr/>
        </p:nvGrpSpPr>
        <p:grpSpPr>
          <a:xfrm>
            <a:off x="1027463" y="7042319"/>
            <a:ext cx="5622925" cy="3970133"/>
            <a:chOff x="1027463" y="1303374"/>
            <a:chExt cx="5622925" cy="3970133"/>
          </a:xfrm>
        </p:grpSpPr>
        <p:pic>
          <p:nvPicPr>
            <p:cNvPr id="75" name="Picture 5" descr="一張含有 文字, 螢幕擷取畫面, 字型, 設計 的圖片&#10;&#10;自動產生的描述">
              <a:extLst>
                <a:ext uri="{FF2B5EF4-FFF2-40B4-BE49-F238E27FC236}">
                  <a16:creationId xmlns:a16="http://schemas.microsoft.com/office/drawing/2014/main" id="{1D27BCBA-4A60-7E13-3B4A-EF816D4DEB9F}"/>
                </a:ext>
              </a:extLst>
            </p:cNvPr>
            <p:cNvPicPr>
              <a:picLocks noChangeAspect="1" noChangeArrowheads="1"/>
            </p:cNvPicPr>
            <p:nvPr/>
          </p:nvPicPr>
          <p:blipFill>
            <a:blip r:embed="rId3"/>
            <a:srcRect/>
            <a:stretch>
              <a:fillRect/>
            </a:stretch>
          </p:blipFill>
          <p:spPr bwMode="auto">
            <a:xfrm>
              <a:off x="1027463" y="3114234"/>
              <a:ext cx="5622925" cy="2159273"/>
            </a:xfrm>
            <a:prstGeom prst="rect">
              <a:avLst/>
            </a:prstGeom>
            <a:noFill/>
            <a:extLst>
              <a:ext uri="{909E8E84-426E-40DD-AFC4-6F175D3DCCD1}">
                <a14:hiddenFill xmlns:a14="http://schemas.microsoft.com/office/drawing/2010/main">
                  <a:solidFill>
                    <a:srgbClr val="FFFFFF"/>
                  </a:solidFill>
                </a14:hiddenFill>
              </a:ext>
            </a:extLst>
          </p:spPr>
        </p:pic>
        <p:sp>
          <p:nvSpPr>
            <p:cNvPr id="77" name="文字方塊 76">
              <a:extLst>
                <a:ext uri="{FF2B5EF4-FFF2-40B4-BE49-F238E27FC236}">
                  <a16:creationId xmlns:a16="http://schemas.microsoft.com/office/drawing/2014/main" id="{A0B5E4A3-F17A-77A9-2A48-2DF56748D67F}"/>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pic>
        <p:nvPicPr>
          <p:cNvPr id="6" name="Picture 1" descr="一張含有 文字, 螢幕擷取畫面 的圖片&#10;&#10;自動產生的描述">
            <a:extLst>
              <a:ext uri="{FF2B5EF4-FFF2-40B4-BE49-F238E27FC236}">
                <a16:creationId xmlns:a16="http://schemas.microsoft.com/office/drawing/2014/main" id="{D6A7C03B-2C17-1356-591D-24B8FAE94BA4}"/>
              </a:ext>
            </a:extLst>
          </p:cNvPr>
          <p:cNvPicPr>
            <a:picLocks noChangeAspect="1" noChangeArrowheads="1"/>
          </p:cNvPicPr>
          <p:nvPr/>
        </p:nvPicPr>
        <p:blipFill>
          <a:blip r:embed="rId4"/>
          <a:srcRect/>
          <a:stretch>
            <a:fillRect/>
          </a:stretch>
        </p:blipFill>
        <p:spPr bwMode="auto">
          <a:xfrm>
            <a:off x="1011555" y="-3918836"/>
            <a:ext cx="6058571" cy="276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503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16877">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7" name="文字方塊 76">
            <a:extLst>
              <a:ext uri="{FF2B5EF4-FFF2-40B4-BE49-F238E27FC236}">
                <a16:creationId xmlns:a16="http://schemas.microsoft.com/office/drawing/2014/main" id="{F64B47AC-9353-386A-9264-187A0BAB88AE}"/>
              </a:ext>
            </a:extLst>
          </p:cNvPr>
          <p:cNvSpPr txBox="1"/>
          <p:nvPr/>
        </p:nvSpPr>
        <p:spPr>
          <a:xfrm>
            <a:off x="861407" y="1365020"/>
            <a:ext cx="2236510" cy="707886"/>
          </a:xfrm>
          <a:prstGeom prst="rect">
            <a:avLst/>
          </a:prstGeom>
          <a:noFill/>
        </p:spPr>
        <p:txBody>
          <a:bodyPr wrap="none" rtlCol="0">
            <a:spAutoFit/>
          </a:bodyPr>
          <a:lstStyle/>
          <a:p>
            <a:r>
              <a:rPr lang="zh-TW" altLang="en-US" sz="4000" dirty="0">
                <a:solidFill>
                  <a:schemeClr val="tx2">
                    <a:lumMod val="50000"/>
                  </a:schemeClr>
                </a:solidFill>
              </a:rPr>
              <a:t>系統畫面</a:t>
            </a:r>
          </a:p>
        </p:txBody>
      </p:sp>
      <p:sp>
        <p:nvSpPr>
          <p:cNvPr id="89" name="文字方塊 88">
            <a:extLst>
              <a:ext uri="{FF2B5EF4-FFF2-40B4-BE49-F238E27FC236}">
                <a16:creationId xmlns:a16="http://schemas.microsoft.com/office/drawing/2014/main" id="{1DC73A61-F541-5707-0776-61FFA795185F}"/>
              </a:ext>
            </a:extLst>
          </p:cNvPr>
          <p:cNvSpPr txBox="1"/>
          <p:nvPr/>
        </p:nvSpPr>
        <p:spPr>
          <a:xfrm>
            <a:off x="1043925" y="-4333839"/>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0" name="Picture 1" descr="一張含有 文字, 螢幕擷取畫面, Rectangle, 設計 的圖片&#10;&#10;自動產生的描述">
            <a:extLst>
              <a:ext uri="{FF2B5EF4-FFF2-40B4-BE49-F238E27FC236}">
                <a16:creationId xmlns:a16="http://schemas.microsoft.com/office/drawing/2014/main" id="{1887725E-D8B0-2AB4-508A-703284DA7BD2}"/>
              </a:ext>
            </a:extLst>
          </p:cNvPr>
          <p:cNvPicPr>
            <a:picLocks noChangeAspect="1" noChangeArrowheads="1"/>
          </p:cNvPicPr>
          <p:nvPr/>
        </p:nvPicPr>
        <p:blipFill>
          <a:blip r:embed="rId2"/>
          <a:srcRect/>
          <a:stretch>
            <a:fillRect/>
          </a:stretch>
        </p:blipFill>
        <p:spPr bwMode="auto">
          <a:xfrm>
            <a:off x="1027463" y="-2830763"/>
            <a:ext cx="5629275" cy="254594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群組 91">
            <a:extLst>
              <a:ext uri="{FF2B5EF4-FFF2-40B4-BE49-F238E27FC236}">
                <a16:creationId xmlns:a16="http://schemas.microsoft.com/office/drawing/2014/main" id="{E202B777-B052-90F1-0BDD-816945FD82BF}"/>
              </a:ext>
            </a:extLst>
          </p:cNvPr>
          <p:cNvGrpSpPr/>
          <p:nvPr/>
        </p:nvGrpSpPr>
        <p:grpSpPr>
          <a:xfrm>
            <a:off x="1005924" y="7202170"/>
            <a:ext cx="5670532" cy="3744600"/>
            <a:chOff x="1005924" y="1693468"/>
            <a:chExt cx="5670532" cy="3744600"/>
          </a:xfrm>
        </p:grpSpPr>
        <p:sp>
          <p:nvSpPr>
            <p:cNvPr id="93" name="文字方塊 92">
              <a:extLst>
                <a:ext uri="{FF2B5EF4-FFF2-40B4-BE49-F238E27FC236}">
                  <a16:creationId xmlns:a16="http://schemas.microsoft.com/office/drawing/2014/main" id="{6CD280BF-15BB-4C26-0EDE-BA856C438A99}"/>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4" name="Picture 1" descr="一張含有 文字, 螢幕擷取畫面, 陳列, 軟體 的圖片&#10;&#10;自動產生的描述">
              <a:extLst>
                <a:ext uri="{FF2B5EF4-FFF2-40B4-BE49-F238E27FC236}">
                  <a16:creationId xmlns:a16="http://schemas.microsoft.com/office/drawing/2014/main" id="{5D41E5FE-8F64-76A5-A2E0-6691102B9F57}"/>
                </a:ext>
              </a:extLst>
            </p:cNvPr>
            <p:cNvPicPr>
              <a:picLocks noChangeAspect="1" noChangeArrowheads="1"/>
            </p:cNvPicPr>
            <p:nvPr/>
          </p:nvPicPr>
          <p:blipFill>
            <a:blip r:embed="rId3"/>
            <a:srcRect/>
            <a:stretch>
              <a:fillRect/>
            </a:stretch>
          </p:blipFill>
          <p:spPr bwMode="auto">
            <a:xfrm>
              <a:off x="1061468" y="3210224"/>
              <a:ext cx="5614988" cy="2227844"/>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圖片 1"/>
          <p:cNvPicPr>
            <a:picLocks noChangeAspect="1"/>
          </p:cNvPicPr>
          <p:nvPr/>
        </p:nvPicPr>
        <p:blipFill>
          <a:blip r:embed="rId4"/>
          <a:stretch>
            <a:fillRect/>
          </a:stretch>
        </p:blipFill>
        <p:spPr>
          <a:xfrm>
            <a:off x="418225" y="2232421"/>
            <a:ext cx="6524443" cy="3249777"/>
          </a:xfrm>
          <a:prstGeom prst="rect">
            <a:avLst/>
          </a:prstGeom>
        </p:spPr>
      </p:pic>
    </p:spTree>
    <p:extLst>
      <p:ext uri="{BB962C8B-B14F-4D97-AF65-F5344CB8AC3E}">
        <p14:creationId xmlns:p14="http://schemas.microsoft.com/office/powerpoint/2010/main" val="28863884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22515">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010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7" name="文字方塊 76">
            <a:extLst>
              <a:ext uri="{FF2B5EF4-FFF2-40B4-BE49-F238E27FC236}">
                <a16:creationId xmlns:a16="http://schemas.microsoft.com/office/drawing/2014/main" id="{F64B47AC-9353-386A-9264-187A0BAB88AE}"/>
              </a:ext>
            </a:extLst>
          </p:cNvPr>
          <p:cNvSpPr txBox="1"/>
          <p:nvPr/>
        </p:nvSpPr>
        <p:spPr>
          <a:xfrm>
            <a:off x="1006699" y="1601813"/>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6" name="群組 5">
            <a:extLst>
              <a:ext uri="{FF2B5EF4-FFF2-40B4-BE49-F238E27FC236}">
                <a16:creationId xmlns:a16="http://schemas.microsoft.com/office/drawing/2014/main" id="{8D5D8F35-3C08-4A16-727E-F0C2F9B4D8FA}"/>
              </a:ext>
            </a:extLst>
          </p:cNvPr>
          <p:cNvGrpSpPr/>
          <p:nvPr/>
        </p:nvGrpSpPr>
        <p:grpSpPr>
          <a:xfrm>
            <a:off x="1029667" y="7086663"/>
            <a:ext cx="5090076" cy="3928222"/>
            <a:chOff x="1005924" y="1693468"/>
            <a:chExt cx="5090076" cy="3928222"/>
          </a:xfrm>
        </p:grpSpPr>
        <p:sp>
          <p:nvSpPr>
            <p:cNvPr id="7" name="文字方塊 6">
              <a:extLst>
                <a:ext uri="{FF2B5EF4-FFF2-40B4-BE49-F238E27FC236}">
                  <a16:creationId xmlns:a16="http://schemas.microsoft.com/office/drawing/2014/main" id="{1660D786-89F5-B6FD-8A99-3E71B95A241A}"/>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8" name="Picture 1" descr="一張含有 文字, 螢幕擷取畫面, 陳列, 數字 的圖片&#10;&#10;自動產生的描述">
              <a:extLst>
                <a:ext uri="{FF2B5EF4-FFF2-40B4-BE49-F238E27FC236}">
                  <a16:creationId xmlns:a16="http://schemas.microsoft.com/office/drawing/2014/main" id="{D6372655-B7C8-B360-D50B-D770DB8C9411}"/>
                </a:ext>
              </a:extLst>
            </p:cNvPr>
            <p:cNvPicPr>
              <a:picLocks noChangeAspect="1" noChangeArrowheads="1"/>
            </p:cNvPicPr>
            <p:nvPr/>
          </p:nvPicPr>
          <p:blipFill>
            <a:blip r:embed="rId2"/>
            <a:srcRect/>
            <a:stretch>
              <a:fillRect/>
            </a:stretch>
          </p:blipFill>
          <p:spPr bwMode="auto">
            <a:xfrm>
              <a:off x="1031875" y="3527464"/>
              <a:ext cx="5064125" cy="20942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群組 9">
            <a:extLst>
              <a:ext uri="{FF2B5EF4-FFF2-40B4-BE49-F238E27FC236}">
                <a16:creationId xmlns:a16="http://schemas.microsoft.com/office/drawing/2014/main" id="{B676CB9C-0939-ECAA-BDA4-7B7E59B663AE}"/>
              </a:ext>
            </a:extLst>
          </p:cNvPr>
          <p:cNvGrpSpPr/>
          <p:nvPr/>
        </p:nvGrpSpPr>
        <p:grpSpPr>
          <a:xfrm>
            <a:off x="1028155" y="-4665780"/>
            <a:ext cx="5622925" cy="3970133"/>
            <a:chOff x="1027463" y="1303374"/>
            <a:chExt cx="5622925" cy="3970133"/>
          </a:xfrm>
        </p:grpSpPr>
        <p:pic>
          <p:nvPicPr>
            <p:cNvPr id="74" name="Picture 5" descr="一張含有 文字, 螢幕擷取畫面, 字型, 設計 的圖片&#10;&#10;自動產生的描述">
              <a:extLst>
                <a:ext uri="{FF2B5EF4-FFF2-40B4-BE49-F238E27FC236}">
                  <a16:creationId xmlns:a16="http://schemas.microsoft.com/office/drawing/2014/main" id="{FE939E24-8D23-E779-7CB9-976193FF430F}"/>
                </a:ext>
              </a:extLst>
            </p:cNvPr>
            <p:cNvPicPr>
              <a:picLocks noChangeAspect="1" noChangeArrowheads="1"/>
            </p:cNvPicPr>
            <p:nvPr/>
          </p:nvPicPr>
          <p:blipFill>
            <a:blip r:embed="rId3"/>
            <a:srcRect/>
            <a:stretch>
              <a:fillRect/>
            </a:stretch>
          </p:blipFill>
          <p:spPr bwMode="auto">
            <a:xfrm>
              <a:off x="1027463" y="3114234"/>
              <a:ext cx="5622925" cy="2159273"/>
            </a:xfrm>
            <a:prstGeom prst="rect">
              <a:avLst/>
            </a:prstGeom>
            <a:noFill/>
            <a:extLst>
              <a:ext uri="{909E8E84-426E-40DD-AFC4-6F175D3DCCD1}">
                <a14:hiddenFill xmlns:a14="http://schemas.microsoft.com/office/drawing/2010/main">
                  <a:solidFill>
                    <a:srgbClr val="FFFFFF"/>
                  </a:solidFill>
                </a14:hiddenFill>
              </a:ext>
            </a:extLst>
          </p:spPr>
        </p:pic>
        <p:sp>
          <p:nvSpPr>
            <p:cNvPr id="86" name="文字方塊 85">
              <a:extLst>
                <a:ext uri="{FF2B5EF4-FFF2-40B4-BE49-F238E27FC236}">
                  <a16:creationId xmlns:a16="http://schemas.microsoft.com/office/drawing/2014/main" id="{28B525D4-04F3-C75F-C22A-382CE33DB4F5}"/>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pic>
        <p:nvPicPr>
          <p:cNvPr id="3" name="圖片 2"/>
          <p:cNvPicPr>
            <a:picLocks noChangeAspect="1"/>
          </p:cNvPicPr>
          <p:nvPr/>
        </p:nvPicPr>
        <p:blipFill>
          <a:blip r:embed="rId4"/>
          <a:stretch>
            <a:fillRect/>
          </a:stretch>
        </p:blipFill>
        <p:spPr>
          <a:xfrm>
            <a:off x="354886" y="2429744"/>
            <a:ext cx="6570638" cy="3263799"/>
          </a:xfrm>
          <a:prstGeom prst="rect">
            <a:avLst/>
          </a:prstGeom>
        </p:spPr>
      </p:pic>
    </p:spTree>
    <p:extLst>
      <p:ext uri="{BB962C8B-B14F-4D97-AF65-F5344CB8AC3E}">
        <p14:creationId xmlns:p14="http://schemas.microsoft.com/office/powerpoint/2010/main" val="38829952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01082">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72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3" name="群組 2">
            <a:extLst>
              <a:ext uri="{FF2B5EF4-FFF2-40B4-BE49-F238E27FC236}">
                <a16:creationId xmlns:a16="http://schemas.microsoft.com/office/drawing/2014/main" id="{AF056EE2-5989-59D8-D38B-44A447408AA7}"/>
              </a:ext>
            </a:extLst>
          </p:cNvPr>
          <p:cNvGrpSpPr/>
          <p:nvPr/>
        </p:nvGrpSpPr>
        <p:grpSpPr>
          <a:xfrm>
            <a:off x="1031179" y="-4281647"/>
            <a:ext cx="5670532" cy="3791693"/>
            <a:chOff x="1005924" y="1693468"/>
            <a:chExt cx="5670532" cy="3791693"/>
          </a:xfrm>
        </p:grpSpPr>
        <p:sp>
          <p:nvSpPr>
            <p:cNvPr id="77" name="文字方塊 76">
              <a:extLst>
                <a:ext uri="{FF2B5EF4-FFF2-40B4-BE49-F238E27FC236}">
                  <a16:creationId xmlns:a16="http://schemas.microsoft.com/office/drawing/2014/main" id="{F64B47AC-9353-386A-9264-187A0BAB88AE}"/>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4097" name="Picture 1" descr="一張含有 文字, 螢幕擷取畫面, 陳列, 數字 的圖片&#10;&#10;自動產生的描述">
              <a:extLst>
                <a:ext uri="{FF2B5EF4-FFF2-40B4-BE49-F238E27FC236}">
                  <a16:creationId xmlns:a16="http://schemas.microsoft.com/office/drawing/2014/main" id="{FBF60B86-A23A-BA0F-F404-F29A077D9601}"/>
                </a:ext>
              </a:extLst>
            </p:cNvPr>
            <p:cNvPicPr>
              <a:picLocks noChangeAspect="1" noChangeArrowheads="1"/>
            </p:cNvPicPr>
            <p:nvPr/>
          </p:nvPicPr>
          <p:blipFill>
            <a:blip r:embed="rId2"/>
            <a:srcRect/>
            <a:stretch>
              <a:fillRect/>
            </a:stretch>
          </p:blipFill>
          <p:spPr bwMode="auto">
            <a:xfrm>
              <a:off x="1061468" y="3163130"/>
              <a:ext cx="5614988" cy="232203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2">
            <a:extLst>
              <a:ext uri="{FF2B5EF4-FFF2-40B4-BE49-F238E27FC236}">
                <a16:creationId xmlns:a16="http://schemas.microsoft.com/office/drawing/2014/main" id="{0F09F7F4-B848-5816-C75C-4150DE5E276B}"/>
              </a:ext>
            </a:extLst>
          </p:cNvPr>
          <p:cNvSpPr>
            <a:spLocks noChangeArrowheads="1"/>
          </p:cNvSpPr>
          <p:nvPr/>
        </p:nvSpPr>
        <p:spPr bwMode="auto">
          <a:xfrm>
            <a:off x="1031875" y="23465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文字方塊 6">
            <a:extLst>
              <a:ext uri="{FF2B5EF4-FFF2-40B4-BE49-F238E27FC236}">
                <a16:creationId xmlns:a16="http://schemas.microsoft.com/office/drawing/2014/main" id="{19A3BCE7-089F-6694-57BE-886F2EA66B83}"/>
              </a:ext>
            </a:extLst>
          </p:cNvPr>
          <p:cNvSpPr txBox="1"/>
          <p:nvPr/>
        </p:nvSpPr>
        <p:spPr>
          <a:xfrm>
            <a:off x="1005924" y="1393851"/>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4" name="群組 73">
            <a:extLst>
              <a:ext uri="{FF2B5EF4-FFF2-40B4-BE49-F238E27FC236}">
                <a16:creationId xmlns:a16="http://schemas.microsoft.com/office/drawing/2014/main" id="{35538543-F893-721E-EAF3-22E1FE59899B}"/>
              </a:ext>
            </a:extLst>
          </p:cNvPr>
          <p:cNvGrpSpPr/>
          <p:nvPr/>
        </p:nvGrpSpPr>
        <p:grpSpPr>
          <a:xfrm>
            <a:off x="1043406" y="7151244"/>
            <a:ext cx="5289671" cy="1432673"/>
            <a:chOff x="1073135" y="632690"/>
            <a:chExt cx="5289671" cy="1432673"/>
          </a:xfrm>
        </p:grpSpPr>
        <p:sp>
          <p:nvSpPr>
            <p:cNvPr id="86" name="文字方塊 85">
              <a:extLst>
                <a:ext uri="{FF2B5EF4-FFF2-40B4-BE49-F238E27FC236}">
                  <a16:creationId xmlns:a16="http://schemas.microsoft.com/office/drawing/2014/main" id="{290B4F3C-782E-39A3-1FC7-7C2277AAC346}"/>
                </a:ext>
              </a:extLst>
            </p:cNvPr>
            <p:cNvSpPr txBox="1"/>
            <p:nvPr/>
          </p:nvSpPr>
          <p:spPr>
            <a:xfrm>
              <a:off x="1073135" y="632690"/>
              <a:ext cx="2236510" cy="707886"/>
            </a:xfrm>
            <a:prstGeom prst="rect">
              <a:avLst/>
            </a:prstGeom>
            <a:noFill/>
          </p:spPr>
          <p:txBody>
            <a:bodyPr wrap="none" lIns="91440" tIns="45720" rIns="91440" bIns="45720" rtlCol="0" anchor="t">
              <a:spAutoFit/>
            </a:bodyPr>
            <a:lstStyle/>
            <a:p>
              <a:r>
                <a:rPr lang="zh-TW" sz="4000">
                  <a:solidFill>
                    <a:schemeClr val="tx2">
                      <a:lumMod val="50000"/>
                    </a:schemeClr>
                  </a:solidFill>
                </a:rPr>
                <a:t>系統畫面</a:t>
              </a:r>
              <a:endParaRPr lang="zh-TW"/>
            </a:p>
          </p:txBody>
        </p:sp>
        <p:sp>
          <p:nvSpPr>
            <p:cNvPr id="87" name="文字方塊 86">
              <a:extLst>
                <a:ext uri="{FF2B5EF4-FFF2-40B4-BE49-F238E27FC236}">
                  <a16:creationId xmlns:a16="http://schemas.microsoft.com/office/drawing/2014/main" id="{49251640-A7D8-E56F-89CE-8BF4FC1FF0B4}"/>
                </a:ext>
              </a:extLst>
            </p:cNvPr>
            <p:cNvSpPr txBox="1"/>
            <p:nvPr/>
          </p:nvSpPr>
          <p:spPr>
            <a:xfrm>
              <a:off x="1073135" y="1696031"/>
              <a:ext cx="5289671" cy="369332"/>
            </a:xfrm>
            <a:prstGeom prst="rect">
              <a:avLst/>
            </a:prstGeom>
            <a:noFill/>
          </p:spPr>
          <p:txBody>
            <a:bodyPr wrap="square" lIns="91440" tIns="45720" rIns="91440" bIns="45720" rtlCol="0" anchor="t">
              <a:spAutoFit/>
            </a:bodyPr>
            <a:lstStyle/>
            <a:p>
              <a:endParaRPr lang="zh-TW" altLang="en-US">
                <a:ea typeface="新細明體"/>
                <a:cs typeface="Calibri" panose="020F0502020204030204"/>
              </a:endParaRPr>
            </a:p>
          </p:txBody>
        </p:sp>
      </p:grpSp>
      <p:pic>
        <p:nvPicPr>
          <p:cNvPr id="5" name="圖片 4" descr="一張含有 文字, 螢幕擷取畫面, 陳列, 軟體 的圖片&#10;&#10;自動產生的描述">
            <a:extLst>
              <a:ext uri="{FF2B5EF4-FFF2-40B4-BE49-F238E27FC236}">
                <a16:creationId xmlns:a16="http://schemas.microsoft.com/office/drawing/2014/main" id="{B0FC673C-DF45-1D93-1D16-6AB149E9AED0}"/>
              </a:ext>
            </a:extLst>
          </p:cNvPr>
          <p:cNvPicPr>
            <a:picLocks noChangeAspect="1"/>
          </p:cNvPicPr>
          <p:nvPr/>
        </p:nvPicPr>
        <p:blipFill>
          <a:blip r:embed="rId3"/>
          <a:stretch>
            <a:fillRect/>
          </a:stretch>
        </p:blipFill>
        <p:spPr>
          <a:xfrm>
            <a:off x="1334814" y="7870943"/>
            <a:ext cx="5016061" cy="1889217"/>
          </a:xfrm>
          <a:prstGeom prst="rect">
            <a:avLst/>
          </a:prstGeom>
        </p:spPr>
      </p:pic>
      <p:pic>
        <p:nvPicPr>
          <p:cNvPr id="6" name="圖片 5"/>
          <p:cNvPicPr>
            <a:picLocks noChangeAspect="1"/>
          </p:cNvPicPr>
          <p:nvPr/>
        </p:nvPicPr>
        <p:blipFill>
          <a:blip r:embed="rId4"/>
          <a:stretch>
            <a:fillRect/>
          </a:stretch>
        </p:blipFill>
        <p:spPr>
          <a:xfrm>
            <a:off x="131943" y="2183637"/>
            <a:ext cx="6927206" cy="2934623"/>
          </a:xfrm>
          <a:prstGeom prst="rect">
            <a:avLst/>
          </a:prstGeom>
        </p:spPr>
      </p:pic>
    </p:spTree>
    <p:extLst>
      <p:ext uri="{BB962C8B-B14F-4D97-AF65-F5344CB8AC3E}">
        <p14:creationId xmlns:p14="http://schemas.microsoft.com/office/powerpoint/2010/main" val="24905470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01082">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72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3" name="群組 2">
            <a:extLst>
              <a:ext uri="{FF2B5EF4-FFF2-40B4-BE49-F238E27FC236}">
                <a16:creationId xmlns:a16="http://schemas.microsoft.com/office/drawing/2014/main" id="{AF056EE2-5989-59D8-D38B-44A447408AA7}"/>
              </a:ext>
            </a:extLst>
          </p:cNvPr>
          <p:cNvGrpSpPr/>
          <p:nvPr/>
        </p:nvGrpSpPr>
        <p:grpSpPr>
          <a:xfrm>
            <a:off x="1031179" y="-4281647"/>
            <a:ext cx="5670532" cy="3733465"/>
            <a:chOff x="1005924" y="1693468"/>
            <a:chExt cx="5670532" cy="3733465"/>
          </a:xfrm>
        </p:grpSpPr>
        <p:sp>
          <p:nvSpPr>
            <p:cNvPr id="77" name="文字方塊 76">
              <a:extLst>
                <a:ext uri="{FF2B5EF4-FFF2-40B4-BE49-F238E27FC236}">
                  <a16:creationId xmlns:a16="http://schemas.microsoft.com/office/drawing/2014/main" id="{F64B47AC-9353-386A-9264-187A0BAB88AE}"/>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4097" name="Picture 1" descr="一張含有 文字, 螢幕擷取畫面, 陳列, 軟體 的圖片&#10;&#10;自動產生的描述">
              <a:extLst>
                <a:ext uri="{FF2B5EF4-FFF2-40B4-BE49-F238E27FC236}">
                  <a16:creationId xmlns:a16="http://schemas.microsoft.com/office/drawing/2014/main" id="{FBF60B86-A23A-BA0F-F404-F29A077D9601}"/>
                </a:ext>
              </a:extLst>
            </p:cNvPr>
            <p:cNvPicPr>
              <a:picLocks noChangeAspect="1" noChangeArrowheads="1"/>
            </p:cNvPicPr>
            <p:nvPr/>
          </p:nvPicPr>
          <p:blipFill>
            <a:blip r:embed="rId2"/>
            <a:srcRect/>
            <a:stretch>
              <a:fillRect/>
            </a:stretch>
          </p:blipFill>
          <p:spPr bwMode="auto">
            <a:xfrm>
              <a:off x="1061468" y="3221359"/>
              <a:ext cx="5614988" cy="22055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2">
            <a:extLst>
              <a:ext uri="{FF2B5EF4-FFF2-40B4-BE49-F238E27FC236}">
                <a16:creationId xmlns:a16="http://schemas.microsoft.com/office/drawing/2014/main" id="{0F09F7F4-B848-5816-C75C-4150DE5E276B}"/>
              </a:ext>
            </a:extLst>
          </p:cNvPr>
          <p:cNvSpPr>
            <a:spLocks noChangeArrowheads="1"/>
          </p:cNvSpPr>
          <p:nvPr/>
        </p:nvSpPr>
        <p:spPr bwMode="auto">
          <a:xfrm>
            <a:off x="1031875" y="23465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文字方塊 6">
            <a:extLst>
              <a:ext uri="{FF2B5EF4-FFF2-40B4-BE49-F238E27FC236}">
                <a16:creationId xmlns:a16="http://schemas.microsoft.com/office/drawing/2014/main" id="{19A3BCE7-089F-6694-57BE-886F2EA66B83}"/>
              </a:ext>
            </a:extLst>
          </p:cNvPr>
          <p:cNvSpPr txBox="1"/>
          <p:nvPr/>
        </p:nvSpPr>
        <p:spPr>
          <a:xfrm>
            <a:off x="1005924" y="1393851"/>
            <a:ext cx="2236510" cy="707886"/>
          </a:xfrm>
          <a:prstGeom prst="rect">
            <a:avLst/>
          </a:prstGeom>
          <a:noFill/>
        </p:spPr>
        <p:txBody>
          <a:bodyPr wrap="none" rtlCol="0">
            <a:spAutoFit/>
          </a:bodyPr>
          <a:lstStyle/>
          <a:p>
            <a:r>
              <a:rPr lang="zh-TW" altLang="en-US" sz="4000" dirty="0">
                <a:solidFill>
                  <a:schemeClr val="tx2">
                    <a:lumMod val="50000"/>
                  </a:schemeClr>
                </a:solidFill>
              </a:rPr>
              <a:t>系統畫面</a:t>
            </a:r>
          </a:p>
        </p:txBody>
      </p:sp>
      <p:grpSp>
        <p:nvGrpSpPr>
          <p:cNvPr id="74" name="群組 73">
            <a:extLst>
              <a:ext uri="{FF2B5EF4-FFF2-40B4-BE49-F238E27FC236}">
                <a16:creationId xmlns:a16="http://schemas.microsoft.com/office/drawing/2014/main" id="{35538543-F893-721E-EAF3-22E1FE59899B}"/>
              </a:ext>
            </a:extLst>
          </p:cNvPr>
          <p:cNvGrpSpPr/>
          <p:nvPr/>
        </p:nvGrpSpPr>
        <p:grpSpPr>
          <a:xfrm>
            <a:off x="1043406" y="7151244"/>
            <a:ext cx="5289671" cy="2817667"/>
            <a:chOff x="1073135" y="632690"/>
            <a:chExt cx="5289671" cy="2817667"/>
          </a:xfrm>
        </p:grpSpPr>
        <p:sp>
          <p:nvSpPr>
            <p:cNvPr id="86" name="文字方塊 85">
              <a:extLst>
                <a:ext uri="{FF2B5EF4-FFF2-40B4-BE49-F238E27FC236}">
                  <a16:creationId xmlns:a16="http://schemas.microsoft.com/office/drawing/2014/main" id="{290B4F3C-782E-39A3-1FC7-7C2277AAC346}"/>
                </a:ext>
              </a:extLst>
            </p:cNvPr>
            <p:cNvSpPr txBox="1"/>
            <p:nvPr/>
          </p:nvSpPr>
          <p:spPr>
            <a:xfrm>
              <a:off x="1073135" y="632690"/>
              <a:ext cx="2236510" cy="707886"/>
            </a:xfrm>
            <a:prstGeom prst="rect">
              <a:avLst/>
            </a:prstGeom>
            <a:noFill/>
          </p:spPr>
          <p:txBody>
            <a:bodyPr wrap="none" rtlCol="0">
              <a:spAutoFit/>
            </a:bodyPr>
            <a:lstStyle/>
            <a:p>
              <a:r>
                <a:rPr lang="zh-TW" altLang="en-US" sz="4000">
                  <a:solidFill>
                    <a:schemeClr val="tx2">
                      <a:lumMod val="50000"/>
                    </a:schemeClr>
                  </a:solidFill>
                </a:rPr>
                <a:t>開發流程</a:t>
              </a:r>
            </a:p>
          </p:txBody>
        </p:sp>
        <p:sp>
          <p:nvSpPr>
            <p:cNvPr id="87" name="文字方塊 86">
              <a:extLst>
                <a:ext uri="{FF2B5EF4-FFF2-40B4-BE49-F238E27FC236}">
                  <a16:creationId xmlns:a16="http://schemas.microsoft.com/office/drawing/2014/main" id="{49251640-A7D8-E56F-89CE-8BF4FC1FF0B4}"/>
                </a:ext>
              </a:extLst>
            </p:cNvPr>
            <p:cNvSpPr txBox="1"/>
            <p:nvPr/>
          </p:nvSpPr>
          <p:spPr>
            <a:xfrm>
              <a:off x="1073135" y="1696031"/>
              <a:ext cx="5289671"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a:t>需求分析</a:t>
              </a:r>
              <a:endParaRPr lang="en-US" altLang="zh-TW"/>
            </a:p>
            <a:p>
              <a:r>
                <a:rPr lang="zh-TW" altLang="en-US"/>
                <a:t>      </a:t>
              </a:r>
              <a:r>
                <a:rPr lang="en-US" altLang="zh-TW"/>
                <a:t>1.</a:t>
              </a:r>
              <a:r>
                <a:rPr lang="zh-TW" altLang="en-US"/>
                <a:t>使用者包含會員及非會員</a:t>
              </a:r>
              <a:endParaRPr lang="en-US" altLang="zh-TW"/>
            </a:p>
            <a:p>
              <a:r>
                <a:rPr lang="zh-TW" altLang="en-US"/>
                <a:t>      </a:t>
              </a:r>
              <a:r>
                <a:rPr lang="en-US" altLang="zh-TW"/>
                <a:t>2.</a:t>
              </a:r>
              <a:r>
                <a:rPr lang="zh-TW" altLang="en-US"/>
                <a:t>如果會員忘記密碼，可以要求系統重置密碼。</a:t>
              </a:r>
              <a:endParaRPr lang="en-US" altLang="zh-TW"/>
            </a:p>
            <a:p>
              <a:r>
                <a:rPr lang="zh-TW" altLang="en-US"/>
                <a:t>      </a:t>
              </a:r>
              <a:r>
                <a:rPr lang="en-US" altLang="zh-TW"/>
                <a:t>3.</a:t>
              </a:r>
              <a:r>
                <a:rPr lang="zh-TW" altLang="en-US"/>
                <a:t> 非會員可以瀏覽商品、加入購物車、更新購 </a:t>
              </a:r>
              <a:endParaRPr lang="en-US" altLang="zh-TW"/>
            </a:p>
            <a:p>
              <a:r>
                <a:rPr lang="zh-TW" altLang="en-US"/>
                <a:t>           物車、瀏覽購物車。</a:t>
              </a:r>
              <a:endParaRPr lang="en-US" altLang="zh-TW"/>
            </a:p>
            <a:p>
              <a:r>
                <a:rPr lang="zh-TW" altLang="en-US"/>
                <a:t>      </a:t>
              </a:r>
              <a:r>
                <a:rPr lang="en-US" altLang="zh-TW"/>
                <a:t>4.</a:t>
              </a:r>
              <a:r>
                <a:rPr lang="zh-TW" altLang="en-US"/>
                <a:t>瀏覽商品可以分類瀏覽，或是查詢瀏覽。</a:t>
              </a:r>
              <a:endParaRPr lang="en-US" altLang="zh-TW"/>
            </a:p>
          </p:txBody>
        </p:sp>
      </p:grpSp>
      <p:pic>
        <p:nvPicPr>
          <p:cNvPr id="5" name="圖片 4"/>
          <p:cNvPicPr>
            <a:picLocks noChangeAspect="1"/>
          </p:cNvPicPr>
          <p:nvPr/>
        </p:nvPicPr>
        <p:blipFill>
          <a:blip r:embed="rId3"/>
          <a:stretch>
            <a:fillRect/>
          </a:stretch>
        </p:blipFill>
        <p:spPr>
          <a:xfrm>
            <a:off x="201245" y="2187620"/>
            <a:ext cx="6823041" cy="3392919"/>
          </a:xfrm>
          <a:prstGeom prst="rect">
            <a:avLst/>
          </a:prstGeom>
        </p:spPr>
      </p:pic>
    </p:spTree>
    <p:extLst>
      <p:ext uri="{BB962C8B-B14F-4D97-AF65-F5344CB8AC3E}">
        <p14:creationId xmlns:p14="http://schemas.microsoft.com/office/powerpoint/2010/main" val="14943095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1375</Words>
  <Application>Microsoft Office PowerPoint</Application>
  <PresentationFormat>寬螢幕</PresentationFormat>
  <Paragraphs>205</Paragraphs>
  <Slides>17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Aharoni</vt:lpstr>
      <vt:lpstr>新細明體</vt:lpstr>
      <vt:lpstr>新細明體</vt:lpstr>
      <vt:lpstr>標楷體</vt:lpstr>
      <vt:lpstr>Arial</vt:lpstr>
      <vt:lpstr>Calibri</vt:lpstr>
      <vt:lpstr>Calibri Light</vt:lpstr>
      <vt:lpstr>Wingdings</vt:lpstr>
      <vt:lpstr>Office 佈景主題</vt:lpstr>
      <vt:lpstr>歐得付點餐系統 OrderFood</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喔得付 OrderFood</dc:title>
  <dc:creator>慈翊 蔡</dc:creator>
  <cp:lastModifiedBy>USER</cp:lastModifiedBy>
  <cp:revision>12</cp:revision>
  <dcterms:created xsi:type="dcterms:W3CDTF">2023-05-16T18:21:31Z</dcterms:created>
  <dcterms:modified xsi:type="dcterms:W3CDTF">2023-12-05T02:00:19Z</dcterms:modified>
</cp:coreProperties>
</file>