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Garamond"/>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jEllZ2H6BlTIkMBNJJ6Oq2W8Lg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Garamond-boldItalic.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Garamond-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Garamond-italic.fntdata"/><Relationship Id="rId6" Type="http://schemas.openxmlformats.org/officeDocument/2006/relationships/slide" Target="slides/slide2.xml"/><Relationship Id="rId18" Type="http://schemas.openxmlformats.org/officeDocument/2006/relationships/font" Target="fonts/Garamond-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6323fc36d0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6323fc36d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6323fc36d0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6323fc36d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6323fc36d0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6323fc36d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6211de0d31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6211de0d3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211de0d31_1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211de0d3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隨城市的科技迅速發展，道路交通的效率也是相當重要課題。因而，我們針對各種商場、購物中心的各種交通問題。像是.........</a:t>
            </a:r>
            <a:br>
              <a:rPr lang="zh-TW"/>
            </a:br>
            <a:r>
              <a:rPr lang="zh-TW"/>
              <a:t>並為了減少車輛堵塞的問題，...對此進行研究。</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211de0d31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211de0d3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6323fc36d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6323fc36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6323fc36d0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6323fc36d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grpSp>
        <p:nvGrpSpPr>
          <p:cNvPr id="17" name="Google Shape;17;p18"/>
          <p:cNvGrpSpPr/>
          <p:nvPr/>
        </p:nvGrpSpPr>
        <p:grpSpPr>
          <a:xfrm>
            <a:off x="-16934" y="0"/>
            <a:ext cx="12231160" cy="6856214"/>
            <a:chOff x="-16934" y="0"/>
            <a:chExt cx="12231160" cy="6856214"/>
          </a:xfrm>
        </p:grpSpPr>
        <p:pic>
          <p:nvPicPr>
            <p:cNvPr descr="HD-PanelTitleR1.png" id="18" name="Google Shape;18;p1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9" name="Google Shape;19;p18"/>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Title-UniformTrim.png" id="20" name="Google Shape;20;p18"/>
            <p:cNvPicPr preferRelativeResize="0"/>
            <p:nvPr/>
          </p:nvPicPr>
          <p:blipFill rotWithShape="1">
            <a:blip r:embed="rId3">
              <a:alphaModFix/>
            </a:blip>
            <a:srcRect b="0" l="0" r="0" t="0"/>
            <a:stretch/>
          </p:blipFill>
          <p:spPr>
            <a:xfrm>
              <a:off x="-16934" y="3147609"/>
              <a:ext cx="2478024" cy="612648"/>
            </a:xfrm>
            <a:prstGeom prst="rect">
              <a:avLst/>
            </a:prstGeom>
            <a:noFill/>
            <a:ln>
              <a:noFill/>
            </a:ln>
          </p:spPr>
        </p:pic>
        <p:pic>
          <p:nvPicPr>
            <p:cNvPr descr="HDRibbonTitle-UniformTrim.png" id="21" name="Google Shape;21;p18"/>
            <p:cNvPicPr preferRelativeResize="0"/>
            <p:nvPr/>
          </p:nvPicPr>
          <p:blipFill rotWithShape="1">
            <a:blip r:embed="rId3">
              <a:alphaModFix/>
            </a:blip>
            <a:srcRect b="0" l="0" r="0" t="0"/>
            <a:stretch/>
          </p:blipFill>
          <p:spPr>
            <a:xfrm>
              <a:off x="9736202" y="3147609"/>
              <a:ext cx="2478024" cy="612648"/>
            </a:xfrm>
            <a:prstGeom prst="rect">
              <a:avLst/>
            </a:prstGeom>
            <a:noFill/>
            <a:ln>
              <a:noFill/>
            </a:ln>
          </p:spPr>
        </p:pic>
      </p:grpSp>
      <p:sp>
        <p:nvSpPr>
          <p:cNvPr id="22" name="Google Shape;22;p18"/>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8"/>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rm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p:txBody>
      </p:sp>
      <p:sp>
        <p:nvSpPr>
          <p:cNvPr id="24" name="Google Shape;24;p18"/>
          <p:cNvSpPr txBox="1"/>
          <p:nvPr>
            <p:ph idx="10" type="dt"/>
          </p:nvPr>
        </p:nvSpPr>
        <p:spPr>
          <a:xfrm>
            <a:off x="7983232" y="5037663"/>
            <a:ext cx="897467"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
          <p:cNvSpPr txBox="1"/>
          <p:nvPr>
            <p:ph idx="11" type="ftr"/>
          </p:nvPr>
        </p:nvSpPr>
        <p:spPr>
          <a:xfrm>
            <a:off x="2692397" y="5037663"/>
            <a:ext cx="5214635"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8"/>
          <p:cNvSpPr txBox="1"/>
          <p:nvPr>
            <p:ph idx="12" type="sldNum"/>
          </p:nvPr>
        </p:nvSpPr>
        <p:spPr>
          <a:xfrm>
            <a:off x="8956900" y="5037663"/>
            <a:ext cx="55116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cxnSp>
        <p:nvCxnSpPr>
          <p:cNvPr id="27" name="Google Shape;27;p18"/>
          <p:cNvCxnSpPr/>
          <p:nvPr/>
        </p:nvCxnSpPr>
        <p:spPr>
          <a:xfrm>
            <a:off x="2692399" y="3522131"/>
            <a:ext cx="681566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5" name="Shape 85"/>
        <p:cNvGrpSpPr/>
        <p:nvPr/>
      </p:nvGrpSpPr>
      <p:grpSpPr>
        <a:xfrm>
          <a:off x="0" y="0"/>
          <a:ext cx="0" cy="0"/>
          <a:chOff x="0" y="0"/>
          <a:chExt cx="0" cy="0"/>
        </a:xfrm>
      </p:grpSpPr>
      <p:sp>
        <p:nvSpPr>
          <p:cNvPr id="86" name="Google Shape;86;p27"/>
          <p:cNvSpPr txBox="1"/>
          <p:nvPr>
            <p:ph type="title"/>
          </p:nvPr>
        </p:nvSpPr>
        <p:spPr>
          <a:xfrm>
            <a:off x="1295401" y="4815415"/>
            <a:ext cx="9609666"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7"/>
          <p:cNvSpPr/>
          <p:nvPr>
            <p:ph idx="2" type="pic"/>
          </p:nvPr>
        </p:nvSpPr>
        <p:spPr>
          <a:xfrm>
            <a:off x="1041427" y="1041399"/>
            <a:ext cx="10105972" cy="3335869"/>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88" name="Google Shape;88;p27"/>
          <p:cNvSpPr txBox="1"/>
          <p:nvPr>
            <p:ph idx="1" type="body"/>
          </p:nvPr>
        </p:nvSpPr>
        <p:spPr>
          <a:xfrm>
            <a:off x="1295401" y="5382153"/>
            <a:ext cx="9609666" cy="493712"/>
          </a:xfrm>
          <a:prstGeom prst="rect">
            <a:avLst/>
          </a:prstGeom>
          <a:noFill/>
          <a:ln>
            <a:noFill/>
          </a:ln>
        </p:spPr>
        <p:txBody>
          <a:bodyPr anchorCtr="0" anchor="t" bIns="45700" lIns="91425" spcFirstLastPara="1" rIns="91425" wrap="square" tIns="45700">
            <a:normAutofit/>
          </a:bodyPr>
          <a:lstStyle>
            <a:lvl1pPr indent="-228600" lvl="0" marL="457200" algn="ctr">
              <a:spcBef>
                <a:spcPts val="280"/>
              </a:spcBef>
              <a:spcAft>
                <a:spcPts val="0"/>
              </a:spcAft>
              <a:buSzPts val="1610"/>
              <a:buNone/>
              <a:defRPr sz="14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89" name="Google Shape;89;p2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2" name="Shape 92"/>
        <p:cNvGrpSpPr/>
        <p:nvPr/>
      </p:nvGrpSpPr>
      <p:grpSpPr>
        <a:xfrm>
          <a:off x="0" y="0"/>
          <a:ext cx="0" cy="0"/>
          <a:chOff x="0" y="0"/>
          <a:chExt cx="0" cy="0"/>
        </a:xfrm>
      </p:grpSpPr>
      <p:sp>
        <p:nvSpPr>
          <p:cNvPr id="93" name="Google Shape;93;p28"/>
          <p:cNvSpPr txBox="1"/>
          <p:nvPr>
            <p:ph type="title"/>
          </p:nvPr>
        </p:nvSpPr>
        <p:spPr>
          <a:xfrm>
            <a:off x="1303868" y="982132"/>
            <a:ext cx="9592732" cy="29548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8"/>
          <p:cNvSpPr txBox="1"/>
          <p:nvPr>
            <p:ph idx="1" type="body"/>
          </p:nvPr>
        </p:nvSpPr>
        <p:spPr>
          <a:xfrm>
            <a:off x="1303868" y="4343399"/>
            <a:ext cx="9592732"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95" name="Google Shape;95;p2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cxnSp>
        <p:nvCxnSpPr>
          <p:cNvPr id="98" name="Google Shape;98;p28"/>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9" name="Shape 99"/>
        <p:cNvGrpSpPr/>
        <p:nvPr/>
      </p:nvGrpSpPr>
      <p:grpSpPr>
        <a:xfrm>
          <a:off x="0" y="0"/>
          <a:ext cx="0" cy="0"/>
          <a:chOff x="0" y="0"/>
          <a:chExt cx="0" cy="0"/>
        </a:xfrm>
      </p:grpSpPr>
      <p:sp>
        <p:nvSpPr>
          <p:cNvPr id="100" name="Google Shape;100;p29"/>
          <p:cNvSpPr txBox="1"/>
          <p:nvPr>
            <p:ph type="title"/>
          </p:nvPr>
        </p:nvSpPr>
        <p:spPr>
          <a:xfrm>
            <a:off x="1446213" y="982132"/>
            <a:ext cx="9296398" cy="2370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9"/>
          <p:cNvSpPr txBox="1"/>
          <p:nvPr>
            <p:ph idx="1" type="body"/>
          </p:nvPr>
        </p:nvSpPr>
        <p:spPr>
          <a:xfrm>
            <a:off x="1674812" y="3352800"/>
            <a:ext cx="8839202" cy="584200"/>
          </a:xfrm>
          <a:prstGeom prst="rect">
            <a:avLst/>
          </a:prstGeom>
          <a:noFill/>
          <a:ln>
            <a:noFill/>
          </a:ln>
        </p:spPr>
        <p:txBody>
          <a:bodyPr anchorCtr="0" anchor="ctr" bIns="45700" lIns="91425" spcFirstLastPara="1" rIns="91425" wrap="square" tIns="45700">
            <a:normAutofit/>
          </a:bodyPr>
          <a:lstStyle>
            <a:lvl1pPr indent="-228600" lvl="0" marL="457200" algn="r">
              <a:spcBef>
                <a:spcPts val="400"/>
              </a:spcBef>
              <a:spcAft>
                <a:spcPts val="0"/>
              </a:spcAft>
              <a:buSzPts val="2300"/>
              <a:buFont typeface="Garamond"/>
              <a:buNone/>
              <a:defRPr sz="2000"/>
            </a:lvl1pPr>
            <a:lvl2pPr indent="-228600" lvl="1" marL="914400" algn="l">
              <a:spcBef>
                <a:spcPts val="600"/>
              </a:spcBef>
              <a:spcAft>
                <a:spcPts val="0"/>
              </a:spcAft>
              <a:buSzPts val="2300"/>
              <a:buFont typeface="Garamond"/>
              <a:buNone/>
              <a:defRPr/>
            </a:lvl2pPr>
            <a:lvl3pPr indent="-228600" lvl="2" marL="1371600" algn="l">
              <a:spcBef>
                <a:spcPts val="600"/>
              </a:spcBef>
              <a:spcAft>
                <a:spcPts val="0"/>
              </a:spcAft>
              <a:buSzPts val="2070"/>
              <a:buFont typeface="Garamond"/>
              <a:buNone/>
              <a:defRPr/>
            </a:lvl3pPr>
            <a:lvl4pPr indent="-228600" lvl="3" marL="1828800" algn="l">
              <a:spcBef>
                <a:spcPts val="600"/>
              </a:spcBef>
              <a:spcAft>
                <a:spcPts val="0"/>
              </a:spcAft>
              <a:buSzPts val="1840"/>
              <a:buFont typeface="Garamond"/>
              <a:buNone/>
              <a:defRPr/>
            </a:lvl4pPr>
            <a:lvl5pPr indent="-228600" lvl="4" marL="2286000" algn="l">
              <a:spcBef>
                <a:spcPts val="600"/>
              </a:spcBef>
              <a:spcAft>
                <a:spcPts val="0"/>
              </a:spcAft>
              <a:buSzPts val="1610"/>
              <a:buFont typeface="Garamond"/>
              <a:buNone/>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02" name="Google Shape;102;p29"/>
          <p:cNvSpPr txBox="1"/>
          <p:nvPr>
            <p:ph idx="2" type="body"/>
          </p:nvPr>
        </p:nvSpPr>
        <p:spPr>
          <a:xfrm>
            <a:off x="1295401" y="4343399"/>
            <a:ext cx="9609666"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03" name="Google Shape;103;p2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
        <p:nvSpPr>
          <p:cNvPr id="106" name="Google Shape;106;p29"/>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zh-TW" sz="8000" u="none" cap="none" strike="noStrike">
                <a:solidFill>
                  <a:schemeClr val="dk1"/>
                </a:solidFill>
                <a:latin typeface="Garamond"/>
                <a:ea typeface="Garamond"/>
                <a:cs typeface="Garamond"/>
                <a:sym typeface="Garamond"/>
              </a:rPr>
              <a:t>“</a:t>
            </a:r>
            <a:endParaRPr/>
          </a:p>
        </p:txBody>
      </p:sp>
      <p:sp>
        <p:nvSpPr>
          <p:cNvPr id="107" name="Google Shape;107;p29"/>
          <p:cNvSpPr txBox="1"/>
          <p:nvPr/>
        </p:nvSpPr>
        <p:spPr>
          <a:xfrm>
            <a:off x="10600267" y="282787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zh-TW" sz="8000" u="none" cap="none" strike="noStrike">
                <a:solidFill>
                  <a:schemeClr val="dk1"/>
                </a:solidFill>
                <a:latin typeface="Garamond"/>
                <a:ea typeface="Garamond"/>
                <a:cs typeface="Garamond"/>
                <a:sym typeface="Garamond"/>
              </a:rPr>
              <a:t>”</a:t>
            </a:r>
            <a:endParaRPr/>
          </a:p>
        </p:txBody>
      </p:sp>
      <p:cxnSp>
        <p:nvCxnSpPr>
          <p:cNvPr id="108" name="Google Shape;108;p29"/>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30"/>
          <p:cNvSpPr txBox="1"/>
          <p:nvPr>
            <p:ph type="title"/>
          </p:nvPr>
        </p:nvSpPr>
        <p:spPr>
          <a:xfrm>
            <a:off x="1295402" y="3308581"/>
            <a:ext cx="9609668"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0"/>
          <p:cNvSpPr txBox="1"/>
          <p:nvPr>
            <p:ph idx="1" type="body"/>
          </p:nvPr>
        </p:nvSpPr>
        <p:spPr>
          <a:xfrm>
            <a:off x="1295401" y="4777381"/>
            <a:ext cx="9609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2" name="Google Shape;112;p3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31"/>
          <p:cNvSpPr txBox="1"/>
          <p:nvPr>
            <p:ph type="title"/>
          </p:nvPr>
        </p:nvSpPr>
        <p:spPr>
          <a:xfrm>
            <a:off x="1446213" y="982132"/>
            <a:ext cx="9296398"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1"/>
          <p:cNvSpPr txBox="1"/>
          <p:nvPr>
            <p:ph idx="1" type="body"/>
          </p:nvPr>
        </p:nvSpPr>
        <p:spPr>
          <a:xfrm>
            <a:off x="1295401" y="3639312"/>
            <a:ext cx="9609668" cy="88696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8" name="Google Shape;118;p31"/>
          <p:cNvSpPr txBox="1"/>
          <p:nvPr>
            <p:ph idx="2" type="body"/>
          </p:nvPr>
        </p:nvSpPr>
        <p:spPr>
          <a:xfrm>
            <a:off x="1295401" y="4529667"/>
            <a:ext cx="9609668" cy="13462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9" name="Google Shape;119;p3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
        <p:nvSpPr>
          <p:cNvPr id="122" name="Google Shape;122;p31"/>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zh-TW" sz="8000" u="none" cap="none" strike="noStrike">
                <a:solidFill>
                  <a:schemeClr val="dk1"/>
                </a:solidFill>
                <a:latin typeface="Garamond"/>
                <a:ea typeface="Garamond"/>
                <a:cs typeface="Garamond"/>
                <a:sym typeface="Garamond"/>
              </a:rPr>
              <a:t>“</a:t>
            </a:r>
            <a:endParaRPr/>
          </a:p>
        </p:txBody>
      </p:sp>
      <p:sp>
        <p:nvSpPr>
          <p:cNvPr id="123" name="Google Shape;123;p31"/>
          <p:cNvSpPr txBox="1"/>
          <p:nvPr/>
        </p:nvSpPr>
        <p:spPr>
          <a:xfrm>
            <a:off x="10600267" y="259926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zh-TW" sz="8000" u="none" cap="none" strike="noStrike">
                <a:solidFill>
                  <a:schemeClr val="dk1"/>
                </a:solidFill>
                <a:latin typeface="Garamond"/>
                <a:ea typeface="Garamond"/>
                <a:cs typeface="Garamond"/>
                <a:sym typeface="Garamond"/>
              </a:rPr>
              <a:t>”</a:t>
            </a:r>
            <a:endParaRPr/>
          </a:p>
        </p:txBody>
      </p:sp>
      <p:cxnSp>
        <p:nvCxnSpPr>
          <p:cNvPr id="124" name="Google Shape;124;p31"/>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5" name="Shape 125"/>
        <p:cNvGrpSpPr/>
        <p:nvPr/>
      </p:nvGrpSpPr>
      <p:grpSpPr>
        <a:xfrm>
          <a:off x="0" y="0"/>
          <a:ext cx="0" cy="0"/>
          <a:chOff x="0" y="0"/>
          <a:chExt cx="0" cy="0"/>
        </a:xfrm>
      </p:grpSpPr>
      <p:sp>
        <p:nvSpPr>
          <p:cNvPr id="126" name="Google Shape;126;p32"/>
          <p:cNvSpPr txBox="1"/>
          <p:nvPr>
            <p:ph type="title"/>
          </p:nvPr>
        </p:nvSpPr>
        <p:spPr>
          <a:xfrm>
            <a:off x="1295401" y="982132"/>
            <a:ext cx="9609666"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2"/>
          <p:cNvSpPr txBox="1"/>
          <p:nvPr>
            <p:ph idx="1" type="body"/>
          </p:nvPr>
        </p:nvSpPr>
        <p:spPr>
          <a:xfrm>
            <a:off x="1295401" y="3630168"/>
            <a:ext cx="9609668" cy="84124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3220"/>
              <a:buNone/>
              <a:defRPr sz="2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8" name="Google Shape;128;p32"/>
          <p:cNvSpPr txBox="1"/>
          <p:nvPr>
            <p:ph idx="2" type="body"/>
          </p:nvPr>
        </p:nvSpPr>
        <p:spPr>
          <a:xfrm>
            <a:off x="1295400" y="4470399"/>
            <a:ext cx="9609670" cy="14054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9" name="Google Shape;129;p3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cxnSp>
        <p:nvCxnSpPr>
          <p:cNvPr id="132" name="Google Shape;132;p32"/>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3" name="Shape 133"/>
        <p:cNvGrpSpPr/>
        <p:nvPr/>
      </p:nvGrpSpPr>
      <p:grpSpPr>
        <a:xfrm>
          <a:off x="0" y="0"/>
          <a:ext cx="0" cy="0"/>
          <a:chOff x="0" y="0"/>
          <a:chExt cx="0" cy="0"/>
        </a:xfrm>
      </p:grpSpPr>
      <p:sp>
        <p:nvSpPr>
          <p:cNvPr id="134" name="Google Shape;134;p3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3"/>
          <p:cNvSpPr txBox="1"/>
          <p:nvPr>
            <p:ph idx="1" type="body"/>
          </p:nvPr>
        </p:nvSpPr>
        <p:spPr>
          <a:xfrm rot="5400000">
            <a:off x="4436531" y="-584198"/>
            <a:ext cx="3318936" cy="960119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36" name="Google Shape;136;p3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cxnSp>
        <p:nvCxnSpPr>
          <p:cNvPr id="139" name="Google Shape;139;p33"/>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34"/>
          <p:cNvSpPr txBox="1"/>
          <p:nvPr>
            <p:ph type="title"/>
          </p:nvPr>
        </p:nvSpPr>
        <p:spPr>
          <a:xfrm rot="5400000">
            <a:off x="7497936" y="2483551"/>
            <a:ext cx="4893735" cy="189089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4"/>
          <p:cNvSpPr txBox="1"/>
          <p:nvPr>
            <p:ph idx="1" type="body"/>
          </p:nvPr>
        </p:nvSpPr>
        <p:spPr>
          <a:xfrm rot="5400000">
            <a:off x="2565043" y="-287514"/>
            <a:ext cx="4893734" cy="743302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43" name="Google Shape;143;p3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3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3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cxnSp>
        <p:nvCxnSpPr>
          <p:cNvPr id="146" name="Google Shape;146;p34"/>
          <p:cNvCxnSpPr/>
          <p:nvPr/>
        </p:nvCxnSpPr>
        <p:spPr>
          <a:xfrm>
            <a:off x="8863890" y="990600"/>
            <a:ext cx="0" cy="48768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cxnSp>
        <p:nvCxnSpPr>
          <p:cNvPr id="29" name="Google Shape;29;p19"/>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30" name="Google Shape;30;p19"/>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9"/>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32" name="Google Shape;32;p1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cxnSp>
        <p:nvCxnSpPr>
          <p:cNvPr id="36" name="Google Shape;36;p20"/>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37" name="Google Shape;37;p20"/>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0"/>
          <p:cNvSpPr txBox="1"/>
          <p:nvPr>
            <p:ph idx="1" type="body"/>
          </p:nvPr>
        </p:nvSpPr>
        <p:spPr>
          <a:xfrm>
            <a:off x="1298448"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39" name="Google Shape;39;p20"/>
          <p:cNvSpPr txBox="1"/>
          <p:nvPr>
            <p:ph idx="2" type="body"/>
          </p:nvPr>
        </p:nvSpPr>
        <p:spPr>
          <a:xfrm>
            <a:off x="6181344"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40" name="Google Shape;40;p2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21"/>
          <p:cNvSpPr txBox="1"/>
          <p:nvPr>
            <p:ph type="title"/>
          </p:nvPr>
        </p:nvSpPr>
        <p:spPr>
          <a:xfrm>
            <a:off x="2015069" y="1752606"/>
            <a:ext cx="8158688" cy="1822514"/>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4400"/>
              <a:buFont typeface="Garamond"/>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1"/>
          <p:cNvSpPr txBox="1"/>
          <p:nvPr>
            <p:ph idx="1" type="body"/>
          </p:nvPr>
        </p:nvSpPr>
        <p:spPr>
          <a:xfrm>
            <a:off x="2015067" y="3846051"/>
            <a:ext cx="8158690" cy="954547"/>
          </a:xfrm>
          <a:prstGeom prst="rect">
            <a:avLst/>
          </a:prstGeom>
          <a:noFill/>
          <a:ln>
            <a:noFill/>
          </a:ln>
        </p:spPr>
        <p:txBody>
          <a:bodyPr anchorCtr="0" anchor="t" bIns="45700" lIns="91425" spcFirstLastPara="1" rIns="91425" wrap="square" tIns="45700">
            <a:normAutofit/>
          </a:bodyPr>
          <a:lstStyle>
            <a:lvl1pPr indent="-228600" lvl="0" marL="457200" algn="ctr">
              <a:spcBef>
                <a:spcPts val="48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46" name="Google Shape;46;p2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cxnSp>
        <p:nvCxnSpPr>
          <p:cNvPr id="49" name="Google Shape;49;p21"/>
          <p:cNvCxnSpPr/>
          <p:nvPr/>
        </p:nvCxnSpPr>
        <p:spPr>
          <a:xfrm>
            <a:off x="2012723" y="3710585"/>
            <a:ext cx="816338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22"/>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 type="body"/>
          </p:nvPr>
        </p:nvSpPr>
        <p:spPr>
          <a:xfrm>
            <a:off x="129540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672"/>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53" name="Google Shape;53;p22"/>
          <p:cNvSpPr txBox="1"/>
          <p:nvPr>
            <p:ph idx="2" type="body"/>
          </p:nvPr>
        </p:nvSpPr>
        <p:spPr>
          <a:xfrm>
            <a:off x="129540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4" name="Google Shape;54;p22"/>
          <p:cNvSpPr txBox="1"/>
          <p:nvPr>
            <p:ph idx="3" type="body"/>
          </p:nvPr>
        </p:nvSpPr>
        <p:spPr>
          <a:xfrm>
            <a:off x="618067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672"/>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55" name="Google Shape;55;p22"/>
          <p:cNvSpPr txBox="1"/>
          <p:nvPr>
            <p:ph idx="4" type="body"/>
          </p:nvPr>
        </p:nvSpPr>
        <p:spPr>
          <a:xfrm>
            <a:off x="618067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6" name="Google Shape;56;p2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cxnSp>
        <p:nvCxnSpPr>
          <p:cNvPr id="59" name="Google Shape;59;p22"/>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2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cxnSp>
        <p:nvCxnSpPr>
          <p:cNvPr id="65" name="Google Shape;65;p23"/>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2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25"/>
          <p:cNvSpPr txBox="1"/>
          <p:nvPr>
            <p:ph type="title"/>
          </p:nvPr>
        </p:nvSpPr>
        <p:spPr>
          <a:xfrm>
            <a:off x="1293811" y="1388534"/>
            <a:ext cx="3718455"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 type="body"/>
          </p:nvPr>
        </p:nvSpPr>
        <p:spPr>
          <a:xfrm>
            <a:off x="5418668" y="982131"/>
            <a:ext cx="5469466" cy="4893735"/>
          </a:xfrm>
          <a:prstGeom prst="rect">
            <a:avLst/>
          </a:prstGeom>
          <a:noFill/>
          <a:ln>
            <a:noFill/>
          </a:ln>
        </p:spPr>
        <p:txBody>
          <a:bodyPr anchorCtr="0" anchor="ctr"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73" name="Google Shape;73;p25"/>
          <p:cNvSpPr txBox="1"/>
          <p:nvPr>
            <p:ph idx="2" type="body"/>
          </p:nvPr>
        </p:nvSpPr>
        <p:spPr>
          <a:xfrm>
            <a:off x="1293811" y="3031065"/>
            <a:ext cx="3718455" cy="2438404"/>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840"/>
              <a:buNone/>
              <a:defRPr sz="16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74" name="Google Shape;74;p2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cxnSp>
        <p:nvCxnSpPr>
          <p:cNvPr id="77" name="Google Shape;77;p25"/>
          <p:cNvCxnSpPr/>
          <p:nvPr/>
        </p:nvCxnSpPr>
        <p:spPr>
          <a:xfrm>
            <a:off x="1396169" y="2912533"/>
            <a:ext cx="35144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26"/>
          <p:cNvSpPr txBox="1"/>
          <p:nvPr>
            <p:ph type="title"/>
          </p:nvPr>
        </p:nvSpPr>
        <p:spPr>
          <a:xfrm>
            <a:off x="1295399" y="1883832"/>
            <a:ext cx="6241816"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800"/>
              <a:buFont typeface="Garamond"/>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6"/>
          <p:cNvSpPr/>
          <p:nvPr>
            <p:ph idx="2" type="pic"/>
          </p:nvPr>
        </p:nvSpPr>
        <p:spPr>
          <a:xfrm>
            <a:off x="8094831" y="1041400"/>
            <a:ext cx="3063347" cy="4775200"/>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81" name="Google Shape;81;p26"/>
          <p:cNvSpPr txBox="1"/>
          <p:nvPr>
            <p:ph idx="1" type="body"/>
          </p:nvPr>
        </p:nvSpPr>
        <p:spPr>
          <a:xfrm>
            <a:off x="1295399" y="3255432"/>
            <a:ext cx="6241816" cy="1828800"/>
          </a:xfrm>
          <a:prstGeom prst="rect">
            <a:avLst/>
          </a:prstGeom>
          <a:noFill/>
          <a:ln>
            <a:noFill/>
          </a:ln>
        </p:spPr>
        <p:txBody>
          <a:bodyPr anchorCtr="0" anchor="t" bIns="45700" lIns="91425" spcFirstLastPara="1" rIns="91425" wrap="square" tIns="45700">
            <a:normAutofit/>
          </a:bodyPr>
          <a:lstStyle>
            <a:lvl1pPr indent="-228600" lvl="0" marL="457200" algn="ctr">
              <a:spcBef>
                <a:spcPts val="360"/>
              </a:spcBef>
              <a:spcAft>
                <a:spcPts val="0"/>
              </a:spcAft>
              <a:buSzPts val="2070"/>
              <a:buNone/>
              <a:defRPr sz="18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82" name="Google Shape;82;p2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10" Type="http://schemas.openxmlformats.org/officeDocument/2006/relationships/slideLayout" Target="../slideLayouts/slideLayout7.xml"/><Relationship Id="rId21" Type="http://schemas.openxmlformats.org/officeDocument/2006/relationships/theme" Target="../theme/theme1.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4.jpg"/><Relationship Id="rId2" Type="http://schemas.openxmlformats.org/officeDocument/2006/relationships/image" Target="../media/image20.png"/><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7"/>
          <p:cNvGrpSpPr/>
          <p:nvPr/>
        </p:nvGrpSpPr>
        <p:grpSpPr>
          <a:xfrm>
            <a:off x="-15736" y="0"/>
            <a:ext cx="12229962" cy="6856214"/>
            <a:chOff x="-15736" y="0"/>
            <a:chExt cx="12229962" cy="6856214"/>
          </a:xfrm>
        </p:grpSpPr>
        <p:pic>
          <p:nvPicPr>
            <p:cNvPr descr="HD-PanelContent.png" id="7" name="Google Shape;7;p1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 name="Google Shape;8;p17"/>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Content-UniformTrim.png" id="9" name="Google Shape;9;p17"/>
            <p:cNvPicPr preferRelativeResize="0"/>
            <p:nvPr/>
          </p:nvPicPr>
          <p:blipFill rotWithShape="1">
            <a:blip r:embed="rId3">
              <a:alphaModFix/>
            </a:blip>
            <a:srcRect b="0" l="0" r="0" t="0"/>
            <a:stretch/>
          </p:blipFill>
          <p:spPr>
            <a:xfrm>
              <a:off x="-15736" y="3153832"/>
              <a:ext cx="777240" cy="606425"/>
            </a:xfrm>
            <a:prstGeom prst="rect">
              <a:avLst/>
            </a:prstGeom>
            <a:noFill/>
            <a:ln>
              <a:noFill/>
            </a:ln>
          </p:spPr>
        </p:pic>
        <p:pic>
          <p:nvPicPr>
            <p:cNvPr descr="HDRibbonContent-UniformTrim.png" id="10" name="Google Shape;10;p17"/>
            <p:cNvPicPr preferRelativeResize="0"/>
            <p:nvPr/>
          </p:nvPicPr>
          <p:blipFill rotWithShape="1">
            <a:blip r:embed="rId3">
              <a:alphaModFix/>
            </a:blip>
            <a:srcRect b="0" l="0" r="0" t="0"/>
            <a:stretch/>
          </p:blipFill>
          <p:spPr>
            <a:xfrm>
              <a:off x="11436986" y="3153832"/>
              <a:ext cx="777240" cy="606425"/>
            </a:xfrm>
            <a:prstGeom prst="rect">
              <a:avLst/>
            </a:prstGeom>
            <a:noFill/>
            <a:ln>
              <a:noFill/>
            </a:ln>
          </p:spPr>
        </p:pic>
      </p:grpSp>
      <p:sp>
        <p:nvSpPr>
          <p:cNvPr id="11" name="Google Shape;11;p1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2" name="Google Shape;12;p17"/>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3" name="Google Shape;13;p1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4" name="Google Shape;14;p1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5" name="Google Shape;15;p1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20.png"/><Relationship Id="rId5" Type="http://schemas.openxmlformats.org/officeDocument/2006/relationships/image" Target="../media/image2.png"/><Relationship Id="rId6" Type="http://schemas.openxmlformats.org/officeDocument/2006/relationships/image" Target="../media/image1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
          <p:cNvSpPr txBox="1"/>
          <p:nvPr>
            <p:ph type="ctrTitle"/>
          </p:nvPr>
        </p:nvSpPr>
        <p:spPr>
          <a:xfrm>
            <a:off x="2692398" y="1553632"/>
            <a:ext cx="6824740" cy="183303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44546A"/>
              </a:buClr>
              <a:buSzPts val="5200"/>
              <a:buFont typeface="Times New Roman"/>
              <a:buNone/>
            </a:pPr>
            <a:r>
              <a:rPr b="1" lang="zh-TW" sz="5200">
                <a:solidFill>
                  <a:srgbClr val="44546A"/>
                </a:solidFill>
                <a:latin typeface="Times New Roman"/>
                <a:ea typeface="Times New Roman"/>
                <a:cs typeface="Times New Roman"/>
                <a:sym typeface="Times New Roman"/>
              </a:rPr>
              <a:t>以</a:t>
            </a:r>
            <a:r>
              <a:rPr b="1" lang="zh-TW" sz="5200">
                <a:solidFill>
                  <a:srgbClr val="92D050"/>
                </a:solidFill>
                <a:latin typeface="Times New Roman"/>
                <a:ea typeface="Times New Roman"/>
                <a:cs typeface="Times New Roman"/>
                <a:sym typeface="Times New Roman"/>
              </a:rPr>
              <a:t>FPGA</a:t>
            </a:r>
            <a:r>
              <a:rPr b="1" lang="zh-TW" sz="5200">
                <a:solidFill>
                  <a:srgbClr val="44546A"/>
                </a:solidFill>
                <a:latin typeface="Times New Roman"/>
                <a:ea typeface="Times New Roman"/>
                <a:cs typeface="Times New Roman"/>
                <a:sym typeface="Times New Roman"/>
              </a:rPr>
              <a:t>做賣場車牌辨識</a:t>
            </a:r>
            <a:r>
              <a:rPr b="1" lang="zh-TW" sz="5200">
                <a:solidFill>
                  <a:srgbClr val="FFC000"/>
                </a:solidFill>
                <a:latin typeface="Times New Roman"/>
                <a:ea typeface="Times New Roman"/>
                <a:cs typeface="Times New Roman"/>
                <a:sym typeface="Times New Roman"/>
              </a:rPr>
              <a:t>硬體加速</a:t>
            </a:r>
            <a:r>
              <a:rPr b="1" lang="zh-TW" sz="5200">
                <a:solidFill>
                  <a:srgbClr val="44546A"/>
                </a:solidFill>
                <a:latin typeface="Times New Roman"/>
                <a:ea typeface="Times New Roman"/>
                <a:cs typeface="Times New Roman"/>
                <a:sym typeface="Times New Roman"/>
              </a:rPr>
              <a:t>應用 </a:t>
            </a:r>
            <a:endParaRPr/>
          </a:p>
        </p:txBody>
      </p:sp>
      <p:sp>
        <p:nvSpPr>
          <p:cNvPr id="152" name="Google Shape;152;p1"/>
          <p:cNvSpPr txBox="1"/>
          <p:nvPr>
            <p:ph idx="1" type="subTitle"/>
          </p:nvPr>
        </p:nvSpPr>
        <p:spPr>
          <a:xfrm>
            <a:off x="2400825" y="3386675"/>
            <a:ext cx="7620900" cy="2145300"/>
          </a:xfrm>
          <a:prstGeom prst="rect">
            <a:avLst/>
          </a:prstGeom>
          <a:noFill/>
          <a:ln>
            <a:noFill/>
          </a:ln>
        </p:spPr>
        <p:txBody>
          <a:bodyPr anchorCtr="0" anchor="b" bIns="45700" lIns="91425" spcFirstLastPara="1" rIns="91425" wrap="square" tIns="45700">
            <a:noAutofit/>
          </a:bodyPr>
          <a:lstStyle/>
          <a:p>
            <a:pPr indent="0" lvl="0" marL="0" rtl="0" algn="l">
              <a:lnSpc>
                <a:spcPct val="170000"/>
              </a:lnSpc>
              <a:spcBef>
                <a:spcPts val="0"/>
              </a:spcBef>
              <a:spcAft>
                <a:spcPts val="0"/>
              </a:spcAft>
              <a:buSzPts val="1656"/>
              <a:buNone/>
            </a:pPr>
            <a:r>
              <a:rPr b="1" lang="zh-TW" sz="1500">
                <a:latin typeface="Calibri"/>
                <a:ea typeface="Calibri"/>
                <a:cs typeface="Calibri"/>
                <a:sym typeface="Calibri"/>
              </a:rPr>
              <a:t>指導教授</a:t>
            </a:r>
            <a:r>
              <a:rPr lang="zh-TW" sz="1500">
                <a:latin typeface="Calibri"/>
                <a:ea typeface="Calibri"/>
                <a:cs typeface="Calibri"/>
                <a:sym typeface="Calibri"/>
              </a:rPr>
              <a:t>：</a:t>
            </a:r>
            <a:r>
              <a:rPr b="1" i="1" lang="zh-TW" sz="1500">
                <a:latin typeface="Calibri"/>
                <a:ea typeface="Calibri"/>
                <a:cs typeface="Calibri"/>
                <a:sym typeface="Calibri"/>
              </a:rPr>
              <a:t>林浩仁　教授</a:t>
            </a:r>
            <a:endParaRPr b="1" i="1" sz="1500"/>
          </a:p>
          <a:p>
            <a:pPr indent="0" lvl="0" marL="0" rtl="0" algn="l">
              <a:lnSpc>
                <a:spcPct val="170000"/>
              </a:lnSpc>
              <a:spcBef>
                <a:spcPts val="996"/>
              </a:spcBef>
              <a:spcAft>
                <a:spcPts val="0"/>
              </a:spcAft>
              <a:buSzPts val="1656"/>
              <a:buNone/>
            </a:pPr>
            <a:r>
              <a:rPr b="1" lang="zh-TW" sz="1500">
                <a:latin typeface="Calibri"/>
                <a:ea typeface="Calibri"/>
                <a:cs typeface="Calibri"/>
                <a:sym typeface="Calibri"/>
              </a:rPr>
              <a:t>組員：</a:t>
            </a:r>
            <a:r>
              <a:rPr b="1" lang="zh-TW" sz="1500"/>
              <a:t>	        </a:t>
            </a:r>
            <a:r>
              <a:rPr lang="zh-TW" sz="1500">
                <a:latin typeface="Calibri"/>
                <a:ea typeface="Calibri"/>
                <a:cs typeface="Calibri"/>
                <a:sym typeface="Calibri"/>
              </a:rPr>
              <a:t>　資工四A　410903686 　林冠宏 </a:t>
            </a:r>
            <a:r>
              <a:rPr lang="zh-TW" sz="1500"/>
              <a:t>  </a:t>
            </a:r>
            <a:r>
              <a:rPr lang="zh-TW" sz="1500">
                <a:latin typeface="Calibri"/>
                <a:ea typeface="Calibri"/>
                <a:cs typeface="Calibri"/>
                <a:sym typeface="Calibri"/>
              </a:rPr>
              <a:t> 資工四A　410918437 　李冠</a:t>
            </a:r>
            <a:r>
              <a:rPr lang="zh-TW" sz="1500">
                <a:latin typeface="Calibri"/>
                <a:ea typeface="Calibri"/>
                <a:cs typeface="Calibri"/>
                <a:sym typeface="Calibri"/>
              </a:rPr>
              <a:t>霖 </a:t>
            </a:r>
            <a:endParaRPr sz="1500"/>
          </a:p>
          <a:p>
            <a:pPr indent="0" lvl="0" marL="0" rtl="0" algn="l">
              <a:lnSpc>
                <a:spcPct val="170000"/>
              </a:lnSpc>
              <a:spcBef>
                <a:spcPts val="996"/>
              </a:spcBef>
              <a:spcAft>
                <a:spcPts val="0"/>
              </a:spcAft>
              <a:buSzPts val="1656"/>
              <a:buNone/>
            </a:pPr>
            <a:r>
              <a:rPr lang="zh-TW" sz="1500"/>
              <a:t>                               </a:t>
            </a:r>
            <a:r>
              <a:rPr lang="zh-TW" sz="1500">
                <a:latin typeface="Calibri"/>
                <a:ea typeface="Calibri"/>
                <a:cs typeface="Calibri"/>
                <a:sym typeface="Calibri"/>
              </a:rPr>
              <a:t>資工四A　410954302 　楊濟鴻 </a:t>
            </a:r>
            <a:r>
              <a:rPr lang="zh-TW" sz="1500"/>
              <a:t>   </a:t>
            </a:r>
            <a:r>
              <a:rPr lang="zh-TW" sz="1500">
                <a:latin typeface="Calibri"/>
                <a:ea typeface="Calibri"/>
                <a:cs typeface="Calibri"/>
                <a:sym typeface="Calibri"/>
              </a:rPr>
              <a:t>資工四A 　410919433　柯立崗</a:t>
            </a:r>
            <a:endParaRPr sz="1500"/>
          </a:p>
          <a:p>
            <a:pPr indent="0" lvl="0" marL="0" rtl="0" algn="l">
              <a:spcBef>
                <a:spcPts val="831"/>
              </a:spcBef>
              <a:spcAft>
                <a:spcPts val="0"/>
              </a:spcAft>
              <a:buSzPts val="966"/>
              <a:buNone/>
            </a:pPr>
            <a:br>
              <a:rPr lang="zh-TW" sz="939"/>
            </a:br>
            <a:endParaRPr sz="939"/>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6323fc36d0_0_17"/>
          <p:cNvSpPr txBox="1"/>
          <p:nvPr>
            <p:ph type="title"/>
          </p:nvPr>
        </p:nvSpPr>
        <p:spPr>
          <a:xfrm>
            <a:off x="1295402" y="817432"/>
            <a:ext cx="9601200" cy="1303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zh-TW"/>
              <a:t>AXI4 protocol</a:t>
            </a:r>
            <a:endParaRPr/>
          </a:p>
        </p:txBody>
      </p:sp>
      <p:pic>
        <p:nvPicPr>
          <p:cNvPr id="216" name="Google Shape;216;g26323fc36d0_0_17"/>
          <p:cNvPicPr preferRelativeResize="0"/>
          <p:nvPr/>
        </p:nvPicPr>
        <p:blipFill>
          <a:blip r:embed="rId3">
            <a:alphaModFix/>
          </a:blip>
          <a:stretch>
            <a:fillRect/>
          </a:stretch>
        </p:blipFill>
        <p:spPr>
          <a:xfrm>
            <a:off x="2742875" y="1979200"/>
            <a:ext cx="6199500" cy="44380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6323fc36d0_0_24"/>
          <p:cNvSpPr txBox="1"/>
          <p:nvPr>
            <p:ph type="title"/>
          </p:nvPr>
        </p:nvSpPr>
        <p:spPr>
          <a:xfrm>
            <a:off x="1295402" y="982132"/>
            <a:ext cx="9601200" cy="1303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zh-TW"/>
              <a:t>block design connect</a:t>
            </a:r>
            <a:endParaRPr/>
          </a:p>
        </p:txBody>
      </p:sp>
      <p:pic>
        <p:nvPicPr>
          <p:cNvPr id="222" name="Google Shape;222;g26323fc36d0_0_24"/>
          <p:cNvPicPr preferRelativeResize="0"/>
          <p:nvPr/>
        </p:nvPicPr>
        <p:blipFill>
          <a:blip r:embed="rId3">
            <a:alphaModFix/>
          </a:blip>
          <a:stretch>
            <a:fillRect/>
          </a:stretch>
        </p:blipFill>
        <p:spPr>
          <a:xfrm>
            <a:off x="1380575" y="2177200"/>
            <a:ext cx="9516026" cy="3986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26323fc36d0_0_31"/>
          <p:cNvSpPr txBox="1"/>
          <p:nvPr>
            <p:ph type="title"/>
          </p:nvPr>
        </p:nvSpPr>
        <p:spPr>
          <a:xfrm>
            <a:off x="1295402" y="982132"/>
            <a:ext cx="9601200" cy="1303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zh-TW"/>
              <a:t>系統(PYNQ)</a:t>
            </a:r>
            <a:endParaRPr/>
          </a:p>
        </p:txBody>
      </p:sp>
      <p:pic>
        <p:nvPicPr>
          <p:cNvPr id="228" name="Google Shape;228;g26323fc36d0_0_31"/>
          <p:cNvPicPr preferRelativeResize="0"/>
          <p:nvPr/>
        </p:nvPicPr>
        <p:blipFill>
          <a:blip r:embed="rId3">
            <a:alphaModFix/>
          </a:blip>
          <a:stretch>
            <a:fillRect/>
          </a:stretch>
        </p:blipFill>
        <p:spPr>
          <a:xfrm>
            <a:off x="3514725" y="2543157"/>
            <a:ext cx="5162550" cy="3305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6211de0d31_1_5"/>
          <p:cNvSpPr txBox="1"/>
          <p:nvPr>
            <p:ph type="title"/>
          </p:nvPr>
        </p:nvSpPr>
        <p:spPr>
          <a:xfrm>
            <a:off x="1295402" y="982132"/>
            <a:ext cx="9601200" cy="1303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zh-TW"/>
              <a:t>目錄</a:t>
            </a:r>
            <a:endParaRPr/>
          </a:p>
        </p:txBody>
      </p:sp>
      <p:sp>
        <p:nvSpPr>
          <p:cNvPr id="158" name="Google Shape;158;g26211de0d31_1_5"/>
          <p:cNvSpPr txBox="1"/>
          <p:nvPr>
            <p:ph idx="1" type="body"/>
          </p:nvPr>
        </p:nvSpPr>
        <p:spPr>
          <a:xfrm>
            <a:off x="1295401" y="2556932"/>
            <a:ext cx="9601200" cy="33189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zh-TW"/>
              <a:t>1.</a:t>
            </a:r>
            <a:r>
              <a:rPr lang="zh-TW"/>
              <a:t>簡介</a:t>
            </a:r>
            <a:endParaRPr/>
          </a:p>
          <a:p>
            <a:pPr indent="0" lvl="0" marL="0" rtl="0" algn="l">
              <a:spcBef>
                <a:spcPts val="600"/>
              </a:spcBef>
              <a:spcAft>
                <a:spcPts val="0"/>
              </a:spcAft>
              <a:buNone/>
            </a:pPr>
            <a:r>
              <a:rPr lang="zh-TW"/>
              <a:t>2.系統功能</a:t>
            </a:r>
            <a:endParaRPr/>
          </a:p>
          <a:p>
            <a:pPr indent="0" lvl="0" marL="0" rtl="0" algn="l">
              <a:spcBef>
                <a:spcPts val="600"/>
              </a:spcBef>
              <a:spcAft>
                <a:spcPts val="0"/>
              </a:spcAft>
              <a:buNone/>
            </a:pPr>
            <a:r>
              <a:rPr lang="zh-TW"/>
              <a:t>3.模型評估</a:t>
            </a:r>
            <a:endParaRPr/>
          </a:p>
          <a:p>
            <a:pPr indent="0" lvl="0" marL="0" rtl="0" algn="l">
              <a:spcBef>
                <a:spcPts val="600"/>
              </a:spcBef>
              <a:spcAft>
                <a:spcPts val="0"/>
              </a:spcAft>
              <a:buNone/>
            </a:pPr>
            <a:r>
              <a:rPr lang="zh-TW"/>
              <a:t>4.結果展示</a:t>
            </a:r>
            <a:endParaRPr/>
          </a:p>
          <a:p>
            <a:pPr indent="0" lvl="0" marL="0" rtl="0" algn="l">
              <a:spcBef>
                <a:spcPts val="600"/>
              </a:spcBef>
              <a:spcAft>
                <a:spcPts val="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6211de0d31_1_15"/>
          <p:cNvSpPr txBox="1"/>
          <p:nvPr>
            <p:ph type="title"/>
          </p:nvPr>
        </p:nvSpPr>
        <p:spPr>
          <a:xfrm>
            <a:off x="3511952" y="982132"/>
            <a:ext cx="9601200" cy="1303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zh-TW"/>
              <a:t>簡介</a:t>
            </a:r>
            <a:endParaRPr/>
          </a:p>
        </p:txBody>
      </p:sp>
      <p:sp>
        <p:nvSpPr>
          <p:cNvPr id="164" name="Google Shape;164;g26211de0d31_1_15"/>
          <p:cNvSpPr txBox="1"/>
          <p:nvPr>
            <p:ph idx="1" type="body"/>
          </p:nvPr>
        </p:nvSpPr>
        <p:spPr>
          <a:xfrm>
            <a:off x="5380300" y="2556925"/>
            <a:ext cx="5516400" cy="3318900"/>
          </a:xfrm>
          <a:prstGeom prst="rect">
            <a:avLst/>
          </a:prstGeom>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1100"/>
              <a:buFont typeface="Arial"/>
              <a:buNone/>
            </a:pPr>
            <a:r>
              <a:rPr lang="zh-TW">
                <a:solidFill>
                  <a:schemeClr val="dk1"/>
                </a:solidFill>
                <a:latin typeface="Times New Roman"/>
                <a:ea typeface="Times New Roman"/>
                <a:cs typeface="Times New Roman"/>
                <a:sym typeface="Times New Roman"/>
              </a:rPr>
              <a:t>	科技發展迅速，為求方便在停車場時為避免</a:t>
            </a:r>
            <a:r>
              <a:rPr lang="zh-TW">
                <a:solidFill>
                  <a:schemeClr val="dk1"/>
                </a:solidFill>
                <a:latin typeface="Times New Roman"/>
                <a:ea typeface="Times New Roman"/>
                <a:cs typeface="Times New Roman"/>
                <a:sym typeface="Times New Roman"/>
              </a:rPr>
              <a:t>拿代幣覺得麻煩，或是遇到下雨天的話還要拿雨傘避免淋濕，因此我們利用攝像頭結合影像辨識做出能讓車輛被掃描車牌後使其能夠簡單順利的進場。</a:t>
            </a:r>
            <a:endParaRPr sz="3600"/>
          </a:p>
        </p:txBody>
      </p:sp>
      <p:pic>
        <p:nvPicPr>
          <p:cNvPr id="165" name="Google Shape;165;g26211de0d31_1_15"/>
          <p:cNvPicPr preferRelativeResize="0"/>
          <p:nvPr/>
        </p:nvPicPr>
        <p:blipFill>
          <a:blip r:embed="rId3">
            <a:alphaModFix/>
          </a:blip>
          <a:stretch>
            <a:fillRect/>
          </a:stretch>
        </p:blipFill>
        <p:spPr>
          <a:xfrm>
            <a:off x="873750" y="1855088"/>
            <a:ext cx="4197100" cy="3147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6211de0d31_3_0"/>
          <p:cNvSpPr txBox="1"/>
          <p:nvPr>
            <p:ph type="title"/>
          </p:nvPr>
        </p:nvSpPr>
        <p:spPr>
          <a:xfrm>
            <a:off x="1295402" y="982132"/>
            <a:ext cx="9601200" cy="1303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zh-TW"/>
              <a:t>系統功能</a:t>
            </a:r>
            <a:endParaRPr/>
          </a:p>
        </p:txBody>
      </p:sp>
      <p:sp>
        <p:nvSpPr>
          <p:cNvPr id="171" name="Google Shape;171;g26211de0d31_3_0"/>
          <p:cNvSpPr txBox="1"/>
          <p:nvPr>
            <p:ph idx="1" type="body"/>
          </p:nvPr>
        </p:nvSpPr>
        <p:spPr>
          <a:xfrm>
            <a:off x="1295401" y="2556932"/>
            <a:ext cx="9601200" cy="3318900"/>
          </a:xfrm>
          <a:prstGeom prst="rect">
            <a:avLst/>
          </a:prstGeom>
        </p:spPr>
        <p:txBody>
          <a:bodyPr anchorCtr="0" anchor="t" bIns="45700" lIns="91425" spcFirstLastPara="1" rIns="91425" wrap="square" tIns="45700">
            <a:normAutofit fontScale="85000" lnSpcReduction="10000"/>
          </a:bodyPr>
          <a:lstStyle/>
          <a:p>
            <a:pPr indent="0" lvl="0" marL="0" rtl="0" algn="l">
              <a:spcBef>
                <a:spcPts val="360"/>
              </a:spcBef>
              <a:spcAft>
                <a:spcPts val="0"/>
              </a:spcAft>
              <a:buClr>
                <a:schemeClr val="dk1"/>
              </a:buClr>
              <a:buSzPct val="45833"/>
              <a:buFont typeface="Arial"/>
              <a:buNone/>
            </a:pPr>
            <a:r>
              <a:rPr lang="zh-TW"/>
              <a:t>首先，當我們的環境架設好後，需啟動我們的SoC，它是系統的核心運作，實際透過ZYBO Z7020開發板運行，它採用FPGA技術實現我們所需的硬體配置，結合的ARM Cortex-A9處理器為系統提供Linux作業系統及影像辨識程式的運行環境。開發板連接著作為接收器的CMOS攝像頭，即時為系統提供影像訊息。</a:t>
            </a:r>
            <a:endParaRPr/>
          </a:p>
          <a:p>
            <a:pPr indent="0" lvl="0" marL="0" rtl="0" algn="l">
              <a:spcBef>
                <a:spcPts val="600"/>
              </a:spcBef>
              <a:spcAft>
                <a:spcPts val="0"/>
              </a:spcAft>
              <a:buClr>
                <a:schemeClr val="dk1"/>
              </a:buClr>
              <a:buSzPct val="45833"/>
              <a:buFont typeface="Arial"/>
              <a:buNone/>
            </a:pPr>
            <a:r>
              <a:t/>
            </a:r>
            <a:endParaRPr/>
          </a:p>
          <a:p>
            <a:pPr indent="0" lvl="0" marL="0" rtl="0" algn="l">
              <a:spcBef>
                <a:spcPts val="600"/>
              </a:spcBef>
              <a:spcAft>
                <a:spcPts val="0"/>
              </a:spcAft>
              <a:buClr>
                <a:schemeClr val="dk1"/>
              </a:buClr>
              <a:buSzPct val="45833"/>
              <a:buFont typeface="Arial"/>
              <a:buNone/>
            </a:pPr>
            <a:r>
              <a:rPr lang="zh-TW"/>
              <a:t>接著，系統內部會開始執行我們的影像辨識程式。當中，影像辨識模型是採用團隊搜集的台灣新舊汽車車牌圖片作為樣本進行訓練，藉由yolov5技術建立偵測、辨識功能模型，讓程式可透過深度學習模型技術，而能使系統在獨立裝置上完成達成即時偵測待測車牌位置，並偵測車牌字樣，最終，得到車輛的車牌號碼的功能。</a:t>
            </a:r>
            <a:endParaRPr/>
          </a:p>
          <a:p>
            <a:pPr indent="0" lvl="0" marL="0" rtl="0" algn="l">
              <a:spcBef>
                <a:spcPts val="600"/>
              </a:spcBef>
              <a:spcAft>
                <a:spcPts val="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2"/>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zh-TW">
                <a:latin typeface="Microsoft JhengHei"/>
                <a:ea typeface="Microsoft JhengHei"/>
                <a:cs typeface="Microsoft JhengHei"/>
                <a:sym typeface="Microsoft JhengHei"/>
              </a:rPr>
              <a:t>模型評估</a:t>
            </a:r>
            <a:endParaRPr/>
          </a:p>
        </p:txBody>
      </p:sp>
      <p:pic>
        <p:nvPicPr>
          <p:cNvPr descr="一張含有 文字, 螢幕擷取畫面, 字型, 數字 的圖片&#10;&#10;自動產生的描述" id="177" name="Google Shape;177;p12"/>
          <p:cNvPicPr preferRelativeResize="0"/>
          <p:nvPr>
            <p:ph idx="2" type="body"/>
          </p:nvPr>
        </p:nvPicPr>
        <p:blipFill rotWithShape="1">
          <a:blip r:embed="rId3">
            <a:alphaModFix/>
          </a:blip>
          <a:srcRect b="0" l="0" r="0" t="0"/>
          <a:stretch/>
        </p:blipFill>
        <p:spPr>
          <a:xfrm>
            <a:off x="6474600" y="2560320"/>
            <a:ext cx="4131791" cy="3310128"/>
          </a:xfrm>
          <a:prstGeom prst="rect">
            <a:avLst/>
          </a:prstGeom>
          <a:noFill/>
          <a:ln>
            <a:noFill/>
          </a:ln>
        </p:spPr>
      </p:pic>
      <p:pic>
        <p:nvPicPr>
          <p:cNvPr descr="一張含有 文字, 螢幕擷取畫面, 數字, 字型 的圖片&#10;&#10;自動產生的描述" id="178" name="Google Shape;178;p12"/>
          <p:cNvPicPr preferRelativeResize="0"/>
          <p:nvPr>
            <p:ph idx="1" type="body"/>
          </p:nvPr>
        </p:nvPicPr>
        <p:blipFill rotWithShape="1">
          <a:blip r:embed="rId4">
            <a:alphaModFix/>
          </a:blip>
          <a:srcRect b="0" l="0" r="0" t="0"/>
          <a:stretch/>
        </p:blipFill>
        <p:spPr>
          <a:xfrm>
            <a:off x="1784764" y="2560320"/>
            <a:ext cx="3745671" cy="331012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2" name="Shape 182"/>
        <p:cNvGrpSpPr/>
        <p:nvPr/>
      </p:nvGrpSpPr>
      <p:grpSpPr>
        <a:xfrm>
          <a:off x="0" y="0"/>
          <a:ext cx="0" cy="0"/>
          <a:chOff x="0" y="0"/>
          <a:chExt cx="0" cy="0"/>
        </a:xfrm>
      </p:grpSpPr>
      <p:sp>
        <p:nvSpPr>
          <p:cNvPr id="183" name="Google Shape;183;p14"/>
          <p:cNvSpPr/>
          <p:nvPr/>
        </p:nvSpPr>
        <p:spPr>
          <a:xfrm>
            <a:off x="0" y="0"/>
            <a:ext cx="12188952"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grpSp>
        <p:nvGrpSpPr>
          <p:cNvPr id="184" name="Google Shape;184;p14"/>
          <p:cNvGrpSpPr/>
          <p:nvPr/>
        </p:nvGrpSpPr>
        <p:grpSpPr>
          <a:xfrm>
            <a:off x="-15736" y="0"/>
            <a:ext cx="12229962" cy="6856214"/>
            <a:chOff x="-15736" y="0"/>
            <a:chExt cx="12229962" cy="6856214"/>
          </a:xfrm>
        </p:grpSpPr>
        <p:pic>
          <p:nvPicPr>
            <p:cNvPr id="185" name="Google Shape;185;p14"/>
            <p:cNvPicPr preferRelativeResize="0"/>
            <p:nvPr/>
          </p:nvPicPr>
          <p:blipFill rotWithShape="1">
            <a:blip r:embed="rId4">
              <a:alphaModFix/>
            </a:blip>
            <a:srcRect b="0" l="0" r="0" t="0"/>
            <a:stretch/>
          </p:blipFill>
          <p:spPr>
            <a:xfrm>
              <a:off x="0" y="0"/>
              <a:ext cx="12188825" cy="6856214"/>
            </a:xfrm>
            <a:prstGeom prst="rect">
              <a:avLst/>
            </a:prstGeom>
            <a:noFill/>
            <a:ln>
              <a:noFill/>
            </a:ln>
          </p:spPr>
        </p:pic>
        <p:sp>
          <p:nvSpPr>
            <p:cNvPr id="186" name="Google Shape;186;p14"/>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7" name="Google Shape;187;p14"/>
            <p:cNvPicPr preferRelativeResize="0"/>
            <p:nvPr/>
          </p:nvPicPr>
          <p:blipFill rotWithShape="1">
            <a:blip r:embed="rId5">
              <a:alphaModFix/>
            </a:blip>
            <a:srcRect b="0" l="0" r="0" t="0"/>
            <a:stretch/>
          </p:blipFill>
          <p:spPr>
            <a:xfrm>
              <a:off x="-15736" y="3153832"/>
              <a:ext cx="777240" cy="606425"/>
            </a:xfrm>
            <a:prstGeom prst="rect">
              <a:avLst/>
            </a:prstGeom>
            <a:noFill/>
            <a:ln>
              <a:noFill/>
            </a:ln>
          </p:spPr>
        </p:pic>
        <p:pic>
          <p:nvPicPr>
            <p:cNvPr id="188" name="Google Shape;188;p14"/>
            <p:cNvPicPr preferRelativeResize="0"/>
            <p:nvPr/>
          </p:nvPicPr>
          <p:blipFill rotWithShape="1">
            <a:blip r:embed="rId5">
              <a:alphaModFix/>
            </a:blip>
            <a:srcRect b="0" l="0" r="0" t="0"/>
            <a:stretch/>
          </p:blipFill>
          <p:spPr>
            <a:xfrm>
              <a:off x="11436986" y="3153832"/>
              <a:ext cx="777240" cy="606425"/>
            </a:xfrm>
            <a:prstGeom prst="rect">
              <a:avLst/>
            </a:prstGeom>
            <a:noFill/>
            <a:ln>
              <a:noFill/>
            </a:ln>
          </p:spPr>
        </p:pic>
      </p:grpSp>
      <p:sp>
        <p:nvSpPr>
          <p:cNvPr id="189" name="Google Shape;189;p14"/>
          <p:cNvSpPr txBox="1"/>
          <p:nvPr>
            <p:ph type="title"/>
          </p:nvPr>
        </p:nvSpPr>
        <p:spPr>
          <a:xfrm>
            <a:off x="1295402" y="982132"/>
            <a:ext cx="3660056" cy="1325373"/>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262626"/>
              </a:buClr>
              <a:buSzPts val="2800"/>
              <a:buFont typeface="Garamond"/>
              <a:buNone/>
            </a:pPr>
            <a:r>
              <a:rPr lang="zh-TW" sz="2800">
                <a:solidFill>
                  <a:srgbClr val="262626"/>
                </a:solidFill>
                <a:latin typeface="Microsoft JhengHei"/>
                <a:ea typeface="Microsoft JhengHei"/>
                <a:cs typeface="Microsoft JhengHei"/>
                <a:sym typeface="Microsoft JhengHei"/>
              </a:rPr>
              <a:t>模型訓練的數據</a:t>
            </a:r>
            <a:endParaRPr sz="2800">
              <a:solidFill>
                <a:srgbClr val="262626"/>
              </a:solidFill>
            </a:endParaRPr>
          </a:p>
        </p:txBody>
      </p:sp>
      <p:cxnSp>
        <p:nvCxnSpPr>
          <p:cNvPr id="190" name="Google Shape;190;p14"/>
          <p:cNvCxnSpPr/>
          <p:nvPr/>
        </p:nvCxnSpPr>
        <p:spPr>
          <a:xfrm>
            <a:off x="1295401" y="2400639"/>
            <a:ext cx="3660057" cy="0"/>
          </a:xfrm>
          <a:prstGeom prst="straightConnector1">
            <a:avLst/>
          </a:prstGeom>
          <a:noFill/>
          <a:ln cap="flat" cmpd="sng" w="15875">
            <a:solidFill>
              <a:schemeClr val="accent1"/>
            </a:solidFill>
            <a:prstDash val="solid"/>
            <a:round/>
            <a:headEnd len="sm" w="sm" type="none"/>
            <a:tailEnd len="sm" w="sm" type="none"/>
          </a:ln>
        </p:spPr>
      </p:cxnSp>
      <p:sp>
        <p:nvSpPr>
          <p:cNvPr id="191" name="Google Shape;191;p14"/>
          <p:cNvSpPr txBox="1"/>
          <p:nvPr>
            <p:ph idx="1" type="body"/>
          </p:nvPr>
        </p:nvSpPr>
        <p:spPr>
          <a:xfrm>
            <a:off x="1295401" y="2493774"/>
            <a:ext cx="3660057" cy="3382094"/>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840"/>
              <a:buNone/>
            </a:pPr>
            <a:r>
              <a:rPr lang="zh-TW" sz="1600"/>
              <a:t>測試集:新車牌150張舊車牌100張</a:t>
            </a:r>
            <a:br>
              <a:rPr lang="zh-TW" sz="1600"/>
            </a:br>
            <a:r>
              <a:rPr lang="zh-TW" sz="1600"/>
              <a:t>訓練集:新車牌150張舊車牌100張</a:t>
            </a:r>
            <a:endParaRPr sz="1600">
              <a:solidFill>
                <a:srgbClr val="262626"/>
              </a:solidFill>
            </a:endParaRPr>
          </a:p>
        </p:txBody>
      </p:sp>
      <p:pic>
        <p:nvPicPr>
          <p:cNvPr descr="一張含有 文字, 功能表, 螢幕擷取畫面, 文件 的圖片&#10;&#10;自動產生的描述" id="192" name="Google Shape;192;p14"/>
          <p:cNvPicPr preferRelativeResize="0"/>
          <p:nvPr/>
        </p:nvPicPr>
        <p:blipFill rotWithShape="1">
          <a:blip r:embed="rId6">
            <a:alphaModFix/>
          </a:blip>
          <a:srcRect b="0" l="0" r="0" t="0"/>
          <a:stretch/>
        </p:blipFill>
        <p:spPr>
          <a:xfrm>
            <a:off x="5607347" y="660160"/>
            <a:ext cx="4534024" cy="5473283"/>
          </a:xfrm>
          <a:prstGeom prst="rect">
            <a:avLst/>
          </a:prstGeom>
          <a:noFill/>
          <a:ln cap="flat" cmpd="thickThin" w="57150">
            <a:solidFill>
              <a:srgbClr val="7F7F7F"/>
            </a:solidFill>
            <a:prstDash val="solid"/>
            <a:miter lim="800000"/>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16" title="TEST"/>
          <p:cNvPicPr preferRelativeResize="0"/>
          <p:nvPr>
            <p:ph idx="1" type="body"/>
          </p:nvPr>
        </p:nvPicPr>
        <p:blipFill rotWithShape="1">
          <a:blip r:embed="rId3">
            <a:alphaModFix/>
          </a:blip>
          <a:srcRect b="0" l="0" r="0" t="0"/>
          <a:stretch/>
        </p:blipFill>
        <p:spPr>
          <a:xfrm>
            <a:off x="610704" y="625633"/>
            <a:ext cx="10927800" cy="5614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26323fc36d0_0_0"/>
          <p:cNvSpPr txBox="1"/>
          <p:nvPr>
            <p:ph type="title"/>
          </p:nvPr>
        </p:nvSpPr>
        <p:spPr>
          <a:xfrm>
            <a:off x="1295400" y="982127"/>
            <a:ext cx="9601200" cy="925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zh-TW"/>
              <a:t>元件設計(max7219)</a:t>
            </a:r>
            <a:endParaRPr/>
          </a:p>
        </p:txBody>
      </p:sp>
      <p:pic>
        <p:nvPicPr>
          <p:cNvPr descr="一張含有 電子產品, 室內, 光線, 地板 的圖片&#10;&#10;自動產生的描述" id="203" name="Google Shape;203;g26323fc36d0_0_0"/>
          <p:cNvPicPr preferRelativeResize="0"/>
          <p:nvPr/>
        </p:nvPicPr>
        <p:blipFill>
          <a:blip r:embed="rId3">
            <a:alphaModFix/>
          </a:blip>
          <a:stretch>
            <a:fillRect/>
          </a:stretch>
        </p:blipFill>
        <p:spPr>
          <a:xfrm>
            <a:off x="2106351" y="2699200"/>
            <a:ext cx="3602998" cy="3105475"/>
          </a:xfrm>
          <a:prstGeom prst="rect">
            <a:avLst/>
          </a:prstGeom>
          <a:noFill/>
          <a:ln>
            <a:noFill/>
          </a:ln>
        </p:spPr>
      </p:pic>
      <p:pic>
        <p:nvPicPr>
          <p:cNvPr descr="一張含有 纜線, 電子產品, 電子工程, 電氣線路 的圖片&#10;&#10;自動產生的描述" id="204" name="Google Shape;204;g26323fc36d0_0_0"/>
          <p:cNvPicPr preferRelativeResize="0"/>
          <p:nvPr/>
        </p:nvPicPr>
        <p:blipFill>
          <a:blip r:embed="rId4">
            <a:alphaModFix/>
          </a:blip>
          <a:stretch>
            <a:fillRect/>
          </a:stretch>
        </p:blipFill>
        <p:spPr>
          <a:xfrm>
            <a:off x="6141900" y="2699188"/>
            <a:ext cx="3756970" cy="3176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26323fc36d0_0_9"/>
          <p:cNvSpPr txBox="1"/>
          <p:nvPr>
            <p:ph type="title"/>
          </p:nvPr>
        </p:nvSpPr>
        <p:spPr>
          <a:xfrm>
            <a:off x="1295402" y="982132"/>
            <a:ext cx="9601200" cy="1303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zh-TW"/>
              <a:t>max7219點矩陣的datasheet</a:t>
            </a:r>
            <a:endParaRPr/>
          </a:p>
        </p:txBody>
      </p:sp>
      <p:pic>
        <p:nvPicPr>
          <p:cNvPr descr="一張含有 螢幕擷取畫面, 文字 的圖片&#10;&#10;自動產生的描述" id="210" name="Google Shape;210;g26323fc36d0_0_9"/>
          <p:cNvPicPr preferRelativeResize="0"/>
          <p:nvPr/>
        </p:nvPicPr>
        <p:blipFill>
          <a:blip r:embed="rId3">
            <a:alphaModFix/>
          </a:blip>
          <a:stretch>
            <a:fillRect/>
          </a:stretch>
        </p:blipFill>
        <p:spPr>
          <a:xfrm>
            <a:off x="3132525" y="2431750"/>
            <a:ext cx="6169201" cy="3758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2023-10-26T03:53:47Z</dcterms:created>
  <dc:creator>柯立崗</dc:creator>
</cp:coreProperties>
</file>