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0" r:id="rId1"/>
  </p:sldMasterIdLst>
  <p:notesMasterIdLst>
    <p:notesMasterId r:id="rId13"/>
  </p:notesMasterIdLst>
  <p:sldIdLst>
    <p:sldId id="256" r:id="rId2"/>
    <p:sldId id="268" r:id="rId3"/>
    <p:sldId id="259" r:id="rId4"/>
    <p:sldId id="269" r:id="rId5"/>
    <p:sldId id="271" r:id="rId6"/>
    <p:sldId id="270" r:id="rId7"/>
    <p:sldId id="276" r:id="rId8"/>
    <p:sldId id="272" r:id="rId9"/>
    <p:sldId id="273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5:36:54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00C2-FA85-4160-83C9-27CC2D41CDB8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96BAC-DD2D-44B0-9648-395C141FB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56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96BAC-DD2D-44B0-9648-395C141FB4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67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0014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4990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655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89616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9148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7848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064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3637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8256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002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2342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7020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0626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918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2549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075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7157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BEA57F-793F-4683-BD8A-741FD4B8915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  <p:sldLayoutId id="2147484492" r:id="rId12"/>
    <p:sldLayoutId id="2147484493" r:id="rId13"/>
    <p:sldLayoutId id="2147484494" r:id="rId14"/>
    <p:sldLayoutId id="2147484495" r:id="rId15"/>
    <p:sldLayoutId id="2147484496" r:id="rId16"/>
    <p:sldLayoutId id="214748449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點狀網">
            <a:extLst>
              <a:ext uri="{FF2B5EF4-FFF2-40B4-BE49-F238E27FC236}">
                <a16:creationId xmlns:a16="http://schemas.microsoft.com/office/drawing/2014/main" id="{E2E1D24D-60F3-F80C-4761-0C1C71A4E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l="19699" r="746" b="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1C0234FC-9631-DBE6-F96E-96AC98943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3047" y="1184743"/>
            <a:ext cx="6132305" cy="1235314"/>
          </a:xfrm>
          <a:prstGeom prst="rect">
            <a:avLst/>
          </a:prstGeom>
          <a:noFill/>
          <a:ln/>
        </p:spPr>
        <p:txBody>
          <a:bodyPr wrap="none" rtlCol="0" anchor="t">
            <a:normAutofit/>
          </a:bodyPr>
          <a:lstStyle/>
          <a:p>
            <a:pPr marL="0" indent="0">
              <a:lnSpc>
                <a:spcPts val="6561"/>
              </a:lnSpc>
              <a:buNone/>
            </a:pPr>
            <a:r>
              <a:rPr lang="en-US" b="1" kern="0" spc="-157" dirty="0">
                <a:solidFill>
                  <a:schemeClr val="accent1">
                    <a:lumMod val="7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程式</a:t>
            </a:r>
            <a:r>
              <a:rPr lang="zh-TW" altLang="en-US" b="1" kern="0" spc="-157" dirty="0">
                <a:solidFill>
                  <a:schemeClr val="accent1">
                    <a:lumMod val="7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語言網路</a:t>
            </a:r>
            <a:r>
              <a:rPr lang="en-US" b="1" kern="0" spc="-157" dirty="0" err="1">
                <a:solidFill>
                  <a:schemeClr val="accent1">
                    <a:lumMod val="7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討論平台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F3A6EF-E4DD-AEF4-647E-0EEB3A131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2699" y="5592202"/>
            <a:ext cx="4953000" cy="596899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zh-TW" altLang="en-US" sz="8000" b="1" dirty="0">
                <a:solidFill>
                  <a:schemeClr val="tx1"/>
                </a:solidFill>
              </a:rPr>
              <a:t>組員</a:t>
            </a:r>
            <a:r>
              <a:rPr lang="en-US" altLang="zh-TW" sz="8000" b="1" dirty="0">
                <a:solidFill>
                  <a:schemeClr val="tx1"/>
                </a:solidFill>
              </a:rPr>
              <a:t>:</a:t>
            </a:r>
            <a:r>
              <a:rPr lang="zh-TW" altLang="en-US" sz="8000" b="1" dirty="0">
                <a:solidFill>
                  <a:schemeClr val="tx1"/>
                </a:solidFill>
              </a:rPr>
              <a:t>顧至杰 張智棋 廖御崴 盧冠廷 吳崇愷</a:t>
            </a:r>
            <a:endParaRPr lang="en-US" altLang="zh-TW" sz="80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8000" b="1" dirty="0">
                <a:solidFill>
                  <a:schemeClr val="tx1"/>
                </a:solidFill>
              </a:rPr>
              <a:t>指導老師</a:t>
            </a:r>
            <a:r>
              <a:rPr lang="en-US" altLang="zh-TW" sz="8000" b="1" dirty="0">
                <a:solidFill>
                  <a:schemeClr val="tx1"/>
                </a:solidFill>
              </a:rPr>
              <a:t>:</a:t>
            </a:r>
            <a:r>
              <a:rPr lang="zh-TW" altLang="en-US" sz="8000" b="1" dirty="0">
                <a:solidFill>
                  <a:schemeClr val="tx1"/>
                </a:solidFill>
              </a:rPr>
              <a:t>滕元翔</a:t>
            </a:r>
            <a:endParaRPr lang="en-US" altLang="zh-TW" sz="8000" b="1" dirty="0">
              <a:solidFill>
                <a:schemeClr val="tx1"/>
              </a:solidFill>
            </a:endParaRPr>
          </a:p>
          <a:p>
            <a:pPr algn="r"/>
            <a:endParaRPr lang="en-US" altLang="zh-TW" sz="2400" dirty="0">
              <a:solidFill>
                <a:schemeClr val="tx1"/>
              </a:solidFill>
            </a:endParaRPr>
          </a:p>
          <a:p>
            <a:pPr algn="r"/>
            <a:r>
              <a:rPr lang="zh-TW" altLang="en-US" sz="2400" dirty="0">
                <a:solidFill>
                  <a:schemeClr val="tx1"/>
                </a:solidFill>
              </a:rPr>
              <a:t>       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3" name="Image 1" descr="preencoded.png">
            <a:extLst>
              <a:ext uri="{FF2B5EF4-FFF2-40B4-BE49-F238E27FC236}">
                <a16:creationId xmlns:a16="http://schemas.microsoft.com/office/drawing/2014/main" id="{ADB41217-0A36-66EE-871B-437491EF7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68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20870B-4016-BE16-E3BF-A627D8DB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3387" y="4188217"/>
            <a:ext cx="7878300" cy="1754326"/>
          </a:xfrm>
        </p:spPr>
        <p:txBody>
          <a:bodyPr/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</a:rPr>
              <a:t>不限至於電腦⽤戶，跨足手機</a:t>
            </a:r>
            <a:r>
              <a:rPr lang="en-US" altLang="zh-TW" sz="2000" dirty="0">
                <a:solidFill>
                  <a:schemeClr val="tx1"/>
                </a:solidFill>
              </a:rPr>
              <a:t>APP</a:t>
            </a:r>
            <a:r>
              <a:rPr lang="zh-TW" altLang="en-US" sz="2000" dirty="0">
                <a:solidFill>
                  <a:schemeClr val="tx1"/>
                </a:solidFill>
              </a:rPr>
              <a:t>，提供可隨時隨地的學習平台。 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</a:rPr>
              <a:t>搭配自動化回覆功能。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06DABE-D04F-468B-91DA-9678A84B9976}"/>
              </a:ext>
            </a:extLst>
          </p:cNvPr>
          <p:cNvSpPr txBox="1"/>
          <p:nvPr/>
        </p:nvSpPr>
        <p:spPr>
          <a:xfrm>
            <a:off x="1750543" y="1756992"/>
            <a:ext cx="1428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困難</a:t>
            </a:r>
            <a:r>
              <a:rPr lang="zh-TW" altLang="en-US" sz="2800" dirty="0"/>
              <a:t>：</a:t>
            </a:r>
            <a:endParaRPr lang="en-US" altLang="zh-TW" sz="2800" dirty="0">
              <a:solidFill>
                <a:schemeClr val="tx1"/>
              </a:solidFill>
            </a:endParaRPr>
          </a:p>
          <a:p>
            <a:endParaRPr lang="zh-TW" altLang="en-US" sz="28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8B90D3C0-A782-416E-AE84-78DA126A4DB3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>
                <a:solidFill>
                  <a:schemeClr val="tx1"/>
                </a:solidFill>
              </a:rPr>
              <a:t>困難與未來展望</a:t>
            </a:r>
            <a:r>
              <a:rPr lang="zh-TW" altLang="en-US" sz="4000" b="1" dirty="0"/>
              <a:t>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E96FD5-FE47-4A42-BCFC-A1EF0C069BDF}"/>
              </a:ext>
            </a:extLst>
          </p:cNvPr>
          <p:cNvSpPr txBox="1"/>
          <p:nvPr/>
        </p:nvSpPr>
        <p:spPr>
          <a:xfrm>
            <a:off x="2973387" y="1985766"/>
            <a:ext cx="5485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</a:rPr>
              <a:t>前期網站使用的廣泛程度過低。</a:t>
            </a:r>
            <a:endParaRPr lang="en-US" altLang="zh-TW" sz="20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</a:rPr>
              <a:t>一切列的維護成本。</a:t>
            </a:r>
            <a:endParaRPr lang="en-US" altLang="zh-TW" sz="2000" dirty="0">
              <a:solidFill>
                <a:schemeClr val="tx1"/>
              </a:solidFill>
            </a:endParaRPr>
          </a:p>
          <a:p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B6C245-EBA7-43F9-8A68-3889F51FFDA4}"/>
              </a:ext>
            </a:extLst>
          </p:cNvPr>
          <p:cNvSpPr txBox="1"/>
          <p:nvPr/>
        </p:nvSpPr>
        <p:spPr>
          <a:xfrm>
            <a:off x="1484096" y="3734567"/>
            <a:ext cx="1967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未來展望</a:t>
            </a:r>
            <a:r>
              <a:rPr lang="zh-TW" altLang="en-US" sz="2800" dirty="0"/>
              <a:t>：</a:t>
            </a:r>
            <a:endParaRPr lang="en-US" altLang="zh-TW" sz="2800" dirty="0">
              <a:solidFill>
                <a:schemeClr val="tx1"/>
              </a:solidFill>
            </a:endParaRPr>
          </a:p>
          <a:p>
            <a:endParaRPr lang="zh-TW" altLang="en-US" sz="2800" dirty="0"/>
          </a:p>
        </p:txBody>
      </p:sp>
      <p:pic>
        <p:nvPicPr>
          <p:cNvPr id="2050" name="Picture 2" descr="90% 的人都沒發現！這5 款低調卻超好用的App 一定要知道！ - 自由電子報3C科技">
            <a:extLst>
              <a:ext uri="{FF2B5EF4-FFF2-40B4-BE49-F238E27FC236}">
                <a16:creationId xmlns:a16="http://schemas.microsoft.com/office/drawing/2014/main" id="{154A282B-1FBF-425F-914B-FFC9FAE40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88659" y="663906"/>
            <a:ext cx="3986444" cy="2656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280245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93A00C18-3709-4D8A-833F-09ACDFBEDB0C}"/>
              </a:ext>
            </a:extLst>
          </p:cNvPr>
          <p:cNvSpPr txBox="1"/>
          <p:nvPr/>
        </p:nvSpPr>
        <p:spPr>
          <a:xfrm>
            <a:off x="3951824" y="276728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b="1" dirty="0"/>
              <a:t>謝謝觀賞</a:t>
            </a:r>
          </a:p>
        </p:txBody>
      </p:sp>
    </p:spTree>
    <p:extLst>
      <p:ext uri="{BB962C8B-B14F-4D97-AF65-F5344CB8AC3E}">
        <p14:creationId xmlns:p14="http://schemas.microsoft.com/office/powerpoint/2010/main" val="148175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97959-77A6-C04C-2576-C22AA48D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b="1" dirty="0"/>
              <a:t>目錄：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6AC04CD-169A-4DFF-B8B7-8DC9C86C48F3}"/>
              </a:ext>
            </a:extLst>
          </p:cNvPr>
          <p:cNvCxnSpPr>
            <a:cxnSpLocks/>
          </p:cNvCxnSpPr>
          <p:nvPr/>
        </p:nvCxnSpPr>
        <p:spPr>
          <a:xfrm>
            <a:off x="1907523" y="1693127"/>
            <a:ext cx="8280000" cy="3990651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311CB4C-C666-4247-95FD-C0999D0B4ADC}"/>
              </a:ext>
            </a:extLst>
          </p:cNvPr>
          <p:cNvSpPr/>
          <p:nvPr/>
        </p:nvSpPr>
        <p:spPr>
          <a:xfrm>
            <a:off x="2585754" y="1980777"/>
            <a:ext cx="151391" cy="151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09DF00E-68B9-489E-A0F1-6A2188E4B9EB}"/>
              </a:ext>
            </a:extLst>
          </p:cNvPr>
          <p:cNvSpPr/>
          <p:nvPr/>
        </p:nvSpPr>
        <p:spPr>
          <a:xfrm>
            <a:off x="3570360" y="2452972"/>
            <a:ext cx="151391" cy="151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156CBF3-6EA3-4A10-8880-B7736FBCD9BF}"/>
              </a:ext>
            </a:extLst>
          </p:cNvPr>
          <p:cNvSpPr/>
          <p:nvPr/>
        </p:nvSpPr>
        <p:spPr>
          <a:xfrm>
            <a:off x="6524178" y="3869557"/>
            <a:ext cx="151391" cy="151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FC81F8F-2939-4CB7-9274-D6A519C603A1}"/>
              </a:ext>
            </a:extLst>
          </p:cNvPr>
          <p:cNvSpPr/>
          <p:nvPr/>
        </p:nvSpPr>
        <p:spPr>
          <a:xfrm>
            <a:off x="4554966" y="2925167"/>
            <a:ext cx="151391" cy="151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1A8FEE8-8474-46C7-B6F5-3B455CF57994}"/>
              </a:ext>
            </a:extLst>
          </p:cNvPr>
          <p:cNvSpPr/>
          <p:nvPr/>
        </p:nvSpPr>
        <p:spPr>
          <a:xfrm>
            <a:off x="5539572" y="3397362"/>
            <a:ext cx="151391" cy="151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DB174BB-D315-4332-ADB4-DB5F2DC4E491}"/>
              </a:ext>
            </a:extLst>
          </p:cNvPr>
          <p:cNvSpPr/>
          <p:nvPr/>
        </p:nvSpPr>
        <p:spPr>
          <a:xfrm>
            <a:off x="7508784" y="4341752"/>
            <a:ext cx="151391" cy="151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A30960D-B08E-4EEC-8332-EACE704DDB53}"/>
              </a:ext>
            </a:extLst>
          </p:cNvPr>
          <p:cNvSpPr/>
          <p:nvPr/>
        </p:nvSpPr>
        <p:spPr>
          <a:xfrm>
            <a:off x="9477999" y="5286141"/>
            <a:ext cx="151391" cy="151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2F14717-5752-4EC6-A218-A239C83EC682}"/>
              </a:ext>
            </a:extLst>
          </p:cNvPr>
          <p:cNvSpPr/>
          <p:nvPr/>
        </p:nvSpPr>
        <p:spPr>
          <a:xfrm>
            <a:off x="8493390" y="4813947"/>
            <a:ext cx="151391" cy="1513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BF8F1E-628C-4BD9-8BEA-A2C197D21FAE}"/>
              </a:ext>
            </a:extLst>
          </p:cNvPr>
          <p:cNvSpPr txBox="1"/>
          <p:nvPr/>
        </p:nvSpPr>
        <p:spPr>
          <a:xfrm>
            <a:off x="2868723" y="16229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摘要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D27E43C-82CF-4C6D-A8D7-39BFC9010BD5}"/>
              </a:ext>
            </a:extLst>
          </p:cNvPr>
          <p:cNvSpPr txBox="1"/>
          <p:nvPr/>
        </p:nvSpPr>
        <p:spPr>
          <a:xfrm>
            <a:off x="1666026" y="260436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研究動機及目標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643EB81-10CB-4024-BE6E-762D93CBC20C}"/>
              </a:ext>
            </a:extLst>
          </p:cNvPr>
          <p:cNvSpPr txBox="1"/>
          <p:nvPr/>
        </p:nvSpPr>
        <p:spPr>
          <a:xfrm>
            <a:off x="4630661" y="249641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環境及開發工具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BEB70A2-C899-4324-9E6E-8AE9DD0080DD}"/>
              </a:ext>
            </a:extLst>
          </p:cNvPr>
          <p:cNvSpPr txBox="1"/>
          <p:nvPr/>
        </p:nvSpPr>
        <p:spPr>
          <a:xfrm>
            <a:off x="3971395" y="35781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頁面基本介紹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F41383-8748-425C-B4D4-4866720DB719}"/>
              </a:ext>
            </a:extLst>
          </p:cNvPr>
          <p:cNvSpPr txBox="1"/>
          <p:nvPr/>
        </p:nvSpPr>
        <p:spPr>
          <a:xfrm>
            <a:off x="6675569" y="34096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未來展望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514D324-B3A3-4EEC-A03B-4B583302AB44}"/>
              </a:ext>
            </a:extLst>
          </p:cNvPr>
          <p:cNvSpPr txBox="1"/>
          <p:nvPr/>
        </p:nvSpPr>
        <p:spPr>
          <a:xfrm>
            <a:off x="6301930" y="45467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實作效果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41EF7E2-C90F-4DF3-BA3C-630EEC9150B6}"/>
              </a:ext>
            </a:extLst>
          </p:cNvPr>
          <p:cNvSpPr txBox="1"/>
          <p:nvPr/>
        </p:nvSpPr>
        <p:spPr>
          <a:xfrm>
            <a:off x="8588874" y="4367646"/>
            <a:ext cx="91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分工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14C6671-C136-473B-8C68-641146511038}"/>
              </a:ext>
            </a:extLst>
          </p:cNvPr>
          <p:cNvSpPr txBox="1"/>
          <p:nvPr/>
        </p:nvSpPr>
        <p:spPr>
          <a:xfrm>
            <a:off x="8318716" y="5478268"/>
            <a:ext cx="131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4680468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EBE30-2E37-9D42-453A-BCEA485A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10" y="1974153"/>
            <a:ext cx="8534400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TW" altLang="en-US" sz="1700" b="1" dirty="0">
                <a:solidFill>
                  <a:schemeClr val="tx1"/>
                </a:solidFill>
                <a:latin typeface="+mj-ea"/>
                <a:ea typeface="+mj-ea"/>
              </a:rPr>
              <a:t>每次尋找不同資源時，經常會因為分頁種類太多而混亂，</a:t>
            </a:r>
            <a:endParaRPr lang="en-US" altLang="zh-TW" sz="17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1700" b="1" dirty="0">
                <a:solidFill>
                  <a:schemeClr val="tx1"/>
                </a:solidFill>
                <a:latin typeface="+mj-ea"/>
                <a:ea typeface="+mj-ea"/>
              </a:rPr>
              <a:t>於是我們架設一個討論式平台，</a:t>
            </a:r>
            <a:endParaRPr lang="en-US" altLang="zh-TW" sz="17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1700" b="1" dirty="0">
                <a:solidFill>
                  <a:schemeClr val="tx1"/>
                </a:solidFill>
                <a:latin typeface="+mj-ea"/>
                <a:ea typeface="+mj-ea"/>
              </a:rPr>
              <a:t>藉由不同程式語言的分類，讓他人能針對此程式進行提問和分享，</a:t>
            </a:r>
            <a:endParaRPr lang="en-US" altLang="zh-TW" sz="17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1700" b="1" dirty="0">
                <a:solidFill>
                  <a:schemeClr val="tx1"/>
                </a:solidFill>
                <a:latin typeface="+mj-ea"/>
                <a:ea typeface="+mj-ea"/>
              </a:rPr>
              <a:t>並且搭配了互動元素讓使⽤者可更加印相深刻，</a:t>
            </a:r>
            <a:endParaRPr lang="en-US" altLang="zh-TW" sz="17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1700" b="1" dirty="0">
                <a:solidFill>
                  <a:schemeClr val="tx1"/>
                </a:solidFill>
                <a:latin typeface="+mj-ea"/>
                <a:ea typeface="+mj-ea"/>
              </a:rPr>
              <a:t>在一個愉快的瀏覽體驗下學習新事物。</a:t>
            </a:r>
            <a:endParaRPr lang="en-US" altLang="zh-TW" sz="17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TW" sz="17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1700" b="1" dirty="0">
                <a:solidFill>
                  <a:schemeClr val="tx1"/>
                </a:solidFill>
                <a:latin typeface="+mj-ea"/>
                <a:ea typeface="+mj-ea"/>
              </a:rPr>
              <a:t>透過老師在專題中的指導和幫助，</a:t>
            </a:r>
            <a:endParaRPr lang="en-US" altLang="zh-TW" sz="17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1700" b="1" dirty="0">
                <a:solidFill>
                  <a:schemeClr val="tx1"/>
                </a:solidFill>
                <a:latin typeface="+mj-ea"/>
                <a:ea typeface="+mj-ea"/>
              </a:rPr>
              <a:t>同學間相互的配合，</a:t>
            </a:r>
            <a:endParaRPr lang="en-US" altLang="zh-TW" sz="17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1700" b="1" dirty="0">
                <a:solidFill>
                  <a:schemeClr val="tx1"/>
                </a:solidFill>
                <a:latin typeface="+mj-ea"/>
                <a:ea typeface="+mj-ea"/>
              </a:rPr>
              <a:t>我們希望能順利讓大家了解我們的專題，</a:t>
            </a:r>
            <a:endParaRPr lang="en-US" altLang="zh-TW" sz="17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1700" b="1" dirty="0">
                <a:solidFill>
                  <a:schemeClr val="tx1"/>
                </a:solidFill>
                <a:latin typeface="+mj-ea"/>
                <a:ea typeface="+mj-ea"/>
              </a:rPr>
              <a:t>也希望此次的專題能對我們未來有所幫助。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C7B6D66-A54F-4E1A-940F-EA3D19DB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b="1" dirty="0"/>
              <a:t>研究動機：</a:t>
            </a:r>
          </a:p>
        </p:txBody>
      </p:sp>
      <p:pic>
        <p:nvPicPr>
          <p:cNvPr id="1026" name="Picture 2" descr="工程師工作內容，軟體工程師的必備條件與工作內容- 金克網路行銷課程">
            <a:extLst>
              <a:ext uri="{FF2B5EF4-FFF2-40B4-BE49-F238E27FC236}">
                <a16:creationId xmlns:a16="http://schemas.microsoft.com/office/drawing/2014/main" id="{539515A1-F0FE-4993-B6AD-68B892B50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97" y="3298053"/>
            <a:ext cx="4748634" cy="31352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3947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內容版面配置區 2">
            <a:extLst>
              <a:ext uri="{FF2B5EF4-FFF2-40B4-BE49-F238E27FC236}">
                <a16:creationId xmlns:a16="http://schemas.microsoft.com/office/drawing/2014/main" id="{DCA6AAA6-8138-C926-B24C-4A91B8DB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767" y="1616748"/>
            <a:ext cx="8578466" cy="4363798"/>
          </a:xfrm>
        </p:spPr>
        <p:txBody>
          <a:bodyPr>
            <a:normAutofit/>
          </a:bodyPr>
          <a:lstStyle/>
          <a:p>
            <a:pPr marL="0" indent="0">
              <a:lnSpc>
                <a:spcPts val="2278"/>
              </a:lnSpc>
              <a:buNone/>
            </a:pPr>
            <a:r>
              <a:rPr lang="zh-TW" altLang="en-US" sz="2200" b="1" dirty="0">
                <a:solidFill>
                  <a:schemeClr val="tx1"/>
                </a:solidFill>
              </a:rPr>
              <a:t>促進合作：</a:t>
            </a:r>
            <a:endParaRPr lang="en-US" altLang="zh-TW" sz="2200" b="1" dirty="0">
              <a:solidFill>
                <a:schemeClr val="tx1"/>
              </a:solidFill>
            </a:endParaRPr>
          </a:p>
          <a:p>
            <a:pPr marL="0" indent="0">
              <a:lnSpc>
                <a:spcPts val="2278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	</a:t>
            </a:r>
            <a:r>
              <a:rPr lang="zh-TW" altLang="en-US" sz="2000" dirty="0">
                <a:solidFill>
                  <a:schemeClr val="tx1"/>
                </a:solidFill>
              </a:rPr>
              <a:t>程式交流平台致力於促進程式開發者之間的合作，鼓勵他們分享知識和經驗，以加速工作進程。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lnSpc>
                <a:spcPts val="2278"/>
              </a:lnSpc>
              <a:buNone/>
            </a:pPr>
            <a:r>
              <a:rPr lang="zh-TW" altLang="en-US" sz="2200" b="1" dirty="0">
                <a:solidFill>
                  <a:schemeClr val="tx1"/>
                </a:solidFill>
              </a:rPr>
              <a:t>支援學習：</a:t>
            </a:r>
            <a:endParaRPr lang="en-US" altLang="zh-TW" sz="2200" b="1" dirty="0">
              <a:solidFill>
                <a:schemeClr val="tx1"/>
              </a:solidFill>
            </a:endParaRPr>
          </a:p>
          <a:p>
            <a:pPr marL="0" indent="0">
              <a:lnSpc>
                <a:spcPts val="2278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	</a:t>
            </a:r>
            <a:r>
              <a:rPr lang="zh-TW" altLang="en-US" sz="2000" dirty="0">
                <a:solidFill>
                  <a:schemeClr val="tx1"/>
                </a:solidFill>
              </a:rPr>
              <a:t>平台提供豐富的學習資源，包括教學文章、課程和線上討論區，幫助程式開發者不斷提升自己的技能。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200" b="1" dirty="0">
                <a:solidFill>
                  <a:schemeClr val="tx1"/>
                </a:solidFill>
              </a:rPr>
              <a:t>提高能力：</a:t>
            </a:r>
            <a:endParaRPr lang="en-US" altLang="zh-TW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通過與其他程式開發者交流並參與實際項目，使用者可以精進自己的專業能力，更好地應對挑戰。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5D181B2-DC56-4468-B5EE-FEC7B946350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建立目的：</a:t>
            </a:r>
          </a:p>
        </p:txBody>
      </p:sp>
    </p:spTree>
    <p:extLst>
      <p:ext uri="{BB962C8B-B14F-4D97-AF65-F5344CB8AC3E}">
        <p14:creationId xmlns:p14="http://schemas.microsoft.com/office/powerpoint/2010/main" val="19791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">
            <a:extLst>
              <a:ext uri="{FF2B5EF4-FFF2-40B4-BE49-F238E27FC236}">
                <a16:creationId xmlns:a16="http://schemas.microsoft.com/office/drawing/2014/main" id="{7E9AB8AD-751C-7EB7-75AD-0B64A864B523}"/>
              </a:ext>
            </a:extLst>
          </p:cNvPr>
          <p:cNvSpPr/>
          <p:nvPr/>
        </p:nvSpPr>
        <p:spPr>
          <a:xfrm>
            <a:off x="1795223" y="1802813"/>
            <a:ext cx="4300777" cy="1752124"/>
          </a:xfrm>
          <a:prstGeom prst="roundRect">
            <a:avLst>
              <a:gd name="adj" fmla="val 5707"/>
            </a:avLst>
          </a:prstGeom>
          <a:solidFill>
            <a:schemeClr val="bg1">
              <a:lumMod val="50000"/>
              <a:lumOff val="50000"/>
            </a:schemeClr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zh-TW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6056E8-C031-A5C9-7DF6-9A603A6FEE98}"/>
              </a:ext>
            </a:extLst>
          </p:cNvPr>
          <p:cNvSpPr txBox="1"/>
          <p:nvPr/>
        </p:nvSpPr>
        <p:spPr>
          <a:xfrm>
            <a:off x="2012698" y="1940211"/>
            <a:ext cx="3733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Spring Boot</a:t>
            </a:r>
          </a:p>
          <a:p>
            <a:endParaRPr lang="en-US" altLang="zh-TW" dirty="0"/>
          </a:p>
          <a:p>
            <a:r>
              <a:rPr lang="zh-TW" altLang="en-US" dirty="0"/>
              <a:t>使用框架和資料庫使用</a:t>
            </a:r>
            <a:r>
              <a:rPr lang="en-US" altLang="zh-TW" dirty="0"/>
              <a:t>Spring Boot</a:t>
            </a:r>
            <a:r>
              <a:rPr lang="zh-TW" altLang="en-US" dirty="0"/>
              <a:t>框架開發程式討論平台，提供高效、便捷的開發方式。</a:t>
            </a:r>
          </a:p>
        </p:txBody>
      </p:sp>
      <p:sp>
        <p:nvSpPr>
          <p:cNvPr id="16" name="Shape 3">
            <a:extLst>
              <a:ext uri="{FF2B5EF4-FFF2-40B4-BE49-F238E27FC236}">
                <a16:creationId xmlns:a16="http://schemas.microsoft.com/office/drawing/2014/main" id="{CD5262C1-2E21-E1BD-935C-1DC62EC8A6C4}"/>
              </a:ext>
            </a:extLst>
          </p:cNvPr>
          <p:cNvSpPr/>
          <p:nvPr/>
        </p:nvSpPr>
        <p:spPr>
          <a:xfrm>
            <a:off x="1795222" y="4179108"/>
            <a:ext cx="4300777" cy="1752124"/>
          </a:xfrm>
          <a:prstGeom prst="roundRect">
            <a:avLst>
              <a:gd name="adj" fmla="val 5707"/>
            </a:avLst>
          </a:prstGeom>
          <a:solidFill>
            <a:schemeClr val="bg1">
              <a:lumMod val="50000"/>
              <a:lumOff val="50000"/>
            </a:schemeClr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zh-TW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CC4BC76-CC01-4534-CC63-194596066B58}"/>
              </a:ext>
            </a:extLst>
          </p:cNvPr>
          <p:cNvSpPr txBox="1"/>
          <p:nvPr/>
        </p:nvSpPr>
        <p:spPr>
          <a:xfrm>
            <a:off x="2012698" y="4412417"/>
            <a:ext cx="3733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MySQL</a:t>
            </a:r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MySQL</a:t>
            </a:r>
            <a:r>
              <a:rPr lang="zh-TW" altLang="en-US" dirty="0"/>
              <a:t>資料庫儲存平台的會員資訊、文章等數據。</a:t>
            </a:r>
          </a:p>
        </p:txBody>
      </p:sp>
      <p:sp>
        <p:nvSpPr>
          <p:cNvPr id="29" name="Shape 3">
            <a:extLst>
              <a:ext uri="{FF2B5EF4-FFF2-40B4-BE49-F238E27FC236}">
                <a16:creationId xmlns:a16="http://schemas.microsoft.com/office/drawing/2014/main" id="{8C3DFC2F-9F10-2905-35C9-9B0814F09C69}"/>
              </a:ext>
            </a:extLst>
          </p:cNvPr>
          <p:cNvSpPr/>
          <p:nvPr/>
        </p:nvSpPr>
        <p:spPr>
          <a:xfrm>
            <a:off x="6726554" y="1802813"/>
            <a:ext cx="4300777" cy="1752124"/>
          </a:xfrm>
          <a:prstGeom prst="roundRect">
            <a:avLst>
              <a:gd name="adj" fmla="val 5707"/>
            </a:avLst>
          </a:prstGeom>
          <a:solidFill>
            <a:schemeClr val="bg1">
              <a:lumMod val="50000"/>
              <a:lumOff val="50000"/>
            </a:schemeClr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zh-TW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DD42F31-FB2F-9CF2-719A-FFF42A52B3B6}"/>
              </a:ext>
            </a:extLst>
          </p:cNvPr>
          <p:cNvSpPr txBox="1"/>
          <p:nvPr/>
        </p:nvSpPr>
        <p:spPr>
          <a:xfrm>
            <a:off x="6874126" y="1956583"/>
            <a:ext cx="4005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Vue.js</a:t>
            </a:r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Vue.js</a:t>
            </a:r>
            <a:r>
              <a:rPr lang="zh-TW" altLang="en-US" dirty="0"/>
              <a:t>框架實現前端互動，使平台使用更加流暢。</a:t>
            </a:r>
          </a:p>
        </p:txBody>
      </p:sp>
      <p:sp>
        <p:nvSpPr>
          <p:cNvPr id="30" name="Shape 3">
            <a:extLst>
              <a:ext uri="{FF2B5EF4-FFF2-40B4-BE49-F238E27FC236}">
                <a16:creationId xmlns:a16="http://schemas.microsoft.com/office/drawing/2014/main" id="{4FA1B271-E001-A99B-DC62-E5F2F024C447}"/>
              </a:ext>
            </a:extLst>
          </p:cNvPr>
          <p:cNvSpPr/>
          <p:nvPr/>
        </p:nvSpPr>
        <p:spPr>
          <a:xfrm>
            <a:off x="6726554" y="4179108"/>
            <a:ext cx="4300777" cy="1752124"/>
          </a:xfrm>
          <a:prstGeom prst="roundRect">
            <a:avLst>
              <a:gd name="adj" fmla="val 5707"/>
            </a:avLst>
          </a:prstGeom>
          <a:solidFill>
            <a:schemeClr val="bg1">
              <a:lumMod val="50000"/>
              <a:lumOff val="50000"/>
            </a:schemeClr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zh-TW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3485867-38EE-FCA1-6CAB-F4E38ADC5E5B}"/>
              </a:ext>
            </a:extLst>
          </p:cNvPr>
          <p:cNvSpPr txBox="1"/>
          <p:nvPr/>
        </p:nvSpPr>
        <p:spPr>
          <a:xfrm>
            <a:off x="6986465" y="4419712"/>
            <a:ext cx="3780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Redis</a:t>
            </a:r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Redis</a:t>
            </a:r>
            <a:r>
              <a:rPr lang="zh-TW" altLang="en-US" dirty="0"/>
              <a:t>緩存技術提升平台的性能和響應速度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EC06239-82C3-40AC-87B2-67E929822EF1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>
                <a:latin typeface="+mj-ea"/>
              </a:rPr>
              <a:t>使用</a:t>
            </a:r>
            <a:r>
              <a:rPr lang="zh-TW" altLang="en-US" sz="4000" b="1" dirty="0"/>
              <a:t>框架和資料庫：</a:t>
            </a:r>
          </a:p>
        </p:txBody>
      </p:sp>
    </p:spTree>
    <p:extLst>
      <p:ext uri="{BB962C8B-B14F-4D97-AF65-F5344CB8AC3E}">
        <p14:creationId xmlns:p14="http://schemas.microsoft.com/office/powerpoint/2010/main" val="12114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">
            <a:extLst>
              <a:ext uri="{FF2B5EF4-FFF2-40B4-BE49-F238E27FC236}">
                <a16:creationId xmlns:a16="http://schemas.microsoft.com/office/drawing/2014/main" id="{45C43F3A-F65C-8798-114B-BDDD34DD5990}"/>
              </a:ext>
            </a:extLst>
          </p:cNvPr>
          <p:cNvSpPr/>
          <p:nvPr/>
        </p:nvSpPr>
        <p:spPr>
          <a:xfrm>
            <a:off x="1911764" y="1784001"/>
            <a:ext cx="429985" cy="416619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 w="13811">
            <a:solidFill>
              <a:schemeClr val="accent1"/>
            </a:solidFill>
            <a:prstDash val="solid"/>
          </a:ln>
        </p:spPr>
        <p:txBody>
          <a:bodyPr/>
          <a:lstStyle/>
          <a:p>
            <a:pPr algn="ctr"/>
            <a:r>
              <a:rPr lang="en-US" altLang="zh-TW" sz="1500" b="1" dirty="0"/>
              <a:t>1</a:t>
            </a:r>
            <a:endParaRPr lang="zh-TW" altLang="en-US" sz="1500" b="1" dirty="0"/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783E08EB-969F-F46D-AAC1-274653BFE5D1}"/>
              </a:ext>
            </a:extLst>
          </p:cNvPr>
          <p:cNvSpPr/>
          <p:nvPr/>
        </p:nvSpPr>
        <p:spPr>
          <a:xfrm>
            <a:off x="1911764" y="4000375"/>
            <a:ext cx="416619" cy="416619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 w="13811">
            <a:solidFill>
              <a:schemeClr val="accent1"/>
            </a:solidFill>
            <a:prstDash val="solid"/>
          </a:ln>
        </p:spPr>
        <p:txBody>
          <a:bodyPr/>
          <a:lstStyle/>
          <a:p>
            <a:pPr algn="ctr"/>
            <a:r>
              <a:rPr lang="en-US" altLang="zh-TW" sz="1500" b="1" dirty="0"/>
              <a:t>2</a:t>
            </a:r>
            <a:endParaRPr lang="zh-TW" altLang="en-US" sz="1500" b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A66892E-CA9B-BF39-3933-E32ADD526BB1}"/>
              </a:ext>
            </a:extLst>
          </p:cNvPr>
          <p:cNvSpPr txBox="1"/>
          <p:nvPr/>
        </p:nvSpPr>
        <p:spPr>
          <a:xfrm>
            <a:off x="2481217" y="1784001"/>
            <a:ext cx="180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快速註冊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665AC6E-B571-4EDB-CCEF-93E4316DE941}"/>
              </a:ext>
            </a:extLst>
          </p:cNvPr>
          <p:cNvSpPr txBox="1"/>
          <p:nvPr/>
        </p:nvSpPr>
        <p:spPr>
          <a:xfrm>
            <a:off x="2481219" y="2200620"/>
            <a:ext cx="650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透過簡單的註冊流程，使用者可以快速成為平台的註冊會員，開始享受交流和學習的便利。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0C32734-0695-2B41-9CF1-9EA4FD277D36}"/>
              </a:ext>
            </a:extLst>
          </p:cNvPr>
          <p:cNvSpPr txBox="1"/>
          <p:nvPr/>
        </p:nvSpPr>
        <p:spPr>
          <a:xfrm>
            <a:off x="2481217" y="4017914"/>
            <a:ext cx="6109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/>
              <a:t>個人化資訊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ECFEF62-81BA-CF8B-C2EC-FAE316FC6E11}"/>
              </a:ext>
            </a:extLst>
          </p:cNvPr>
          <p:cNvSpPr txBox="1"/>
          <p:nvPr/>
        </p:nvSpPr>
        <p:spPr>
          <a:xfrm>
            <a:off x="2481217" y="4542524"/>
            <a:ext cx="6737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註冊後，使用者可以填寫個人資訊，包括技術專長和興趣領域，以便與其他相似興趣的人進行互動和交流。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F252C736-8049-440D-80EE-59BCEA882B19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註冊會員：</a:t>
            </a:r>
          </a:p>
        </p:txBody>
      </p:sp>
    </p:spTree>
    <p:extLst>
      <p:ext uri="{BB962C8B-B14F-4D97-AF65-F5344CB8AC3E}">
        <p14:creationId xmlns:p14="http://schemas.microsoft.com/office/powerpoint/2010/main" val="173182965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AC5122-EFE1-288D-AA46-0C18AF244F43}"/>
              </a:ext>
            </a:extLst>
          </p:cNvPr>
          <p:cNvSpPr txBox="1"/>
          <p:nvPr/>
        </p:nvSpPr>
        <p:spPr>
          <a:xfrm>
            <a:off x="310476" y="2224430"/>
            <a:ext cx="3315854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後台提供一個強大的管理工具，用於管理網站的外觀、內容和功能，讓管理者輕鬆掌握整個平台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89D31-EA3E-5548-57FF-8B6112B0A27A}"/>
              </a:ext>
            </a:extLst>
          </p:cNvPr>
          <p:cNvSpPr txBox="1"/>
          <p:nvPr/>
        </p:nvSpPr>
        <p:spPr>
          <a:xfrm>
            <a:off x="4258604" y="2224429"/>
            <a:ext cx="331585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管理者可以查看和編輯會員資料，包括個人信息這類等。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6A1076-C58C-2CC2-253E-AC1BE59FA183}"/>
              </a:ext>
            </a:extLst>
          </p:cNvPr>
          <p:cNvSpPr txBox="1"/>
          <p:nvPr/>
        </p:nvSpPr>
        <p:spPr>
          <a:xfrm>
            <a:off x="8454921" y="2224429"/>
            <a:ext cx="3315854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後台還提供一個便捷的文章管理系統，用於編輯、發布和管理各種技術文章，以便分享和討論。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054D969-8616-3813-B0FE-C80F911AA108}"/>
              </a:ext>
            </a:extLst>
          </p:cNvPr>
          <p:cNvSpPr txBox="1"/>
          <p:nvPr/>
        </p:nvSpPr>
        <p:spPr>
          <a:xfrm>
            <a:off x="910840" y="2824595"/>
            <a:ext cx="211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網站管理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126905-D6A4-1474-6BCC-BC422B994708}"/>
              </a:ext>
            </a:extLst>
          </p:cNvPr>
          <p:cNvSpPr txBox="1"/>
          <p:nvPr/>
        </p:nvSpPr>
        <p:spPr>
          <a:xfrm>
            <a:off x="4733719" y="2824595"/>
            <a:ext cx="2365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/>
              <a:t>會員管理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481F701-5A74-1066-6C59-038FF1E85E4B}"/>
              </a:ext>
            </a:extLst>
          </p:cNvPr>
          <p:cNvSpPr txBox="1"/>
          <p:nvPr/>
        </p:nvSpPr>
        <p:spPr>
          <a:xfrm>
            <a:off x="8868074" y="2824595"/>
            <a:ext cx="24895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/>
              <a:t>文章管理</a:t>
            </a:r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152541F9-58BE-4652-3957-B40695A3D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8" y="1762812"/>
            <a:ext cx="3451036" cy="21280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838510-4D55-63F7-C002-B34E7EEF6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93" y="1762811"/>
            <a:ext cx="3814675" cy="21280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A71839-1822-9BE6-3591-87CB87C1A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137" y="1780551"/>
            <a:ext cx="3947418" cy="20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807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AC5122-EFE1-288D-AA46-0C18AF244F43}"/>
              </a:ext>
            </a:extLst>
          </p:cNvPr>
          <p:cNvSpPr txBox="1"/>
          <p:nvPr/>
        </p:nvSpPr>
        <p:spPr>
          <a:xfrm>
            <a:off x="310476" y="4844376"/>
            <a:ext cx="3315854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後台提供一個強大的管理工具，用於管理網站的外觀、內容和功能，讓管理者輕鬆掌握整個平台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89D31-EA3E-5548-57FF-8B6112B0A27A}"/>
              </a:ext>
            </a:extLst>
          </p:cNvPr>
          <p:cNvSpPr txBox="1"/>
          <p:nvPr/>
        </p:nvSpPr>
        <p:spPr>
          <a:xfrm>
            <a:off x="4258604" y="4844375"/>
            <a:ext cx="331585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管理者可以查看和編輯會員資料，包括個人信息這類等。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6A1076-C58C-2CC2-253E-AC1BE59FA183}"/>
              </a:ext>
            </a:extLst>
          </p:cNvPr>
          <p:cNvSpPr txBox="1"/>
          <p:nvPr/>
        </p:nvSpPr>
        <p:spPr>
          <a:xfrm>
            <a:off x="8454921" y="4844375"/>
            <a:ext cx="3315854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後台還提供一個便捷的文章管理系統，用於編輯、發布和管理各種技術文章，以便分享和討論。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054D969-8616-3813-B0FE-C80F911AA108}"/>
              </a:ext>
            </a:extLst>
          </p:cNvPr>
          <p:cNvSpPr txBox="1"/>
          <p:nvPr/>
        </p:nvSpPr>
        <p:spPr>
          <a:xfrm>
            <a:off x="910840" y="4090221"/>
            <a:ext cx="211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網站管理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126905-D6A4-1474-6BCC-BC422B994708}"/>
              </a:ext>
            </a:extLst>
          </p:cNvPr>
          <p:cNvSpPr txBox="1"/>
          <p:nvPr/>
        </p:nvSpPr>
        <p:spPr>
          <a:xfrm>
            <a:off x="4733719" y="4090221"/>
            <a:ext cx="2365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/>
              <a:t>會員管理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481F701-5A74-1066-6C59-038FF1E85E4B}"/>
              </a:ext>
            </a:extLst>
          </p:cNvPr>
          <p:cNvSpPr txBox="1"/>
          <p:nvPr/>
        </p:nvSpPr>
        <p:spPr>
          <a:xfrm>
            <a:off x="8868074" y="4090221"/>
            <a:ext cx="24895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/>
              <a:t>文章管理</a:t>
            </a:r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152541F9-58BE-4652-3957-B40695A3D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8" y="1762812"/>
            <a:ext cx="3451036" cy="21280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838510-4D55-63F7-C002-B34E7EEF6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93" y="1762811"/>
            <a:ext cx="3814675" cy="21280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A71839-1822-9BE6-3591-87CB87C1A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137" y="1780551"/>
            <a:ext cx="3947418" cy="20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5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">
            <a:extLst>
              <a:ext uri="{FF2B5EF4-FFF2-40B4-BE49-F238E27FC236}">
                <a16:creationId xmlns:a16="http://schemas.microsoft.com/office/drawing/2014/main" id="{C990CF10-3C3F-86DE-0D9B-BC772724E290}"/>
              </a:ext>
            </a:extLst>
          </p:cNvPr>
          <p:cNvSpPr/>
          <p:nvPr/>
        </p:nvSpPr>
        <p:spPr>
          <a:xfrm>
            <a:off x="2627755" y="1992311"/>
            <a:ext cx="429985" cy="416619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 w="13811">
            <a:solidFill>
              <a:schemeClr val="accent1"/>
            </a:solidFill>
            <a:prstDash val="solid"/>
          </a:ln>
        </p:spPr>
        <p:txBody>
          <a:bodyPr/>
          <a:lstStyle/>
          <a:p>
            <a:pPr algn="ctr"/>
            <a:r>
              <a:rPr lang="en-US" altLang="zh-TW" sz="1500" b="1" dirty="0"/>
              <a:t>1</a:t>
            </a:r>
            <a:endParaRPr lang="zh-TW" altLang="en-US" sz="1500" b="1" dirty="0"/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20E3834F-9001-CF2A-2AEE-F678A4A3A731}"/>
              </a:ext>
            </a:extLst>
          </p:cNvPr>
          <p:cNvSpPr/>
          <p:nvPr/>
        </p:nvSpPr>
        <p:spPr>
          <a:xfrm>
            <a:off x="2614730" y="3222143"/>
            <a:ext cx="429985" cy="416619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 w="13811">
            <a:solidFill>
              <a:schemeClr val="accent1"/>
            </a:solidFill>
            <a:prstDash val="solid"/>
          </a:ln>
        </p:spPr>
        <p:txBody>
          <a:bodyPr/>
          <a:lstStyle/>
          <a:p>
            <a:pPr algn="ctr"/>
            <a:r>
              <a:rPr lang="en-US" altLang="zh-TW" sz="1500" b="1" dirty="0"/>
              <a:t>2</a:t>
            </a:r>
            <a:endParaRPr lang="zh-TW" altLang="en-US" sz="1500" b="1" dirty="0"/>
          </a:p>
        </p:txBody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0F23E6FA-8B49-58D8-5BD4-87AF3C701CC6}"/>
              </a:ext>
            </a:extLst>
          </p:cNvPr>
          <p:cNvSpPr/>
          <p:nvPr/>
        </p:nvSpPr>
        <p:spPr>
          <a:xfrm>
            <a:off x="2636581" y="4658392"/>
            <a:ext cx="429985" cy="416619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 w="13811">
            <a:solidFill>
              <a:schemeClr val="accent1"/>
            </a:solidFill>
            <a:prstDash val="solid"/>
          </a:ln>
        </p:spPr>
        <p:txBody>
          <a:bodyPr/>
          <a:lstStyle/>
          <a:p>
            <a:pPr algn="ctr"/>
            <a:r>
              <a:rPr lang="en-US" altLang="zh-TW" sz="1500" b="1" dirty="0"/>
              <a:t>3</a:t>
            </a:r>
            <a:endParaRPr lang="zh-TW" altLang="en-US" sz="1500" b="1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553137A-2D10-9C4B-39F7-BF9C981E2B05}"/>
              </a:ext>
            </a:extLst>
          </p:cNvPr>
          <p:cNvSpPr txBox="1"/>
          <p:nvPr/>
        </p:nvSpPr>
        <p:spPr>
          <a:xfrm>
            <a:off x="3251200" y="2009557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高效的開發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C6C30C2-473E-804E-3663-D1B386C1664F}"/>
              </a:ext>
            </a:extLst>
          </p:cNvPr>
          <p:cNvSpPr txBox="1"/>
          <p:nvPr/>
        </p:nvSpPr>
        <p:spPr>
          <a:xfrm>
            <a:off x="3267593" y="2484836"/>
            <a:ext cx="586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Spring Boot</a:t>
            </a:r>
            <a:r>
              <a:rPr lang="zh-TW" altLang="en-US" dirty="0"/>
              <a:t>和</a:t>
            </a:r>
            <a:r>
              <a:rPr lang="en-US" altLang="zh-TW" dirty="0"/>
              <a:t>Vue.js</a:t>
            </a:r>
            <a:r>
              <a:rPr lang="zh-TW" altLang="en-US" dirty="0"/>
              <a:t>等框架開發，提供高效、便捷的開發方式。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F317576-7586-5800-1EAB-395CBFA49E65}"/>
              </a:ext>
            </a:extLst>
          </p:cNvPr>
          <p:cNvSpPr txBox="1"/>
          <p:nvPr/>
        </p:nvSpPr>
        <p:spPr>
          <a:xfrm>
            <a:off x="3189815" y="3236739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優質的用戶體驗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9EEEB11-AF93-3441-816E-9B4346AD0F4A}"/>
              </a:ext>
            </a:extLst>
          </p:cNvPr>
          <p:cNvSpPr txBox="1"/>
          <p:nvPr/>
        </p:nvSpPr>
        <p:spPr>
          <a:xfrm>
            <a:off x="3267593" y="4697158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可擴展性強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BAA7C5F-64CC-E9DB-5CA1-F8D1F9398A39}"/>
              </a:ext>
            </a:extLst>
          </p:cNvPr>
          <p:cNvSpPr txBox="1"/>
          <p:nvPr/>
        </p:nvSpPr>
        <p:spPr>
          <a:xfrm>
            <a:off x="3203816" y="3683683"/>
            <a:ext cx="586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註冊流程簡單，後台管理功能完善，使用戶能夠輕鬆操作和管理訊息。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64AEDB0-27BB-FA9E-734B-9314EF538005}"/>
              </a:ext>
            </a:extLst>
          </p:cNvPr>
          <p:cNvSpPr txBox="1"/>
          <p:nvPr/>
        </p:nvSpPr>
        <p:spPr>
          <a:xfrm>
            <a:off x="3189815" y="5204302"/>
            <a:ext cx="586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MySQL</a:t>
            </a:r>
            <a:r>
              <a:rPr lang="zh-TW" altLang="en-US" dirty="0"/>
              <a:t>資料庫和</a:t>
            </a:r>
            <a:r>
              <a:rPr lang="en-US" altLang="zh-TW" dirty="0"/>
              <a:t>Redis</a:t>
            </a:r>
            <a:r>
              <a:rPr lang="zh-TW" altLang="en-US" dirty="0"/>
              <a:t>緩存技術，平台性能穩定，能夠應對不斷增長的用戶和數據。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7BDBA838-86D2-F1D2-986C-3F60AFC2FD0D}"/>
                  </a:ext>
                </a:extLst>
              </p14:cNvPr>
              <p14:cNvContentPartPr/>
              <p14:nvPr/>
            </p14:nvContentPartPr>
            <p14:xfrm>
              <a:off x="10554143" y="3662330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7BDBA838-86D2-F1D2-986C-3F60AFC2FD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8023" y="365621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標題 1">
            <a:extLst>
              <a:ext uri="{FF2B5EF4-FFF2-40B4-BE49-F238E27FC236}">
                <a16:creationId xmlns:a16="http://schemas.microsoft.com/office/drawing/2014/main" id="{47705A3B-972B-4A10-A911-96F5F1C3A407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優勢與特點：</a:t>
            </a:r>
          </a:p>
        </p:txBody>
      </p:sp>
    </p:spTree>
    <p:extLst>
      <p:ext uri="{BB962C8B-B14F-4D97-AF65-F5344CB8AC3E}">
        <p14:creationId xmlns:p14="http://schemas.microsoft.com/office/powerpoint/2010/main" val="259345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切割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1328</TotalTime>
  <Words>667</Words>
  <Application>Microsoft Office PowerPoint</Application>
  <PresentationFormat>寬螢幕</PresentationFormat>
  <Paragraphs>83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Inter</vt:lpstr>
      <vt:lpstr>微軟正黑體</vt:lpstr>
      <vt:lpstr>新細明體</vt:lpstr>
      <vt:lpstr>Calibri</vt:lpstr>
      <vt:lpstr>Century Gothic</vt:lpstr>
      <vt:lpstr>Wingdings 3</vt:lpstr>
      <vt:lpstr>切割線</vt:lpstr>
      <vt:lpstr>程式語言網路討論平台</vt:lpstr>
      <vt:lpstr>目錄：</vt:lpstr>
      <vt:lpstr>研究動機：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程式語言網路討論平台</dc:title>
  <dc:creator>張智棋</dc:creator>
  <cp:lastModifiedBy>張智棋</cp:lastModifiedBy>
  <cp:revision>11</cp:revision>
  <dcterms:created xsi:type="dcterms:W3CDTF">2023-11-01T08:27:14Z</dcterms:created>
  <dcterms:modified xsi:type="dcterms:W3CDTF">2023-12-07T05:47:19Z</dcterms:modified>
</cp:coreProperties>
</file>