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60" r:id="rId5"/>
    <p:sldId id="262" r:id="rId6"/>
    <p:sldId id="263" r:id="rId7"/>
    <p:sldId id="266" r:id="rId8"/>
    <p:sldId id="264" r:id="rId9"/>
    <p:sldId id="267" r:id="rId10"/>
    <p:sldId id="268" r:id="rId11"/>
    <p:sldId id="265" r:id="rId12"/>
    <p:sldId id="269" r:id="rId13"/>
    <p:sldId id="26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987A25B-4763-43F3-88CF-48C7448D7EE6}">
          <p14:sldIdLst>
            <p14:sldId id="256"/>
            <p14:sldId id="258"/>
          </p14:sldIdLst>
        </p14:section>
        <p14:section name="无标题节" id="{E013561E-C98A-4E42-BF85-C8393EECC11C}">
          <p14:sldIdLst>
            <p14:sldId id="257"/>
            <p14:sldId id="260"/>
            <p14:sldId id="262"/>
            <p14:sldId id="263"/>
            <p14:sldId id="266"/>
            <p14:sldId id="264"/>
            <p14:sldId id="267"/>
            <p14:sldId id="268"/>
            <p14:sldId id="265"/>
            <p14:sldId id="26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9EFF"/>
    <a:srgbClr val="58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70" autoAdjust="0"/>
  </p:normalViewPr>
  <p:slideViewPr>
    <p:cSldViewPr snapToGrid="0">
      <p:cViewPr>
        <p:scale>
          <a:sx n="80" d="100"/>
          <a:sy n="80" d="100"/>
        </p:scale>
        <p:origin x="342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9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30595" y="4358005"/>
            <a:ext cx="2735580" cy="933450"/>
          </a:xfrm>
        </p:spPr>
        <p:txBody>
          <a:bodyPr/>
          <a:lstStyle/>
          <a:p>
            <a:pPr algn="l"/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Auther:  Allen.Yuan    </a:t>
            </a:r>
          </a:p>
          <a:p>
            <a:pPr algn="l"/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Date:      2021-6-26</a:t>
            </a:r>
          </a:p>
        </p:txBody>
      </p:sp>
      <p:sp>
        <p:nvSpPr>
          <p:cNvPr id="18" name="Freeform 6"/>
          <p:cNvSpPr/>
          <p:nvPr/>
        </p:nvSpPr>
        <p:spPr bwMode="auto">
          <a:xfrm>
            <a:off x="0" y="4091940"/>
            <a:ext cx="5265420" cy="2766060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9" name="Freeform 7"/>
          <p:cNvSpPr/>
          <p:nvPr/>
        </p:nvSpPr>
        <p:spPr bwMode="auto">
          <a:xfrm>
            <a:off x="2318078" y="426629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2421890" y="2121535"/>
            <a:ext cx="584835" cy="692785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-1" fmla="*/ 0 w 576263"/>
              <a:gd name="connsiteY0-2" fmla="*/ 0 h 547688"/>
              <a:gd name="connsiteX1-3" fmla="*/ 566738 w 576263"/>
              <a:gd name="connsiteY1-4" fmla="*/ 547688 h 547688"/>
              <a:gd name="connsiteX2-5" fmla="*/ 576263 w 576263"/>
              <a:gd name="connsiteY2-6" fmla="*/ 0 h 547688"/>
              <a:gd name="connsiteX3-7" fmla="*/ 0 w 576263"/>
              <a:gd name="connsiteY3-8" fmla="*/ 0 h 547688"/>
              <a:gd name="connsiteX0-9" fmla="*/ 0 w 576263"/>
              <a:gd name="connsiteY0-10" fmla="*/ 0 h 571500"/>
              <a:gd name="connsiteX1-11" fmla="*/ 566738 w 576263"/>
              <a:gd name="connsiteY1-12" fmla="*/ 571500 h 571500"/>
              <a:gd name="connsiteX2-13" fmla="*/ 576263 w 576263"/>
              <a:gd name="connsiteY2-14" fmla="*/ 0 h 571500"/>
              <a:gd name="connsiteX3-15" fmla="*/ 0 w 576263"/>
              <a:gd name="connsiteY3-16" fmla="*/ 0 h 571500"/>
              <a:gd name="connsiteX0-17" fmla="*/ 0 w 576263"/>
              <a:gd name="connsiteY0-18" fmla="*/ 0 h 576263"/>
              <a:gd name="connsiteX1-19" fmla="*/ 571335 w 576263"/>
              <a:gd name="connsiteY1-20" fmla="*/ 576263 h 576263"/>
              <a:gd name="connsiteX2-21" fmla="*/ 576263 w 576263"/>
              <a:gd name="connsiteY2-22" fmla="*/ 0 h 576263"/>
              <a:gd name="connsiteX3-23" fmla="*/ 0 w 576263"/>
              <a:gd name="connsiteY3-24" fmla="*/ 0 h 576263"/>
              <a:gd name="connsiteX0-25" fmla="*/ 0 w 576448"/>
              <a:gd name="connsiteY0-26" fmla="*/ 0 h 576263"/>
              <a:gd name="connsiteX1-27" fmla="*/ 575933 w 576448"/>
              <a:gd name="connsiteY1-28" fmla="*/ 576263 h 576263"/>
              <a:gd name="connsiteX2-29" fmla="*/ 576263 w 576448"/>
              <a:gd name="connsiteY2-30" fmla="*/ 0 h 576263"/>
              <a:gd name="connsiteX3-31" fmla="*/ 0 w 576448"/>
              <a:gd name="connsiteY3-32" fmla="*/ 0 h 5762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997200" y="2111375"/>
            <a:ext cx="9194800" cy="6934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833" tIns="0" rIns="189833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950" b="1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950" b="1">
                <a:solidFill>
                  <a:schemeClr val="bg1">
                    <a:lumMod val="95000"/>
                  </a:schemeClr>
                </a:solidFill>
                <a:sym typeface="+mn-ea"/>
              </a:rPr>
              <a:t>Voting management system</a:t>
            </a:r>
            <a:endParaRPr lang="zh-CN" altLang="en-US" sz="2950" b="1">
              <a:solidFill>
                <a:schemeClr val="bg1">
                  <a:lumMod val="95000"/>
                </a:schemeClr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955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Meiryo" panose="020B0604030504040204" pitchFamily="34" charset="-128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0" y="1285240"/>
            <a:ext cx="9147810" cy="8178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375" spc="211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             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>
                <a:solidFill>
                  <a:schemeClr val="bg1">
                    <a:lumMod val="95000"/>
                  </a:schemeClr>
                </a:solidFill>
                <a:sym typeface="+mn-ea"/>
              </a:rPr>
              <a:t>投票管理系统</a:t>
            </a:r>
            <a:endParaRPr lang="zh-CN" altLang="en-US" sz="3200">
              <a:solidFill>
                <a:schemeClr val="bg1">
                  <a:lumMod val="95000"/>
                </a:schemeClr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spc="21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直角三角形 25"/>
          <p:cNvSpPr/>
          <p:nvPr/>
        </p:nvSpPr>
        <p:spPr>
          <a:xfrm>
            <a:off x="9157970" y="1289685"/>
            <a:ext cx="838200" cy="821690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9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深度视觉·原创设计 https://www.docer.com/works?userid=22383862"/>
          <p:cNvSpPr/>
          <p:nvPr/>
        </p:nvSpPr>
        <p:spPr>
          <a:xfrm flipV="1">
            <a:off x="0" y="310965"/>
            <a:ext cx="218364" cy="5277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宋体 CN Medium" panose="02020500000000000000" pitchFamily="18" charset="-122"/>
            </a:endParaRPr>
          </a:p>
        </p:txBody>
      </p:sp>
      <p:sp>
        <p:nvSpPr>
          <p:cNvPr id="21" name="深度视觉·原创设计 https://www.docer.com/works?userid=22383862"/>
          <p:cNvSpPr txBox="1"/>
          <p:nvPr>
            <p:custDataLst>
              <p:tags r:id="rId2"/>
            </p:custDataLst>
          </p:nvPr>
        </p:nvSpPr>
        <p:spPr>
          <a:xfrm>
            <a:off x="496570" y="398780"/>
            <a:ext cx="217614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</a:rPr>
              <a:t>用户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</a:rPr>
              <a:t>H5-</a:t>
            </a:r>
            <a:r>
              <a:rPr lang="zh-CN" altLang="en-US" dirty="0">
                <a:solidFill>
                  <a:prstClr val="black"/>
                </a:solidFill>
                <a:latin typeface="+mn-ea"/>
                <a:cs typeface="+mn-ea"/>
              </a:rPr>
              <a:t> 投票入口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ea"/>
            </a:endParaRPr>
          </a:p>
        </p:txBody>
      </p:sp>
      <p:cxnSp>
        <p:nvCxnSpPr>
          <p:cNvPr id="22" name="深度视觉·原创设计 https://www.docer.com/works?userid=22383862"/>
          <p:cNvCxnSpPr/>
          <p:nvPr/>
        </p:nvCxnSpPr>
        <p:spPr>
          <a:xfrm>
            <a:off x="2673350" y="542925"/>
            <a:ext cx="9518650" cy="4064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深度视觉·原创设计 https://www.docer.com/works?userid=22383862"/>
          <p:cNvSpPr/>
          <p:nvPr/>
        </p:nvSpPr>
        <p:spPr>
          <a:xfrm>
            <a:off x="425449" y="1038005"/>
            <a:ext cx="11269981" cy="338546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用户入口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&amp;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授权（投票入口，用户登记入口），支持对身份证号码，邮箱的验证，用户可以先不登记查看投票列表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FBE247-1601-401F-89DD-7DEC11D146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0" y="1656754"/>
            <a:ext cx="3169294" cy="51497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A7B3341-BEDF-4CB6-99E2-C6BA4F95ECE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167" y="1656754"/>
            <a:ext cx="3169294" cy="514973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8B3F392-9CCB-4DB8-B976-DD261B9340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136" y="1656754"/>
            <a:ext cx="3169294" cy="5149739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666A82C8-3B14-4A9F-AC2E-56206AD4141F}"/>
              </a:ext>
            </a:extLst>
          </p:cNvPr>
          <p:cNvSpPr/>
          <p:nvPr/>
        </p:nvSpPr>
        <p:spPr>
          <a:xfrm>
            <a:off x="3736984" y="3887426"/>
            <a:ext cx="543468" cy="335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96C66EB6-09F8-47C9-A5C8-10042DE76B25}"/>
              </a:ext>
            </a:extLst>
          </p:cNvPr>
          <p:cNvSpPr/>
          <p:nvPr/>
        </p:nvSpPr>
        <p:spPr>
          <a:xfrm>
            <a:off x="7810510" y="3863226"/>
            <a:ext cx="543468" cy="335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8068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深度视觉·原创设计 https://www.docer.com/works?userid=22383862"/>
          <p:cNvSpPr/>
          <p:nvPr/>
        </p:nvSpPr>
        <p:spPr>
          <a:xfrm flipV="1">
            <a:off x="0" y="310965"/>
            <a:ext cx="218364" cy="5277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宋体 CN Medium" panose="02020500000000000000" pitchFamily="18" charset="-122"/>
            </a:endParaRPr>
          </a:p>
        </p:txBody>
      </p:sp>
      <p:sp>
        <p:nvSpPr>
          <p:cNvPr id="21" name="深度视觉·原创设计 https://www.docer.com/works?userid=22383862"/>
          <p:cNvSpPr txBox="1"/>
          <p:nvPr>
            <p:custDataLst>
              <p:tags r:id="rId2"/>
            </p:custDataLst>
          </p:nvPr>
        </p:nvSpPr>
        <p:spPr>
          <a:xfrm>
            <a:off x="496570" y="398780"/>
            <a:ext cx="217614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</a:rPr>
              <a:t>用户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</a:rPr>
              <a:t>H5-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</a:rPr>
              <a:t>投票用户</a:t>
            </a:r>
          </a:p>
        </p:txBody>
      </p:sp>
      <p:cxnSp>
        <p:nvCxnSpPr>
          <p:cNvPr id="22" name="深度视觉·原创设计 https://www.docer.com/works?userid=22383862"/>
          <p:cNvCxnSpPr/>
          <p:nvPr/>
        </p:nvCxnSpPr>
        <p:spPr>
          <a:xfrm>
            <a:off x="2673350" y="542925"/>
            <a:ext cx="9518650" cy="4064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深度视觉·原创设计 https://www.docer.com/works?userid=22383862"/>
          <p:cNvSpPr/>
          <p:nvPr/>
        </p:nvSpPr>
        <p:spPr>
          <a:xfrm>
            <a:off x="425449" y="863458"/>
            <a:ext cx="11395489" cy="335915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用户投票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一，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 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说明：用户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A1234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56(1)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发起对投票活动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8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进行投票，状态：未投票， 候选人：安东尼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·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戴维斯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(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Anthony.Davis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)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，票数：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0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528A5A-A3FC-4F15-950B-23BF078C58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0" y="1307660"/>
            <a:ext cx="3169294" cy="53051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F680967-F03F-4206-B07C-B538829799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478" y="1221935"/>
            <a:ext cx="3169294" cy="5390900"/>
          </a:xfrm>
          <a:prstGeom prst="rect">
            <a:avLst/>
          </a:prstGeom>
        </p:spPr>
      </p:pic>
      <p:sp>
        <p:nvSpPr>
          <p:cNvPr id="19" name="箭头: 右 18">
            <a:extLst>
              <a:ext uri="{FF2B5EF4-FFF2-40B4-BE49-F238E27FC236}">
                <a16:creationId xmlns:a16="http://schemas.microsoft.com/office/drawing/2014/main" id="{34CD870A-C720-406B-95B6-A6ACCA2C0D16}"/>
              </a:ext>
            </a:extLst>
          </p:cNvPr>
          <p:cNvSpPr/>
          <p:nvPr/>
        </p:nvSpPr>
        <p:spPr>
          <a:xfrm>
            <a:off x="3736985" y="4200241"/>
            <a:ext cx="543468" cy="335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51F644C1-A8CF-4CE1-9B37-5326BFFCA387}"/>
              </a:ext>
            </a:extLst>
          </p:cNvPr>
          <p:cNvSpPr/>
          <p:nvPr/>
        </p:nvSpPr>
        <p:spPr>
          <a:xfrm>
            <a:off x="7537772" y="4200976"/>
            <a:ext cx="543468" cy="335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F273168-7574-41D5-BF58-F5098ED8855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386" y="1295751"/>
            <a:ext cx="3169294" cy="531708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深度视觉·原创设计 https://www.docer.com/works?userid=22383862"/>
          <p:cNvSpPr/>
          <p:nvPr/>
        </p:nvSpPr>
        <p:spPr>
          <a:xfrm flipV="1">
            <a:off x="0" y="310965"/>
            <a:ext cx="218364" cy="5277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宋体 CN Medium" panose="02020500000000000000" pitchFamily="18" charset="-122"/>
            </a:endParaRPr>
          </a:p>
        </p:txBody>
      </p:sp>
      <p:sp>
        <p:nvSpPr>
          <p:cNvPr id="21" name="深度视觉·原创设计 https://www.docer.com/works?userid=22383862"/>
          <p:cNvSpPr txBox="1"/>
          <p:nvPr>
            <p:custDataLst>
              <p:tags r:id="rId2"/>
            </p:custDataLst>
          </p:nvPr>
        </p:nvSpPr>
        <p:spPr>
          <a:xfrm>
            <a:off x="496570" y="398780"/>
            <a:ext cx="217614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</a:rPr>
              <a:t>用户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</a:rPr>
              <a:t>H5-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</a:rPr>
              <a:t>投票用户</a:t>
            </a:r>
          </a:p>
        </p:txBody>
      </p:sp>
      <p:cxnSp>
        <p:nvCxnSpPr>
          <p:cNvPr id="22" name="深度视觉·原创设计 https://www.docer.com/works?userid=22383862"/>
          <p:cNvCxnSpPr/>
          <p:nvPr/>
        </p:nvCxnSpPr>
        <p:spPr>
          <a:xfrm>
            <a:off x="2673350" y="542925"/>
            <a:ext cx="9518650" cy="4064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深度视觉·原创设计 https://www.docer.com/works?userid=22383862"/>
          <p:cNvSpPr/>
          <p:nvPr/>
        </p:nvSpPr>
        <p:spPr>
          <a:xfrm>
            <a:off x="425449" y="971745"/>
            <a:ext cx="11395489" cy="369324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用户投票二，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 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说明：投票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候选人：安东尼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·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戴维斯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(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Anthony.Davis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)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，状态：已投票， 票数：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+1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 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  <a:sym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799D17F-07A5-4164-AC4D-053F1B000C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66" y="1307660"/>
            <a:ext cx="3169294" cy="5473133"/>
          </a:xfrm>
          <a:prstGeom prst="rect">
            <a:avLst/>
          </a:prstGeom>
        </p:spPr>
      </p:pic>
      <p:sp>
        <p:nvSpPr>
          <p:cNvPr id="19" name="箭头: 右 18">
            <a:extLst>
              <a:ext uri="{FF2B5EF4-FFF2-40B4-BE49-F238E27FC236}">
                <a16:creationId xmlns:a16="http://schemas.microsoft.com/office/drawing/2014/main" id="{34CD870A-C720-406B-95B6-A6ACCA2C0D16}"/>
              </a:ext>
            </a:extLst>
          </p:cNvPr>
          <p:cNvSpPr/>
          <p:nvPr/>
        </p:nvSpPr>
        <p:spPr>
          <a:xfrm>
            <a:off x="3736985" y="4200241"/>
            <a:ext cx="543468" cy="335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51F644C1-A8CF-4CE1-9B37-5326BFFCA387}"/>
              </a:ext>
            </a:extLst>
          </p:cNvPr>
          <p:cNvSpPr/>
          <p:nvPr/>
        </p:nvSpPr>
        <p:spPr>
          <a:xfrm>
            <a:off x="7537772" y="4200976"/>
            <a:ext cx="543468" cy="335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712136-274D-4AB3-B5C0-FFA1E9944E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453" y="1316037"/>
            <a:ext cx="3169294" cy="54647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C8A12B8-9420-4CD1-9115-DE783C8917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867" y="1307660"/>
            <a:ext cx="3168981" cy="53458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84008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H_Others_2"/>
          <p:cNvSpPr txBox="1"/>
          <p:nvPr>
            <p:custDataLst>
              <p:tags r:id="rId1"/>
            </p:custDataLst>
          </p:nvPr>
        </p:nvSpPr>
        <p:spPr>
          <a:xfrm>
            <a:off x="3667760" y="2194560"/>
            <a:ext cx="4709160" cy="55372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zh-CN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已结束了，感谢观看</a:t>
            </a:r>
            <a:endParaRPr lang="zh-CN" altLang="en-US" sz="36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Freeform 6"/>
          <p:cNvSpPr/>
          <p:nvPr/>
        </p:nvSpPr>
        <p:spPr bwMode="auto">
          <a:xfrm>
            <a:off x="0" y="371715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7" name="Freeform 7"/>
          <p:cNvSpPr/>
          <p:nvPr/>
        </p:nvSpPr>
        <p:spPr bwMode="auto">
          <a:xfrm>
            <a:off x="2318078" y="426629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4" name="深度视觉·原创设计 https://www.docer.com/works?userid=22383862"/>
          <p:cNvSpPr/>
          <p:nvPr/>
        </p:nvSpPr>
        <p:spPr>
          <a:xfrm flipV="1">
            <a:off x="0" y="310965"/>
            <a:ext cx="218364" cy="5277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宋体 CN Medium" panose="02020500000000000000" pitchFamily="18" charset="-122"/>
            </a:endParaRPr>
          </a:p>
        </p:txBody>
      </p:sp>
      <p:cxnSp>
        <p:nvCxnSpPr>
          <p:cNvPr id="6" name="深度视觉·原创设计 https://www.docer.com/works?userid=22383862"/>
          <p:cNvCxnSpPr>
            <a:stCxn id="2" idx="3"/>
          </p:cNvCxnSpPr>
          <p:nvPr/>
        </p:nvCxnSpPr>
        <p:spPr>
          <a:xfrm>
            <a:off x="2165985" y="582930"/>
            <a:ext cx="10026015" cy="63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深度视觉·原创设计 https://www.docer.com/works?userid=22383862"/>
          <p:cNvSpPr txBox="1"/>
          <p:nvPr>
            <p:custDataLst>
              <p:tags r:id="rId2"/>
            </p:custDataLst>
          </p:nvPr>
        </p:nvSpPr>
        <p:spPr>
          <a:xfrm>
            <a:off x="525145" y="398780"/>
            <a:ext cx="164084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</a:rPr>
              <a:t>结束</a:t>
            </a:r>
          </a:p>
        </p:txBody>
      </p:sp>
      <p:sp>
        <p:nvSpPr>
          <p:cNvPr id="7" name="MH_Entry_1"/>
          <p:cNvSpPr/>
          <p:nvPr>
            <p:custDataLst>
              <p:tags r:id="rId3"/>
            </p:custDataLst>
          </p:nvPr>
        </p:nvSpPr>
        <p:spPr>
          <a:xfrm>
            <a:off x="4955276" y="3046061"/>
            <a:ext cx="2125345" cy="45345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53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T</a:t>
            </a:r>
            <a:r>
              <a:rPr lang="en-US" sz="253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hanks</a:t>
            </a:r>
            <a:r>
              <a:rPr lang="zh-CN" altLang="en-US" sz="253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！！！</a:t>
            </a:r>
            <a:endParaRPr lang="en-US" sz="253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6" grpId="0" bldLvl="0" animBg="1"/>
      <p:bldP spid="17" grpId="0" bldLvl="0" animBg="1"/>
      <p:bldP spid="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H_Others_2"/>
          <p:cNvSpPr txBox="1"/>
          <p:nvPr>
            <p:custDataLst>
              <p:tags r:id="rId1"/>
            </p:custDataLst>
          </p:nvPr>
        </p:nvSpPr>
        <p:spPr>
          <a:xfrm rot="5400000">
            <a:off x="1837903" y="2552490"/>
            <a:ext cx="3299296" cy="6769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MH_Number_1"/>
          <p:cNvSpPr/>
          <p:nvPr>
            <p:custDataLst>
              <p:tags r:id="rId2"/>
            </p:custDataLst>
          </p:nvPr>
        </p:nvSpPr>
        <p:spPr>
          <a:xfrm>
            <a:off x="4456842" y="1579089"/>
            <a:ext cx="379667" cy="379667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1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1"/>
          <p:cNvSpPr/>
          <p:nvPr>
            <p:custDataLst>
              <p:tags r:id="rId3"/>
            </p:custDataLst>
          </p:nvPr>
        </p:nvSpPr>
        <p:spPr>
          <a:xfrm>
            <a:off x="4987667" y="1492085"/>
            <a:ext cx="3331046" cy="50546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53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功能流程</a:t>
            </a:r>
          </a:p>
        </p:txBody>
      </p:sp>
      <p:sp>
        <p:nvSpPr>
          <p:cNvPr id="22" name="MH_Number_2"/>
          <p:cNvSpPr/>
          <p:nvPr>
            <p:custDataLst>
              <p:tags r:id="rId4"/>
            </p:custDataLst>
          </p:nvPr>
        </p:nvSpPr>
        <p:spPr>
          <a:xfrm>
            <a:off x="4456842" y="2677199"/>
            <a:ext cx="379667" cy="379667"/>
          </a:xfrm>
          <a:prstGeom prst="ellipse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1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5"/>
            </p:custDataLst>
          </p:nvPr>
        </p:nvSpPr>
        <p:spPr>
          <a:xfrm>
            <a:off x="4987925" y="2614233"/>
            <a:ext cx="3773170" cy="50546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53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管理后台</a:t>
            </a:r>
            <a:r>
              <a:rPr lang="en-US" altLang="zh-CN" sz="253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-(</a:t>
            </a:r>
            <a:r>
              <a:rPr lang="zh-CN" altLang="en-US" sz="253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管理员</a:t>
            </a:r>
            <a:r>
              <a:rPr lang="en-US" altLang="zh-CN" sz="253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/PC</a:t>
            </a:r>
            <a:r>
              <a:rPr lang="zh-CN" altLang="en-US" sz="253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版</a:t>
            </a:r>
            <a:r>
              <a:rPr lang="en-US" altLang="zh-CN" sz="253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)</a:t>
            </a:r>
          </a:p>
        </p:txBody>
      </p:sp>
      <p:sp>
        <p:nvSpPr>
          <p:cNvPr id="26" name="MH_Number_4"/>
          <p:cNvSpPr/>
          <p:nvPr>
            <p:custDataLst>
              <p:tags r:id="rId6"/>
            </p:custDataLst>
          </p:nvPr>
        </p:nvSpPr>
        <p:spPr>
          <a:xfrm>
            <a:off x="4456842" y="3838722"/>
            <a:ext cx="379667" cy="379667"/>
          </a:xfrm>
          <a:prstGeom prst="ellips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1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7" name="MH_Entry_4"/>
          <p:cNvSpPr/>
          <p:nvPr>
            <p:custDataLst>
              <p:tags r:id="rId7"/>
            </p:custDataLst>
          </p:nvPr>
        </p:nvSpPr>
        <p:spPr>
          <a:xfrm>
            <a:off x="4987667" y="3776340"/>
            <a:ext cx="3675070" cy="45621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53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用戶投票</a:t>
            </a:r>
            <a:r>
              <a:rPr lang="en-US" altLang="zh-CN" sz="253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-(</a:t>
            </a:r>
            <a:r>
              <a:rPr lang="zh-CN" altLang="en-US" sz="253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用户</a:t>
            </a:r>
            <a:r>
              <a:rPr lang="en-US" altLang="zh-CN" sz="253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/H5</a:t>
            </a:r>
            <a:r>
              <a:rPr lang="zh-CN" altLang="en-US" sz="253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版</a:t>
            </a:r>
            <a:r>
              <a:rPr lang="en-US" altLang="zh-CN" sz="253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)</a:t>
            </a:r>
          </a:p>
        </p:txBody>
      </p:sp>
      <p:sp>
        <p:nvSpPr>
          <p:cNvPr id="16" name="Freeform 6"/>
          <p:cNvSpPr/>
          <p:nvPr/>
        </p:nvSpPr>
        <p:spPr bwMode="auto">
          <a:xfrm>
            <a:off x="0" y="3736839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7" name="Freeform 7"/>
          <p:cNvSpPr/>
          <p:nvPr/>
        </p:nvSpPr>
        <p:spPr bwMode="auto">
          <a:xfrm>
            <a:off x="2318078" y="4285984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4" name="深度视觉·原创设计 https://www.docer.com/works?userid=22383862"/>
          <p:cNvSpPr/>
          <p:nvPr/>
        </p:nvSpPr>
        <p:spPr>
          <a:xfrm flipV="1">
            <a:off x="0" y="310965"/>
            <a:ext cx="218364" cy="5277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宋体 CN Medium" panose="02020500000000000000" pitchFamily="18" charset="-122"/>
            </a:endParaRPr>
          </a:p>
        </p:txBody>
      </p:sp>
      <p:sp>
        <p:nvSpPr>
          <p:cNvPr id="5" name="深度视觉·原创设计 https://www.docer.com/works?userid=22383862"/>
          <p:cNvSpPr txBox="1"/>
          <p:nvPr>
            <p:custDataLst>
              <p:tags r:id="rId8"/>
            </p:custDataLst>
          </p:nvPr>
        </p:nvSpPr>
        <p:spPr>
          <a:xfrm>
            <a:off x="525145" y="398780"/>
            <a:ext cx="208153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</a:rPr>
              <a:t>目录</a:t>
            </a:r>
          </a:p>
        </p:txBody>
      </p:sp>
      <p:cxnSp>
        <p:nvCxnSpPr>
          <p:cNvPr id="6" name="深度视觉·原创设计 https://www.docer.com/works?userid=22383862"/>
          <p:cNvCxnSpPr/>
          <p:nvPr/>
        </p:nvCxnSpPr>
        <p:spPr>
          <a:xfrm>
            <a:off x="2607310" y="563880"/>
            <a:ext cx="9584690" cy="1968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ldLvl="0" animBg="1"/>
      <p:bldP spid="21" grpId="0" bldLvl="0" animBg="1"/>
      <p:bldP spid="22" grpId="0" bldLvl="0" animBg="1"/>
      <p:bldP spid="23" grpId="0" bldLvl="0" animBg="1"/>
      <p:bldP spid="26" grpId="0" bldLvl="0" animBg="1"/>
      <p:bldP spid="27" grpId="0" bldLvl="0" animBg="1"/>
      <p:bldP spid="16" grpId="0" bldLvl="0" animBg="1"/>
      <p:bldP spid="1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深度视觉·原创设计 https://www.docer.com/works?userid=22383862"/>
          <p:cNvSpPr/>
          <p:nvPr/>
        </p:nvSpPr>
        <p:spPr>
          <a:xfrm flipV="1">
            <a:off x="0" y="310965"/>
            <a:ext cx="218364" cy="5277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宋体 CN Medium" panose="02020500000000000000" pitchFamily="18" charset="-122"/>
            </a:endParaRPr>
          </a:p>
        </p:txBody>
      </p:sp>
      <p:sp>
        <p:nvSpPr>
          <p:cNvPr id="21" name="深度视觉·原创设计 https://www.docer.com/works?userid=22383862"/>
          <p:cNvSpPr txBox="1"/>
          <p:nvPr>
            <p:custDataLst>
              <p:tags r:id="rId2"/>
            </p:custDataLst>
          </p:nvPr>
        </p:nvSpPr>
        <p:spPr>
          <a:xfrm>
            <a:off x="525145" y="398780"/>
            <a:ext cx="201549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</a:rPr>
              <a:t>功能流程</a:t>
            </a:r>
          </a:p>
        </p:txBody>
      </p:sp>
      <p:cxnSp>
        <p:nvCxnSpPr>
          <p:cNvPr id="22" name="深度视觉·原创设计 https://www.docer.com/works?userid=22383862"/>
          <p:cNvCxnSpPr>
            <a:cxnSpLocks/>
          </p:cNvCxnSpPr>
          <p:nvPr/>
        </p:nvCxnSpPr>
        <p:spPr>
          <a:xfrm>
            <a:off x="2146852" y="583565"/>
            <a:ext cx="1004514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文本框 269"/>
          <p:cNvSpPr txBox="1"/>
          <p:nvPr>
            <p:custDataLst>
              <p:tags r:id="rId3"/>
            </p:custDataLst>
          </p:nvPr>
        </p:nvSpPr>
        <p:spPr>
          <a:xfrm>
            <a:off x="8968740" y="2088510"/>
            <a:ext cx="503939" cy="41368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 fontAlgn="auto">
              <a:lnSpc>
                <a:spcPct val="130000"/>
              </a:lnSpc>
            </a:pPr>
            <a:r>
              <a:rPr lang="en-US" altLang="zh-CN" b="1" spc="150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kumimoji="1" lang="en-US" altLang="zh-CN" b="1" spc="150" dirty="0">
              <a:solidFill>
                <a:schemeClr val="bg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深度视觉·原创设计 https://www.docer.com/works?userid=22383862">
            <a:extLst>
              <a:ext uri="{FF2B5EF4-FFF2-40B4-BE49-F238E27FC236}">
                <a16:creationId xmlns:a16="http://schemas.microsoft.com/office/drawing/2014/main" id="{2EFA3DD9-0103-437A-A314-89AA22592A44}"/>
              </a:ext>
            </a:extLst>
          </p:cNvPr>
          <p:cNvSpPr/>
          <p:nvPr/>
        </p:nvSpPr>
        <p:spPr>
          <a:xfrm>
            <a:off x="518599" y="968638"/>
            <a:ext cx="1934520" cy="37592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60" b="1" dirty="0"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角色</a:t>
            </a:r>
            <a:r>
              <a:rPr kumimoji="0" lang="zh-CN" altLang="en-US" sz="186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职能流程图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549220-FF00-4EA0-95FF-A061459473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12" y="1377902"/>
            <a:ext cx="5820587" cy="4896533"/>
          </a:xfrm>
          <a:prstGeom prst="rect">
            <a:avLst/>
          </a:prstGeom>
        </p:spPr>
      </p:pic>
      <p:sp>
        <p:nvSpPr>
          <p:cNvPr id="24" name="深度视觉·原创设计 https://www.docer.com/works?userid=22383862">
            <a:extLst>
              <a:ext uri="{FF2B5EF4-FFF2-40B4-BE49-F238E27FC236}">
                <a16:creationId xmlns:a16="http://schemas.microsoft.com/office/drawing/2014/main" id="{A421EBFC-A455-42DD-8181-0A908F5CEB18}"/>
              </a:ext>
            </a:extLst>
          </p:cNvPr>
          <p:cNvSpPr/>
          <p:nvPr/>
        </p:nvSpPr>
        <p:spPr>
          <a:xfrm>
            <a:off x="6610602" y="1442715"/>
            <a:ext cx="1934520" cy="37592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60" b="1" dirty="0"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流程</a:t>
            </a:r>
            <a:r>
              <a:rPr kumimoji="0" lang="zh-CN" altLang="en-US" sz="186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介绍</a:t>
            </a:r>
          </a:p>
        </p:txBody>
      </p:sp>
      <p:sp>
        <p:nvSpPr>
          <p:cNvPr id="25" name="深度视觉·原创设计 https://www.docer.com/works?userid=22383862">
            <a:extLst>
              <a:ext uri="{FF2B5EF4-FFF2-40B4-BE49-F238E27FC236}">
                <a16:creationId xmlns:a16="http://schemas.microsoft.com/office/drawing/2014/main" id="{432EB1B3-EF17-4EDE-9179-3960F1F2BFB0}"/>
              </a:ext>
            </a:extLst>
          </p:cNvPr>
          <p:cNvSpPr/>
          <p:nvPr/>
        </p:nvSpPr>
        <p:spPr>
          <a:xfrm>
            <a:off x="6653378" y="1861977"/>
            <a:ext cx="4090820" cy="2800759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管理员发布投票信息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  <a:sym typeface="+mn-ea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用户预览投票信息，投票操作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管理员维护投票过程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管理员查看统计投票结果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通知投票用户，反馈投票结果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46" name="深度视觉·原创设计 https://www.docer.com/works?userid=22383862">
            <a:extLst>
              <a:ext uri="{FF2B5EF4-FFF2-40B4-BE49-F238E27FC236}">
                <a16:creationId xmlns:a16="http://schemas.microsoft.com/office/drawing/2014/main" id="{EC9EF43A-9887-4F33-9406-07BF44CFA638}"/>
              </a:ext>
            </a:extLst>
          </p:cNvPr>
          <p:cNvSpPr/>
          <p:nvPr/>
        </p:nvSpPr>
        <p:spPr>
          <a:xfrm>
            <a:off x="6702842" y="4699270"/>
            <a:ext cx="1934520" cy="37592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60" b="1" dirty="0"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操作端介绍</a:t>
            </a:r>
            <a:endParaRPr kumimoji="0" lang="zh-CN" altLang="en-US" sz="186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47" name="深度视觉·原创设计 https://www.docer.com/works?userid=22383862">
            <a:extLst>
              <a:ext uri="{FF2B5EF4-FFF2-40B4-BE49-F238E27FC236}">
                <a16:creationId xmlns:a16="http://schemas.microsoft.com/office/drawing/2014/main" id="{1986AF34-DF0D-4E1F-9BD3-CEFC710B455D}"/>
              </a:ext>
            </a:extLst>
          </p:cNvPr>
          <p:cNvSpPr/>
          <p:nvPr/>
        </p:nvSpPr>
        <p:spPr>
          <a:xfrm>
            <a:off x="6991606" y="5204595"/>
            <a:ext cx="2709677" cy="338546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管理员</a:t>
            </a: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:  PC</a:t>
            </a:r>
            <a:r>
              <a:rPr lang="zh-CN" altLang="en-US" sz="16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端</a:t>
            </a: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/Web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48" name="深度视觉·原创设计 https://www.docer.com/works?userid=22383862">
            <a:extLst>
              <a:ext uri="{FF2B5EF4-FFF2-40B4-BE49-F238E27FC236}">
                <a16:creationId xmlns:a16="http://schemas.microsoft.com/office/drawing/2014/main" id="{512A0724-CE83-4265-86DA-DB2B11313429}"/>
              </a:ext>
            </a:extLst>
          </p:cNvPr>
          <p:cNvSpPr/>
          <p:nvPr/>
        </p:nvSpPr>
        <p:spPr>
          <a:xfrm>
            <a:off x="6999622" y="5657781"/>
            <a:ext cx="2709677" cy="338546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用   户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:  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移动端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/H5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深度视觉·原创设计 https://www.docer.com/works?userid=22383862"/>
          <p:cNvSpPr/>
          <p:nvPr/>
        </p:nvSpPr>
        <p:spPr>
          <a:xfrm flipV="1">
            <a:off x="0" y="310965"/>
            <a:ext cx="218364" cy="5277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宋体 CN Medium" panose="02020500000000000000" pitchFamily="18" charset="-122"/>
            </a:endParaRPr>
          </a:p>
        </p:txBody>
      </p:sp>
      <p:sp>
        <p:nvSpPr>
          <p:cNvPr id="21" name="深度视觉·原创设计 https://www.docer.com/works?userid=22383862"/>
          <p:cNvSpPr txBox="1"/>
          <p:nvPr>
            <p:custDataLst>
              <p:tags r:id="rId2"/>
            </p:custDataLst>
          </p:nvPr>
        </p:nvSpPr>
        <p:spPr>
          <a:xfrm>
            <a:off x="496570" y="398780"/>
            <a:ext cx="201549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</a:rPr>
              <a:t>管理后台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</a:rPr>
              <a:t>-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</a:rPr>
              <a:t>登录</a:t>
            </a:r>
          </a:p>
        </p:txBody>
      </p:sp>
      <p:cxnSp>
        <p:nvCxnSpPr>
          <p:cNvPr id="22" name="深度视觉·原创设计 https://www.docer.com/works?userid=22383862"/>
          <p:cNvCxnSpPr/>
          <p:nvPr/>
        </p:nvCxnSpPr>
        <p:spPr>
          <a:xfrm>
            <a:off x="2540635" y="556260"/>
            <a:ext cx="9651365" cy="2730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450" y="1546860"/>
            <a:ext cx="8305165" cy="5142230"/>
          </a:xfrm>
          <a:prstGeom prst="rect">
            <a:avLst/>
          </a:prstGeom>
        </p:spPr>
      </p:pic>
      <p:sp>
        <p:nvSpPr>
          <p:cNvPr id="38" name="深度视觉·原创设计 https://www.docer.com/works?userid=22383862"/>
          <p:cNvSpPr/>
          <p:nvPr/>
        </p:nvSpPr>
        <p:spPr>
          <a:xfrm>
            <a:off x="425450" y="1104265"/>
            <a:ext cx="6899910" cy="335915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登录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285" name="文本框 284"/>
          <p:cNvSpPr txBox="1"/>
          <p:nvPr>
            <p:custDataLst>
              <p:tags r:id="rId3"/>
            </p:custDataLst>
          </p:nvPr>
        </p:nvSpPr>
        <p:spPr>
          <a:xfrm>
            <a:off x="8949690" y="2536413"/>
            <a:ext cx="503939" cy="41368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 fontAlgn="auto">
              <a:lnSpc>
                <a:spcPct val="130000"/>
              </a:lnSpc>
            </a:pPr>
            <a:r>
              <a:rPr lang="en-US" altLang="zh-CN" b="1" spc="150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kumimoji="1" lang="en-US" altLang="zh-CN" b="1" spc="150" dirty="0">
              <a:solidFill>
                <a:schemeClr val="bg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4" name="文本框 293"/>
          <p:cNvSpPr txBox="1"/>
          <p:nvPr>
            <p:custDataLst>
              <p:tags r:id="rId4"/>
            </p:custDataLst>
          </p:nvPr>
        </p:nvSpPr>
        <p:spPr>
          <a:xfrm>
            <a:off x="8968740" y="4825007"/>
            <a:ext cx="503939" cy="41368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 fontAlgn="auto">
              <a:lnSpc>
                <a:spcPct val="130000"/>
              </a:lnSpc>
            </a:pPr>
            <a:r>
              <a:rPr lang="en-US" altLang="zh-CN" b="1" spc="150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kumimoji="1" lang="en-US" altLang="zh-CN" b="1" spc="150" dirty="0">
              <a:solidFill>
                <a:schemeClr val="bg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深度视觉·原创设计 https://www.docer.com/works?userid=22383862"/>
          <p:cNvSpPr/>
          <p:nvPr/>
        </p:nvSpPr>
        <p:spPr>
          <a:xfrm>
            <a:off x="8968793" y="1490843"/>
            <a:ext cx="1934520" cy="37592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6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功能介绍</a:t>
            </a:r>
          </a:p>
        </p:txBody>
      </p:sp>
      <p:sp>
        <p:nvSpPr>
          <p:cNvPr id="19" name="深度视觉·原创设计 https://www.docer.com/works?userid=22383862">
            <a:extLst>
              <a:ext uri="{FF2B5EF4-FFF2-40B4-BE49-F238E27FC236}">
                <a16:creationId xmlns:a16="http://schemas.microsoft.com/office/drawing/2014/main" id="{C9482DBC-5447-4486-8076-5731D162B65C}"/>
              </a:ext>
            </a:extLst>
          </p:cNvPr>
          <p:cNvSpPr/>
          <p:nvPr/>
        </p:nvSpPr>
        <p:spPr>
          <a:xfrm>
            <a:off x="9095792" y="1970268"/>
            <a:ext cx="2599637" cy="335915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管理员登录入口</a:t>
            </a:r>
          </a:p>
        </p:txBody>
      </p:sp>
      <p:sp>
        <p:nvSpPr>
          <p:cNvPr id="23" name="深度视觉·原创设计 https://www.docer.com/works?userid=22383862">
            <a:extLst>
              <a:ext uri="{FF2B5EF4-FFF2-40B4-BE49-F238E27FC236}">
                <a16:creationId xmlns:a16="http://schemas.microsoft.com/office/drawing/2014/main" id="{6C0ED827-4E14-4B3C-8C3A-4316DE244953}"/>
              </a:ext>
            </a:extLst>
          </p:cNvPr>
          <p:cNvSpPr/>
          <p:nvPr/>
        </p:nvSpPr>
        <p:spPr>
          <a:xfrm>
            <a:off x="9098967" y="2468743"/>
            <a:ext cx="2596461" cy="584767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支持账号密码验证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,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接口授权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深度视觉·原创设计 https://www.docer.com/works?userid=22383862"/>
          <p:cNvSpPr/>
          <p:nvPr/>
        </p:nvSpPr>
        <p:spPr>
          <a:xfrm flipV="1">
            <a:off x="0" y="310965"/>
            <a:ext cx="218364" cy="5277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宋体 CN Medium" panose="02020500000000000000" pitchFamily="18" charset="-122"/>
            </a:endParaRPr>
          </a:p>
        </p:txBody>
      </p:sp>
      <p:sp>
        <p:nvSpPr>
          <p:cNvPr id="21" name="深度视觉·原创设计 https://www.docer.com/works?userid=22383862"/>
          <p:cNvSpPr txBox="1"/>
          <p:nvPr>
            <p:custDataLst>
              <p:tags r:id="rId2"/>
            </p:custDataLst>
          </p:nvPr>
        </p:nvSpPr>
        <p:spPr>
          <a:xfrm>
            <a:off x="496570" y="398780"/>
            <a:ext cx="201549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</a:rPr>
              <a:t>管理后台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</a:rPr>
              <a:t>-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</a:rPr>
              <a:t>候选人</a:t>
            </a:r>
          </a:p>
        </p:txBody>
      </p:sp>
      <p:cxnSp>
        <p:nvCxnSpPr>
          <p:cNvPr id="22" name="深度视觉·原创设计 https://www.docer.com/works?userid=22383862"/>
          <p:cNvCxnSpPr/>
          <p:nvPr/>
        </p:nvCxnSpPr>
        <p:spPr>
          <a:xfrm>
            <a:off x="2540635" y="556260"/>
            <a:ext cx="9651365" cy="2730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深度视觉·原创设计 https://www.docer.com/works?userid=22383862"/>
          <p:cNvSpPr/>
          <p:nvPr/>
        </p:nvSpPr>
        <p:spPr>
          <a:xfrm>
            <a:off x="425450" y="1104265"/>
            <a:ext cx="6899910" cy="335915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候选人列表</a:t>
            </a:r>
          </a:p>
        </p:txBody>
      </p:sp>
      <p:sp>
        <p:nvSpPr>
          <p:cNvPr id="2" name="深度视觉·原创设计 https://www.docer.com/works?userid=22383862"/>
          <p:cNvSpPr/>
          <p:nvPr/>
        </p:nvSpPr>
        <p:spPr>
          <a:xfrm>
            <a:off x="8968793" y="1490843"/>
            <a:ext cx="1934520" cy="37592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6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功能介绍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70" y="1490980"/>
            <a:ext cx="8333105" cy="5086350"/>
          </a:xfrm>
          <a:prstGeom prst="rect">
            <a:avLst/>
          </a:prstGeom>
        </p:spPr>
      </p:pic>
      <p:sp>
        <p:nvSpPr>
          <p:cNvPr id="6" name="深度视觉·原创设计 https://www.docer.com/works?userid=22383862"/>
          <p:cNvSpPr/>
          <p:nvPr/>
        </p:nvSpPr>
        <p:spPr>
          <a:xfrm>
            <a:off x="9095792" y="1970268"/>
            <a:ext cx="2599637" cy="335915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投票候选人列表</a:t>
            </a:r>
          </a:p>
        </p:txBody>
      </p:sp>
      <p:sp>
        <p:nvSpPr>
          <p:cNvPr id="9" name="深度视觉·原创设计 https://www.docer.com/works?userid=22383862"/>
          <p:cNvSpPr/>
          <p:nvPr/>
        </p:nvSpPr>
        <p:spPr>
          <a:xfrm>
            <a:off x="9098967" y="2468743"/>
            <a:ext cx="2596461" cy="338546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支持分页，条件查询</a:t>
            </a:r>
          </a:p>
        </p:txBody>
      </p:sp>
      <p:sp>
        <p:nvSpPr>
          <p:cNvPr id="10" name="深度视觉·原创设计 https://www.docer.com/works?userid=22383862"/>
          <p:cNvSpPr/>
          <p:nvPr/>
        </p:nvSpPr>
        <p:spPr>
          <a:xfrm>
            <a:off x="9089443" y="2944993"/>
            <a:ext cx="2596460" cy="584767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提供投票活动的候选人名单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深度视觉·原创设计 https://www.docer.com/works?userid=22383862"/>
          <p:cNvSpPr/>
          <p:nvPr/>
        </p:nvSpPr>
        <p:spPr>
          <a:xfrm flipV="1">
            <a:off x="0" y="310965"/>
            <a:ext cx="218364" cy="5277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宋体 CN Medium" panose="02020500000000000000" pitchFamily="18" charset="-122"/>
            </a:endParaRPr>
          </a:p>
        </p:txBody>
      </p:sp>
      <p:sp>
        <p:nvSpPr>
          <p:cNvPr id="21" name="深度视觉·原创设计 https://www.docer.com/works?userid=22383862"/>
          <p:cNvSpPr txBox="1"/>
          <p:nvPr>
            <p:custDataLst>
              <p:tags r:id="rId2"/>
            </p:custDataLst>
          </p:nvPr>
        </p:nvSpPr>
        <p:spPr>
          <a:xfrm>
            <a:off x="496570" y="398780"/>
            <a:ext cx="217614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</a:rPr>
              <a:t>管理后台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</a:rPr>
              <a:t>-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</a:rPr>
              <a:t>投票活动</a:t>
            </a:r>
          </a:p>
        </p:txBody>
      </p:sp>
      <p:cxnSp>
        <p:nvCxnSpPr>
          <p:cNvPr id="22" name="深度视觉·原创设计 https://www.docer.com/works?userid=22383862"/>
          <p:cNvCxnSpPr/>
          <p:nvPr/>
        </p:nvCxnSpPr>
        <p:spPr>
          <a:xfrm>
            <a:off x="2673350" y="542925"/>
            <a:ext cx="9518650" cy="4064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深度视觉·原创设计 https://www.docer.com/works?userid=22383862"/>
          <p:cNvSpPr/>
          <p:nvPr/>
        </p:nvSpPr>
        <p:spPr>
          <a:xfrm>
            <a:off x="425450" y="1104265"/>
            <a:ext cx="6899910" cy="335915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投票活动列表</a:t>
            </a:r>
          </a:p>
        </p:txBody>
      </p:sp>
      <p:sp>
        <p:nvSpPr>
          <p:cNvPr id="2" name="深度视觉·原创设计 https://www.docer.com/works?userid=22383862"/>
          <p:cNvSpPr/>
          <p:nvPr/>
        </p:nvSpPr>
        <p:spPr>
          <a:xfrm>
            <a:off x="8968793" y="1490843"/>
            <a:ext cx="1934520" cy="37592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6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功能介绍</a:t>
            </a:r>
          </a:p>
        </p:txBody>
      </p:sp>
      <p:sp>
        <p:nvSpPr>
          <p:cNvPr id="6" name="深度视觉·原创设计 https://www.docer.com/works?userid=22383862"/>
          <p:cNvSpPr/>
          <p:nvPr/>
        </p:nvSpPr>
        <p:spPr>
          <a:xfrm>
            <a:off x="9095792" y="1970268"/>
            <a:ext cx="2670757" cy="584767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查询投票活动列表，支持分页查询，条件查询</a:t>
            </a:r>
          </a:p>
        </p:txBody>
      </p:sp>
      <p:sp>
        <p:nvSpPr>
          <p:cNvPr id="10" name="深度视觉·原创设计 https://www.docer.com/works?userid=22383862"/>
          <p:cNvSpPr/>
          <p:nvPr/>
        </p:nvSpPr>
        <p:spPr>
          <a:xfrm>
            <a:off x="9197731" y="4232372"/>
            <a:ext cx="2559218" cy="338546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支持编辑投票活动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9E30E4-F9F4-4882-B6C1-5FABEC500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" y="1440180"/>
            <a:ext cx="8401878" cy="5132015"/>
          </a:xfrm>
          <a:prstGeom prst="rect">
            <a:avLst/>
          </a:prstGeom>
        </p:spPr>
      </p:pic>
      <p:sp>
        <p:nvSpPr>
          <p:cNvPr id="13" name="深度视觉·原创设计 https://www.docer.com/works?userid=22383862">
            <a:extLst>
              <a:ext uri="{FF2B5EF4-FFF2-40B4-BE49-F238E27FC236}">
                <a16:creationId xmlns:a16="http://schemas.microsoft.com/office/drawing/2014/main" id="{C8E9FE04-9E73-4B97-AEFD-60A94CDD0D76}"/>
              </a:ext>
            </a:extLst>
          </p:cNvPr>
          <p:cNvSpPr/>
          <p:nvPr/>
        </p:nvSpPr>
        <p:spPr>
          <a:xfrm>
            <a:off x="9241843" y="3097393"/>
            <a:ext cx="2559218" cy="830989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支持查看投票结果统计，看每个投票对应候选人的票数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深度视觉·原创设计 https://www.docer.com/works?userid=22383862"/>
          <p:cNvSpPr/>
          <p:nvPr/>
        </p:nvSpPr>
        <p:spPr>
          <a:xfrm flipV="1">
            <a:off x="0" y="310965"/>
            <a:ext cx="218364" cy="5277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宋体 CN Medium" panose="02020500000000000000" pitchFamily="18" charset="-122"/>
            </a:endParaRPr>
          </a:p>
        </p:txBody>
      </p:sp>
      <p:sp>
        <p:nvSpPr>
          <p:cNvPr id="21" name="深度视觉·原创设计 https://www.docer.com/works?userid=22383862"/>
          <p:cNvSpPr txBox="1"/>
          <p:nvPr>
            <p:custDataLst>
              <p:tags r:id="rId2"/>
            </p:custDataLst>
          </p:nvPr>
        </p:nvSpPr>
        <p:spPr>
          <a:xfrm>
            <a:off x="496570" y="398780"/>
            <a:ext cx="217614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</a:rPr>
              <a:t>管理后台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</a:rPr>
              <a:t>-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</a:rPr>
              <a:t>创建投票</a:t>
            </a:r>
          </a:p>
        </p:txBody>
      </p:sp>
      <p:cxnSp>
        <p:nvCxnSpPr>
          <p:cNvPr id="22" name="深度视觉·原创设计 https://www.docer.com/works?userid=22383862"/>
          <p:cNvCxnSpPr/>
          <p:nvPr/>
        </p:nvCxnSpPr>
        <p:spPr>
          <a:xfrm>
            <a:off x="2673350" y="542925"/>
            <a:ext cx="9518650" cy="4064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深度视觉·原创设计 https://www.docer.com/works?userid=22383862"/>
          <p:cNvSpPr/>
          <p:nvPr/>
        </p:nvSpPr>
        <p:spPr>
          <a:xfrm>
            <a:off x="425450" y="1104265"/>
            <a:ext cx="6899910" cy="335915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创建投票活动</a:t>
            </a:r>
          </a:p>
        </p:txBody>
      </p:sp>
      <p:sp>
        <p:nvSpPr>
          <p:cNvPr id="2" name="深度视觉·原创设计 https://www.docer.com/works?userid=22383862"/>
          <p:cNvSpPr/>
          <p:nvPr/>
        </p:nvSpPr>
        <p:spPr>
          <a:xfrm>
            <a:off x="8968793" y="1490843"/>
            <a:ext cx="1934520" cy="37592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6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功能介绍</a:t>
            </a:r>
          </a:p>
        </p:txBody>
      </p:sp>
      <p:sp>
        <p:nvSpPr>
          <p:cNvPr id="6" name="深度视觉·原创设计 https://www.docer.com/works?userid=22383862"/>
          <p:cNvSpPr/>
          <p:nvPr/>
        </p:nvSpPr>
        <p:spPr>
          <a:xfrm>
            <a:off x="9095793" y="1970268"/>
            <a:ext cx="2711894" cy="338546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管理员可以发布投票活动</a:t>
            </a:r>
          </a:p>
        </p:txBody>
      </p:sp>
      <p:sp>
        <p:nvSpPr>
          <p:cNvPr id="10" name="深度视觉·原创设计 https://www.docer.com/works?userid=22383862"/>
          <p:cNvSpPr/>
          <p:nvPr/>
        </p:nvSpPr>
        <p:spPr>
          <a:xfrm>
            <a:off x="9089443" y="2467913"/>
            <a:ext cx="2711894" cy="830989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管理编辑投票活动的活动内容、投票时间、是否开启、候选人员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39FDDE-CB4E-41C2-A788-205878E6FA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1" y="1440180"/>
            <a:ext cx="8472222" cy="51187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3298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深度视觉·原创设计 https://www.docer.com/works?userid=22383862"/>
          <p:cNvSpPr/>
          <p:nvPr/>
        </p:nvSpPr>
        <p:spPr>
          <a:xfrm flipV="1">
            <a:off x="0" y="310965"/>
            <a:ext cx="218364" cy="5277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宋体 CN Medium" panose="02020500000000000000" pitchFamily="18" charset="-122"/>
            </a:endParaRPr>
          </a:p>
        </p:txBody>
      </p:sp>
      <p:sp>
        <p:nvSpPr>
          <p:cNvPr id="21" name="深度视觉·原创设计 https://www.docer.com/works?userid=22383862"/>
          <p:cNvSpPr txBox="1"/>
          <p:nvPr>
            <p:custDataLst>
              <p:tags r:id="rId2"/>
            </p:custDataLst>
          </p:nvPr>
        </p:nvSpPr>
        <p:spPr>
          <a:xfrm>
            <a:off x="496570" y="398780"/>
            <a:ext cx="217614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</a:rPr>
              <a:t>管理后台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</a:rPr>
              <a:t>-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</a:rPr>
              <a:t>投票用户</a:t>
            </a:r>
          </a:p>
        </p:txBody>
      </p:sp>
      <p:cxnSp>
        <p:nvCxnSpPr>
          <p:cNvPr id="22" name="深度视觉·原创设计 https://www.docer.com/works?userid=22383862"/>
          <p:cNvCxnSpPr/>
          <p:nvPr/>
        </p:nvCxnSpPr>
        <p:spPr>
          <a:xfrm>
            <a:off x="2673350" y="542925"/>
            <a:ext cx="9518650" cy="4064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深度视觉·原创设计 https://www.docer.com/works?userid=22383862"/>
          <p:cNvSpPr/>
          <p:nvPr/>
        </p:nvSpPr>
        <p:spPr>
          <a:xfrm>
            <a:off x="425450" y="1104265"/>
            <a:ext cx="6899910" cy="335915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投票用户列表</a:t>
            </a:r>
          </a:p>
        </p:txBody>
      </p:sp>
      <p:sp>
        <p:nvSpPr>
          <p:cNvPr id="2" name="深度视觉·原创设计 https://www.docer.com/works?userid=22383862"/>
          <p:cNvSpPr/>
          <p:nvPr/>
        </p:nvSpPr>
        <p:spPr>
          <a:xfrm>
            <a:off x="8968793" y="1490843"/>
            <a:ext cx="1934520" cy="37592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6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功能介绍</a:t>
            </a:r>
          </a:p>
        </p:txBody>
      </p:sp>
      <p:sp>
        <p:nvSpPr>
          <p:cNvPr id="6" name="深度视觉·原创设计 https://www.docer.com/works?userid=22383862"/>
          <p:cNvSpPr/>
          <p:nvPr/>
        </p:nvSpPr>
        <p:spPr>
          <a:xfrm>
            <a:off x="9095793" y="1970268"/>
            <a:ext cx="2515182" cy="584767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管理员可以查看每个投票活动的投票人员</a:t>
            </a:r>
          </a:p>
        </p:txBody>
      </p:sp>
      <p:sp>
        <p:nvSpPr>
          <p:cNvPr id="10" name="深度视觉·原创设计 https://www.docer.com/works?userid=22383862"/>
          <p:cNvSpPr/>
          <p:nvPr/>
        </p:nvSpPr>
        <p:spPr>
          <a:xfrm>
            <a:off x="9089443" y="2944993"/>
            <a:ext cx="2701504" cy="584767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该功能支持分页查询，每页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10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条数据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5" y="1440180"/>
            <a:ext cx="8269605" cy="52889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深度视觉·原创设计 https://www.docer.com/works?userid=22383862"/>
          <p:cNvSpPr/>
          <p:nvPr/>
        </p:nvSpPr>
        <p:spPr>
          <a:xfrm flipV="1">
            <a:off x="0" y="310965"/>
            <a:ext cx="218364" cy="5277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宋体 CN Medium" panose="02020500000000000000" pitchFamily="18" charset="-122"/>
            </a:endParaRPr>
          </a:p>
        </p:txBody>
      </p:sp>
      <p:sp>
        <p:nvSpPr>
          <p:cNvPr id="21" name="深度视觉·原创设计 https://www.docer.com/works?userid=22383862"/>
          <p:cNvSpPr txBox="1"/>
          <p:nvPr>
            <p:custDataLst>
              <p:tags r:id="rId2"/>
            </p:custDataLst>
          </p:nvPr>
        </p:nvSpPr>
        <p:spPr>
          <a:xfrm>
            <a:off x="496570" y="398780"/>
            <a:ext cx="217614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</a:rPr>
              <a:t>管理后台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</a:rPr>
              <a:t>-</a:t>
            </a:r>
            <a:r>
              <a:rPr lang="zh-CN" altLang="en-US" dirty="0">
                <a:solidFill>
                  <a:prstClr val="black"/>
                </a:solidFill>
                <a:latin typeface="+mn-ea"/>
                <a:cs typeface="+mn-ea"/>
              </a:rPr>
              <a:t>邮件通知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ea"/>
            </a:endParaRPr>
          </a:p>
        </p:txBody>
      </p:sp>
      <p:cxnSp>
        <p:nvCxnSpPr>
          <p:cNvPr id="22" name="深度视觉·原创设计 https://www.docer.com/works?userid=22383862"/>
          <p:cNvCxnSpPr/>
          <p:nvPr/>
        </p:nvCxnSpPr>
        <p:spPr>
          <a:xfrm>
            <a:off x="2673350" y="542925"/>
            <a:ext cx="9518650" cy="4064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深度视觉·原创设计 https://www.docer.com/works?userid=22383862"/>
          <p:cNvSpPr/>
          <p:nvPr/>
        </p:nvSpPr>
        <p:spPr>
          <a:xfrm>
            <a:off x="425450" y="1104265"/>
            <a:ext cx="6899910" cy="335915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邮件通知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2" name="深度视觉·原创设计 https://www.docer.com/works?userid=22383862"/>
          <p:cNvSpPr/>
          <p:nvPr/>
        </p:nvSpPr>
        <p:spPr>
          <a:xfrm>
            <a:off x="8968793" y="1490843"/>
            <a:ext cx="1934520" cy="375920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6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功能介绍</a:t>
            </a:r>
          </a:p>
        </p:txBody>
      </p:sp>
      <p:sp>
        <p:nvSpPr>
          <p:cNvPr id="6" name="深度视觉·原创设计 https://www.docer.com/works?userid=22383862"/>
          <p:cNvSpPr/>
          <p:nvPr/>
        </p:nvSpPr>
        <p:spPr>
          <a:xfrm>
            <a:off x="9095792" y="1970268"/>
            <a:ext cx="2670758" cy="830989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投票活动结束后，系统通过邮件通知每位用户，选举结果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EF80262-F720-4314-B631-434DC7743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50" y="1499292"/>
            <a:ext cx="8343900" cy="5019675"/>
          </a:xfrm>
          <a:prstGeom prst="rect">
            <a:avLst/>
          </a:prstGeom>
        </p:spPr>
      </p:pic>
      <p:sp>
        <p:nvSpPr>
          <p:cNvPr id="17" name="深度视觉·原创设计 https://www.docer.com/works?userid=22383862">
            <a:extLst>
              <a:ext uri="{FF2B5EF4-FFF2-40B4-BE49-F238E27FC236}">
                <a16:creationId xmlns:a16="http://schemas.microsoft.com/office/drawing/2014/main" id="{E2087E08-700F-4039-A09E-664DA529F360}"/>
              </a:ext>
            </a:extLst>
          </p:cNvPr>
          <p:cNvSpPr/>
          <p:nvPr/>
        </p:nvSpPr>
        <p:spPr>
          <a:xfrm>
            <a:off x="9103808" y="3145352"/>
            <a:ext cx="2670758" cy="338546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系统定时任务发送邮件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574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05567_2*l_h_i*1_1_2"/>
  <p:tag name="KSO_WM_TEMPLATE_CATEGORY" val="diagram"/>
  <p:tag name="KSO_WM_TEMPLATE_INDEX" val="2020556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05567_2*l_h_i*1_2_2"/>
  <p:tag name="KSO_WM_TEMPLATE_CATEGORY" val="diagram"/>
  <p:tag name="KSO_WM_TEMPLATE_INDEX" val="2020556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20205567_2*l_h_i*1_3_2"/>
  <p:tag name="KSO_WM_TEMPLATE_CATEGORY" val="diagram"/>
  <p:tag name="KSO_WM_TEMPLATE_INDEX" val="2020556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385</Words>
  <Application>Microsoft Office PowerPoint</Application>
  <PresentationFormat>宽屏</PresentationFormat>
  <Paragraphs>69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思源宋体 CN Medium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85</cp:revision>
  <dcterms:created xsi:type="dcterms:W3CDTF">2021-06-25T02:55:00Z</dcterms:created>
  <dcterms:modified xsi:type="dcterms:W3CDTF">2021-06-26T10:43:15Z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E3EC4273BE9C4EC8BDBEADE584FAB200</vt:lpwstr>
  </property>
  <property fmtid="{D5CDD505-2E9C-101B-9397-08002B2CF9AE}" pid="3" name="KSOProductBuildVer">
    <vt:lpwstr>2052-11.1.0.10495</vt:lpwstr>
  </property>
</Properties>
</file>