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6327"/>
  </p:normalViewPr>
  <p:slideViewPr>
    <p:cSldViewPr snapToGrid="0" snapToObjects="1">
      <p:cViewPr>
        <p:scale>
          <a:sx n="90" d="100"/>
          <a:sy n="90" d="100"/>
        </p:scale>
        <p:origin x="19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3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4C4588-CE5E-3D40-AF1B-22AAA772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Kelvin Ortiz</a:t>
            </a:r>
          </a:p>
        </p:txBody>
      </p:sp>
      <p:pic>
        <p:nvPicPr>
          <p:cNvPr id="26" name="Picture 25" descr="A picture containing indoor&#10;&#10;Description automatically generated">
            <a:extLst>
              <a:ext uri="{FF2B5EF4-FFF2-40B4-BE49-F238E27FC236}">
                <a16:creationId xmlns:a16="http://schemas.microsoft.com/office/drawing/2014/main" id="{2FEACFAB-FF26-A947-8F3B-2E6A5A04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369"/>
          <a:stretch/>
        </p:blipFill>
        <p:spPr>
          <a:xfrm>
            <a:off x="5574042" y="243020"/>
            <a:ext cx="6627102" cy="396487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2D3E8415-D031-1F42-B1BD-17DF4F11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629542"/>
            <a:ext cx="4896104" cy="31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05F-B209-174A-8BB2-3A3CA6E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0935-E627-F344-B7DF-F504BA67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anticipate that the project will take up to 15 days (2 weeks). </a:t>
            </a:r>
          </a:p>
          <a:p>
            <a:r>
              <a:rPr lang="en-US" dirty="0"/>
              <a:t>Most of the time will be invested in having a clear outline for the project (identifying goals and feasibility). </a:t>
            </a:r>
          </a:p>
          <a:p>
            <a:r>
              <a:rPr lang="en-US" dirty="0"/>
              <a:t>Training the team will take on average 3-5 or more days depending on availability of their time, and whether someone needs additional training.</a:t>
            </a:r>
          </a:p>
          <a:p>
            <a:r>
              <a:rPr lang="en-US" dirty="0"/>
              <a:t>Building the Data Pipeline and automating the Dashboard will take an average of 4-5 days. Designing the dashboard is a continuous work that will require future reiterations to improve design, and to implement new features that will help the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84D-9DD8-6444-9721-70B7E774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Project Planning &amp;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DD71-18F5-0340-92EF-FB5B2B79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TPS’ Health asked you to figure out how to store notes from the weekly case management meetings within the Student Information System, Powerschool and visualize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internal TPS stakeholders to understand the data they want to collect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Powerschool customer success team to identify location to store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 data entry process and train school site staff to do data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data pipeline to extract data from Powerschool for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a set of Dashboards that facilitate data quality checks and impact. </a:t>
            </a:r>
          </a:p>
        </p:txBody>
      </p:sp>
    </p:spTree>
    <p:extLst>
      <p:ext uri="{BB962C8B-B14F-4D97-AF65-F5344CB8AC3E}">
        <p14:creationId xmlns:p14="http://schemas.microsoft.com/office/powerpoint/2010/main" val="213949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D4C-5243-4843-9307-33459DAE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8BECE4-0FDF-CB40-B63A-F7420C16D21C}"/>
              </a:ext>
            </a:extLst>
          </p:cNvPr>
          <p:cNvSpPr/>
          <p:nvPr/>
        </p:nvSpPr>
        <p:spPr>
          <a:xfrm>
            <a:off x="231734" y="2357670"/>
            <a:ext cx="1663092" cy="1071329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05491A-CC90-6740-8649-4D948F65CAB4}"/>
              </a:ext>
            </a:extLst>
          </p:cNvPr>
          <p:cNvSpPr/>
          <p:nvPr/>
        </p:nvSpPr>
        <p:spPr>
          <a:xfrm>
            <a:off x="1561042" y="4417180"/>
            <a:ext cx="1663092" cy="1415176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7E7720-4F74-CE48-8F8F-12DA3FF5B7FE}"/>
              </a:ext>
            </a:extLst>
          </p:cNvPr>
          <p:cNvSpPr/>
          <p:nvPr/>
        </p:nvSpPr>
        <p:spPr>
          <a:xfrm>
            <a:off x="2848096" y="1846470"/>
            <a:ext cx="1663092" cy="1499616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7BB3EA-3E7B-6242-B099-220122BFA112}"/>
              </a:ext>
            </a:extLst>
          </p:cNvPr>
          <p:cNvSpPr/>
          <p:nvPr/>
        </p:nvSpPr>
        <p:spPr>
          <a:xfrm>
            <a:off x="4310426" y="4417181"/>
            <a:ext cx="1663092" cy="158913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9EDF62-B6CA-034B-B375-F5D5A02050CC}"/>
              </a:ext>
            </a:extLst>
          </p:cNvPr>
          <p:cNvSpPr/>
          <p:nvPr/>
        </p:nvSpPr>
        <p:spPr>
          <a:xfrm>
            <a:off x="5629634" y="1846470"/>
            <a:ext cx="1663092" cy="158253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46EE07-5FFB-A144-BC10-6877C0D9C1F2}"/>
              </a:ext>
            </a:extLst>
          </p:cNvPr>
          <p:cNvSpPr/>
          <p:nvPr/>
        </p:nvSpPr>
        <p:spPr>
          <a:xfrm>
            <a:off x="6931452" y="4487225"/>
            <a:ext cx="1663092" cy="1345129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155AA0-20D5-1045-B90D-2FBA9A13AED1}"/>
              </a:ext>
            </a:extLst>
          </p:cNvPr>
          <p:cNvSpPr/>
          <p:nvPr/>
        </p:nvSpPr>
        <p:spPr>
          <a:xfrm>
            <a:off x="8091015" y="1744063"/>
            <a:ext cx="1742437" cy="149961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3336F7-9FD1-1548-82B3-40ADEC0DD3F2}"/>
              </a:ext>
            </a:extLst>
          </p:cNvPr>
          <p:cNvSpPr/>
          <p:nvPr/>
        </p:nvSpPr>
        <p:spPr>
          <a:xfrm>
            <a:off x="9598597" y="4571031"/>
            <a:ext cx="1663092" cy="1913191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831F2-5F62-D04C-9B35-96CF49297229}"/>
              </a:ext>
            </a:extLst>
          </p:cNvPr>
          <p:cNvSpPr txBox="1"/>
          <p:nvPr/>
        </p:nvSpPr>
        <p:spPr>
          <a:xfrm>
            <a:off x="335295" y="2653274"/>
            <a:ext cx="188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Contact TPS’ Stakeholders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8E2F9-720D-1E43-9A33-95CF5CB1621B}"/>
              </a:ext>
            </a:extLst>
          </p:cNvPr>
          <p:cNvSpPr txBox="1"/>
          <p:nvPr/>
        </p:nvSpPr>
        <p:spPr>
          <a:xfrm>
            <a:off x="1802240" y="4412202"/>
            <a:ext cx="1622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Contact Powerschool Customer Success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02D7CD-7A15-DD42-85E6-35DB2D775B5A}"/>
              </a:ext>
            </a:extLst>
          </p:cNvPr>
          <p:cNvSpPr txBox="1"/>
          <p:nvPr/>
        </p:nvSpPr>
        <p:spPr>
          <a:xfrm>
            <a:off x="7166295" y="4512260"/>
            <a:ext cx="1331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Data Pipeline using Python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43ED2D-0A91-FE43-B979-A1DA492061F4}"/>
              </a:ext>
            </a:extLst>
          </p:cNvPr>
          <p:cNvSpPr txBox="1"/>
          <p:nvPr/>
        </p:nvSpPr>
        <p:spPr>
          <a:xfrm>
            <a:off x="3013272" y="1946550"/>
            <a:ext cx="1275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Data Schema &amp; Structure Outline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B3199-0A92-DD45-9B96-797522E95A65}"/>
              </a:ext>
            </a:extLst>
          </p:cNvPr>
          <p:cNvSpPr txBox="1"/>
          <p:nvPr/>
        </p:nvSpPr>
        <p:spPr>
          <a:xfrm>
            <a:off x="8091015" y="1991554"/>
            <a:ext cx="1823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Build/Automate Dashboards using Tableau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0A83B6-A1AE-4645-B100-EE335F46EBB0}"/>
              </a:ext>
            </a:extLst>
          </p:cNvPr>
          <p:cNvSpPr txBox="1"/>
          <p:nvPr/>
        </p:nvSpPr>
        <p:spPr>
          <a:xfrm>
            <a:off x="4407627" y="4412202"/>
            <a:ext cx="1565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 to Stakeholders for Feedback (pipeline outline)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F8BB9A-C102-9A45-9C5C-802EC9567DA4}"/>
              </a:ext>
            </a:extLst>
          </p:cNvPr>
          <p:cNvSpPr txBox="1"/>
          <p:nvPr/>
        </p:nvSpPr>
        <p:spPr>
          <a:xfrm>
            <a:off x="934278" y="34985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55664-7EFC-0B43-B3EA-BCD87C876B04}"/>
              </a:ext>
            </a:extLst>
          </p:cNvPr>
          <p:cNvSpPr txBox="1"/>
          <p:nvPr/>
        </p:nvSpPr>
        <p:spPr>
          <a:xfrm>
            <a:off x="2064008" y="3519429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1-3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F006B-93C4-3243-AD38-E62A8DEC2EB7}"/>
              </a:ext>
            </a:extLst>
          </p:cNvPr>
          <p:cNvSpPr txBox="1"/>
          <p:nvPr/>
        </p:nvSpPr>
        <p:spPr>
          <a:xfrm>
            <a:off x="3363831" y="3496098"/>
            <a:ext cx="63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3-7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EE0FDD-7B2B-084F-879D-37922DBD1394}"/>
              </a:ext>
            </a:extLst>
          </p:cNvPr>
          <p:cNvSpPr txBox="1"/>
          <p:nvPr/>
        </p:nvSpPr>
        <p:spPr>
          <a:xfrm>
            <a:off x="4837529" y="3498655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C5EE13-DB04-6D4A-80D0-FC11DFA668AA}"/>
              </a:ext>
            </a:extLst>
          </p:cNvPr>
          <p:cNvSpPr txBox="1"/>
          <p:nvPr/>
        </p:nvSpPr>
        <p:spPr>
          <a:xfrm>
            <a:off x="7345198" y="3492244"/>
            <a:ext cx="80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10-14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9B486F-B993-D84B-9392-A8F933A13E64}"/>
              </a:ext>
            </a:extLst>
          </p:cNvPr>
          <p:cNvSpPr txBox="1"/>
          <p:nvPr/>
        </p:nvSpPr>
        <p:spPr>
          <a:xfrm>
            <a:off x="8723695" y="3500690"/>
            <a:ext cx="100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14-15+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610AA1-5964-8247-90F5-2F187E2A9149}"/>
              </a:ext>
            </a:extLst>
          </p:cNvPr>
          <p:cNvSpPr txBox="1"/>
          <p:nvPr/>
        </p:nvSpPr>
        <p:spPr>
          <a:xfrm>
            <a:off x="10297277" y="3536584"/>
            <a:ext cx="60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27750-E7B3-5546-BBA8-D138C60256AF}"/>
              </a:ext>
            </a:extLst>
          </p:cNvPr>
          <p:cNvSpPr txBox="1"/>
          <p:nvPr/>
        </p:nvSpPr>
        <p:spPr>
          <a:xfrm>
            <a:off x="9724803" y="4632470"/>
            <a:ext cx="1510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 Reporting Dashboards to TPS’ Stakeholders</a:t>
            </a:r>
          </a:p>
          <a:p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2A87A9-77C9-A64D-B8AF-409553828E32}"/>
              </a:ext>
            </a:extLst>
          </p:cNvPr>
          <p:cNvSpPr txBox="1"/>
          <p:nvPr/>
        </p:nvSpPr>
        <p:spPr>
          <a:xfrm>
            <a:off x="5990907" y="3498655"/>
            <a:ext cx="1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10-15+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5F112-7412-E24E-8F5B-D362082F367F}"/>
              </a:ext>
            </a:extLst>
          </p:cNvPr>
          <p:cNvSpPr txBox="1"/>
          <p:nvPr/>
        </p:nvSpPr>
        <p:spPr>
          <a:xfrm>
            <a:off x="5825199" y="1946551"/>
            <a:ext cx="13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 Team to do correct Data Entry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B41806-CA35-D444-801B-FE1EBAF7EB78}"/>
              </a:ext>
            </a:extLst>
          </p:cNvPr>
          <p:cNvCxnSpPr>
            <a:cxnSpLocks/>
          </p:cNvCxnSpPr>
          <p:nvPr/>
        </p:nvCxnSpPr>
        <p:spPr>
          <a:xfrm>
            <a:off x="1063280" y="4192377"/>
            <a:ext cx="995238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489762-1F20-4540-AD79-6A2BE056181F}"/>
              </a:ext>
            </a:extLst>
          </p:cNvPr>
          <p:cNvSpPr txBox="1"/>
          <p:nvPr/>
        </p:nvSpPr>
        <p:spPr>
          <a:xfrm>
            <a:off x="11158887" y="2961153"/>
            <a:ext cx="1085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Days since start of project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F442EA-C1CB-D64F-B518-0D1A367E30AD}"/>
              </a:ext>
            </a:extLst>
          </p:cNvPr>
          <p:cNvCxnSpPr>
            <a:endCxn id="45" idx="2"/>
          </p:cNvCxnSpPr>
          <p:nvPr/>
        </p:nvCxnSpPr>
        <p:spPr>
          <a:xfrm flipV="1">
            <a:off x="1097143" y="3898685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63558A-572F-754C-92C1-06F0F903B6B1}"/>
              </a:ext>
            </a:extLst>
          </p:cNvPr>
          <p:cNvCxnSpPr>
            <a:cxnSpLocks/>
          </p:cNvCxnSpPr>
          <p:nvPr/>
        </p:nvCxnSpPr>
        <p:spPr>
          <a:xfrm flipV="1">
            <a:off x="2332671" y="3919539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0E24B3-1306-A649-BE98-3F8CC4DF57F8}"/>
              </a:ext>
            </a:extLst>
          </p:cNvPr>
          <p:cNvCxnSpPr>
            <a:cxnSpLocks/>
          </p:cNvCxnSpPr>
          <p:nvPr/>
        </p:nvCxnSpPr>
        <p:spPr>
          <a:xfrm flipV="1">
            <a:off x="3679930" y="3914558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2159DE-B3F3-3C48-8FF0-DB9EE5CB4726}"/>
              </a:ext>
            </a:extLst>
          </p:cNvPr>
          <p:cNvCxnSpPr>
            <a:cxnSpLocks/>
          </p:cNvCxnSpPr>
          <p:nvPr/>
        </p:nvCxnSpPr>
        <p:spPr>
          <a:xfrm flipV="1">
            <a:off x="4993181" y="3914557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DE8BEC-6681-264E-A01F-16F84EE07217}"/>
              </a:ext>
            </a:extLst>
          </p:cNvPr>
          <p:cNvCxnSpPr>
            <a:cxnSpLocks/>
          </p:cNvCxnSpPr>
          <p:nvPr/>
        </p:nvCxnSpPr>
        <p:spPr>
          <a:xfrm flipV="1">
            <a:off x="6461180" y="3914557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E47744-CA0D-7746-8560-828596DF29D4}"/>
              </a:ext>
            </a:extLst>
          </p:cNvPr>
          <p:cNvCxnSpPr>
            <a:cxnSpLocks/>
          </p:cNvCxnSpPr>
          <p:nvPr/>
        </p:nvCxnSpPr>
        <p:spPr>
          <a:xfrm flipV="1">
            <a:off x="7584024" y="3914556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DB59AD-B3CB-264B-A137-B1E205ED03D5}"/>
              </a:ext>
            </a:extLst>
          </p:cNvPr>
          <p:cNvCxnSpPr>
            <a:cxnSpLocks/>
          </p:cNvCxnSpPr>
          <p:nvPr/>
        </p:nvCxnSpPr>
        <p:spPr>
          <a:xfrm flipV="1">
            <a:off x="9002644" y="3914556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E55146-5226-0146-91CC-79A1F251E6DC}"/>
              </a:ext>
            </a:extLst>
          </p:cNvPr>
          <p:cNvCxnSpPr>
            <a:cxnSpLocks/>
          </p:cNvCxnSpPr>
          <p:nvPr/>
        </p:nvCxnSpPr>
        <p:spPr>
          <a:xfrm flipV="1">
            <a:off x="10560664" y="3892354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6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B750-4F5C-A54A-BF7C-0268CC61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9252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TPS’ Health Team &amp; Stakeholders:</a:t>
            </a:r>
          </a:p>
          <a:p>
            <a:r>
              <a:rPr lang="en-US" dirty="0"/>
              <a:t>Dear TPS’ Health team,</a:t>
            </a:r>
          </a:p>
          <a:p>
            <a:r>
              <a:rPr lang="en-US" dirty="0"/>
              <a:t>Thank you for reaching out to me about this new assignment. I believe that it is essential to store all types of data to keep a good track of our processes.</a:t>
            </a:r>
          </a:p>
          <a:p>
            <a:r>
              <a:rPr lang="en-US" dirty="0"/>
              <a:t>I have a few questions for you before proceeding: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purpose for this data collection?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data points (features/columns) would you like me to collect?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often would you like to see Data reports? Do you have any important metrics that you want to track?</a:t>
            </a:r>
          </a:p>
          <a:p>
            <a:pPr marL="0" indent="0">
              <a:buNone/>
            </a:pPr>
            <a:r>
              <a:rPr lang="en-US" dirty="0"/>
              <a:t>Thank you very much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E541EE-ED87-FC45-8320-6DECF223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people to contact</a:t>
            </a:r>
          </a:p>
        </p:txBody>
      </p:sp>
    </p:spTree>
    <p:extLst>
      <p:ext uri="{BB962C8B-B14F-4D97-AF65-F5344CB8AC3E}">
        <p14:creationId xmlns:p14="http://schemas.microsoft.com/office/powerpoint/2010/main" val="241360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72CB-E8CB-764E-8E4E-50B26A2A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people to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B26A-8387-AE42-9747-8468B5E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984248"/>
            <a:ext cx="10442448" cy="4489704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Student Information System, Powerschool Customer Success:</a:t>
            </a:r>
          </a:p>
          <a:p>
            <a:r>
              <a:rPr lang="en-US" dirty="0"/>
              <a:t>Dear Powerschool Customer Success team, </a:t>
            </a:r>
          </a:p>
          <a:p>
            <a:r>
              <a:rPr lang="en-US" dirty="0"/>
              <a:t>Our organization, The Primary School, is using your platform as a Database Management System to store information from our students.</a:t>
            </a:r>
          </a:p>
          <a:p>
            <a:r>
              <a:rPr lang="en-US" dirty="0"/>
              <a:t>Recently, our team has asked us to collect and store data for our Case Management department and we have a few questions for you before we proceed with this task: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should we allocate a space in your system to store our Case Management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Will I be able to retrieve the Case Management datasets easily in any format? (e.g., Comma separated values CSV).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DBMS system does Powerschool use? Does it use MySQL or PSQL? Would you be able to share the database schema with us?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Powerschool have an API—Will I be able to automate the retrieval process by connecting to the API? </a:t>
            </a:r>
          </a:p>
          <a:p>
            <a:r>
              <a:rPr lang="en-US" dirty="0"/>
              <a:t>Thank you very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5066-D25A-B547-8E46-0B3B03F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Schema/Structure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0A9C-C6A0-2A43-9CCD-C18036B1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getting essential information from the team, I will build the outline/structure for the Case Management Data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datasets will be located within our organization’s database. (Powerhouse)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Entry will be done manually by our staff</a:t>
            </a:r>
            <a:r>
              <a:rPr lang="en-US" dirty="0">
                <a:solidFill>
                  <a:schemeClr val="accent2"/>
                </a:solidFill>
              </a:rPr>
              <a:t>. (training 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Access to the API is possible, so the pipeline will be written in Python (programming language).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Code will be uploaded on a Private Repository on </a:t>
            </a:r>
            <a:r>
              <a:rPr lang="en-US" dirty="0" err="1"/>
              <a:t>Github</a:t>
            </a:r>
            <a:r>
              <a:rPr lang="en-US" dirty="0"/>
              <a:t> (it will have extensive documentation).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pipeline retrieves the dataset from Powerhouse and automates the dashboard in Tableau.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Have a clear idea of what data points / columns / features will be required for data entry by the staff.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data metrics that will be useful for the team (data quality, trends, performance).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6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6A9F-AC23-BD46-9AE6-699472D1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Team to the System &amp;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2EAA-C697-DB47-9C35-1AE8C2DD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406586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In order to have an effective Data Collection, I need to have clear documentation for the entire process, which facilitates all team members to understand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anticipate that Powerhouse has a great User Interface (UI), so that our staff will have an easy access to their available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Training will be given to the staff to follow the guideline and to respond to their questions.</a:t>
            </a:r>
          </a:p>
          <a:p>
            <a:pPr marL="4572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7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7785-D135-ED46-8B1F-7BC957F7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Team to the System &amp;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8251-0457-A94A-B04E-7DE8440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Points to cover during training: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The project will be located within the same application (Powerhouse), which is easily accessible from the main Dashboard.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All Staff members assigned to the project will have edit access.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We want to have an accurate data entry (no errors and no missing values). If there are missing values, please write a note with specifications.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Please follow the Language Guidelines which state our language requirements (formal, clear, concise).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If you encounter issues or if you believe you deleted important information, please contact me immediately.</a:t>
            </a:r>
          </a:p>
        </p:txBody>
      </p:sp>
    </p:spTree>
    <p:extLst>
      <p:ext uri="{BB962C8B-B14F-4D97-AF65-F5344CB8AC3E}">
        <p14:creationId xmlns:p14="http://schemas.microsoft.com/office/powerpoint/2010/main" val="132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4BC0-3C00-2D40-B7FA-AEA3340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Dashboard using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3367-46E0-1B41-A966-650A04EE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Pipeline will be written in Python, connecting to Powerhouse’s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dataset will be preprocessed before creating the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Tableau will host the Dashboard.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Metrics: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Data Quality:</a:t>
            </a:r>
            <a:r>
              <a:rPr lang="en-US" sz="1800" dirty="0"/>
              <a:t> Completeness (no missing values), Accuracy (typos, wrong information), Uniqueness (no duplicates), Orderliness (follows specified format).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Trends: </a:t>
            </a:r>
            <a:r>
              <a:rPr lang="en-US" sz="1800" dirty="0"/>
              <a:t>Is Case Management working efficiently? What is not working well and needs improvement?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Performance: </a:t>
            </a:r>
            <a:r>
              <a:rPr lang="en-US" sz="1800" dirty="0"/>
              <a:t>Which Staff member needs to receive additional training? Do any of the families need a follow-up soon?</a:t>
            </a:r>
          </a:p>
          <a:p>
            <a:pPr marL="310896" lvl="2" indent="0">
              <a:buNone/>
            </a:pPr>
            <a:endParaRPr lang="en-US" dirty="0"/>
          </a:p>
          <a:p>
            <a:pPr lvl="1"/>
            <a:r>
              <a:rPr lang="en-US" dirty="0"/>
              <a:t>Building the dashboard and implementing new metrics is a continuous work.	</a:t>
            </a:r>
          </a:p>
        </p:txBody>
      </p:sp>
    </p:spTree>
    <p:extLst>
      <p:ext uri="{BB962C8B-B14F-4D97-AF65-F5344CB8AC3E}">
        <p14:creationId xmlns:p14="http://schemas.microsoft.com/office/powerpoint/2010/main" val="3744428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{06C1B3E7-D7D5-2642-A51F-1788A6847205}tf10001061</Template>
  <TotalTime>266</TotalTime>
  <Words>1023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PowerPoint Presentation</vt:lpstr>
      <vt:lpstr>Task 1: Project Planning &amp; Architecture Design</vt:lpstr>
      <vt:lpstr>Project Timeline</vt:lpstr>
      <vt:lpstr>Identify people to contact</vt:lpstr>
      <vt:lpstr>Identify people to contact</vt:lpstr>
      <vt:lpstr>Design Schema/Structure </vt:lpstr>
      <vt:lpstr>Train Team to the System &amp; Data Entry</vt:lpstr>
      <vt:lpstr>Train Team to the System &amp; Data Entry</vt:lpstr>
      <vt:lpstr>Automate Dashboard using Pipeline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R Ortiz-checalle</dc:creator>
  <cp:lastModifiedBy>Kelvin R Ortiz-checalle</cp:lastModifiedBy>
  <cp:revision>23</cp:revision>
  <dcterms:created xsi:type="dcterms:W3CDTF">2021-04-05T16:59:09Z</dcterms:created>
  <dcterms:modified xsi:type="dcterms:W3CDTF">2021-04-05T21:25:13Z</dcterms:modified>
</cp:coreProperties>
</file>