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76" r:id="rId2"/>
    <p:sldId id="280" r:id="rId3"/>
    <p:sldId id="282" r:id="rId4"/>
    <p:sldId id="281" r:id="rId5"/>
    <p:sldId id="284" r:id="rId6"/>
    <p:sldId id="285" r:id="rId7"/>
    <p:sldId id="287" r:id="rId8"/>
    <p:sldId id="295" r:id="rId9"/>
    <p:sldId id="288" r:id="rId10"/>
    <p:sldId id="299" r:id="rId11"/>
    <p:sldId id="293" r:id="rId12"/>
    <p:sldId id="294" r:id="rId13"/>
    <p:sldId id="289" r:id="rId14"/>
    <p:sldId id="296" r:id="rId15"/>
    <p:sldId id="297" r:id="rId16"/>
    <p:sldId id="298" r:id="rId17"/>
    <p:sldId id="286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46" userDrawn="1">
          <p15:clr>
            <a:srgbClr val="A4A3A4"/>
          </p15:clr>
        </p15:guide>
        <p15:guide id="3" orient="horz" pos="1570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5" pos="73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7F"/>
    <a:srgbClr val="44546A"/>
    <a:srgbClr val="6C788A"/>
    <a:srgbClr val="939CA9"/>
    <a:srgbClr val="6600CC"/>
    <a:srgbClr val="595959"/>
    <a:srgbClr val="C4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6353" autoAdjust="0"/>
  </p:normalViewPr>
  <p:slideViewPr>
    <p:cSldViewPr snapToGrid="0" showGuides="1">
      <p:cViewPr varScale="1">
        <p:scale>
          <a:sx n="123" d="100"/>
          <a:sy n="123" d="100"/>
        </p:scale>
        <p:origin x="102" y="174"/>
      </p:cViewPr>
      <p:guideLst>
        <p:guide pos="7446"/>
        <p:guide orient="horz" pos="1570"/>
        <p:guide pos="597"/>
        <p:guide pos="7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1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1FF7101-BE08-4383-A3E8-712EFE9A6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5FF62-A82F-4E96-9B51-A5DD4F659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312C-9B75-4158-A87A-6BC9CF8F68A7}" type="datetimeFigureOut">
              <a:rPr lang="ko-KR" altLang="en-US" smtClean="0"/>
              <a:t>2021-03-25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3F3BF-9E06-4E70-8868-1A4B72EC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CD775-5918-4CD9-9D08-E930198F7D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50ED-05A2-4120-A837-1B5B10A846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95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3669-D88B-4F7F-9455-038CA2DD003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B92-BFA5-4A50-87AB-00F85205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DB92-BFA5-4A50-87AB-00F85205B9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3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DB92-BFA5-4A50-87AB-00F85205B9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4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DB92-BFA5-4A50-87AB-00F85205B9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078A-8EB4-44F9-A20C-31673203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스퀘어 Light" panose="020B0600000101010101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166F7-4CE7-410B-B970-24AD33CE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스퀘어 Light" panose="020B060000010101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34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CA857993-2BDC-4DF1-859C-3693EE94B2F2}"/>
              </a:ext>
            </a:extLst>
          </p:cNvPr>
          <p:cNvSpPr txBox="1">
            <a:spLocks/>
          </p:cNvSpPr>
          <p:nvPr userDrawn="1"/>
        </p:nvSpPr>
        <p:spPr>
          <a:xfrm>
            <a:off x="11594408" y="6369392"/>
            <a:ext cx="235642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fld id="{E87B873B-3CA8-4E89-848C-B627EB7EC49A}" type="slidenum"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‹#›</a:t>
            </a:fld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294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27" userDrawn="1">
          <p15:clr>
            <a:srgbClr val="FBAE40"/>
          </p15:clr>
        </p15:guide>
        <p15:guide id="4" pos="7454" userDrawn="1">
          <p15:clr>
            <a:srgbClr val="FBAE40"/>
          </p15:clr>
        </p15:guide>
        <p15:guide id="5" orient="horz" pos="227" userDrawn="1">
          <p15:clr>
            <a:srgbClr val="FBAE40"/>
          </p15:clr>
        </p15:guide>
        <p15:guide id="6" orient="horz" pos="409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6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52" userDrawn="1">
          <p15:clr>
            <a:srgbClr val="F26B43"/>
          </p15:clr>
        </p15:guide>
        <p15:guide id="5" orient="horz" pos="225" userDrawn="1">
          <p15:clr>
            <a:srgbClr val="F26B43"/>
          </p15:clr>
        </p15:guide>
        <p15:guide id="6" orient="horz" pos="40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34879"/>
            <a:ext cx="5539978" cy="3323987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</a:rPr>
              <a:t>01</a:t>
            </a:r>
            <a:br>
              <a:rPr lang="en-US" altLang="ko-KR" sz="72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/>
              </a:rPr>
            </a:b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</a:rPr>
              <a:t>0&amp;1</a:t>
            </a: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Light" panose="020B0600000101010101"/>
              </a:rPr>
              <a:t> Study</a:t>
            </a:r>
            <a:b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STL  </a:t>
            </a:r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	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4562433"/>
            <a:ext cx="1854931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tandard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ibrary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C23DC0B-B6E0-4C70-9D3F-2FBEF1465F80}"/>
              </a:ext>
            </a:extLst>
          </p:cNvPr>
          <p:cNvSpPr txBox="1">
            <a:spLocks/>
          </p:cNvSpPr>
          <p:nvPr/>
        </p:nvSpPr>
        <p:spPr>
          <a:xfrm>
            <a:off x="10967634" y="6369392"/>
            <a:ext cx="862416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자료구조멘토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</p:spTree>
    <p:extLst>
      <p:ext uri="{BB962C8B-B14F-4D97-AF65-F5344CB8AC3E}">
        <p14:creationId xmlns:p14="http://schemas.microsoft.com/office/powerpoint/2010/main" val="113074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583271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72816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 vector , pair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EE96E8A-ADC4-4C0F-9DE7-015B734F1EB2}"/>
              </a:ext>
            </a:extLst>
          </p:cNvPr>
          <p:cNvSpPr txBox="1">
            <a:spLocks/>
          </p:cNvSpPr>
          <p:nvPr/>
        </p:nvSpPr>
        <p:spPr>
          <a:xfrm>
            <a:off x="947737" y="3443720"/>
            <a:ext cx="3040525" cy="27256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begin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end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clear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empty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pop_back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 	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push_back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(x)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7EFF-7F4A-4CAD-9B29-0858171A63E1}"/>
              </a:ext>
            </a:extLst>
          </p:cNvPr>
          <p:cNvSpPr/>
          <p:nvPr/>
        </p:nvSpPr>
        <p:spPr>
          <a:xfrm>
            <a:off x="3033522" y="1438299"/>
            <a:ext cx="2273584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&lt;vector&gt;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E58A081-7F26-4B11-A3CB-1619A1B6D084}"/>
              </a:ext>
            </a:extLst>
          </p:cNvPr>
          <p:cNvSpPr txBox="1">
            <a:spLocks/>
          </p:cNvSpPr>
          <p:nvPr/>
        </p:nvSpPr>
        <p:spPr>
          <a:xfrm>
            <a:off x="3719512" y="3444993"/>
            <a:ext cx="7018395" cy="27256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의 첫 원소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/>
              <a:cs typeface="Nanum Myeongjo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의 끝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마지막원소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X)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의 모든 원소 제거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/>
              <a:cs typeface="Nanum Myeongjo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가 비었는지 조사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(true ||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false)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의 마지막 원소 제거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(vector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에 원소가 없는 경우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error)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의 끝에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x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Nanum Myeongjo" charset="-127"/>
              </a:rPr>
              <a:t>를 추가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/>
              <a:cs typeface="Nanum Myeongjo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67238E-441E-491D-8491-5457A6359803}"/>
              </a:ext>
            </a:extLst>
          </p:cNvPr>
          <p:cNvSpPr/>
          <p:nvPr/>
        </p:nvSpPr>
        <p:spPr>
          <a:xfrm>
            <a:off x="876017" y="2497729"/>
            <a:ext cx="349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 &lt;int&gt;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v;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&lt;int&gt; &lt;string&gt; &lt;vector&lt;int&gt; &gt;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8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583271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72816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 vector , pair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956703" y="3219851"/>
            <a:ext cx="9698168" cy="277691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.size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			v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의 원소 개수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.resize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(n)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		v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의 크기를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으로 변경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&amp;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  확장되는 공간의 값을 기본값으로 초기화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resize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n,x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		v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의 크기를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으로 변경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&amp;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확장되는 공간의 값을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x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값으로 초기화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swap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(v2)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		v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swap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[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i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anum Myeongjo" charset="-127"/>
              </a:rPr>
              <a:t>]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;			v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의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i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번째 원소 참조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// v={0,1,2,3,4} // v[1]=1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anum Myeongjo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DA8C98-9319-44F3-A0BD-5DBD68F36FAE}"/>
              </a:ext>
            </a:extLst>
          </p:cNvPr>
          <p:cNvSpPr/>
          <p:nvPr/>
        </p:nvSpPr>
        <p:spPr>
          <a:xfrm>
            <a:off x="3033522" y="1438299"/>
            <a:ext cx="483031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&lt;vector&gt;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B04398-8DF0-4065-8DD5-6833035B454E}"/>
              </a:ext>
            </a:extLst>
          </p:cNvPr>
          <p:cNvSpPr/>
          <p:nvPr/>
        </p:nvSpPr>
        <p:spPr>
          <a:xfrm>
            <a:off x="876017" y="249772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 &lt;int&gt;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54247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72816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 vector , pair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DC9154-313D-41E4-B312-26DAD2A9A710}"/>
              </a:ext>
            </a:extLst>
          </p:cNvPr>
          <p:cNvSpPr/>
          <p:nvPr/>
        </p:nvSpPr>
        <p:spPr>
          <a:xfrm>
            <a:off x="6468963" y="2492375"/>
            <a:ext cx="5135662" cy="3785428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EEA045C-AF45-406C-9DE9-19BC5AC75E23}"/>
              </a:ext>
            </a:extLst>
          </p:cNvPr>
          <p:cNvSpPr txBox="1">
            <a:spLocks/>
          </p:cNvSpPr>
          <p:nvPr/>
        </p:nvSpPr>
        <p:spPr>
          <a:xfrm>
            <a:off x="956127" y="2492375"/>
            <a:ext cx="2092239" cy="33419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pair &lt; int , int &gt;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28437-F8E6-4678-B08F-0D66A5D100D7}"/>
              </a:ext>
            </a:extLst>
          </p:cNvPr>
          <p:cNvSpPr/>
          <p:nvPr/>
        </p:nvSpPr>
        <p:spPr>
          <a:xfrm>
            <a:off x="3033522" y="1438299"/>
            <a:ext cx="483031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&lt;utility&gt;     </a:t>
            </a:r>
          </a:p>
        </p:txBody>
      </p:sp>
      <p:pic>
        <p:nvPicPr>
          <p:cNvPr id="10" name="그림 9" descr="화면, 방이(가) 표시된 사진&#10;&#10;자동 생성된 설명">
            <a:extLst>
              <a:ext uri="{FF2B5EF4-FFF2-40B4-BE49-F238E27FC236}">
                <a16:creationId xmlns:a16="http://schemas.microsoft.com/office/drawing/2014/main" id="{FF770CA8-CC68-4B5B-9B35-2E4C9C55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49" y="2841823"/>
            <a:ext cx="4229690" cy="3086531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15C1337D-70B6-4B72-98D3-2CD7F83D160B}"/>
              </a:ext>
            </a:extLst>
          </p:cNvPr>
          <p:cNvSpPr txBox="1">
            <a:spLocks/>
          </p:cNvSpPr>
          <p:nvPr/>
        </p:nvSpPr>
        <p:spPr>
          <a:xfrm>
            <a:off x="957484" y="3435734"/>
            <a:ext cx="4164986" cy="2616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 =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{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x,y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}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make_pair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x,y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x :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.first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y :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.second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  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// 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개가 필요한 경우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tuple/vector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사용 가능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//pair &lt;int, pair&lt;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, int &gt; &gt; P;             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P.second.first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6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52697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980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 sort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7C51B-B9FE-4E19-804E-F6974C396DC8}"/>
              </a:ext>
            </a:extLst>
          </p:cNvPr>
          <p:cNvSpPr/>
          <p:nvPr/>
        </p:nvSpPr>
        <p:spPr>
          <a:xfrm>
            <a:off x="3033522" y="1438299"/>
            <a:ext cx="336727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&lt;algorithm&gt;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1B8ECC-BA47-4274-B57A-097A8A71FF00}"/>
              </a:ext>
            </a:extLst>
          </p:cNvPr>
          <p:cNvSpPr txBox="1">
            <a:spLocks/>
          </p:cNvSpPr>
          <p:nvPr/>
        </p:nvSpPr>
        <p:spPr>
          <a:xfrm>
            <a:off x="958186" y="2502387"/>
            <a:ext cx="5660727" cy="20885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int, string, char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등의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자료들을 정렬할 때 사용합니다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.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sort (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배열이름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배열이름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+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크기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);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//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오름차순 정렬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C9BD59-3A0F-43D5-984B-ACDDB1869500}"/>
              </a:ext>
            </a:extLst>
          </p:cNvPr>
          <p:cNvSpPr/>
          <p:nvPr/>
        </p:nvSpPr>
        <p:spPr>
          <a:xfrm>
            <a:off x="6469046" y="2492375"/>
            <a:ext cx="5135662" cy="3785428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5F78B22-8A3B-43EB-A993-FD88A18454DB}"/>
              </a:ext>
            </a:extLst>
          </p:cNvPr>
          <p:cNvSpPr txBox="1">
            <a:spLocks/>
          </p:cNvSpPr>
          <p:nvPr/>
        </p:nvSpPr>
        <p:spPr>
          <a:xfrm>
            <a:off x="7298635" y="3409245"/>
            <a:ext cx="3573764" cy="1951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#include &lt;algorithm&gt;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int main(){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	int array[5]={0, 3, 2, 1, 6};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	sort(array, array + 5};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	// array = {0, 1, 2, 3, 6};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99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52697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980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 sort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7C51B-B9FE-4E19-804E-F6974C396DC8}"/>
              </a:ext>
            </a:extLst>
          </p:cNvPr>
          <p:cNvSpPr/>
          <p:nvPr/>
        </p:nvSpPr>
        <p:spPr>
          <a:xfrm>
            <a:off x="3033522" y="1438299"/>
            <a:ext cx="336727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&lt;algorithm&gt;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1B8ECC-BA47-4274-B57A-097A8A71FF00}"/>
              </a:ext>
            </a:extLst>
          </p:cNvPr>
          <p:cNvSpPr txBox="1">
            <a:spLocks/>
          </p:cNvSpPr>
          <p:nvPr/>
        </p:nvSpPr>
        <p:spPr>
          <a:xfrm>
            <a:off x="940265" y="2663873"/>
            <a:ext cx="5704126" cy="276998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 정렬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sort 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배열이름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배열이름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+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크기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,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greater&lt;int&gt;()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);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//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{5, 4, 3, 2,1}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 정렬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 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less&lt;int&gt;()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//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{1, 2, 3, 4, 5}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BA1966-5FCE-44C2-B28E-DCD0678FEDA6}"/>
              </a:ext>
            </a:extLst>
          </p:cNvPr>
          <p:cNvSpPr/>
          <p:nvPr/>
        </p:nvSpPr>
        <p:spPr>
          <a:xfrm>
            <a:off x="3065974" y="1773782"/>
            <a:ext cx="336727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&lt;functional&gt;</a:t>
            </a:r>
          </a:p>
        </p:txBody>
      </p:sp>
    </p:spTree>
    <p:extLst>
      <p:ext uri="{BB962C8B-B14F-4D97-AF65-F5344CB8AC3E}">
        <p14:creationId xmlns:p14="http://schemas.microsoft.com/office/powerpoint/2010/main" val="419011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84E882-25C7-4D53-8DDC-82FD64CC1C61}"/>
              </a:ext>
            </a:extLst>
          </p:cNvPr>
          <p:cNvSpPr/>
          <p:nvPr/>
        </p:nvSpPr>
        <p:spPr>
          <a:xfrm>
            <a:off x="1520168" y="2787260"/>
            <a:ext cx="4144525" cy="3437372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52697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980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 sort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7C51B-B9FE-4E19-804E-F6974C396DC8}"/>
              </a:ext>
            </a:extLst>
          </p:cNvPr>
          <p:cNvSpPr/>
          <p:nvPr/>
        </p:nvSpPr>
        <p:spPr>
          <a:xfrm>
            <a:off x="3033522" y="1438299"/>
            <a:ext cx="336727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&lt;algorithm&gt;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1B8ECC-BA47-4274-B57A-097A8A71FF00}"/>
              </a:ext>
            </a:extLst>
          </p:cNvPr>
          <p:cNvSpPr txBox="1">
            <a:spLocks/>
          </p:cNvSpPr>
          <p:nvPr/>
        </p:nvSpPr>
        <p:spPr>
          <a:xfrm>
            <a:off x="2296182" y="3083713"/>
            <a:ext cx="7843149" cy="267765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Int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arr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[5];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for( int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=1;i&lt;=5;i++){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  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arr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[i-1] =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 *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;         	         		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 -1, -2 , -3, -4, -5}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sort (arr,arr+5);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        			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 -5,-4,-3,-2,-1}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for( int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=0;i&lt;5;i++){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cout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&lt;&lt;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 *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];             		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5, 4, 3, 2, 1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584B94-36B5-4E89-824B-B1BFE3EB496D}"/>
              </a:ext>
            </a:extLst>
          </p:cNvPr>
          <p:cNvCxnSpPr>
            <a:cxnSpLocks/>
          </p:cNvCxnSpPr>
          <p:nvPr/>
        </p:nvCxnSpPr>
        <p:spPr>
          <a:xfrm>
            <a:off x="4370664" y="3959604"/>
            <a:ext cx="228180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F0AF4F-63E4-4926-BA42-06C5ED6B5C74}"/>
              </a:ext>
            </a:extLst>
          </p:cNvPr>
          <p:cNvCxnSpPr>
            <a:cxnSpLocks/>
          </p:cNvCxnSpPr>
          <p:nvPr/>
        </p:nvCxnSpPr>
        <p:spPr>
          <a:xfrm>
            <a:off x="4370664" y="4699233"/>
            <a:ext cx="228180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BE2C25-B70D-4D81-AE30-0DCD11A5439A}"/>
              </a:ext>
            </a:extLst>
          </p:cNvPr>
          <p:cNvCxnSpPr>
            <a:cxnSpLocks/>
          </p:cNvCxnSpPr>
          <p:nvPr/>
        </p:nvCxnSpPr>
        <p:spPr>
          <a:xfrm>
            <a:off x="4370664" y="5429076"/>
            <a:ext cx="228180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652697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  <a:endParaRPr lang="ko-KR" altLang="en-US" sz="7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5980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 sort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7C51B-B9FE-4E19-804E-F6974C396DC8}"/>
              </a:ext>
            </a:extLst>
          </p:cNvPr>
          <p:cNvSpPr/>
          <p:nvPr/>
        </p:nvSpPr>
        <p:spPr>
          <a:xfrm>
            <a:off x="3033522" y="1438299"/>
            <a:ext cx="3367278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&lt;algorithm&gt;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1B8ECC-BA47-4274-B57A-097A8A71FF00}"/>
              </a:ext>
            </a:extLst>
          </p:cNvPr>
          <p:cNvSpPr txBox="1">
            <a:spLocks/>
          </p:cNvSpPr>
          <p:nvPr/>
        </p:nvSpPr>
        <p:spPr>
          <a:xfrm>
            <a:off x="958186" y="2502387"/>
            <a:ext cx="8345205" cy="36489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&lt;vector&gt;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vector &lt; int &gt; v;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sort(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v.begin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(),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v.end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() );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vector &lt; pair &lt;int, int&gt; &gt; v;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v.begin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v.end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);  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/*  v[].first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정렬한 후에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v[].first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크기가 같은 경우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v[].second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비교하여 정렬해 줍니다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*/</a:t>
            </a:r>
          </a:p>
        </p:txBody>
      </p:sp>
    </p:spTree>
    <p:extLst>
      <p:ext uri="{BB962C8B-B14F-4D97-AF65-F5344CB8AC3E}">
        <p14:creationId xmlns:p14="http://schemas.microsoft.com/office/powerpoint/2010/main" val="95180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3805081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solidFill>
                  <a:schemeClr val="bg1"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en-US" altLang="ko-KR" sz="7200" baseline="30000" dirty="0">
                <a:solidFill>
                  <a:schemeClr val="bg1"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nd</a:t>
            </a:r>
            <a:r>
              <a:rPr lang="en-US" altLang="ko-KR" sz="7200" dirty="0">
                <a:solidFill>
                  <a:schemeClr val="bg1"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Week</a:t>
            </a:r>
            <a:endParaRPr lang="ko-KR" altLang="en-US" sz="7200" dirty="0">
              <a:solidFill>
                <a:schemeClr val="bg1">
                  <a:alpha val="8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7188"/>
            <a:ext cx="1078821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Orientation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C23DC0B-B6E0-4C70-9D3F-2FBEF1465F80}"/>
              </a:ext>
            </a:extLst>
          </p:cNvPr>
          <p:cNvSpPr txBox="1">
            <a:spLocks/>
          </p:cNvSpPr>
          <p:nvPr/>
        </p:nvSpPr>
        <p:spPr>
          <a:xfrm>
            <a:off x="11313883" y="6369392"/>
            <a:ext cx="516167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멘토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D0B95-9668-4389-BF07-E1156CADEA70}"/>
              </a:ext>
            </a:extLst>
          </p:cNvPr>
          <p:cNvSpPr/>
          <p:nvPr/>
        </p:nvSpPr>
        <p:spPr>
          <a:xfrm>
            <a:off x="2342569" y="3583000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E5A726D-75D9-4F52-99F2-CE9637ACC795}"/>
              </a:ext>
            </a:extLst>
          </p:cNvPr>
          <p:cNvSpPr txBox="1">
            <a:spLocks/>
          </p:cNvSpPr>
          <p:nvPr/>
        </p:nvSpPr>
        <p:spPr>
          <a:xfrm>
            <a:off x="2634669" y="4747590"/>
            <a:ext cx="201292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Discord _ </a:t>
            </a:r>
            <a:r>
              <a:rPr lang="ko-KR" altLang="en-US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문서 가독성 확인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D380055-94E9-4716-85CB-201BB368080A}"/>
              </a:ext>
            </a:extLst>
          </p:cNvPr>
          <p:cNvSpPr txBox="1">
            <a:spLocks/>
          </p:cNvSpPr>
          <p:nvPr/>
        </p:nvSpPr>
        <p:spPr>
          <a:xfrm>
            <a:off x="2634669" y="4331601"/>
            <a:ext cx="1218282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6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기본 셋팅 방법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C9A3CC1C-73C4-49EB-B71D-883B1BE3B928}"/>
              </a:ext>
            </a:extLst>
          </p:cNvPr>
          <p:cNvSpPr txBox="1">
            <a:spLocks/>
          </p:cNvSpPr>
          <p:nvPr/>
        </p:nvSpPr>
        <p:spPr>
          <a:xfrm>
            <a:off x="2634669" y="4989257"/>
            <a:ext cx="128727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BOJ _ </a:t>
            </a:r>
            <a:r>
              <a:rPr lang="ko-KR" altLang="en-US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그룹 초대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DA4F250-BCC8-425E-9F37-44299A144166}"/>
              </a:ext>
            </a:extLst>
          </p:cNvPr>
          <p:cNvSpPr txBox="1">
            <a:spLocks/>
          </p:cNvSpPr>
          <p:nvPr/>
        </p:nvSpPr>
        <p:spPr>
          <a:xfrm>
            <a:off x="2634669" y="5230924"/>
            <a:ext cx="129080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 _ </a:t>
            </a:r>
            <a:r>
              <a:rPr lang="ko-KR" altLang="en-US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멘토 소개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D4FED316-41EB-4B84-BF4B-78D1F8A0B934}"/>
              </a:ext>
            </a:extLst>
          </p:cNvPr>
          <p:cNvSpPr txBox="1">
            <a:spLocks/>
          </p:cNvSpPr>
          <p:nvPr/>
        </p:nvSpPr>
        <p:spPr>
          <a:xfrm>
            <a:off x="2634669" y="3700525"/>
            <a:ext cx="109260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Pre -</a:t>
            </a:r>
            <a:endParaRPr lang="ko-KR" altLang="en-US" sz="4000" dirty="0">
              <a:solidFill>
                <a:schemeClr val="bg1">
                  <a:alpha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8428BA-97E1-46C5-AC3A-F3A92B3B1948}"/>
              </a:ext>
            </a:extLst>
          </p:cNvPr>
          <p:cNvSpPr/>
          <p:nvPr/>
        </p:nvSpPr>
        <p:spPr>
          <a:xfrm>
            <a:off x="5457192" y="3579734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>
                  <a:alpha val="8000"/>
                </a:schemeClr>
              </a:solidFill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A9931C51-70D0-487B-8E62-3B5E1918AE17}"/>
              </a:ext>
            </a:extLst>
          </p:cNvPr>
          <p:cNvSpPr txBox="1">
            <a:spLocks/>
          </p:cNvSpPr>
          <p:nvPr/>
        </p:nvSpPr>
        <p:spPr>
          <a:xfrm>
            <a:off x="5457192" y="3579734"/>
            <a:ext cx="437620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1st</a:t>
            </a:r>
            <a:r>
              <a:rPr lang="ko-KR" altLang="en-US" sz="8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8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Week</a:t>
            </a:r>
            <a:endParaRPr lang="ko-KR" altLang="en-US" sz="800" dirty="0">
              <a:solidFill>
                <a:schemeClr val="bg1">
                  <a:alpha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A13955FE-D91F-4B89-9AE7-C9F081DEA67F}"/>
              </a:ext>
            </a:extLst>
          </p:cNvPr>
          <p:cNvSpPr txBox="1">
            <a:spLocks/>
          </p:cNvSpPr>
          <p:nvPr/>
        </p:nvSpPr>
        <p:spPr>
          <a:xfrm>
            <a:off x="5712646" y="4465895"/>
            <a:ext cx="785471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</a:t>
            </a:r>
            <a:endParaRPr lang="ko-KR" altLang="en-US" sz="1600" dirty="0">
              <a:solidFill>
                <a:schemeClr val="bg1">
                  <a:alpha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75564BF8-3359-4EE9-8B20-1761DF107FE9}"/>
              </a:ext>
            </a:extLst>
          </p:cNvPr>
          <p:cNvSpPr txBox="1">
            <a:spLocks/>
          </p:cNvSpPr>
          <p:nvPr/>
        </p:nvSpPr>
        <p:spPr>
          <a:xfrm>
            <a:off x="5712646" y="3834819"/>
            <a:ext cx="162967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1</a:t>
            </a:r>
            <a:endParaRPr lang="ko-KR" altLang="en-US" sz="4000" dirty="0">
              <a:solidFill>
                <a:schemeClr val="bg1">
                  <a:alpha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6AB66E42-9A4A-4F7A-AD93-A4CEB17E1C2D}"/>
              </a:ext>
            </a:extLst>
          </p:cNvPr>
          <p:cNvSpPr txBox="1">
            <a:spLocks/>
          </p:cNvSpPr>
          <p:nvPr/>
        </p:nvSpPr>
        <p:spPr>
          <a:xfrm>
            <a:off x="5674146" y="4891104"/>
            <a:ext cx="89883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iostream</a:t>
            </a:r>
            <a:endParaRPr lang="ko-KR" altLang="en-US" sz="1200" dirty="0">
              <a:solidFill>
                <a:schemeClr val="bg1">
                  <a:alpha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부제목 2">
            <a:extLst>
              <a:ext uri="{FF2B5EF4-FFF2-40B4-BE49-F238E27FC236}">
                <a16:creationId xmlns:a16="http://schemas.microsoft.com/office/drawing/2014/main" id="{205962C3-FE4F-420B-896E-A00021CF3D6B}"/>
              </a:ext>
            </a:extLst>
          </p:cNvPr>
          <p:cNvSpPr txBox="1">
            <a:spLocks/>
          </p:cNvSpPr>
          <p:nvPr/>
        </p:nvSpPr>
        <p:spPr>
          <a:xfrm>
            <a:off x="5674146" y="5132771"/>
            <a:ext cx="68448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1200" dirty="0">
              <a:solidFill>
                <a:schemeClr val="bg1">
                  <a:alpha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00DED398-568D-42D7-B8FE-C180D8ED6138}"/>
              </a:ext>
            </a:extLst>
          </p:cNvPr>
          <p:cNvSpPr txBox="1">
            <a:spLocks/>
          </p:cNvSpPr>
          <p:nvPr/>
        </p:nvSpPr>
        <p:spPr>
          <a:xfrm>
            <a:off x="5674146" y="5374438"/>
            <a:ext cx="111973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 ,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pair</a:t>
            </a:r>
            <a:endParaRPr lang="ko-KR" altLang="en-US" sz="1200" dirty="0">
              <a:solidFill>
                <a:schemeClr val="bg1">
                  <a:alpha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D0B7DEF6-1837-43DF-B338-3F1521D997A5}"/>
              </a:ext>
            </a:extLst>
          </p:cNvPr>
          <p:cNvSpPr txBox="1">
            <a:spLocks/>
          </p:cNvSpPr>
          <p:nvPr/>
        </p:nvSpPr>
        <p:spPr>
          <a:xfrm>
            <a:off x="5674146" y="5616105"/>
            <a:ext cx="551369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04  </a:t>
            </a:r>
            <a:r>
              <a:rPr lang="en-US" altLang="ko-KR" sz="1200" dirty="0">
                <a:solidFill>
                  <a:schemeClr val="bg1">
                    <a:alpha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</a:t>
            </a:r>
            <a:endParaRPr lang="ko-KR" altLang="en-US" sz="1200" dirty="0">
              <a:solidFill>
                <a:schemeClr val="bg1">
                  <a:alpha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6C89069C-45B4-4603-814E-6A5B8AEC4BDA}"/>
              </a:ext>
            </a:extLst>
          </p:cNvPr>
          <p:cNvSpPr txBox="1">
            <a:spLocks/>
          </p:cNvSpPr>
          <p:nvPr/>
        </p:nvSpPr>
        <p:spPr>
          <a:xfrm>
            <a:off x="11313883" y="6369392"/>
            <a:ext cx="516167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멘토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C41403D3-D7D9-4021-9B42-EBDC83F94E6B}"/>
              </a:ext>
            </a:extLst>
          </p:cNvPr>
          <p:cNvSpPr txBox="1">
            <a:spLocks/>
          </p:cNvSpPr>
          <p:nvPr/>
        </p:nvSpPr>
        <p:spPr>
          <a:xfrm>
            <a:off x="11339531" y="6369392"/>
            <a:ext cx="490519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멘토 </a:t>
            </a:r>
            <a:r>
              <a:rPr lang="ko-KR" altLang="en-US" sz="8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F5A868ED-AE49-4BF2-A0C4-F90E7F3DD749}"/>
              </a:ext>
            </a:extLst>
          </p:cNvPr>
          <p:cNvSpPr txBox="1">
            <a:spLocks/>
          </p:cNvSpPr>
          <p:nvPr/>
        </p:nvSpPr>
        <p:spPr>
          <a:xfrm>
            <a:off x="8695830" y="3432954"/>
            <a:ext cx="437620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2st</a:t>
            </a:r>
            <a:r>
              <a:rPr lang="ko-KR" altLang="en-US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Week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FE358E5F-2784-4A15-9678-24930CC11DE8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1445204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STACK&amp;QUEUE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D14CE147-AC0A-4A34-8535-06C6FD0963F0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62967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2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2C7223C0-1C0F-4899-9A5A-ACB25ECA1193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646011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stack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8619D2E9-1A6A-4F81-9141-80AF08C25CE5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70692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queue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655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7626" y="4266853"/>
            <a:ext cx="7941277" cy="1107996"/>
          </a:xfrm>
        </p:spPr>
        <p:txBody>
          <a:bodyPr wrap="none" lIns="0" tIns="0" rIns="0" bIns="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 of Document</a:t>
            </a:r>
            <a:endParaRPr lang="ko-KR" altLang="en-US" sz="7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892" y="4082187"/>
            <a:ext cx="1396216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기본 셋팅 및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C++ STL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C23DC0B-B6E0-4C70-9D3F-2FBEF1465F80}"/>
              </a:ext>
            </a:extLst>
          </p:cNvPr>
          <p:cNvSpPr txBox="1">
            <a:spLocks/>
          </p:cNvSpPr>
          <p:nvPr/>
        </p:nvSpPr>
        <p:spPr>
          <a:xfrm>
            <a:off x="10941986" y="6369392"/>
            <a:ext cx="888064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자료구조멘토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8E7352E-2044-4A3A-B501-B8D6BCC0AC53}"/>
              </a:ext>
            </a:extLst>
          </p:cNvPr>
          <p:cNvSpPr txBox="1">
            <a:spLocks/>
          </p:cNvSpPr>
          <p:nvPr/>
        </p:nvSpPr>
        <p:spPr>
          <a:xfrm>
            <a:off x="360363" y="357188"/>
            <a:ext cx="772647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0&amp;1 Study</a:t>
            </a:r>
            <a:b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</a:t>
            </a: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STL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8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2515112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7188"/>
            <a:ext cx="1078821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Orientation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C23DC0B-B6E0-4C70-9D3F-2FBEF1465F80}"/>
              </a:ext>
            </a:extLst>
          </p:cNvPr>
          <p:cNvSpPr txBox="1">
            <a:spLocks/>
          </p:cNvSpPr>
          <p:nvPr/>
        </p:nvSpPr>
        <p:spPr>
          <a:xfrm>
            <a:off x="10941986" y="6369392"/>
            <a:ext cx="888064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자료구조 멘토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D0B95-9668-4389-BF07-E1156CADEA70}"/>
              </a:ext>
            </a:extLst>
          </p:cNvPr>
          <p:cNvSpPr/>
          <p:nvPr/>
        </p:nvSpPr>
        <p:spPr>
          <a:xfrm>
            <a:off x="5544561" y="3573780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D380055-94E9-4716-85CB-201BB368080A}"/>
              </a:ext>
            </a:extLst>
          </p:cNvPr>
          <p:cNvSpPr txBox="1">
            <a:spLocks/>
          </p:cNvSpPr>
          <p:nvPr/>
        </p:nvSpPr>
        <p:spPr>
          <a:xfrm>
            <a:off x="5836661" y="4322381"/>
            <a:ext cx="1218282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기본 셋팅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93FB8C-B84C-47FE-B221-5F60ED1AD15D}"/>
              </a:ext>
            </a:extLst>
          </p:cNvPr>
          <p:cNvGrpSpPr/>
          <p:nvPr/>
        </p:nvGrpSpPr>
        <p:grpSpPr>
          <a:xfrm>
            <a:off x="5836661" y="4735104"/>
            <a:ext cx="1290803" cy="435553"/>
            <a:chOff x="5836661" y="4741536"/>
            <a:chExt cx="1290803" cy="435553"/>
          </a:xfrm>
        </p:grpSpPr>
        <p:sp>
          <p:nvSpPr>
            <p:cNvPr id="14" name="부제목 2">
              <a:extLst>
                <a:ext uri="{FF2B5EF4-FFF2-40B4-BE49-F238E27FC236}">
                  <a16:creationId xmlns:a16="http://schemas.microsoft.com/office/drawing/2014/main" id="{C9A3CC1C-73C4-49EB-B71D-883B1BE3B928}"/>
                </a:ext>
              </a:extLst>
            </p:cNvPr>
            <p:cNvSpPr txBox="1">
              <a:spLocks/>
            </p:cNvSpPr>
            <p:nvPr/>
          </p:nvSpPr>
          <p:spPr>
            <a:xfrm>
              <a:off x="5840189" y="4992423"/>
              <a:ext cx="575542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+mj-cs"/>
                </a:rPr>
                <a:t>02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BOJ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sp>
          <p:nvSpPr>
            <p:cNvPr id="15" name="부제목 2">
              <a:extLst>
                <a:ext uri="{FF2B5EF4-FFF2-40B4-BE49-F238E27FC236}">
                  <a16:creationId xmlns:a16="http://schemas.microsoft.com/office/drawing/2014/main" id="{6DA4F250-BCC8-425E-9F37-44299A144166}"/>
                </a:ext>
              </a:extLst>
            </p:cNvPr>
            <p:cNvSpPr txBox="1">
              <a:spLocks/>
            </p:cNvSpPr>
            <p:nvPr/>
          </p:nvSpPr>
          <p:spPr>
            <a:xfrm>
              <a:off x="5836661" y="4741536"/>
              <a:ext cx="1290803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+mj-cs"/>
                </a:rPr>
                <a:t>01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_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멘토 소개</a:t>
              </a:r>
            </a:p>
          </p:txBody>
        </p:sp>
      </p:grpSp>
      <p:sp>
        <p:nvSpPr>
          <p:cNvPr id="22" name="부제목 2">
            <a:extLst>
              <a:ext uri="{FF2B5EF4-FFF2-40B4-BE49-F238E27FC236}">
                <a16:creationId xmlns:a16="http://schemas.microsoft.com/office/drawing/2014/main" id="{D4FED316-41EB-4B84-BF4B-78D1F8A0B934}"/>
              </a:ext>
            </a:extLst>
          </p:cNvPr>
          <p:cNvSpPr txBox="1">
            <a:spLocks/>
          </p:cNvSpPr>
          <p:nvPr/>
        </p:nvSpPr>
        <p:spPr>
          <a:xfrm>
            <a:off x="5836661" y="3691305"/>
            <a:ext cx="109260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Pre -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8428BA-97E1-46C5-AC3A-F3A92B3B1948}"/>
              </a:ext>
            </a:extLst>
          </p:cNvPr>
          <p:cNvSpPr/>
          <p:nvPr/>
        </p:nvSpPr>
        <p:spPr>
          <a:xfrm>
            <a:off x="8659184" y="3570514"/>
            <a:ext cx="2822523" cy="2298700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7E63B85-F1A5-4530-B390-BBB056D83C29}"/>
              </a:ext>
            </a:extLst>
          </p:cNvPr>
          <p:cNvSpPr txBox="1">
            <a:spLocks/>
          </p:cNvSpPr>
          <p:nvPr/>
        </p:nvSpPr>
        <p:spPr>
          <a:xfrm>
            <a:off x="8695830" y="3432954"/>
            <a:ext cx="437620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1st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Week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EB02163-45A7-4912-8B91-AA79AA81BCA3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785471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EA69D978-7BFC-4562-920F-D7B8049C6A17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62967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1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A208093E-0172-4B57-A560-53616847E863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879472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iostream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5A719085-7A6A-4808-8000-AA02B5624BA9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67486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8" name="부제목 2">
            <a:extLst>
              <a:ext uri="{FF2B5EF4-FFF2-40B4-BE49-F238E27FC236}">
                <a16:creationId xmlns:a16="http://schemas.microsoft.com/office/drawing/2014/main" id="{9CF323D4-47D5-4D6A-9418-4BFC069CD379}"/>
              </a:ext>
            </a:extLst>
          </p:cNvPr>
          <p:cNvSpPr txBox="1">
            <a:spLocks/>
          </p:cNvSpPr>
          <p:nvPr/>
        </p:nvSpPr>
        <p:spPr>
          <a:xfrm>
            <a:off x="8912784" y="5227658"/>
            <a:ext cx="111973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 ,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pair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9" name="부제목 2">
            <a:extLst>
              <a:ext uri="{FF2B5EF4-FFF2-40B4-BE49-F238E27FC236}">
                <a16:creationId xmlns:a16="http://schemas.microsoft.com/office/drawing/2014/main" id="{D92CDE04-60B2-4079-BF72-E81D5F575AF9}"/>
              </a:ext>
            </a:extLst>
          </p:cNvPr>
          <p:cNvSpPr txBox="1">
            <a:spLocks/>
          </p:cNvSpPr>
          <p:nvPr/>
        </p:nvSpPr>
        <p:spPr>
          <a:xfrm>
            <a:off x="8912784" y="5469325"/>
            <a:ext cx="551369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04 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3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BF70E3-CB07-460E-A869-C00EB8F49343}"/>
              </a:ext>
            </a:extLst>
          </p:cNvPr>
          <p:cNvSpPr/>
          <p:nvPr/>
        </p:nvSpPr>
        <p:spPr>
          <a:xfrm>
            <a:off x="6232643" y="3429000"/>
            <a:ext cx="5135662" cy="3073742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나눔스퀘어 Light" panose="020B0600000101010101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726306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Info.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18955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Pre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멘토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A2762-5C70-4D63-B8E8-FECA90A1B844}"/>
              </a:ext>
            </a:extLst>
          </p:cNvPr>
          <p:cNvSpPr txBox="1"/>
          <p:nvPr/>
        </p:nvSpPr>
        <p:spPr>
          <a:xfrm>
            <a:off x="6833982" y="3911183"/>
            <a:ext cx="327013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ko-KR" altLang="en-US" sz="14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DBE5C-A630-4CFB-A76B-5436F9657101}"/>
              </a:ext>
            </a:extLst>
          </p:cNvPr>
          <p:cNvSpPr txBox="1"/>
          <p:nvPr/>
        </p:nvSpPr>
        <p:spPr>
          <a:xfrm>
            <a:off x="8004175" y="3911183"/>
            <a:ext cx="538609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ko-KR" altLang="en-US" sz="1400" dirty="0"/>
              <a:t>김혜원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F03CE-74FD-4E3C-99E9-D76B0BAA8717}"/>
              </a:ext>
            </a:extLst>
          </p:cNvPr>
          <p:cNvSpPr txBox="1"/>
          <p:nvPr/>
        </p:nvSpPr>
        <p:spPr>
          <a:xfrm>
            <a:off x="6833982" y="4608810"/>
            <a:ext cx="327013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ko-KR" altLang="en-US" sz="1400" dirty="0"/>
              <a:t>소속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91DEF-E708-4058-B4A4-5AF81F6ED5FA}"/>
              </a:ext>
            </a:extLst>
          </p:cNvPr>
          <p:cNvSpPr txBox="1"/>
          <p:nvPr/>
        </p:nvSpPr>
        <p:spPr>
          <a:xfrm>
            <a:off x="8004175" y="4608810"/>
            <a:ext cx="1667123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ko-KR" altLang="en-US" sz="1400" dirty="0">
                <a:ea typeface="나눔스퀘어 Light" panose="020B0600000101010101"/>
              </a:rPr>
              <a:t>소프트웨어 학부 </a:t>
            </a:r>
            <a:r>
              <a:rPr lang="en-US" altLang="ko-KR" sz="1400" dirty="0">
                <a:ea typeface="나눔스퀘어 Light" panose="020B0600000101010101"/>
              </a:rPr>
              <a:t>3</a:t>
            </a:r>
            <a:r>
              <a:rPr lang="ko-KR" altLang="en-US" sz="1400" dirty="0">
                <a:ea typeface="나눔스퀘어 Light" panose="020B0600000101010101"/>
              </a:rPr>
              <a:t>학년</a:t>
            </a:r>
          </a:p>
        </p:txBody>
      </p:sp>
    </p:spTree>
    <p:extLst>
      <p:ext uri="{BB962C8B-B14F-4D97-AF65-F5344CB8AC3E}">
        <p14:creationId xmlns:p14="http://schemas.microsoft.com/office/powerpoint/2010/main" val="31368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Logo">
            <a:extLst>
              <a:ext uri="{FF2B5EF4-FFF2-40B4-BE49-F238E27FC236}">
                <a16:creationId xmlns:a16="http://schemas.microsoft.com/office/drawing/2014/main" id="{2280B3BB-9820-48D5-AF03-C847A2E3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68" y="4180114"/>
            <a:ext cx="7869782" cy="18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1582164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BOJ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05650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Pre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그룹초대</a:t>
            </a:r>
          </a:p>
        </p:txBody>
      </p:sp>
    </p:spTree>
    <p:extLst>
      <p:ext uri="{BB962C8B-B14F-4D97-AF65-F5344CB8AC3E}">
        <p14:creationId xmlns:p14="http://schemas.microsoft.com/office/powerpoint/2010/main" val="324569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847579"/>
            <a:ext cx="3636765" cy="1107996"/>
          </a:xfr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solidFill>
                  <a:schemeClr val="bg1"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en-US" altLang="ko-KR" sz="7200" baseline="30000" dirty="0">
                <a:solidFill>
                  <a:schemeClr val="bg1"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</a:t>
            </a:r>
            <a:r>
              <a:rPr lang="en-US" altLang="ko-KR" sz="7200" dirty="0">
                <a:solidFill>
                  <a:schemeClr val="bg1">
                    <a:alpha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Week</a:t>
            </a:r>
            <a:endParaRPr lang="ko-KR" altLang="en-US" sz="7200" dirty="0">
              <a:solidFill>
                <a:schemeClr val="bg1">
                  <a:alpha val="8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63" y="357188"/>
            <a:ext cx="1078821" cy="184666"/>
          </a:xfrm>
        </p:spPr>
        <p:txBody>
          <a:bodyPr vert="horz"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Orientation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C23DC0B-B6E0-4C70-9D3F-2FBEF1465F80}"/>
              </a:ext>
            </a:extLst>
          </p:cNvPr>
          <p:cNvSpPr txBox="1">
            <a:spLocks/>
          </p:cNvSpPr>
          <p:nvPr/>
        </p:nvSpPr>
        <p:spPr>
          <a:xfrm>
            <a:off x="11313883" y="6369392"/>
            <a:ext cx="516167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멘토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8BB059-8E7A-4F8D-902C-346BA5EB71B8}"/>
              </a:ext>
            </a:extLst>
          </p:cNvPr>
          <p:cNvGrpSpPr/>
          <p:nvPr/>
        </p:nvGrpSpPr>
        <p:grpSpPr>
          <a:xfrm>
            <a:off x="5506061" y="3583000"/>
            <a:ext cx="2822523" cy="2298700"/>
            <a:chOff x="5544561" y="3429000"/>
            <a:chExt cx="2822523" cy="22987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57D0B95-9668-4389-BF07-E1156CADEA70}"/>
                </a:ext>
              </a:extLst>
            </p:cNvPr>
            <p:cNvSpPr/>
            <p:nvPr/>
          </p:nvSpPr>
          <p:spPr>
            <a:xfrm>
              <a:off x="5544561" y="3429000"/>
              <a:ext cx="2822523" cy="2298700"/>
            </a:xfrm>
            <a:prstGeom prst="roundRect">
              <a:avLst>
                <a:gd name="adj" fmla="val 7275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BE5A726D-75D9-4F52-99F2-CE9637ACC795}"/>
                </a:ext>
              </a:extLst>
            </p:cNvPr>
            <p:cNvSpPr txBox="1">
              <a:spLocks/>
            </p:cNvSpPr>
            <p:nvPr/>
          </p:nvSpPr>
          <p:spPr>
            <a:xfrm>
              <a:off x="5836661" y="4593590"/>
              <a:ext cx="2012923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dirty="0">
                  <a:solidFill>
                    <a:schemeClr val="bg1">
                      <a:alpha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+mj-cs"/>
                </a:rPr>
                <a:t>01  </a:t>
              </a:r>
              <a:r>
                <a:rPr lang="en-US" altLang="ko-KR" sz="1200" dirty="0">
                  <a:solidFill>
                    <a:schemeClr val="bg1">
                      <a:alpha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Discord _ </a:t>
              </a:r>
              <a:r>
                <a:rPr lang="ko-KR" altLang="en-US" sz="1200" dirty="0">
                  <a:solidFill>
                    <a:schemeClr val="bg1">
                      <a:alpha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문서 가독성 확인</a:t>
              </a:r>
            </a:p>
          </p:txBody>
        </p:sp>
        <p:sp>
          <p:nvSpPr>
            <p:cNvPr id="13" name="부제목 2">
              <a:extLst>
                <a:ext uri="{FF2B5EF4-FFF2-40B4-BE49-F238E27FC236}">
                  <a16:creationId xmlns:a16="http://schemas.microsoft.com/office/drawing/2014/main" id="{FD380055-94E9-4716-85CB-201BB368080A}"/>
                </a:ext>
              </a:extLst>
            </p:cNvPr>
            <p:cNvSpPr txBox="1">
              <a:spLocks/>
            </p:cNvSpPr>
            <p:nvPr/>
          </p:nvSpPr>
          <p:spPr>
            <a:xfrm>
              <a:off x="5836661" y="4177601"/>
              <a:ext cx="1218282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600" dirty="0">
                  <a:solidFill>
                    <a:schemeClr val="bg1">
                      <a:alpha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기본 셋팅 방법</a:t>
              </a:r>
            </a:p>
          </p:txBody>
        </p:sp>
        <p:sp>
          <p:nvSpPr>
            <p:cNvPr id="15" name="부제목 2">
              <a:extLst>
                <a:ext uri="{FF2B5EF4-FFF2-40B4-BE49-F238E27FC236}">
                  <a16:creationId xmlns:a16="http://schemas.microsoft.com/office/drawing/2014/main" id="{6DA4F250-BCC8-425E-9F37-44299A144166}"/>
                </a:ext>
              </a:extLst>
            </p:cNvPr>
            <p:cNvSpPr txBox="1">
              <a:spLocks/>
            </p:cNvSpPr>
            <p:nvPr/>
          </p:nvSpPr>
          <p:spPr>
            <a:xfrm>
              <a:off x="5836661" y="4831991"/>
              <a:ext cx="1290803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200" dirty="0">
                  <a:solidFill>
                    <a:schemeClr val="bg1">
                      <a:alpha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+mj-cs"/>
                </a:rPr>
                <a:t>02  </a:t>
              </a:r>
              <a:r>
                <a:rPr lang="en-US" altLang="ko-KR" sz="1200" dirty="0">
                  <a:solidFill>
                    <a:schemeClr val="bg1">
                      <a:alpha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_ </a:t>
              </a:r>
              <a:r>
                <a:rPr lang="ko-KR" altLang="en-US" sz="1200" dirty="0">
                  <a:solidFill>
                    <a:schemeClr val="bg1">
                      <a:alpha val="1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멘토 소개</a:t>
              </a:r>
            </a:p>
          </p:txBody>
        </p: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D4FED316-41EB-4B84-BF4B-78D1F8A0B934}"/>
                </a:ext>
              </a:extLst>
            </p:cNvPr>
            <p:cNvSpPr txBox="1">
              <a:spLocks/>
            </p:cNvSpPr>
            <p:nvPr/>
          </p:nvSpPr>
          <p:spPr>
            <a:xfrm>
              <a:off x="5836661" y="3546525"/>
              <a:ext cx="1092607" cy="61555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chemeClr val="bg1">
                      <a:alpha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+mj-cs"/>
                </a:rPr>
                <a:t>Pre -</a:t>
              </a:r>
              <a:endParaRPr lang="ko-KR" altLang="en-US" sz="4000" dirty="0">
                <a:solidFill>
                  <a:schemeClr val="bg1">
                    <a:alpha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endParaRPr>
            </a:p>
          </p:txBody>
        </p:sp>
      </p:grpSp>
      <p:sp>
        <p:nvSpPr>
          <p:cNvPr id="34" name="부제목 2">
            <a:extLst>
              <a:ext uri="{FF2B5EF4-FFF2-40B4-BE49-F238E27FC236}">
                <a16:creationId xmlns:a16="http://schemas.microsoft.com/office/drawing/2014/main" id="{748906AE-1635-4D74-BAFD-4FCEC49FE23D}"/>
              </a:ext>
            </a:extLst>
          </p:cNvPr>
          <p:cNvSpPr txBox="1">
            <a:spLocks/>
          </p:cNvSpPr>
          <p:nvPr/>
        </p:nvSpPr>
        <p:spPr>
          <a:xfrm>
            <a:off x="11339531" y="6369392"/>
            <a:ext cx="490519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ko-KR" altLang="en-US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멘토 </a:t>
            </a:r>
            <a:r>
              <a:rPr lang="ko-KR" altLang="en-US" sz="800" b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김혜원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D2A64D39-123B-4D60-B9FB-C64FC7117FA1}"/>
              </a:ext>
            </a:extLst>
          </p:cNvPr>
          <p:cNvSpPr txBox="1">
            <a:spLocks/>
          </p:cNvSpPr>
          <p:nvPr/>
        </p:nvSpPr>
        <p:spPr>
          <a:xfrm>
            <a:off x="8695830" y="3432954"/>
            <a:ext cx="437620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1st</a:t>
            </a:r>
            <a:r>
              <a:rPr lang="ko-KR" altLang="en-US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Week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E494F2E3-B038-4269-9E66-2C5FE4211B8F}"/>
              </a:ext>
            </a:extLst>
          </p:cNvPr>
          <p:cNvSpPr txBox="1">
            <a:spLocks/>
          </p:cNvSpPr>
          <p:nvPr/>
        </p:nvSpPr>
        <p:spPr>
          <a:xfrm>
            <a:off x="8951284" y="4319115"/>
            <a:ext cx="785471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EBBB45F4-1907-4B50-A76D-56881C381242}"/>
              </a:ext>
            </a:extLst>
          </p:cNvPr>
          <p:cNvSpPr txBox="1">
            <a:spLocks/>
          </p:cNvSpPr>
          <p:nvPr/>
        </p:nvSpPr>
        <p:spPr>
          <a:xfrm>
            <a:off x="8951284" y="3688039"/>
            <a:ext cx="1629677" cy="6155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1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E2412EAE-8BE4-44CF-A5B6-8F0D5D60948A}"/>
              </a:ext>
            </a:extLst>
          </p:cNvPr>
          <p:cNvSpPr txBox="1">
            <a:spLocks/>
          </p:cNvSpPr>
          <p:nvPr/>
        </p:nvSpPr>
        <p:spPr>
          <a:xfrm>
            <a:off x="8912784" y="4744324"/>
            <a:ext cx="898836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01 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iostream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82618B7F-9ACB-4F69-A53C-46DB888D8527}"/>
              </a:ext>
            </a:extLst>
          </p:cNvPr>
          <p:cNvSpPr txBox="1">
            <a:spLocks/>
          </p:cNvSpPr>
          <p:nvPr/>
        </p:nvSpPr>
        <p:spPr>
          <a:xfrm>
            <a:off x="8912784" y="4985991"/>
            <a:ext cx="684483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02 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792B39C1-A259-471F-99E5-C0676AAB60C9}"/>
              </a:ext>
            </a:extLst>
          </p:cNvPr>
          <p:cNvSpPr txBox="1">
            <a:spLocks/>
          </p:cNvSpPr>
          <p:nvPr/>
        </p:nvSpPr>
        <p:spPr>
          <a:xfrm>
            <a:off x="8912784" y="5227658"/>
            <a:ext cx="1119730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03 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 ,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pair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1846EAFB-FA3C-414A-A1EC-5BF316695E9E}"/>
              </a:ext>
            </a:extLst>
          </p:cNvPr>
          <p:cNvSpPr txBox="1">
            <a:spLocks/>
          </p:cNvSpPr>
          <p:nvPr/>
        </p:nvSpPr>
        <p:spPr>
          <a:xfrm>
            <a:off x="8912784" y="5469325"/>
            <a:ext cx="551369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04  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55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BF70E3-CB07-460E-A869-C00EB8F49343}"/>
              </a:ext>
            </a:extLst>
          </p:cNvPr>
          <p:cNvSpPr/>
          <p:nvPr/>
        </p:nvSpPr>
        <p:spPr>
          <a:xfrm>
            <a:off x="8336604" y="2473893"/>
            <a:ext cx="3454364" cy="3785428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3609321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iostream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507272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 iostream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20B6FA69-0305-47E3-9F0F-F85B57ED595E}"/>
              </a:ext>
            </a:extLst>
          </p:cNvPr>
          <p:cNvSpPr txBox="1">
            <a:spLocks/>
          </p:cNvSpPr>
          <p:nvPr/>
        </p:nvSpPr>
        <p:spPr>
          <a:xfrm>
            <a:off x="5248174" y="4572113"/>
            <a:ext cx="1978170" cy="80624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std::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cin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 &gt;&gt;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x 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std::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cout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맑은 고딕 Semilight" panose="020B0502040204020203" pitchFamily="50" charset="-127"/>
              </a:rPr>
              <a:t> &lt;&lt;  x 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LG Smart UI Light" panose="020B0300000101010101" pitchFamily="50" charset="-127"/>
              <a:ea typeface="LG Smart UI Light" panose="020B03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FFD1E53-84AE-4934-8DB5-21346A7113A5}"/>
              </a:ext>
            </a:extLst>
          </p:cNvPr>
          <p:cNvSpPr txBox="1">
            <a:spLocks/>
          </p:cNvSpPr>
          <p:nvPr/>
        </p:nvSpPr>
        <p:spPr>
          <a:xfrm>
            <a:off x="959792" y="2817749"/>
            <a:ext cx="2775247" cy="382925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#include &lt;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Light" panose="020B0600000101010101"/>
                <a:cs typeface="+mj-cs"/>
              </a:rPr>
              <a:t>cstdio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Light" panose="020B0600000101010101"/>
                <a:cs typeface="+mj-cs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80FE6E-112A-4687-8401-ECBDA5114AB2}"/>
              </a:ext>
            </a:extLst>
          </p:cNvPr>
          <p:cNvSpPr/>
          <p:nvPr/>
        </p:nvSpPr>
        <p:spPr>
          <a:xfrm>
            <a:off x="8868032" y="3438788"/>
            <a:ext cx="2442327" cy="320741"/>
          </a:xfrm>
          <a:prstGeom prst="rect">
            <a:avLst/>
          </a:prstGeom>
          <a:solidFill>
            <a:srgbClr val="FBD7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33FDB-6269-49E5-B305-0A223FD6174E}"/>
              </a:ext>
            </a:extLst>
          </p:cNvPr>
          <p:cNvSpPr/>
          <p:nvPr/>
        </p:nvSpPr>
        <p:spPr>
          <a:xfrm>
            <a:off x="9176075" y="4654495"/>
            <a:ext cx="489626" cy="320741"/>
          </a:xfrm>
          <a:prstGeom prst="rect">
            <a:avLst/>
          </a:prstGeom>
          <a:solidFill>
            <a:srgbClr val="FBD7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F9A34-E245-4F80-A832-F64D2E3E5DCD}"/>
              </a:ext>
            </a:extLst>
          </p:cNvPr>
          <p:cNvSpPr/>
          <p:nvPr/>
        </p:nvSpPr>
        <p:spPr>
          <a:xfrm>
            <a:off x="9176075" y="5077901"/>
            <a:ext cx="674450" cy="320741"/>
          </a:xfrm>
          <a:prstGeom prst="rect">
            <a:avLst/>
          </a:prstGeom>
          <a:solidFill>
            <a:srgbClr val="FBD7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B42DD-139C-4EBF-8B07-FB9B50597254}"/>
              </a:ext>
            </a:extLst>
          </p:cNvPr>
          <p:cNvSpPr txBox="1"/>
          <p:nvPr/>
        </p:nvSpPr>
        <p:spPr>
          <a:xfrm>
            <a:off x="8955099" y="2930324"/>
            <a:ext cx="2355260" cy="286854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 main(){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int x;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cin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&gt;&gt; x;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cout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&lt;&lt; x;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1F09578-EB0E-41C1-9721-32C7741278A3}"/>
              </a:ext>
            </a:extLst>
          </p:cNvPr>
          <p:cNvSpPr txBox="1">
            <a:spLocks/>
          </p:cNvSpPr>
          <p:nvPr/>
        </p:nvSpPr>
        <p:spPr>
          <a:xfrm>
            <a:off x="1193324" y="4668879"/>
            <a:ext cx="2489434" cy="8180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함초롬바탕" panose="02030604000101010101" pitchFamily="18" charset="-127"/>
              </a:rPr>
              <a:t>scanf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함초롬바탕" panose="02030604000101010101" pitchFamily="18" charset="-127"/>
              </a:rPr>
              <a:t>(“%d”, &amp;x);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함초롬바탕" panose="02030604000101010101" pitchFamily="18" charset="-127"/>
              </a:rPr>
              <a:t>printf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  <a:cs typeface="함초롬바탕" panose="02030604000101010101" pitchFamily="18" charset="-127"/>
              </a:rPr>
              <a:t>(“%d”, x);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LG Smart UI Light" panose="020B0300000101010101" pitchFamily="50" charset="-127"/>
              <a:ea typeface="LG Smart UI Light" panose="020B03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35A5EE7-9DCE-4677-88EF-67E3A968CBB1}"/>
              </a:ext>
            </a:extLst>
          </p:cNvPr>
          <p:cNvSpPr txBox="1">
            <a:spLocks/>
          </p:cNvSpPr>
          <p:nvPr/>
        </p:nvSpPr>
        <p:spPr>
          <a:xfrm>
            <a:off x="959792" y="3294884"/>
            <a:ext cx="2656625" cy="382925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#include &lt;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stdio.h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&gt;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EDD3BBD-A73C-422B-8216-2DE3651C834C}"/>
              </a:ext>
            </a:extLst>
          </p:cNvPr>
          <p:cNvSpPr txBox="1">
            <a:spLocks/>
          </p:cNvSpPr>
          <p:nvPr/>
        </p:nvSpPr>
        <p:spPr>
          <a:xfrm>
            <a:off x="4662886" y="2809959"/>
            <a:ext cx="3148747" cy="80393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#include &lt;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Light" panose="020B0600000101010101"/>
                <a:cs typeface="+mj-cs"/>
              </a:rPr>
              <a:t>iostream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/>
                <a:cs typeface="+mj-cs"/>
              </a:rPr>
              <a:t> &gt;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/>
              <a:cs typeface="+mj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D11797-4178-4D96-86A3-008C735BE5B4}"/>
              </a:ext>
            </a:extLst>
          </p:cNvPr>
          <p:cNvCxnSpPr/>
          <p:nvPr/>
        </p:nvCxnSpPr>
        <p:spPr>
          <a:xfrm>
            <a:off x="4167479" y="2576031"/>
            <a:ext cx="0" cy="3571232"/>
          </a:xfrm>
          <a:prstGeom prst="line">
            <a:avLst/>
          </a:prstGeom>
          <a:ln w="3810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BF70E3-CB07-460E-A869-C00EB8F49343}"/>
              </a:ext>
            </a:extLst>
          </p:cNvPr>
          <p:cNvSpPr/>
          <p:nvPr/>
        </p:nvSpPr>
        <p:spPr>
          <a:xfrm>
            <a:off x="6460752" y="2502387"/>
            <a:ext cx="5135662" cy="3785428"/>
          </a:xfrm>
          <a:prstGeom prst="roundRect">
            <a:avLst>
              <a:gd name="adj" fmla="val 7275"/>
            </a:avLst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390078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310552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String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AA61E6-B148-4BE4-9549-81E1F6238FF4}"/>
              </a:ext>
            </a:extLst>
          </p:cNvPr>
          <p:cNvSpPr/>
          <p:nvPr/>
        </p:nvSpPr>
        <p:spPr>
          <a:xfrm>
            <a:off x="3030672" y="1401723"/>
            <a:ext cx="2079415" cy="393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&lt;string&gt;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7C42CE-F5AD-44B2-9D48-02BB3EE3A9A1}"/>
              </a:ext>
            </a:extLst>
          </p:cNvPr>
          <p:cNvSpPr txBox="1">
            <a:spLocks/>
          </p:cNvSpPr>
          <p:nvPr/>
        </p:nvSpPr>
        <p:spPr>
          <a:xfrm>
            <a:off x="3266936" y="4598162"/>
            <a:ext cx="2976251" cy="12249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※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비교가능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※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If( s1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==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s2) { … } </a:t>
            </a:r>
          </a:p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If( s1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&lt;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s2 ){ … }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CC062-4541-40DA-A419-B246BA1B1305}"/>
              </a:ext>
            </a:extLst>
          </p:cNvPr>
          <p:cNvSpPr txBox="1"/>
          <p:nvPr/>
        </p:nvSpPr>
        <p:spPr>
          <a:xfrm>
            <a:off x="7033955" y="2753080"/>
            <a:ext cx="4394411" cy="328404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&lt;string&gt;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 main(){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name;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cin</a:t>
            </a: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&gt;&gt;name;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4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</a:t>
            </a:r>
            <a:r>
              <a:rPr lang="en-US" altLang="ko-KR" sz="1400" b="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scanf</a:t>
            </a:r>
            <a:r>
              <a:rPr lang="en-US" altLang="ko-KR" sz="14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(“%</a:t>
            </a:r>
            <a:r>
              <a:rPr lang="en-US" altLang="ko-KR" sz="1400" b="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s”,&amp;name</a:t>
            </a:r>
            <a:r>
              <a:rPr lang="en-US" altLang="ko-KR" sz="14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 #string</a:t>
            </a:r>
            <a:r>
              <a:rPr lang="ko-KR" altLang="en-US" sz="14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받을 수 없어요</a:t>
            </a:r>
            <a:r>
              <a:rPr lang="en-US" altLang="ko-KR" sz="14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r>
              <a:rPr lang="ko-KR" altLang="en-US" sz="14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b="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  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2589D6E-2E6A-47D5-9FE9-C9C9D54E2D85}"/>
              </a:ext>
            </a:extLst>
          </p:cNvPr>
          <p:cNvSpPr txBox="1">
            <a:spLocks/>
          </p:cNvSpPr>
          <p:nvPr/>
        </p:nvSpPr>
        <p:spPr>
          <a:xfrm>
            <a:off x="675051" y="2938061"/>
            <a:ext cx="1760812" cy="3829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char c[101];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88AD952-FCC3-47C5-B927-DD4ECD275059}"/>
              </a:ext>
            </a:extLst>
          </p:cNvPr>
          <p:cNvSpPr txBox="1">
            <a:spLocks/>
          </p:cNvSpPr>
          <p:nvPr/>
        </p:nvSpPr>
        <p:spPr>
          <a:xfrm>
            <a:off x="3266935" y="2941915"/>
            <a:ext cx="2976251" cy="3829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string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s1,s2;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049141-1C87-4BB2-8F4A-1D862FE2A9B8}"/>
              </a:ext>
            </a:extLst>
          </p:cNvPr>
          <p:cNvCxnSpPr/>
          <p:nvPr/>
        </p:nvCxnSpPr>
        <p:spPr>
          <a:xfrm>
            <a:off x="2750441" y="2566313"/>
            <a:ext cx="0" cy="3571232"/>
          </a:xfrm>
          <a:prstGeom prst="line">
            <a:avLst/>
          </a:prstGeom>
          <a:ln w="3810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5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390078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310552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 String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AA61E6-B148-4BE4-9549-81E1F6238FF4}"/>
              </a:ext>
            </a:extLst>
          </p:cNvPr>
          <p:cNvSpPr/>
          <p:nvPr/>
        </p:nvSpPr>
        <p:spPr>
          <a:xfrm>
            <a:off x="3030672" y="1401723"/>
            <a:ext cx="2079415" cy="393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&lt;string&gt;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7C42CE-F5AD-44B2-9D48-02BB3EE3A9A1}"/>
              </a:ext>
            </a:extLst>
          </p:cNvPr>
          <p:cNvSpPr txBox="1">
            <a:spLocks/>
          </p:cNvSpPr>
          <p:nvPr/>
        </p:nvSpPr>
        <p:spPr>
          <a:xfrm>
            <a:off x="955982" y="3442495"/>
            <a:ext cx="3865485" cy="22639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s1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+=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s2, s1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.append(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s2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);  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.size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();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//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s[0]                   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.find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s1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If(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s.compare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(s1)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&lt; 0 );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s1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s.substr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(4,3);               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FECA346-FDCF-4C2B-851E-0136F8453E3E}"/>
              </a:ext>
            </a:extLst>
          </p:cNvPr>
          <p:cNvSpPr txBox="1">
            <a:spLocks/>
          </p:cNvSpPr>
          <p:nvPr/>
        </p:nvSpPr>
        <p:spPr>
          <a:xfrm>
            <a:off x="5706282" y="3442495"/>
            <a:ext cx="5538701" cy="23473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문자열추가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s.length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();  //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문자열 길이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처음 발견된 위치 반환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//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존재하지 않을 경우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-1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가 사전순으로 앞 일 경우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+mj-cs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4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번째 인덱스 부터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3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글자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4C57DB-79A6-4EAC-8722-5EB27EC85A5D}"/>
              </a:ext>
            </a:extLst>
          </p:cNvPr>
          <p:cNvSpPr/>
          <p:nvPr/>
        </p:nvSpPr>
        <p:spPr>
          <a:xfrm>
            <a:off x="850017" y="2501340"/>
            <a:ext cx="1641796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s,s1,s2;</a:t>
            </a:r>
          </a:p>
        </p:txBody>
      </p:sp>
    </p:spTree>
    <p:extLst>
      <p:ext uri="{BB962C8B-B14F-4D97-AF65-F5344CB8AC3E}">
        <p14:creationId xmlns:p14="http://schemas.microsoft.com/office/powerpoint/2010/main" val="298423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0744-BB5D-497C-9426-163A371ABA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0363" y="847725"/>
            <a:ext cx="2583271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7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2482-7834-4ECD-A2AC-CB605F8A3D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363" y="357188"/>
            <a:ext cx="1728165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Part 01 –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 vector , pair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7EFF-7F4A-4CAD-9B29-0858171A63E1}"/>
              </a:ext>
            </a:extLst>
          </p:cNvPr>
          <p:cNvSpPr/>
          <p:nvPr/>
        </p:nvSpPr>
        <p:spPr>
          <a:xfrm>
            <a:off x="3033522" y="1438299"/>
            <a:ext cx="2273584" cy="39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#include &lt;vector&gt;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2422DCD-8BFE-4E9B-AC5F-7CF80FCE8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65465"/>
              </p:ext>
            </p:extLst>
          </p:nvPr>
        </p:nvGraphicFramePr>
        <p:xfrm>
          <a:off x="1037386" y="5139268"/>
          <a:ext cx="5148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533">
                  <a:extLst>
                    <a:ext uri="{9D8B030D-6E8A-4147-A177-3AD203B41FA5}">
                      <a16:colId xmlns:a16="http://schemas.microsoft.com/office/drawing/2014/main" val="1347833614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555762135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1934062008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613753419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778576215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164548492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155036250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347551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0745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29E9D-E71F-4C49-984A-232711880D75}"/>
              </a:ext>
            </a:extLst>
          </p:cNvPr>
          <p:cNvSpPr/>
          <p:nvPr/>
        </p:nvSpPr>
        <p:spPr>
          <a:xfrm>
            <a:off x="956701" y="471717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[100];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15E39A-E397-4C68-9080-B850E2E39B7F}"/>
              </a:ext>
            </a:extLst>
          </p:cNvPr>
          <p:cNvSpPr/>
          <p:nvPr/>
        </p:nvSpPr>
        <p:spPr>
          <a:xfrm>
            <a:off x="947738" y="2501750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 &lt;int&gt;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v;</a:t>
            </a:r>
          </a:p>
        </p:txBody>
      </p: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8D129847-11FE-4951-A96F-0354FABBF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70245"/>
              </p:ext>
            </p:extLst>
          </p:nvPr>
        </p:nvGraphicFramePr>
        <p:xfrm>
          <a:off x="1028423" y="2998053"/>
          <a:ext cx="5148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533">
                  <a:extLst>
                    <a:ext uri="{9D8B030D-6E8A-4147-A177-3AD203B41FA5}">
                      <a16:colId xmlns:a16="http://schemas.microsoft.com/office/drawing/2014/main" val="1347833614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555762135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1934062008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613753419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778576215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164548492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155036250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347551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9207458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3379C0F5-5391-41C3-9CF0-ECFC06C75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5366"/>
              </p:ext>
            </p:extLst>
          </p:nvPr>
        </p:nvGraphicFramePr>
        <p:xfrm>
          <a:off x="7554729" y="2998053"/>
          <a:ext cx="19305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533">
                  <a:extLst>
                    <a:ext uri="{9D8B030D-6E8A-4147-A177-3AD203B41FA5}">
                      <a16:colId xmlns:a16="http://schemas.microsoft.com/office/drawing/2014/main" val="613753419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778576215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164548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0745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7EA4D22-78E1-4BE0-9204-896DD286333F}"/>
              </a:ext>
            </a:extLst>
          </p:cNvPr>
          <p:cNvSpPr txBox="1"/>
          <p:nvPr/>
        </p:nvSpPr>
        <p:spPr>
          <a:xfrm>
            <a:off x="6580097" y="299654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7B1B32-B2D6-4227-BB7B-E582EF64112B}"/>
              </a:ext>
            </a:extLst>
          </p:cNvPr>
          <p:cNvSpPr/>
          <p:nvPr/>
        </p:nvSpPr>
        <p:spPr>
          <a:xfrm>
            <a:off x="8325361" y="3940323"/>
            <a:ext cx="1676400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v.push_back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(x);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0BB416-B791-4964-8150-8433F8487964}"/>
              </a:ext>
            </a:extLst>
          </p:cNvPr>
          <p:cNvSpPr/>
          <p:nvPr/>
        </p:nvSpPr>
        <p:spPr>
          <a:xfrm>
            <a:off x="4755777" y="4038876"/>
            <a:ext cx="9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v.size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 Myeongjo" charset="-127"/>
              </a:rPr>
              <a:t>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35B79A-3D20-4D71-BEC4-D0142C3F0CA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163561" y="3429000"/>
            <a:ext cx="0" cy="5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B2CC6A1-6A3A-40EE-A299-4ED0DC273D14}"/>
              </a:ext>
            </a:extLst>
          </p:cNvPr>
          <p:cNvGrpSpPr/>
          <p:nvPr/>
        </p:nvGrpSpPr>
        <p:grpSpPr>
          <a:xfrm>
            <a:off x="617084" y="2095415"/>
            <a:ext cx="8619195" cy="1844908"/>
            <a:chOff x="3469341" y="3574793"/>
            <a:chExt cx="7225425" cy="1844908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8ABD61EC-EE88-4A42-9AC4-8F486063ABFC}"/>
                </a:ext>
              </a:extLst>
            </p:cNvPr>
            <p:cNvSpPr/>
            <p:nvPr/>
          </p:nvSpPr>
          <p:spPr>
            <a:xfrm flipV="1">
              <a:off x="3469341" y="3574793"/>
              <a:ext cx="7225425" cy="1844908"/>
            </a:xfrm>
            <a:prstGeom prst="arc">
              <a:avLst>
                <a:gd name="adj1" fmla="val 16200000"/>
                <a:gd name="adj2" fmla="val 212373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63775618-E590-4F41-B975-436AFE2B6FCA}"/>
                </a:ext>
              </a:extLst>
            </p:cNvPr>
            <p:cNvSpPr/>
            <p:nvPr/>
          </p:nvSpPr>
          <p:spPr>
            <a:xfrm flipH="1" flipV="1">
              <a:off x="3469341" y="3574793"/>
              <a:ext cx="7225425" cy="1844908"/>
            </a:xfrm>
            <a:prstGeom prst="arc">
              <a:avLst>
                <a:gd name="adj1" fmla="val 16200000"/>
                <a:gd name="adj2" fmla="val 212373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11">
            <a:extLst>
              <a:ext uri="{FF2B5EF4-FFF2-40B4-BE49-F238E27FC236}">
                <a16:creationId xmlns:a16="http://schemas.microsoft.com/office/drawing/2014/main" id="{9FB2CFCE-1E74-462D-9434-4F5C2EE8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30017"/>
              </p:ext>
            </p:extLst>
          </p:nvPr>
        </p:nvGraphicFramePr>
        <p:xfrm>
          <a:off x="7554729" y="5139268"/>
          <a:ext cx="12870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533">
                  <a:extLst>
                    <a:ext uri="{9D8B030D-6E8A-4147-A177-3AD203B41FA5}">
                      <a16:colId xmlns:a16="http://schemas.microsoft.com/office/drawing/2014/main" val="613753419"/>
                    </a:ext>
                  </a:extLst>
                </a:gridCol>
                <a:gridCol w="643533">
                  <a:extLst>
                    <a:ext uri="{9D8B030D-6E8A-4147-A177-3AD203B41FA5}">
                      <a16:colId xmlns:a16="http://schemas.microsoft.com/office/drawing/2014/main" val="277857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074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D0B25EF-A409-4F77-8A4E-2E16F4525BD1}"/>
              </a:ext>
            </a:extLst>
          </p:cNvPr>
          <p:cNvSpPr txBox="1"/>
          <p:nvPr/>
        </p:nvSpPr>
        <p:spPr>
          <a:xfrm>
            <a:off x="6580097" y="5137760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D15C71-876C-4574-AF5F-A7000707EB5C}"/>
              </a:ext>
            </a:extLst>
          </p:cNvPr>
          <p:cNvSpPr txBox="1"/>
          <p:nvPr/>
        </p:nvSpPr>
        <p:spPr>
          <a:xfrm>
            <a:off x="9886219" y="299654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/>
              <a:t>...</a:t>
            </a:r>
            <a:endParaRPr lang="ko-KR" altLang="en-US" dirty="0"/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id="{B3870E24-07EF-4E32-97B0-8627CDF4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85267"/>
              </p:ext>
            </p:extLst>
          </p:nvPr>
        </p:nvGraphicFramePr>
        <p:xfrm>
          <a:off x="10860851" y="2995037"/>
          <a:ext cx="6435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533">
                  <a:extLst>
                    <a:ext uri="{9D8B030D-6E8A-4147-A177-3AD203B41FA5}">
                      <a16:colId xmlns:a16="http://schemas.microsoft.com/office/drawing/2014/main" val="613753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0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4517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1132</Words>
  <Application>Microsoft Office PowerPoint</Application>
  <PresentationFormat>와이드스크린</PresentationFormat>
  <Paragraphs>217</Paragraphs>
  <Slides>18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LG Smart UI Light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디자인 사용자 지정</vt:lpstr>
      <vt:lpstr>01 0&amp;1 Study C++ STL    </vt:lpstr>
      <vt:lpstr>INDEX</vt:lpstr>
      <vt:lpstr>Info.</vt:lpstr>
      <vt:lpstr>BOJ</vt:lpstr>
      <vt:lpstr>1st Week</vt:lpstr>
      <vt:lpstr>iostream</vt:lpstr>
      <vt:lpstr>string</vt:lpstr>
      <vt:lpstr>string</vt:lpstr>
      <vt:lpstr>vector</vt:lpstr>
      <vt:lpstr>vector</vt:lpstr>
      <vt:lpstr>vector</vt:lpstr>
      <vt:lpstr>pair</vt:lpstr>
      <vt:lpstr>sort</vt:lpstr>
      <vt:lpstr>sort</vt:lpstr>
      <vt:lpstr>sort</vt:lpstr>
      <vt:lpstr>sort</vt:lpstr>
      <vt:lpstr>2nd Week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kimkin0668@gmail.com</dc:creator>
  <cp:lastModifiedBy>김혜원</cp:lastModifiedBy>
  <cp:revision>109</cp:revision>
  <dcterms:created xsi:type="dcterms:W3CDTF">2019-10-13T13:41:27Z</dcterms:created>
  <dcterms:modified xsi:type="dcterms:W3CDTF">2021-03-25T06:54:13Z</dcterms:modified>
</cp:coreProperties>
</file>