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08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348"/>
      </p:cViewPr>
      <p:guideLst>
        <p:guide pos="3908"/>
        <p:guide orient="horz" pos="10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08:40:10.94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3545 15699 0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09:07:35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11183 17163 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079D-7FD5-4567-A33B-C6FBC808DC0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5A22-3B43-4989-A285-6D098F88C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7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079D-7FD5-4567-A33B-C6FBC808DC0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5A22-3B43-4989-A285-6D098F88C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9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079D-7FD5-4567-A33B-C6FBC808DC0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5A22-3B43-4989-A285-6D098F88C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079D-7FD5-4567-A33B-C6FBC808DC0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5A22-3B43-4989-A285-6D098F88C8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DFFBC0-0C64-4ACE-8EEF-863FC1C8DA78}"/>
              </a:ext>
            </a:extLst>
          </p:cNvPr>
          <p:cNvSpPr/>
          <p:nvPr userDrawn="1"/>
        </p:nvSpPr>
        <p:spPr>
          <a:xfrm>
            <a:off x="97654" y="161479"/>
            <a:ext cx="11993732" cy="65599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deque || map || 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7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74725"/>
            <a:ext cx="1860176" cy="662781"/>
          </a:xfrm>
        </p:spPr>
        <p:txBody>
          <a:bodyPr/>
          <a:lstStyle/>
          <a:p>
            <a:r>
              <a:rPr lang="en-US" altLang="ko-KR" dirty="0">
                <a:latin typeface="Abadi" panose="020B0604020202020204" pitchFamily="34" charset="0"/>
              </a:rPr>
              <a:t>deque</a:t>
            </a:r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435225"/>
            <a:ext cx="10794357" cy="4351338"/>
          </a:xfrm>
        </p:spPr>
        <p:txBody>
          <a:bodyPr/>
          <a:lstStyle/>
          <a:p>
            <a:r>
              <a:rPr lang="en-US" altLang="ko-KR" dirty="0">
                <a:latin typeface="Abadi Extra Light" panose="020B0204020104020204" pitchFamily="34" charset="0"/>
              </a:rPr>
              <a:t>#include &lt;</a:t>
            </a:r>
            <a:r>
              <a:rPr lang="en-US" altLang="ko-KR" dirty="0" err="1">
                <a:latin typeface="Abadi Extra Light" panose="020B0204020104020204" pitchFamily="34" charset="0"/>
              </a:rPr>
              <a:t>deque</a:t>
            </a:r>
            <a:r>
              <a:rPr lang="en-US" altLang="ko-KR" dirty="0">
                <a:latin typeface="Abadi Extra Light" panose="020B0204020104020204" pitchFamily="34" charset="0"/>
              </a:rPr>
              <a:t>&gt; : </a:t>
            </a:r>
            <a:r>
              <a:rPr lang="en-US" altLang="ko-KR" dirty="0" err="1">
                <a:latin typeface="Abadi Extra Light" panose="020B0204020104020204" pitchFamily="34" charset="0"/>
              </a:rPr>
              <a:t>deque</a:t>
            </a:r>
            <a:r>
              <a:rPr lang="en-US" altLang="ko-KR" dirty="0">
                <a:latin typeface="Abadi Extra Light" panose="020B0204020104020204" pitchFamily="34" charset="0"/>
              </a:rPr>
              <a:t> &lt;</a:t>
            </a:r>
            <a:r>
              <a:rPr lang="ko-KR" altLang="en-US" dirty="0" err="1">
                <a:latin typeface="Abadi Extra Light" panose="020B0204020104020204" pitchFamily="34" charset="0"/>
              </a:rPr>
              <a:t>자료형</a:t>
            </a:r>
            <a:r>
              <a:rPr lang="en-US" altLang="ko-KR" dirty="0">
                <a:latin typeface="Abadi Extra Light" panose="020B0204020104020204" pitchFamily="34" charset="0"/>
              </a:rPr>
              <a:t>&gt; </a:t>
            </a:r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;</a:t>
            </a:r>
          </a:p>
          <a:p>
            <a:endParaRPr lang="en-US" altLang="ko-KR" dirty="0">
              <a:latin typeface="Abadi Extra Light" panose="020B0204020104020204" pitchFamily="34" charset="0"/>
            </a:endParaRPr>
          </a:p>
          <a:p>
            <a:r>
              <a:rPr lang="en-US" altLang="ko-KR" dirty="0" err="1">
                <a:latin typeface="Abadi Extra Light" panose="020B0204020104020204" pitchFamily="34" charset="0"/>
              </a:rPr>
              <a:t>dq.push_front</a:t>
            </a:r>
            <a:r>
              <a:rPr lang="en-US" altLang="ko-KR" dirty="0">
                <a:latin typeface="Abadi Extra Light" panose="020B0204020104020204" pitchFamily="34" charset="0"/>
              </a:rPr>
              <a:t>(x) | </a:t>
            </a:r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. </a:t>
            </a:r>
            <a:r>
              <a:rPr lang="en-US" altLang="ko-KR" dirty="0" err="1">
                <a:latin typeface="Abadi Extra Light" panose="020B0204020104020204" pitchFamily="34" charset="0"/>
              </a:rPr>
              <a:t>push_back</a:t>
            </a:r>
            <a:r>
              <a:rPr lang="en-US" altLang="ko-KR" dirty="0">
                <a:latin typeface="Abadi Extra Light" panose="020B0204020104020204" pitchFamily="34" charset="0"/>
              </a:rPr>
              <a:t>(x) | </a:t>
            </a:r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. </a:t>
            </a:r>
            <a:r>
              <a:rPr lang="en-US" altLang="ko-KR" dirty="0" err="1">
                <a:latin typeface="Abadi Extra Light" panose="020B0204020104020204" pitchFamily="34" charset="0"/>
              </a:rPr>
              <a:t>pop_front</a:t>
            </a:r>
            <a:r>
              <a:rPr lang="en-US" altLang="ko-KR" dirty="0">
                <a:latin typeface="Abadi Extra Light" panose="020B0204020104020204" pitchFamily="34" charset="0"/>
              </a:rPr>
              <a:t>() | </a:t>
            </a:r>
          </a:p>
          <a:p>
            <a:pPr marL="0" indent="0">
              <a:buNone/>
            </a:pPr>
            <a:r>
              <a:rPr lang="en-US" altLang="ko-KR" dirty="0">
                <a:latin typeface="Abadi Extra Light" panose="020B0204020104020204" pitchFamily="34" charset="0"/>
              </a:rPr>
              <a:t>  </a:t>
            </a:r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. </a:t>
            </a:r>
            <a:r>
              <a:rPr lang="en-US" altLang="ko-KR" dirty="0" err="1">
                <a:latin typeface="Abadi Extra Light" panose="020B0204020104020204" pitchFamily="34" charset="0"/>
              </a:rPr>
              <a:t>pop_back</a:t>
            </a:r>
            <a:r>
              <a:rPr lang="en-US" altLang="ko-KR" dirty="0">
                <a:latin typeface="Abadi Extra Light" panose="020B0204020104020204" pitchFamily="34" charset="0"/>
              </a:rPr>
              <a:t>() </a:t>
            </a:r>
          </a:p>
          <a:p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. empty() | </a:t>
            </a:r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. size() | </a:t>
            </a:r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. front() | </a:t>
            </a:r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. back()</a:t>
            </a:r>
          </a:p>
          <a:p>
            <a:endParaRPr lang="en-US" altLang="ko-KR" dirty="0">
              <a:latin typeface="Abadi Extra Light" panose="020B0204020104020204" pitchFamily="34" charset="0"/>
            </a:endParaRPr>
          </a:p>
          <a:p>
            <a:r>
              <a:rPr lang="en-US" altLang="ko-KR" dirty="0">
                <a:latin typeface="Abadi Extra Light" panose="020B0204020104020204" pitchFamily="34" charset="0"/>
              </a:rPr>
              <a:t>vector </a:t>
            </a:r>
            <a:r>
              <a:rPr lang="ko-KR" altLang="en-US" dirty="0">
                <a:latin typeface="Abadi Extra Light" panose="020B0204020104020204" pitchFamily="34" charset="0"/>
              </a:rPr>
              <a:t>처럼 중간 원소 접근 가능</a:t>
            </a:r>
            <a:r>
              <a:rPr lang="en-US" altLang="ko-KR" dirty="0">
                <a:latin typeface="Abadi Extra Light" panose="020B0204020104020204" pitchFamily="34" charset="0"/>
              </a:rPr>
              <a:t> (ex.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 err="1">
                <a:latin typeface="Abadi Extra Light" panose="020B0204020104020204" pitchFamily="34" charset="0"/>
              </a:rPr>
              <a:t>dq</a:t>
            </a:r>
            <a:r>
              <a:rPr lang="en-US" altLang="ko-KR" dirty="0">
                <a:latin typeface="Abadi Extra Light" panose="020B0204020104020204" pitchFamily="34" charset="0"/>
              </a:rPr>
              <a:t>[0]) : </a:t>
            </a:r>
            <a:r>
              <a:rPr lang="ko-KR" altLang="en-US" dirty="0" err="1">
                <a:latin typeface="Abadi Extra Light" panose="020B0204020104020204" pitchFamily="34" charset="0"/>
              </a:rPr>
              <a:t>비추천</a:t>
            </a:r>
            <a:endParaRPr lang="en-US" altLang="ko-KR" dirty="0">
              <a:latin typeface="Abadi Extra Light" panose="020B02040201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B1DBD7-A3E7-4AE8-A673-A039FD7088F4}"/>
              </a:ext>
            </a:extLst>
          </p:cNvPr>
          <p:cNvSpPr/>
          <p:nvPr/>
        </p:nvSpPr>
        <p:spPr>
          <a:xfrm>
            <a:off x="2698376" y="1268174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badi Extra Light" panose="020B0604020202020204" pitchFamily="34" charset="0"/>
              </a:rPr>
              <a:t>(double-ended-queue)</a:t>
            </a:r>
            <a:endParaRPr lang="ko-KR" altLang="en-US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5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32703" y="1641178"/>
            <a:ext cx="99265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32703" y="2567935"/>
            <a:ext cx="99265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F27B6A-8AB7-4AC8-A299-27068455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81979"/>
              </p:ext>
            </p:extLst>
          </p:nvPr>
        </p:nvGraphicFramePr>
        <p:xfrm>
          <a:off x="1132703" y="3764830"/>
          <a:ext cx="2781268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97324">
                  <a:extLst>
                    <a:ext uri="{9D8B030D-6E8A-4147-A177-3AD203B41FA5}">
                      <a16:colId xmlns:a16="http://schemas.microsoft.com/office/drawing/2014/main" val="989454755"/>
                    </a:ext>
                  </a:extLst>
                </a:gridCol>
                <a:gridCol w="397324">
                  <a:extLst>
                    <a:ext uri="{9D8B030D-6E8A-4147-A177-3AD203B41FA5}">
                      <a16:colId xmlns:a16="http://schemas.microsoft.com/office/drawing/2014/main" val="3154299045"/>
                    </a:ext>
                  </a:extLst>
                </a:gridCol>
                <a:gridCol w="397324">
                  <a:extLst>
                    <a:ext uri="{9D8B030D-6E8A-4147-A177-3AD203B41FA5}">
                      <a16:colId xmlns:a16="http://schemas.microsoft.com/office/drawing/2014/main" val="190049648"/>
                    </a:ext>
                  </a:extLst>
                </a:gridCol>
                <a:gridCol w="397324">
                  <a:extLst>
                    <a:ext uri="{9D8B030D-6E8A-4147-A177-3AD203B41FA5}">
                      <a16:colId xmlns:a16="http://schemas.microsoft.com/office/drawing/2014/main" val="470032052"/>
                    </a:ext>
                  </a:extLst>
                </a:gridCol>
                <a:gridCol w="397324">
                  <a:extLst>
                    <a:ext uri="{9D8B030D-6E8A-4147-A177-3AD203B41FA5}">
                      <a16:colId xmlns:a16="http://schemas.microsoft.com/office/drawing/2014/main" val="1101389946"/>
                    </a:ext>
                  </a:extLst>
                </a:gridCol>
                <a:gridCol w="397324">
                  <a:extLst>
                    <a:ext uri="{9D8B030D-6E8A-4147-A177-3AD203B41FA5}">
                      <a16:colId xmlns:a16="http://schemas.microsoft.com/office/drawing/2014/main" val="1792725105"/>
                    </a:ext>
                  </a:extLst>
                </a:gridCol>
                <a:gridCol w="397324">
                  <a:extLst>
                    <a:ext uri="{9D8B030D-6E8A-4147-A177-3AD203B41FA5}">
                      <a16:colId xmlns:a16="http://schemas.microsoft.com/office/drawing/2014/main" val="353907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93636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99614C09-80BE-46C6-B68F-7DFA11FFB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69389"/>
              </p:ext>
            </p:extLst>
          </p:nvPr>
        </p:nvGraphicFramePr>
        <p:xfrm>
          <a:off x="6697999" y="3764830"/>
          <a:ext cx="3548405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06915">
                  <a:extLst>
                    <a:ext uri="{9D8B030D-6E8A-4147-A177-3AD203B41FA5}">
                      <a16:colId xmlns:a16="http://schemas.microsoft.com/office/drawing/2014/main" val="98945475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315429904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90049648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470032052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101389946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79272510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353907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93636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E8BC67BD-B179-4FE0-A5C9-EDE5F416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53926"/>
              </p:ext>
            </p:extLst>
          </p:nvPr>
        </p:nvGraphicFramePr>
        <p:xfrm>
          <a:off x="6697996" y="4516863"/>
          <a:ext cx="3548405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06915">
                  <a:extLst>
                    <a:ext uri="{9D8B030D-6E8A-4147-A177-3AD203B41FA5}">
                      <a16:colId xmlns:a16="http://schemas.microsoft.com/office/drawing/2014/main" val="98945475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315429904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90049648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470032052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101389946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79272510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353907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93636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C28C234C-D503-423C-8D03-27F408C46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55579"/>
              </p:ext>
            </p:extLst>
          </p:nvPr>
        </p:nvGraphicFramePr>
        <p:xfrm>
          <a:off x="6697997" y="5737281"/>
          <a:ext cx="3548405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06915">
                  <a:extLst>
                    <a:ext uri="{9D8B030D-6E8A-4147-A177-3AD203B41FA5}">
                      <a16:colId xmlns:a16="http://schemas.microsoft.com/office/drawing/2014/main" val="98945475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315429904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90049648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470032052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101389946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1792725105"/>
                    </a:ext>
                  </a:extLst>
                </a:gridCol>
                <a:gridCol w="506915">
                  <a:extLst>
                    <a:ext uri="{9D8B030D-6E8A-4147-A177-3AD203B41FA5}">
                      <a16:colId xmlns:a16="http://schemas.microsoft.com/office/drawing/2014/main" val="353907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93636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530A3CC7-857B-4A9E-BF7F-D59DEA19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86416"/>
              </p:ext>
            </p:extLst>
          </p:nvPr>
        </p:nvGraphicFramePr>
        <p:xfrm>
          <a:off x="1132703" y="5737281"/>
          <a:ext cx="4361302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96482">
                  <a:extLst>
                    <a:ext uri="{9D8B030D-6E8A-4147-A177-3AD203B41FA5}">
                      <a16:colId xmlns:a16="http://schemas.microsoft.com/office/drawing/2014/main" val="989454755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3154299045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190049648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470032052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1101389946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1792725105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3539078856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1747342184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2109456110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3020391211"/>
                    </a:ext>
                  </a:extLst>
                </a:gridCol>
                <a:gridCol w="396482">
                  <a:extLst>
                    <a:ext uri="{9D8B030D-6E8A-4147-A177-3AD203B41FA5}">
                      <a16:colId xmlns:a16="http://schemas.microsoft.com/office/drawing/2014/main" val="103617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9363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2DCF18-E0E8-4C56-BD30-F8FBE8E21E4F}"/>
              </a:ext>
            </a:extLst>
          </p:cNvPr>
          <p:cNvSpPr/>
          <p:nvPr/>
        </p:nvSpPr>
        <p:spPr>
          <a:xfrm>
            <a:off x="6595258" y="2828885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badi Extra Light" panose="020B0604020202020204" pitchFamily="34" charset="0"/>
              </a:rPr>
              <a:t>deque</a:t>
            </a:r>
            <a:endParaRPr lang="ko-KR" altLang="en-US" dirty="0">
              <a:latin typeface="Abadi Extra Light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202FDC-C163-4CC7-82DE-2FB045AECE10}"/>
              </a:ext>
            </a:extLst>
          </p:cNvPr>
          <p:cNvSpPr/>
          <p:nvPr/>
        </p:nvSpPr>
        <p:spPr>
          <a:xfrm>
            <a:off x="1132703" y="2828885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badi Extra Light" panose="020B0604020202020204" pitchFamily="34" charset="0"/>
              </a:rPr>
              <a:t>vector</a:t>
            </a:r>
            <a:endParaRPr lang="ko-KR" altLang="en-US" dirty="0">
              <a:latin typeface="Abadi Extra Light" panose="020B0604020202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3FF073-8D48-4A83-B53A-B05DB7F09CE4}"/>
              </a:ext>
            </a:extLst>
          </p:cNvPr>
          <p:cNvCxnSpPr/>
          <p:nvPr/>
        </p:nvCxnSpPr>
        <p:spPr>
          <a:xfrm>
            <a:off x="1324599" y="4309162"/>
            <a:ext cx="0" cy="115965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185F19-7051-4256-86AD-553811EB2126}"/>
              </a:ext>
            </a:extLst>
          </p:cNvPr>
          <p:cNvCxnSpPr>
            <a:cxnSpLocks/>
          </p:cNvCxnSpPr>
          <p:nvPr/>
        </p:nvCxnSpPr>
        <p:spPr>
          <a:xfrm>
            <a:off x="6948621" y="5178261"/>
            <a:ext cx="0" cy="324740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badi" panose="020B0604020104020204" pitchFamily="34" charset="0"/>
              </a:rPr>
              <a:t>priority_queue</a:t>
            </a:r>
            <a:r>
              <a:rPr lang="en-US" altLang="ko-KR" dirty="0">
                <a:latin typeface="Abadi" panose="020B06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(</a:t>
            </a:r>
            <a:r>
              <a:rPr lang="en-US" altLang="ko-KR" dirty="0" err="1">
                <a:latin typeface="Abadi Extra Light" panose="020B0204020104020204" pitchFamily="34" charset="0"/>
              </a:rPr>
              <a:t>a.k.a</a:t>
            </a:r>
            <a:r>
              <a:rPr lang="en-US" altLang="ko-KR" dirty="0">
                <a:latin typeface="Abadi Extra Light" panose="020B0204020104020204" pitchFamily="34" charset="0"/>
              </a:rPr>
              <a:t> heap)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badi Extra Light" panose="020B0204020104020204" pitchFamily="34" charset="0"/>
              </a:rPr>
              <a:t>#include &lt;queue&gt; : </a:t>
            </a:r>
            <a:r>
              <a:rPr lang="en-US" altLang="ko-KR" dirty="0" err="1">
                <a:latin typeface="Abadi Extra Light" panose="020B0204020104020204" pitchFamily="34" charset="0"/>
              </a:rPr>
              <a:t>priority_queue</a:t>
            </a:r>
            <a:r>
              <a:rPr lang="en-US" altLang="ko-KR" dirty="0">
                <a:latin typeface="Abadi Extra Light" panose="020B0204020104020204" pitchFamily="34" charset="0"/>
              </a:rPr>
              <a:t> &lt; </a:t>
            </a:r>
            <a:r>
              <a:rPr lang="ko-KR" altLang="en-US" dirty="0" err="1">
                <a:latin typeface="Abadi Extra Light" panose="020B0204020104020204" pitchFamily="34" charset="0"/>
              </a:rPr>
              <a:t>자료형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&gt; </a:t>
            </a:r>
            <a:r>
              <a:rPr lang="en-US" altLang="ko-KR" dirty="0" err="1">
                <a:latin typeface="Abadi Extra Light" panose="020B0204020104020204" pitchFamily="34" charset="0"/>
              </a:rPr>
              <a:t>pq</a:t>
            </a:r>
            <a:r>
              <a:rPr lang="en-US" altLang="ko-KR" dirty="0">
                <a:latin typeface="Abadi Extra Light" panose="020B0204020104020204" pitchFamily="34" charset="0"/>
              </a:rPr>
              <a:t>;</a:t>
            </a:r>
          </a:p>
          <a:p>
            <a:endParaRPr lang="en-US" altLang="ko-KR" dirty="0">
              <a:latin typeface="Abadi Extra Light" panose="020B0204020104020204" pitchFamily="34" charset="0"/>
            </a:endParaRPr>
          </a:p>
          <a:p>
            <a:r>
              <a:rPr lang="ko-KR" altLang="en-US" dirty="0">
                <a:latin typeface="Abadi Extra Light" panose="020B0204020104020204" pitchFamily="34" charset="0"/>
              </a:rPr>
              <a:t>이진 트리 형태로 구성</a:t>
            </a:r>
            <a:endParaRPr lang="en-US" altLang="ko-KR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badi Extra Light" panose="020B0204020104020204" pitchFamily="34" charset="0"/>
            </a:endParaRPr>
          </a:p>
          <a:p>
            <a:r>
              <a:rPr lang="en-US" altLang="ko-KR" dirty="0" err="1">
                <a:latin typeface="Abadi Extra Light" panose="020B0204020104020204" pitchFamily="34" charset="0"/>
              </a:rPr>
              <a:t>pq.push</a:t>
            </a:r>
            <a:r>
              <a:rPr lang="en-US" altLang="ko-KR" dirty="0">
                <a:latin typeface="Abadi Extra Light" panose="020B0204020104020204" pitchFamily="34" charset="0"/>
              </a:rPr>
              <a:t>(x) | </a:t>
            </a:r>
            <a:r>
              <a:rPr lang="en-US" altLang="ko-KR" dirty="0" err="1">
                <a:latin typeface="Abadi Extra Light" panose="020B0204020104020204" pitchFamily="34" charset="0"/>
              </a:rPr>
              <a:t>pq</a:t>
            </a:r>
            <a:r>
              <a:rPr lang="en-US" altLang="ko-KR" dirty="0">
                <a:latin typeface="Abadi Extra Light" panose="020B0204020104020204" pitchFamily="34" charset="0"/>
              </a:rPr>
              <a:t>. pop() | </a:t>
            </a:r>
            <a:r>
              <a:rPr lang="en-US" altLang="ko-KR" dirty="0" err="1">
                <a:latin typeface="Abadi Extra Light" panose="020B0204020104020204" pitchFamily="34" charset="0"/>
              </a:rPr>
              <a:t>pq</a:t>
            </a:r>
            <a:r>
              <a:rPr lang="en-US" altLang="ko-KR" dirty="0">
                <a:latin typeface="Abadi Extra Light" panose="020B0204020104020204" pitchFamily="34" charset="0"/>
              </a:rPr>
              <a:t>. size() | </a:t>
            </a:r>
            <a:r>
              <a:rPr lang="en-US" altLang="ko-KR" dirty="0" err="1">
                <a:latin typeface="Abadi Extra Light" panose="020B0204020104020204" pitchFamily="34" charset="0"/>
              </a:rPr>
              <a:t>pq</a:t>
            </a:r>
            <a:r>
              <a:rPr lang="en-US" altLang="ko-KR" dirty="0">
                <a:latin typeface="Abadi Extra Light" panose="020B0204020104020204" pitchFamily="34" charset="0"/>
              </a:rPr>
              <a:t>. empty() | </a:t>
            </a:r>
          </a:p>
          <a:p>
            <a:pPr marL="0" indent="0">
              <a:buNone/>
            </a:pPr>
            <a:r>
              <a:rPr lang="en-US" altLang="ko-KR" dirty="0">
                <a:latin typeface="Abadi Extra Light" panose="020B0204020104020204" pitchFamily="34" charset="0"/>
              </a:rPr>
              <a:t>  </a:t>
            </a:r>
            <a:r>
              <a:rPr lang="en-US" altLang="ko-KR" dirty="0" err="1">
                <a:latin typeface="Abadi Extra Light" panose="020B0204020104020204" pitchFamily="34" charset="0"/>
              </a:rPr>
              <a:t>pq</a:t>
            </a:r>
            <a:r>
              <a:rPr lang="en-US" altLang="ko-KR" dirty="0">
                <a:latin typeface="Abadi Extra Light" panose="020B0204020104020204" pitchFamily="34" charset="0"/>
              </a:rPr>
              <a:t>. top() (front X)</a:t>
            </a:r>
          </a:p>
          <a:p>
            <a:endParaRPr lang="en-US" altLang="ko-KR" dirty="0">
              <a:latin typeface="Abadi Extra Light" panose="020B0204020104020204" pitchFamily="34" charset="0"/>
            </a:endParaRPr>
          </a:p>
          <a:p>
            <a:r>
              <a:rPr lang="en-US" altLang="ko-KR" dirty="0" err="1">
                <a:latin typeface="Abadi Extra Light" panose="020B0204020104020204" pitchFamily="34" charset="0"/>
              </a:rPr>
              <a:t>priority_queue</a:t>
            </a:r>
            <a:r>
              <a:rPr lang="en-US" altLang="ko-KR" dirty="0">
                <a:latin typeface="Abadi Extra Light" panose="020B0204020104020204" pitchFamily="34" charset="0"/>
              </a:rPr>
              <a:t> : </a:t>
            </a:r>
            <a:r>
              <a:rPr lang="ko-KR" altLang="en-US" dirty="0">
                <a:latin typeface="Abadi Extra Light" panose="020B0204020104020204" pitchFamily="34" charset="0"/>
              </a:rPr>
              <a:t>최대 </a:t>
            </a:r>
            <a:r>
              <a:rPr lang="ko-KR" altLang="en-US" dirty="0" err="1">
                <a:latin typeface="Abadi Extra Light" panose="020B0204020104020204" pitchFamily="34" charset="0"/>
              </a:rPr>
              <a:t>힙</a:t>
            </a:r>
            <a:endParaRPr lang="en-US" altLang="ko-KR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4DECC33-0A67-4AEF-B4FF-45511B948223}"/>
                  </a:ext>
                </a:extLst>
              </p14:cNvPr>
              <p14:cNvContentPartPr/>
              <p14:nvPr/>
            </p14:nvContentPartPr>
            <p14:xfrm>
              <a:off x="1276200" y="5651640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4DECC33-0A67-4AEF-B4FF-45511B948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360" y="558828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5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5848327" y="1256082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          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030985" y="2154006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589362" y="3710957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665669" y="2154006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64432" y="543266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472608" y="3710957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314292" y="543266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224046" y="3710957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10107292" y="3710957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3747678" y="543266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197538" y="543266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499116" y="543266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948976" y="5432665"/>
            <a:ext cx="724930" cy="724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>
            <a:stCxn id="28" idx="3"/>
            <a:endCxn id="31" idx="0"/>
          </p:cNvCxnSpPr>
          <p:nvPr/>
        </p:nvCxnSpPr>
        <p:spPr>
          <a:xfrm flipH="1">
            <a:off x="1226897" y="4329723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5"/>
            <a:endCxn id="42" idx="0"/>
          </p:cNvCxnSpPr>
          <p:nvPr/>
        </p:nvCxnSpPr>
        <p:spPr>
          <a:xfrm>
            <a:off x="2208128" y="4329723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9" idx="3"/>
            <a:endCxn id="66" idx="0"/>
          </p:cNvCxnSpPr>
          <p:nvPr/>
        </p:nvCxnSpPr>
        <p:spPr>
          <a:xfrm flipH="1">
            <a:off x="4110143" y="4329723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39" idx="5"/>
            <a:endCxn id="67" idx="0"/>
          </p:cNvCxnSpPr>
          <p:nvPr/>
        </p:nvCxnSpPr>
        <p:spPr>
          <a:xfrm>
            <a:off x="5091374" y="4329723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9" idx="3"/>
            <a:endCxn id="69" idx="0"/>
          </p:cNvCxnSpPr>
          <p:nvPr/>
        </p:nvCxnSpPr>
        <p:spPr>
          <a:xfrm flipH="1">
            <a:off x="6861581" y="4329723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9" idx="5"/>
            <a:endCxn id="70" idx="0"/>
          </p:cNvCxnSpPr>
          <p:nvPr/>
        </p:nvCxnSpPr>
        <p:spPr>
          <a:xfrm>
            <a:off x="7842812" y="4329723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9" idx="2"/>
            <a:endCxn id="59" idx="0"/>
          </p:cNvCxnSpPr>
          <p:nvPr/>
        </p:nvCxnSpPr>
        <p:spPr>
          <a:xfrm flipH="1">
            <a:off x="7586511" y="2516471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cxnSpLocks/>
            <a:stCxn id="20" idx="6"/>
            <a:endCxn id="29" idx="0"/>
          </p:cNvCxnSpPr>
          <p:nvPr/>
        </p:nvCxnSpPr>
        <p:spPr>
          <a:xfrm>
            <a:off x="6573257" y="1618547"/>
            <a:ext cx="2454877" cy="53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cxnSpLocks/>
            <a:stCxn id="20" idx="2"/>
            <a:endCxn id="27" idx="0"/>
          </p:cNvCxnSpPr>
          <p:nvPr/>
        </p:nvCxnSpPr>
        <p:spPr>
          <a:xfrm flipH="1">
            <a:off x="3393450" y="1618547"/>
            <a:ext cx="2454877" cy="53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7" idx="2"/>
            <a:endCxn id="28" idx="0"/>
          </p:cNvCxnSpPr>
          <p:nvPr/>
        </p:nvCxnSpPr>
        <p:spPr>
          <a:xfrm flipH="1">
            <a:off x="1951827" y="2516471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27" idx="6"/>
            <a:endCxn id="39" idx="0"/>
          </p:cNvCxnSpPr>
          <p:nvPr/>
        </p:nvCxnSpPr>
        <p:spPr>
          <a:xfrm>
            <a:off x="3755915" y="2516471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9" idx="6"/>
            <a:endCxn id="60" idx="0"/>
          </p:cNvCxnSpPr>
          <p:nvPr/>
        </p:nvCxnSpPr>
        <p:spPr>
          <a:xfrm>
            <a:off x="9390599" y="2516471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7948976" y="543266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7224046" y="3710957"/>
            <a:ext cx="724930" cy="724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7224046" y="3710957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117" name="타원 116"/>
          <p:cNvSpPr/>
          <p:nvPr/>
        </p:nvSpPr>
        <p:spPr>
          <a:xfrm>
            <a:off x="8664458" y="2154006"/>
            <a:ext cx="724930" cy="724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664941" y="2154006"/>
            <a:ext cx="724930" cy="724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8918" y="385482"/>
            <a:ext cx="2765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push : O(</a:t>
            </a:r>
            <a:r>
              <a:rPr lang="en-US" altLang="ko-KR" sz="3000" dirty="0" err="1"/>
              <a:t>logN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3057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13" grpId="0" animBg="1"/>
      <p:bldP spid="114" grpId="0" animBg="1"/>
      <p:bldP spid="116" grpId="0" animBg="1"/>
      <p:bldP spid="117" grpId="0" animBg="1"/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5841485" y="1266310"/>
            <a:ext cx="724930" cy="724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024143" y="2164234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582520" y="372118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658827" y="2164234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57590" y="544289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465766" y="372118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307450" y="544289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217204" y="372118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10100450" y="372118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3740836" y="544289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190696" y="544289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492274" y="544289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942134" y="5442893"/>
            <a:ext cx="724930" cy="724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cxnSpLocks/>
            <a:stCxn id="28" idx="3"/>
            <a:endCxn id="31" idx="0"/>
          </p:cNvCxnSpPr>
          <p:nvPr/>
        </p:nvCxnSpPr>
        <p:spPr>
          <a:xfrm flipH="1">
            <a:off x="1220055" y="433995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5"/>
            <a:endCxn id="42" idx="0"/>
          </p:cNvCxnSpPr>
          <p:nvPr/>
        </p:nvCxnSpPr>
        <p:spPr>
          <a:xfrm>
            <a:off x="2201286" y="433995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9" idx="3"/>
            <a:endCxn id="66" idx="0"/>
          </p:cNvCxnSpPr>
          <p:nvPr/>
        </p:nvCxnSpPr>
        <p:spPr>
          <a:xfrm flipH="1">
            <a:off x="4103301" y="433995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39" idx="5"/>
            <a:endCxn id="67" idx="0"/>
          </p:cNvCxnSpPr>
          <p:nvPr/>
        </p:nvCxnSpPr>
        <p:spPr>
          <a:xfrm>
            <a:off x="5084532" y="433995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9" idx="3"/>
            <a:endCxn id="69" idx="0"/>
          </p:cNvCxnSpPr>
          <p:nvPr/>
        </p:nvCxnSpPr>
        <p:spPr>
          <a:xfrm flipH="1">
            <a:off x="6854739" y="433995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9" idx="5"/>
            <a:endCxn id="70" idx="0"/>
          </p:cNvCxnSpPr>
          <p:nvPr/>
        </p:nvCxnSpPr>
        <p:spPr>
          <a:xfrm>
            <a:off x="7835970" y="433995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9" idx="2"/>
            <a:endCxn id="59" idx="0"/>
          </p:cNvCxnSpPr>
          <p:nvPr/>
        </p:nvCxnSpPr>
        <p:spPr>
          <a:xfrm flipH="1">
            <a:off x="7579669" y="2526699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20" idx="6"/>
            <a:endCxn id="29" idx="0"/>
          </p:cNvCxnSpPr>
          <p:nvPr/>
        </p:nvCxnSpPr>
        <p:spPr>
          <a:xfrm>
            <a:off x="6566415" y="1628775"/>
            <a:ext cx="2454877" cy="53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0" idx="2"/>
            <a:endCxn id="27" idx="0"/>
          </p:cNvCxnSpPr>
          <p:nvPr/>
        </p:nvCxnSpPr>
        <p:spPr>
          <a:xfrm flipH="1">
            <a:off x="3386608" y="1628775"/>
            <a:ext cx="2454877" cy="53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7" idx="2"/>
            <a:endCxn id="28" idx="0"/>
          </p:cNvCxnSpPr>
          <p:nvPr/>
        </p:nvCxnSpPr>
        <p:spPr>
          <a:xfrm flipH="1">
            <a:off x="1944985" y="2526699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27" idx="6"/>
            <a:endCxn id="39" idx="0"/>
          </p:cNvCxnSpPr>
          <p:nvPr/>
        </p:nvCxnSpPr>
        <p:spPr>
          <a:xfrm>
            <a:off x="3749073" y="2526699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9" idx="6"/>
            <a:endCxn id="60" idx="0"/>
          </p:cNvCxnSpPr>
          <p:nvPr/>
        </p:nvCxnSpPr>
        <p:spPr>
          <a:xfrm>
            <a:off x="9383757" y="2526699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8918" y="385482"/>
            <a:ext cx="1874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top : O(1)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7369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5848451" y="1274820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031109" y="2172744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589486" y="372969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665793" y="2172744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64556" y="545140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472732" y="372969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314416" y="545140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224170" y="372969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10107416" y="372969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3747802" y="545140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197662" y="545140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499240" y="5451403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949100" y="5451403"/>
            <a:ext cx="724930" cy="724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28" idx="3"/>
            <a:endCxn id="31" idx="0"/>
          </p:cNvCxnSpPr>
          <p:nvPr/>
        </p:nvCxnSpPr>
        <p:spPr>
          <a:xfrm flipH="1">
            <a:off x="1227021" y="434846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5"/>
            <a:endCxn id="42" idx="0"/>
          </p:cNvCxnSpPr>
          <p:nvPr/>
        </p:nvCxnSpPr>
        <p:spPr>
          <a:xfrm>
            <a:off x="2208252" y="434846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9" idx="3"/>
            <a:endCxn id="66" idx="0"/>
          </p:cNvCxnSpPr>
          <p:nvPr/>
        </p:nvCxnSpPr>
        <p:spPr>
          <a:xfrm flipH="1">
            <a:off x="4110267" y="434846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39" idx="5"/>
            <a:endCxn id="67" idx="0"/>
          </p:cNvCxnSpPr>
          <p:nvPr/>
        </p:nvCxnSpPr>
        <p:spPr>
          <a:xfrm>
            <a:off x="5091498" y="434846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9" idx="3"/>
            <a:endCxn id="69" idx="0"/>
          </p:cNvCxnSpPr>
          <p:nvPr/>
        </p:nvCxnSpPr>
        <p:spPr>
          <a:xfrm flipH="1">
            <a:off x="6861705" y="434846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9" idx="5"/>
            <a:endCxn id="70" idx="0"/>
          </p:cNvCxnSpPr>
          <p:nvPr/>
        </p:nvCxnSpPr>
        <p:spPr>
          <a:xfrm>
            <a:off x="7842936" y="4348461"/>
            <a:ext cx="468629" cy="110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9" idx="2"/>
            <a:endCxn id="59" idx="0"/>
          </p:cNvCxnSpPr>
          <p:nvPr/>
        </p:nvCxnSpPr>
        <p:spPr>
          <a:xfrm flipH="1">
            <a:off x="7586635" y="2535209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20" idx="6"/>
            <a:endCxn id="29" idx="0"/>
          </p:cNvCxnSpPr>
          <p:nvPr/>
        </p:nvCxnSpPr>
        <p:spPr>
          <a:xfrm>
            <a:off x="6573381" y="1637285"/>
            <a:ext cx="2454877" cy="53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0" idx="2"/>
            <a:endCxn id="27" idx="0"/>
          </p:cNvCxnSpPr>
          <p:nvPr/>
        </p:nvCxnSpPr>
        <p:spPr>
          <a:xfrm flipH="1">
            <a:off x="3393574" y="1637285"/>
            <a:ext cx="2454877" cy="53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7" idx="2"/>
            <a:endCxn id="28" idx="0"/>
          </p:cNvCxnSpPr>
          <p:nvPr/>
        </p:nvCxnSpPr>
        <p:spPr>
          <a:xfrm flipH="1">
            <a:off x="1951951" y="2535209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27" idx="6"/>
            <a:endCxn id="39" idx="0"/>
          </p:cNvCxnSpPr>
          <p:nvPr/>
        </p:nvCxnSpPr>
        <p:spPr>
          <a:xfrm>
            <a:off x="3756039" y="2535209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9" idx="6"/>
            <a:endCxn id="60" idx="0"/>
          </p:cNvCxnSpPr>
          <p:nvPr/>
        </p:nvCxnSpPr>
        <p:spPr>
          <a:xfrm>
            <a:off x="9390723" y="2535209"/>
            <a:ext cx="1079158" cy="119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8918" y="385482"/>
            <a:ext cx="2614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pop : O(</a:t>
            </a:r>
            <a:r>
              <a:rPr lang="en-US" altLang="ko-KR" sz="3000" dirty="0" err="1"/>
              <a:t>logN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6" name="타원 35"/>
          <p:cNvSpPr/>
          <p:nvPr/>
        </p:nvSpPr>
        <p:spPr>
          <a:xfrm>
            <a:off x="3032807" y="2172017"/>
            <a:ext cx="724930" cy="724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029411" y="2172017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587788" y="3729695"/>
            <a:ext cx="724930" cy="724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587788" y="3729695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312718" y="5451403"/>
            <a:ext cx="724930" cy="724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12718" y="5450676"/>
            <a:ext cx="724930" cy="724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15DB338-F3D1-405E-8F42-4EA252EFC1EA}"/>
              </a:ext>
            </a:extLst>
          </p:cNvPr>
          <p:cNvSpPr/>
          <p:nvPr/>
        </p:nvSpPr>
        <p:spPr>
          <a:xfrm>
            <a:off x="5848451" y="1266582"/>
            <a:ext cx="724930" cy="7249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C950DBC-E866-4EE5-B452-31485B47B1B0}"/>
              </a:ext>
            </a:extLst>
          </p:cNvPr>
          <p:cNvSpPr/>
          <p:nvPr/>
        </p:nvSpPr>
        <p:spPr>
          <a:xfrm>
            <a:off x="7948483" y="5451635"/>
            <a:ext cx="724930" cy="72493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597016B-4660-4EFC-870A-90AD7695A289}"/>
              </a:ext>
            </a:extLst>
          </p:cNvPr>
          <p:cNvCxnSpPr>
            <a:cxnSpLocks/>
          </p:cNvCxnSpPr>
          <p:nvPr/>
        </p:nvCxnSpPr>
        <p:spPr>
          <a:xfrm flipH="1" flipV="1">
            <a:off x="6578427" y="2067168"/>
            <a:ext cx="1449860" cy="3178758"/>
          </a:xfrm>
          <a:prstGeom prst="straightConnector1">
            <a:avLst/>
          </a:prstGeom>
          <a:ln w="28575" cmpd="sng">
            <a:solidFill>
              <a:schemeClr val="accent2">
                <a:lumMod val="20000"/>
                <a:lumOff val="80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CD0D759F-23EF-468B-A3AE-1302A4F9081C}"/>
              </a:ext>
            </a:extLst>
          </p:cNvPr>
          <p:cNvSpPr/>
          <p:nvPr/>
        </p:nvSpPr>
        <p:spPr>
          <a:xfrm>
            <a:off x="5850955" y="1261682"/>
            <a:ext cx="724930" cy="724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898FA-C435-4965-ACCF-BCCDE4210BE5}"/>
              </a:ext>
            </a:extLst>
          </p:cNvPr>
          <p:cNvSpPr/>
          <p:nvPr/>
        </p:nvSpPr>
        <p:spPr>
          <a:xfrm>
            <a:off x="8665793" y="2163312"/>
            <a:ext cx="724930" cy="7249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0643028-333A-48A2-8B5B-0EFA7AEDDCEC}"/>
              </a:ext>
            </a:extLst>
          </p:cNvPr>
          <p:cNvSpPr/>
          <p:nvPr/>
        </p:nvSpPr>
        <p:spPr>
          <a:xfrm>
            <a:off x="5845876" y="1267818"/>
            <a:ext cx="724930" cy="7249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BC424F-2623-422D-9843-F9CC78E31397}"/>
              </a:ext>
            </a:extLst>
          </p:cNvPr>
          <p:cNvSpPr/>
          <p:nvPr/>
        </p:nvSpPr>
        <p:spPr>
          <a:xfrm>
            <a:off x="8663391" y="2160903"/>
            <a:ext cx="724930" cy="7249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AC65DE0-D85A-4EC7-B092-44028445A872}"/>
              </a:ext>
            </a:extLst>
          </p:cNvPr>
          <p:cNvSpPr/>
          <p:nvPr/>
        </p:nvSpPr>
        <p:spPr>
          <a:xfrm>
            <a:off x="7220667" y="3729695"/>
            <a:ext cx="724930" cy="7249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CC5E40B-5FDC-4FA4-B947-F784F00DE91E}"/>
              </a:ext>
            </a:extLst>
          </p:cNvPr>
          <p:cNvSpPr/>
          <p:nvPr/>
        </p:nvSpPr>
        <p:spPr>
          <a:xfrm>
            <a:off x="5841485" y="1266310"/>
            <a:ext cx="724930" cy="724930"/>
          </a:xfrm>
          <a:prstGeom prst="ellipse">
            <a:avLst/>
          </a:prstGeom>
          <a:solidFill>
            <a:schemeClr val="bg1"/>
          </a:solidFill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&lt;map&gt; : map &lt; key </a:t>
            </a:r>
            <a:r>
              <a:rPr lang="ko-KR" altLang="en-US" dirty="0" err="1"/>
              <a:t>자료형</a:t>
            </a:r>
            <a:r>
              <a:rPr lang="en-US" altLang="ko-KR" dirty="0"/>
              <a:t>, value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m;</a:t>
            </a:r>
          </a:p>
          <a:p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기반으로 만들어짐 </a:t>
            </a:r>
            <a:r>
              <a:rPr lang="en-US" altLang="ko-KR" dirty="0"/>
              <a:t>| python3</a:t>
            </a:r>
            <a:r>
              <a:rPr lang="ko-KR" altLang="en-US" dirty="0"/>
              <a:t>에서의 </a:t>
            </a:r>
            <a:r>
              <a:rPr lang="en-US" altLang="ko-KR" dirty="0"/>
              <a:t>dictionary</a:t>
            </a:r>
          </a:p>
          <a:p>
            <a:endParaRPr lang="en-US" altLang="ko-KR" dirty="0"/>
          </a:p>
          <a:p>
            <a:r>
              <a:rPr lang="en-US" altLang="ko-KR" dirty="0" err="1"/>
              <a:t>m.insert</a:t>
            </a:r>
            <a:r>
              <a:rPr lang="en-US" altLang="ko-KR" dirty="0"/>
              <a:t>({key, value}); </a:t>
            </a:r>
            <a:r>
              <a:rPr lang="ko-KR" altLang="en-US" dirty="0"/>
              <a:t>또는</a:t>
            </a:r>
            <a:r>
              <a:rPr lang="en-US" altLang="ko-KR" dirty="0"/>
              <a:t> m[key] = value; </a:t>
            </a:r>
          </a:p>
          <a:p>
            <a:r>
              <a:rPr lang="en-US" altLang="ko-KR" dirty="0" err="1"/>
              <a:t>m.erase</a:t>
            </a:r>
            <a:r>
              <a:rPr lang="en-US" altLang="ko-KR" dirty="0"/>
              <a:t>(key);</a:t>
            </a:r>
          </a:p>
          <a:p>
            <a:r>
              <a:rPr lang="en-US" altLang="ko-KR" dirty="0" err="1"/>
              <a:t>m.count</a:t>
            </a:r>
            <a:r>
              <a:rPr lang="en-US" altLang="ko-KR" dirty="0"/>
              <a:t>(key); : 0 </a:t>
            </a:r>
            <a:r>
              <a:rPr lang="ko-KR" altLang="en-US" dirty="0"/>
              <a:t>아니면 </a:t>
            </a:r>
            <a:r>
              <a:rPr lang="en-US" altLang="ko-KR" dirty="0"/>
              <a:t>1 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en-US" altLang="ko-KR" dirty="0" err="1"/>
              <a:t>multimap</a:t>
            </a:r>
            <a:r>
              <a:rPr lang="ko-KR" altLang="en-US" dirty="0"/>
              <a:t>에선 중복을 허용하므로 </a:t>
            </a:r>
            <a:r>
              <a:rPr lang="en-US" altLang="ko-KR" dirty="0"/>
              <a:t>2 </a:t>
            </a:r>
            <a:r>
              <a:rPr lang="ko-KR" altLang="en-US" dirty="0"/>
              <a:t>이상의 값을 가질 수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51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&lt;map&gt;</a:t>
            </a:r>
          </a:p>
          <a:p>
            <a:r>
              <a:rPr lang="en-US" altLang="ko-KR" dirty="0"/>
              <a:t>map&lt;key, value&gt; m;</a:t>
            </a:r>
          </a:p>
          <a:p>
            <a:endParaRPr lang="en-US" altLang="ko-KR" dirty="0"/>
          </a:p>
          <a:p>
            <a:r>
              <a:rPr lang="ko-KR" altLang="en-US" dirty="0"/>
              <a:t>배열의 포인터 같은 느낌 </a:t>
            </a:r>
            <a:r>
              <a:rPr lang="en-US" altLang="ko-KR" dirty="0"/>
              <a:t>( ex. sort(</a:t>
            </a:r>
            <a:r>
              <a:rPr lang="en-US" altLang="ko-KR" dirty="0" err="1"/>
              <a:t>v.begin</a:t>
            </a:r>
            <a:r>
              <a:rPr lang="en-US" altLang="ko-KR" dirty="0"/>
              <a:t>(), </a:t>
            </a:r>
            <a:r>
              <a:rPr lang="en-US" altLang="ko-KR" dirty="0" err="1"/>
              <a:t>v.end</a:t>
            </a:r>
            <a:r>
              <a:rPr lang="en-US" altLang="ko-KR" dirty="0"/>
              <a:t>()); )</a:t>
            </a:r>
          </a:p>
          <a:p>
            <a:endParaRPr lang="en-US" altLang="ko-KR" dirty="0"/>
          </a:p>
          <a:p>
            <a:r>
              <a:rPr lang="en-US" altLang="ko-KR" dirty="0"/>
              <a:t>map</a:t>
            </a:r>
            <a:r>
              <a:rPr lang="ko-KR" altLang="en-US" dirty="0"/>
              <a:t>의 원소를 출력해보자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(it = </a:t>
            </a:r>
            <a:r>
              <a:rPr lang="en-US" altLang="ko-KR" dirty="0" err="1"/>
              <a:t>m.begin</a:t>
            </a:r>
            <a:r>
              <a:rPr lang="en-US" altLang="ko-KR" dirty="0"/>
              <a:t>(); it != </a:t>
            </a:r>
            <a:r>
              <a:rPr lang="en-US" altLang="ko-KR" dirty="0" err="1"/>
              <a:t>m.end</a:t>
            </a:r>
            <a:r>
              <a:rPr lang="en-US" altLang="ko-KR" dirty="0"/>
              <a:t>() ; it++) {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 &lt;&lt; it-&gt;first &lt;&lt; ‘ ‘ &lt;&lt; it-&gt;second &lt;&lt; ‘\n’;</a:t>
            </a:r>
          </a:p>
          <a:p>
            <a:pPr marL="0" indent="0">
              <a:buNone/>
            </a:pPr>
            <a:r>
              <a:rPr lang="en-US" altLang="ko-KR" dirty="0"/>
              <a:t>}  // a-&gt;b == (*a).b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C1AE49A-D8E9-442A-8E5E-81210A576C42}"/>
                  </a:ext>
                </a:extLst>
              </p14:cNvPr>
              <p14:cNvContentPartPr/>
              <p14:nvPr/>
            </p14:nvContentPartPr>
            <p14:xfrm>
              <a:off x="4025880" y="6178680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C1AE49A-D8E9-442A-8E5E-81210A576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6520" y="6169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5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380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Abadi</vt:lpstr>
      <vt:lpstr>Abadi Extra Light</vt:lpstr>
      <vt:lpstr>Arial</vt:lpstr>
      <vt:lpstr>Office 테마</vt:lpstr>
      <vt:lpstr>deque || map || heap</vt:lpstr>
      <vt:lpstr>deque</vt:lpstr>
      <vt:lpstr>PowerPoint 프레젠테이션</vt:lpstr>
      <vt:lpstr>priority_queue (a.k.a heap)</vt:lpstr>
      <vt:lpstr>PowerPoint 프레젠테이션</vt:lpstr>
      <vt:lpstr>PowerPoint 프레젠테이션</vt:lpstr>
      <vt:lpstr>PowerPoint 프레젠테이션</vt:lpstr>
      <vt:lpstr>map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map, deque, heap</dc:title>
  <dc:creator>박 준성</dc:creator>
  <cp:lastModifiedBy>kimkin0668@gmail.com</cp:lastModifiedBy>
  <cp:revision>31</cp:revision>
  <dcterms:created xsi:type="dcterms:W3CDTF">2020-05-10T09:33:14Z</dcterms:created>
  <dcterms:modified xsi:type="dcterms:W3CDTF">2020-11-16T09:08:27Z</dcterms:modified>
</cp:coreProperties>
</file>