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68" r:id="rId5"/>
    <p:sldId id="259" r:id="rId6"/>
    <p:sldId id="260" r:id="rId7"/>
    <p:sldId id="261" r:id="rId8"/>
    <p:sldId id="262" r:id="rId9"/>
    <p:sldId id="269" r:id="rId10"/>
    <p:sldId id="273" r:id="rId11"/>
    <p:sldId id="265" r:id="rId12"/>
    <p:sldId id="266" r:id="rId13"/>
    <p:sldId id="267" r:id="rId14"/>
    <p:sldId id="287" r:id="rId15"/>
    <p:sldId id="274" r:id="rId16"/>
    <p:sldId id="276" r:id="rId17"/>
    <p:sldId id="280" r:id="rId18"/>
    <p:sldId id="277" r:id="rId19"/>
    <p:sldId id="279" r:id="rId20"/>
    <p:sldId id="278" r:id="rId21"/>
    <p:sldId id="286" r:id="rId22"/>
    <p:sldId id="281" r:id="rId23"/>
    <p:sldId id="283" r:id="rId24"/>
    <p:sldId id="282" r:id="rId25"/>
    <p:sldId id="284" r:id="rId26"/>
    <p:sldId id="285" r:id="rId2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692"/>
  </p:normalViewPr>
  <p:slideViewPr>
    <p:cSldViewPr snapToGrid="0">
      <p:cViewPr>
        <p:scale>
          <a:sx n="81" d="100"/>
          <a:sy n="81" d="100"/>
        </p:scale>
        <p:origin x="231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79777-7F17-F74B-A509-9CF94B2F70E7}" type="datetimeFigureOut">
              <a:rPr lang="en-PK" smtClean="0"/>
              <a:t>05/10/2023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29633-86D8-EC45-83F4-E9CD4F97C6FC}" type="slidenum">
              <a:rPr lang="en-PK" smtClean="0"/>
              <a:t>‹#›</a:t>
            </a:fld>
            <a:endParaRPr lang="en-PK"/>
          </a:p>
        </p:txBody>
      </p:sp>
    </p:spTree>
    <p:extLst>
      <p:ext uri="{BB962C8B-B14F-4D97-AF65-F5344CB8AC3E}">
        <p14:creationId xmlns:p14="http://schemas.microsoft.com/office/powerpoint/2010/main" val="3688693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t>
            </a:r>
            <a:r>
              <a:rPr lang="en-PK" dirty="0"/>
              <a:t>jdbkajdkjasbndkjasbdkajsbndkajdbaksjbdkajsbdkasbd</a:t>
            </a:r>
          </a:p>
          <a:p>
            <a:r>
              <a:rPr lang="en-GB" dirty="0"/>
              <a:t>L</a:t>
            </a:r>
            <a:r>
              <a:rPr lang="en-PK" dirty="0"/>
              <a:t>aksdnaslkdnlaskndlksndlaksdnalksdn</a:t>
            </a:r>
          </a:p>
          <a:p>
            <a:r>
              <a:rPr lang="en-GB" dirty="0"/>
              <a:t>L</a:t>
            </a:r>
            <a:r>
              <a:rPr lang="en-PK" dirty="0"/>
              <a:t>kasdnlkasndlkasndlaksndlkasdnaldnlak</a:t>
            </a:r>
          </a:p>
          <a:p>
            <a:endParaRPr lang="en-PK" dirty="0"/>
          </a:p>
        </p:txBody>
      </p:sp>
      <p:sp>
        <p:nvSpPr>
          <p:cNvPr id="4" name="Slide Number Placeholder 3"/>
          <p:cNvSpPr>
            <a:spLocks noGrp="1"/>
          </p:cNvSpPr>
          <p:nvPr>
            <p:ph type="sldNum" sz="quarter" idx="5"/>
          </p:nvPr>
        </p:nvSpPr>
        <p:spPr/>
        <p:txBody>
          <a:bodyPr/>
          <a:lstStyle/>
          <a:p>
            <a:fld id="{89B29633-86D8-EC45-83F4-E9CD4F97C6FC}" type="slidenum">
              <a:rPr lang="en-PK" smtClean="0"/>
              <a:t>13</a:t>
            </a:fld>
            <a:endParaRPr lang="en-PK"/>
          </a:p>
        </p:txBody>
      </p:sp>
    </p:spTree>
    <p:extLst>
      <p:ext uri="{BB962C8B-B14F-4D97-AF65-F5344CB8AC3E}">
        <p14:creationId xmlns:p14="http://schemas.microsoft.com/office/powerpoint/2010/main" val="349795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89B29633-86D8-EC45-83F4-E9CD4F97C6FC}" type="slidenum">
              <a:rPr lang="en-PK" smtClean="0"/>
              <a:t>23</a:t>
            </a:fld>
            <a:endParaRPr lang="en-PK"/>
          </a:p>
        </p:txBody>
      </p:sp>
    </p:spTree>
    <p:extLst>
      <p:ext uri="{BB962C8B-B14F-4D97-AF65-F5344CB8AC3E}">
        <p14:creationId xmlns:p14="http://schemas.microsoft.com/office/powerpoint/2010/main" val="2313478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2388-D2A0-5F50-2691-886B40FF54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3A5E3A85-574F-3412-EEE8-183F4ED40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5E1183F2-1939-8B8B-68BE-FDF754DA56DF}"/>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5" name="Footer Placeholder 4">
            <a:extLst>
              <a:ext uri="{FF2B5EF4-FFF2-40B4-BE49-F238E27FC236}">
                <a16:creationId xmlns:a16="http://schemas.microsoft.com/office/drawing/2014/main" id="{5C65A76E-4176-A4C3-8D07-8994DEBEE9C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EE58B91-F176-9FFA-845B-7802288127DC}"/>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506039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45B8-CCB0-54D9-C418-174DAF649DB8}"/>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C29633DE-DF20-7581-DFDD-DE14BE0A9E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D6B725BE-89AA-3124-70BC-9F60588DECC6}"/>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5" name="Footer Placeholder 4">
            <a:extLst>
              <a:ext uri="{FF2B5EF4-FFF2-40B4-BE49-F238E27FC236}">
                <a16:creationId xmlns:a16="http://schemas.microsoft.com/office/drawing/2014/main" id="{A40011B0-3FB2-6B72-87A4-23A221E77ED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88699DA-1897-F856-F54F-E3FF3AFE6809}"/>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91974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7D91E5-6EFE-9D3F-D159-DE25CFF809F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6A336FD3-EF94-0A0A-F92F-2962FDFE11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D4F931A4-4086-2B73-D88E-8DD4A3C80AE8}"/>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5" name="Footer Placeholder 4">
            <a:extLst>
              <a:ext uri="{FF2B5EF4-FFF2-40B4-BE49-F238E27FC236}">
                <a16:creationId xmlns:a16="http://schemas.microsoft.com/office/drawing/2014/main" id="{AAF94780-9DD3-7C35-1A09-09395EE0A83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80E2DEB-3169-3AD2-42DB-449FC81DFD03}"/>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370378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60A6-ABE4-3F9E-E851-C0AEF8C3FCA7}"/>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7F85CFB2-1A91-5610-DBD6-B585F13156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E23626AD-A5EB-34E0-D050-9A35816A4BDA}"/>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5" name="Footer Placeholder 4">
            <a:extLst>
              <a:ext uri="{FF2B5EF4-FFF2-40B4-BE49-F238E27FC236}">
                <a16:creationId xmlns:a16="http://schemas.microsoft.com/office/drawing/2014/main" id="{60A72708-84D6-AA20-A8C3-16943B0BFA3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6F235A3-6214-FAAE-FF06-5179CA929E10}"/>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218995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2888-560B-0DE1-B613-5708CAA94E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7D458858-B096-693A-8EB0-EA48692DE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EEC6EB-4EAE-F9B4-1967-04118201730C}"/>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5" name="Footer Placeholder 4">
            <a:extLst>
              <a:ext uri="{FF2B5EF4-FFF2-40B4-BE49-F238E27FC236}">
                <a16:creationId xmlns:a16="http://schemas.microsoft.com/office/drawing/2014/main" id="{4D5C256A-5D4E-7A16-D26E-8B625357789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3DB2F56-3939-2F2D-3A0A-33B68DF52764}"/>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371079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2FD2-2E26-0C8C-A1B4-EF897CD0AF59}"/>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F76DB8C2-1096-CB0B-5D44-21A3C69657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A2D82A12-1E5D-1B72-82EB-8B071E7C0A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D24ADE49-5F42-291B-3770-6AA4F55F315D}"/>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6" name="Footer Placeholder 5">
            <a:extLst>
              <a:ext uri="{FF2B5EF4-FFF2-40B4-BE49-F238E27FC236}">
                <a16:creationId xmlns:a16="http://schemas.microsoft.com/office/drawing/2014/main" id="{B06E59C2-61D5-6803-E650-C3AAAF0AAAD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F89B6BC-3643-775E-8979-82C2E3C25689}"/>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414316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9EA2-F32B-D3ED-F04E-AFB2DA645605}"/>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E5FFA0DE-B57A-A072-3D6E-677625581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4EAB64-00CC-14AE-5859-0CE591B1E41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866776E6-8C0F-659F-FD56-589ED6A04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01B23C-D134-06DC-75AF-6FCF594933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9059C76E-24D4-5CF0-6908-EF625E4AFAAC}"/>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8" name="Footer Placeholder 7">
            <a:extLst>
              <a:ext uri="{FF2B5EF4-FFF2-40B4-BE49-F238E27FC236}">
                <a16:creationId xmlns:a16="http://schemas.microsoft.com/office/drawing/2014/main" id="{24D638F1-7D5E-57EE-6389-AF72608754D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3D08AC0-0D09-6BD7-A848-B9EF206B8628}"/>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48888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A569-1415-D07D-AE18-4A8F4B420EE8}"/>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CCAF6C30-0360-EE04-442A-BC0F82DCCDC5}"/>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4" name="Footer Placeholder 3">
            <a:extLst>
              <a:ext uri="{FF2B5EF4-FFF2-40B4-BE49-F238E27FC236}">
                <a16:creationId xmlns:a16="http://schemas.microsoft.com/office/drawing/2014/main" id="{370612B1-00E3-7F3E-ACDD-76213A76DBD7}"/>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19E0F18-6938-123F-FA3A-AA0CCCBA0448}"/>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381827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ED2A8-72BC-564A-5BF6-06ED7B46F7B7}"/>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3" name="Footer Placeholder 2">
            <a:extLst>
              <a:ext uri="{FF2B5EF4-FFF2-40B4-BE49-F238E27FC236}">
                <a16:creationId xmlns:a16="http://schemas.microsoft.com/office/drawing/2014/main" id="{EF6D51FE-6FA9-A3C7-A45A-DA225C1383E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DF2E30E2-D530-600D-A3E1-B3658D371EA3}"/>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3441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CE6A-B7FF-B7FC-66DA-2FD239568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C7218C3B-6785-CE08-6D39-3FEA36175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DA3831BF-D0CF-4019-807B-14D863787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F44756-32D0-C2F5-E827-0474580F789B}"/>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6" name="Footer Placeholder 5">
            <a:extLst>
              <a:ext uri="{FF2B5EF4-FFF2-40B4-BE49-F238E27FC236}">
                <a16:creationId xmlns:a16="http://schemas.microsoft.com/office/drawing/2014/main" id="{4729BD2D-31C1-2660-740F-ACD33591178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4982E62-B3F5-5113-56E5-8F4750568FC5}"/>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254140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3B0C-3C73-B33F-37C3-16AD582C01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60BCB86F-0E3D-5625-C177-25598562E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53D43C0-E6E5-0E0D-AC3F-552157399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45ACC9-491F-1725-33E2-F508F9613D38}"/>
              </a:ext>
            </a:extLst>
          </p:cNvPr>
          <p:cNvSpPr>
            <a:spLocks noGrp="1"/>
          </p:cNvSpPr>
          <p:nvPr>
            <p:ph type="dt" sz="half" idx="10"/>
          </p:nvPr>
        </p:nvSpPr>
        <p:spPr/>
        <p:txBody>
          <a:bodyPr/>
          <a:lstStyle/>
          <a:p>
            <a:fld id="{5137D097-B22B-1D4F-AAB6-47EE0EB364FA}" type="datetimeFigureOut">
              <a:rPr lang="en-PK" smtClean="0"/>
              <a:t>05/10/2023</a:t>
            </a:fld>
            <a:endParaRPr lang="en-PK"/>
          </a:p>
        </p:txBody>
      </p:sp>
      <p:sp>
        <p:nvSpPr>
          <p:cNvPr id="6" name="Footer Placeholder 5">
            <a:extLst>
              <a:ext uri="{FF2B5EF4-FFF2-40B4-BE49-F238E27FC236}">
                <a16:creationId xmlns:a16="http://schemas.microsoft.com/office/drawing/2014/main" id="{E340FAAF-1677-A446-D9F4-4BC699ED890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99F99AE-B21C-C13A-4D5B-9BDFC9702EF6}"/>
              </a:ext>
            </a:extLst>
          </p:cNvPr>
          <p:cNvSpPr>
            <a:spLocks noGrp="1"/>
          </p:cNvSpPr>
          <p:nvPr>
            <p:ph type="sldNum" sz="quarter" idx="12"/>
          </p:nvPr>
        </p:nvSpPr>
        <p:spPr/>
        <p:txBody>
          <a:bodyPr/>
          <a:lstStyle/>
          <a:p>
            <a:fld id="{35467223-0308-6F41-914D-8B096F64E5C5}" type="slidenum">
              <a:rPr lang="en-PK" smtClean="0"/>
              <a:t>‹#›</a:t>
            </a:fld>
            <a:endParaRPr lang="en-PK"/>
          </a:p>
        </p:txBody>
      </p:sp>
    </p:spTree>
    <p:extLst>
      <p:ext uri="{BB962C8B-B14F-4D97-AF65-F5344CB8AC3E}">
        <p14:creationId xmlns:p14="http://schemas.microsoft.com/office/powerpoint/2010/main" val="198843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A04DD-FC27-F704-B5D4-8E2DB7537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6DAF000A-9177-8471-AB1E-5447B63C6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DC538A5B-E60C-485A-F524-58C1D472E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7D097-B22B-1D4F-AAB6-47EE0EB364FA}" type="datetimeFigureOut">
              <a:rPr lang="en-PK" smtClean="0"/>
              <a:t>05/10/2023</a:t>
            </a:fld>
            <a:endParaRPr lang="en-PK"/>
          </a:p>
        </p:txBody>
      </p:sp>
      <p:sp>
        <p:nvSpPr>
          <p:cNvPr id="5" name="Footer Placeholder 4">
            <a:extLst>
              <a:ext uri="{FF2B5EF4-FFF2-40B4-BE49-F238E27FC236}">
                <a16:creationId xmlns:a16="http://schemas.microsoft.com/office/drawing/2014/main" id="{21D4F8E6-33BF-E70B-5ED6-D72C6485D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311908D-4325-84E3-80C4-22D9AAE319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67223-0308-6F41-914D-8B096F64E5C5}" type="slidenum">
              <a:rPr lang="en-PK" smtClean="0"/>
              <a:t>‹#›</a:t>
            </a:fld>
            <a:endParaRPr lang="en-PK"/>
          </a:p>
        </p:txBody>
      </p:sp>
    </p:spTree>
    <p:extLst>
      <p:ext uri="{BB962C8B-B14F-4D97-AF65-F5344CB8AC3E}">
        <p14:creationId xmlns:p14="http://schemas.microsoft.com/office/powerpoint/2010/main" val="4210760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vlibs.net/datasets/kitt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olab.research.google.com/drive/1HcATvn7mybHxZ5ozOf5Xs-RSjCx7RhkD?usp=shar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68E4-AE33-3B1C-7434-393C605B7555}"/>
              </a:ext>
            </a:extLst>
          </p:cNvPr>
          <p:cNvSpPr>
            <a:spLocks noGrp="1"/>
          </p:cNvSpPr>
          <p:nvPr>
            <p:ph type="ctrTitle"/>
          </p:nvPr>
        </p:nvSpPr>
        <p:spPr>
          <a:xfrm>
            <a:off x="832183" y="3429000"/>
            <a:ext cx="10527632" cy="2671010"/>
          </a:xfrm>
        </p:spPr>
        <p:txBody>
          <a:bodyPr>
            <a:noAutofit/>
          </a:bodyPr>
          <a:lstStyle/>
          <a:p>
            <a:r>
              <a:rPr lang="en-PK" b="1" dirty="0">
                <a:solidFill>
                  <a:schemeClr val="accent1">
                    <a:lumMod val="75000"/>
                  </a:schemeClr>
                </a:solidFill>
                <a:latin typeface="Calibri" panose="020F0502020204030204" pitchFamily="34" charset="0"/>
                <a:cs typeface="Calibri" panose="020F0502020204030204" pitchFamily="34" charset="0"/>
              </a:rPr>
              <a:t>CAUSAL LEARNING</a:t>
            </a:r>
            <a:br>
              <a:rPr lang="en-PK" b="1" dirty="0">
                <a:solidFill>
                  <a:schemeClr val="accent1">
                    <a:lumMod val="75000"/>
                  </a:schemeClr>
                </a:solidFill>
                <a:latin typeface="Calibri" panose="020F0502020204030204" pitchFamily="34" charset="0"/>
                <a:cs typeface="Calibri" panose="020F0502020204030204" pitchFamily="34" charset="0"/>
              </a:rPr>
            </a:br>
            <a:r>
              <a:rPr lang="en-PK" b="1" dirty="0">
                <a:solidFill>
                  <a:schemeClr val="accent1">
                    <a:lumMod val="75000"/>
                  </a:schemeClr>
                </a:solidFill>
                <a:latin typeface="Calibri" panose="020F0502020204030204" pitchFamily="34" charset="0"/>
                <a:cs typeface="Calibri" panose="020F0502020204030204" pitchFamily="34" charset="0"/>
              </a:rPr>
              <a:t>&amp;</a:t>
            </a:r>
            <a:br>
              <a:rPr lang="en-PK" b="1" dirty="0">
                <a:solidFill>
                  <a:schemeClr val="accent1">
                    <a:lumMod val="75000"/>
                  </a:schemeClr>
                </a:solidFill>
                <a:latin typeface="Calibri" panose="020F0502020204030204" pitchFamily="34" charset="0"/>
                <a:cs typeface="Calibri" panose="020F0502020204030204" pitchFamily="34" charset="0"/>
              </a:rPr>
            </a:br>
            <a:r>
              <a:rPr lang="en-PK" b="1" dirty="0">
                <a:solidFill>
                  <a:schemeClr val="accent1">
                    <a:lumMod val="75000"/>
                  </a:schemeClr>
                </a:solidFill>
                <a:latin typeface="Calibri" panose="020F0502020204030204" pitchFamily="34" charset="0"/>
                <a:cs typeface="Calibri" panose="020F0502020204030204" pitchFamily="34" charset="0"/>
              </a:rPr>
              <a:t>EXPLAINABLE AI</a:t>
            </a:r>
          </a:p>
        </p:txBody>
      </p:sp>
      <p:pic>
        <p:nvPicPr>
          <p:cNvPr id="5" name="Picture 4">
            <a:extLst>
              <a:ext uri="{FF2B5EF4-FFF2-40B4-BE49-F238E27FC236}">
                <a16:creationId xmlns:a16="http://schemas.microsoft.com/office/drawing/2014/main" id="{2A5845FA-78E7-61FE-BD5F-B1B10DDB1D44}"/>
              </a:ext>
            </a:extLst>
          </p:cNvPr>
          <p:cNvPicPr>
            <a:picLocks noChangeAspect="1"/>
          </p:cNvPicPr>
          <p:nvPr/>
        </p:nvPicPr>
        <p:blipFill>
          <a:blip r:embed="rId3"/>
          <a:stretch>
            <a:fillRect/>
          </a:stretch>
        </p:blipFill>
        <p:spPr>
          <a:xfrm>
            <a:off x="4920246" y="482600"/>
            <a:ext cx="2351505" cy="2351505"/>
          </a:xfrm>
          <a:prstGeom prst="rect">
            <a:avLst/>
          </a:prstGeom>
        </p:spPr>
      </p:pic>
      <p:sp>
        <p:nvSpPr>
          <p:cNvPr id="7" name="Rectangle 6">
            <a:extLst>
              <a:ext uri="{FF2B5EF4-FFF2-40B4-BE49-F238E27FC236}">
                <a16:creationId xmlns:a16="http://schemas.microsoft.com/office/drawing/2014/main" id="{75958E34-CCDD-DADD-1233-0969DC0D6440}"/>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15577599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1D97-09D2-883A-B129-C5677EB9D7D9}"/>
              </a:ext>
            </a:extLst>
          </p:cNvPr>
          <p:cNvSpPr>
            <a:spLocks noGrp="1"/>
          </p:cNvSpPr>
          <p:nvPr>
            <p:ph type="title"/>
          </p:nvPr>
        </p:nvSpPr>
        <p:spPr/>
        <p:txBody>
          <a:bodyPr/>
          <a:lstStyle/>
          <a:p>
            <a:r>
              <a:rPr lang="en-GB" b="1" dirty="0">
                <a:solidFill>
                  <a:schemeClr val="accent1">
                    <a:lumMod val="75000"/>
                  </a:schemeClr>
                </a:solidFill>
              </a:rPr>
              <a:t>Identification Of Causal Estimand</a:t>
            </a:r>
            <a:endParaRPr lang="en-PK" b="1" dirty="0">
              <a:solidFill>
                <a:schemeClr val="accent1">
                  <a:lumMod val="75000"/>
                </a:schemeClr>
              </a:solidFill>
            </a:endParaRPr>
          </a:p>
        </p:txBody>
      </p:sp>
      <p:sp>
        <p:nvSpPr>
          <p:cNvPr id="3" name="Content Placeholder 2">
            <a:extLst>
              <a:ext uri="{FF2B5EF4-FFF2-40B4-BE49-F238E27FC236}">
                <a16:creationId xmlns:a16="http://schemas.microsoft.com/office/drawing/2014/main" id="{40209A06-A7FF-D42E-1AFF-4AD00D146170}"/>
              </a:ext>
            </a:extLst>
          </p:cNvPr>
          <p:cNvSpPr>
            <a:spLocks noGrp="1"/>
          </p:cNvSpPr>
          <p:nvPr>
            <p:ph idx="1"/>
          </p:nvPr>
        </p:nvSpPr>
        <p:spPr>
          <a:xfrm>
            <a:off x="838200" y="1825624"/>
            <a:ext cx="9671613" cy="4837085"/>
          </a:xfrm>
        </p:spPr>
        <p:txBody>
          <a:bodyPr>
            <a:normAutofit/>
          </a:bodyPr>
          <a:lstStyle/>
          <a:p>
            <a:pPr marL="0" indent="0" algn="just">
              <a:buNone/>
            </a:pPr>
            <a:r>
              <a:rPr lang="en-GB" b="0" i="0" dirty="0">
                <a:effectLst/>
                <a:latin typeface="Söhne"/>
              </a:rPr>
              <a:t>DoWhy finds ways to determine causal effects through graph-based criteria and do-calculus in a causal graph.</a:t>
            </a:r>
          </a:p>
          <a:p>
            <a:pPr marL="0" indent="0" algn="just">
              <a:buNone/>
            </a:pPr>
            <a:r>
              <a:rPr lang="en-GB" dirty="0"/>
              <a:t>Supported identification criteria for Causal Inference are:</a:t>
            </a:r>
          </a:p>
          <a:p>
            <a:pPr marL="971550" lvl="1" indent="-514350" algn="just">
              <a:buFont typeface="+mj-lt"/>
              <a:buAutoNum type="arabicPeriod"/>
            </a:pPr>
            <a:r>
              <a:rPr lang="en-GB" sz="2800" dirty="0"/>
              <a:t>Back-door criterion</a:t>
            </a:r>
          </a:p>
          <a:p>
            <a:pPr marL="971550" lvl="1" indent="-514350" algn="just">
              <a:buFont typeface="+mj-lt"/>
              <a:buAutoNum type="arabicPeriod"/>
            </a:pPr>
            <a:r>
              <a:rPr lang="en-GB" sz="2800" dirty="0"/>
              <a:t>Front-door criterion</a:t>
            </a:r>
          </a:p>
          <a:p>
            <a:pPr marL="971550" lvl="1" indent="-514350" algn="just">
              <a:buFont typeface="+mj-lt"/>
              <a:buAutoNum type="arabicPeriod"/>
            </a:pPr>
            <a:r>
              <a:rPr lang="en-GB" sz="2800" dirty="0"/>
              <a:t>Instrumental Variables</a:t>
            </a:r>
          </a:p>
          <a:p>
            <a:pPr marL="971550" lvl="1" indent="-514350" algn="just">
              <a:buFont typeface="+mj-lt"/>
              <a:buAutoNum type="arabicPeriod"/>
            </a:pPr>
            <a:r>
              <a:rPr lang="en-GB" sz="2800" dirty="0"/>
              <a:t>Mediation Analysis</a:t>
            </a:r>
            <a:endParaRPr lang="en-GB" sz="2800" b="0" i="0" dirty="0">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C77DFB03-E600-3D8A-F49D-2B083B61F495}"/>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837DBA43-CA07-5E1C-BE6E-6619040019FD}"/>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213333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DF98-8DCF-D4F6-6617-F961CCAA64FE}"/>
              </a:ext>
            </a:extLst>
          </p:cNvPr>
          <p:cNvSpPr>
            <a:spLocks noGrp="1"/>
          </p:cNvSpPr>
          <p:nvPr>
            <p:ph type="title"/>
          </p:nvPr>
        </p:nvSpPr>
        <p:spPr/>
        <p:txBody>
          <a:bodyPr/>
          <a:lstStyle/>
          <a:p>
            <a:r>
              <a:rPr lang="en-GB" b="1" dirty="0">
                <a:solidFill>
                  <a:schemeClr val="accent1">
                    <a:lumMod val="75000"/>
                  </a:schemeClr>
                </a:solidFill>
              </a:rPr>
              <a:t>Identification Of Causal Estimand</a:t>
            </a:r>
            <a:r>
              <a:rPr kumimoji="0" lang="en-GB" sz="2000" b="1" i="0" u="none" strike="noStrike" kern="1200" cap="none" spc="0" normalizeH="0" baseline="0" noProof="0" dirty="0">
                <a:ln>
                  <a:noFill/>
                </a:ln>
                <a:solidFill>
                  <a:srgbClr val="4472C4">
                    <a:lumMod val="75000"/>
                  </a:srgbClr>
                </a:solidFill>
                <a:effectLst/>
                <a:uLnTx/>
                <a:uFillTx/>
                <a:latin typeface="Calibri Light" panose="020F0302020204030204"/>
                <a:ea typeface="+mj-ea"/>
                <a:cs typeface="+mj-cs"/>
              </a:rPr>
              <a:t> (Cont.)</a:t>
            </a:r>
            <a:endParaRPr lang="en-PK" dirty="0"/>
          </a:p>
        </p:txBody>
      </p:sp>
      <p:pic>
        <p:nvPicPr>
          <p:cNvPr id="7" name="Content Placeholder 6">
            <a:extLst>
              <a:ext uri="{FF2B5EF4-FFF2-40B4-BE49-F238E27FC236}">
                <a16:creationId xmlns:a16="http://schemas.microsoft.com/office/drawing/2014/main" id="{DB1FFDD0-6D15-8C6E-ECCA-D75E99816F32}"/>
              </a:ext>
            </a:extLst>
          </p:cNvPr>
          <p:cNvPicPr>
            <a:picLocks noGrp="1" noChangeAspect="1"/>
          </p:cNvPicPr>
          <p:nvPr>
            <p:ph idx="1"/>
          </p:nvPr>
        </p:nvPicPr>
        <p:blipFill>
          <a:blip r:embed="rId2"/>
          <a:stretch>
            <a:fillRect/>
          </a:stretch>
        </p:blipFill>
        <p:spPr>
          <a:xfrm>
            <a:off x="976504" y="1335898"/>
            <a:ext cx="9968681" cy="5282821"/>
          </a:xfrm>
        </p:spPr>
      </p:pic>
      <p:sp>
        <p:nvSpPr>
          <p:cNvPr id="4" name="Rectangle 3">
            <a:extLst>
              <a:ext uri="{FF2B5EF4-FFF2-40B4-BE49-F238E27FC236}">
                <a16:creationId xmlns:a16="http://schemas.microsoft.com/office/drawing/2014/main" id="{D7A0E6D6-C2AA-5805-5704-088ED86AC2E5}"/>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C8FA1A05-8B9B-8B68-AF47-8FF74ACE49F8}"/>
              </a:ext>
            </a:extLst>
          </p:cNvPr>
          <p:cNvPicPr>
            <a:picLocks noChangeAspect="1"/>
          </p:cNvPicPr>
          <p:nvPr/>
        </p:nvPicPr>
        <p:blipFill>
          <a:blip r:embed="rId3"/>
          <a:stretch>
            <a:fillRect/>
          </a:stretch>
        </p:blipFill>
        <p:spPr>
          <a:xfrm>
            <a:off x="10945185" y="365125"/>
            <a:ext cx="817229" cy="817229"/>
          </a:xfrm>
          <a:prstGeom prst="rect">
            <a:avLst/>
          </a:prstGeom>
        </p:spPr>
      </p:pic>
      <p:sp>
        <p:nvSpPr>
          <p:cNvPr id="3" name="TextBox 2">
            <a:extLst>
              <a:ext uri="{FF2B5EF4-FFF2-40B4-BE49-F238E27FC236}">
                <a16:creationId xmlns:a16="http://schemas.microsoft.com/office/drawing/2014/main" id="{57EDBFC6-D224-35C0-9756-2E7DB39A440D}"/>
              </a:ext>
            </a:extLst>
          </p:cNvPr>
          <p:cNvSpPr txBox="1"/>
          <p:nvPr/>
        </p:nvSpPr>
        <p:spPr>
          <a:xfrm>
            <a:off x="1420455" y="1857544"/>
            <a:ext cx="4210323" cy="1631216"/>
          </a:xfrm>
          <a:prstGeom prst="rect">
            <a:avLst/>
          </a:prstGeom>
          <a:noFill/>
        </p:spPr>
        <p:txBody>
          <a:bodyPr wrap="square" rtlCol="0">
            <a:spAutoFit/>
          </a:bodyPr>
          <a:lstStyle/>
          <a:p>
            <a:pPr algn="just"/>
            <a:r>
              <a:rPr lang="en-PK" sz="1600" b="1" dirty="0">
                <a:solidFill>
                  <a:schemeClr val="accent1">
                    <a:lumMod val="75000"/>
                  </a:schemeClr>
                </a:solidFill>
                <a:latin typeface="Calibri" panose="020F0502020204030204" pitchFamily="34" charset="0"/>
                <a:cs typeface="Calibri" panose="020F0502020204030204" pitchFamily="34" charset="0"/>
              </a:rPr>
              <a:t>Backdoor Criterion:</a:t>
            </a:r>
          </a:p>
          <a:p>
            <a:pPr marL="171450" indent="-171450" algn="just">
              <a:buFont typeface="Arial" panose="020B0604020202020204" pitchFamily="34" charset="0"/>
              <a:buChar char="•"/>
            </a:pPr>
            <a:r>
              <a:rPr lang="en-GB" sz="1400" b="0" i="0" dirty="0">
                <a:solidFill>
                  <a:schemeClr val="accent1">
                    <a:lumMod val="75000"/>
                  </a:schemeClr>
                </a:solidFill>
                <a:effectLst/>
                <a:latin typeface="Calibri" panose="020F0502020204030204" pitchFamily="34" charset="0"/>
                <a:cs typeface="Calibri" panose="020F0502020204030204" pitchFamily="34" charset="0"/>
              </a:rPr>
              <a:t>Backdoor criterion is a sufficient condition for identifying causal effects in causal graphs.</a:t>
            </a:r>
          </a:p>
          <a:p>
            <a:pPr marL="171450" indent="-171450" algn="just">
              <a:buFont typeface="Arial" panose="020B0604020202020204" pitchFamily="34" charset="0"/>
              <a:buChar char="•"/>
            </a:pPr>
            <a:r>
              <a:rPr lang="en-GB" sz="1400" b="0" i="0" dirty="0">
                <a:solidFill>
                  <a:schemeClr val="accent1">
                    <a:lumMod val="75000"/>
                  </a:schemeClr>
                </a:solidFill>
                <a:effectLst/>
                <a:latin typeface="Calibri" panose="020F0502020204030204" pitchFamily="34" charset="0"/>
                <a:cs typeface="Calibri" panose="020F0502020204030204" pitchFamily="34" charset="0"/>
              </a:rPr>
              <a:t>It requires confounding variables between treatment and outcome</a:t>
            </a:r>
          </a:p>
          <a:p>
            <a:pPr marL="171450" indent="-171450" algn="just">
              <a:buFont typeface="Arial" panose="020B0604020202020204" pitchFamily="34" charset="0"/>
              <a:buChar char="•"/>
            </a:pPr>
            <a:r>
              <a:rPr lang="en-GB" sz="1400" b="0" i="0" dirty="0">
                <a:solidFill>
                  <a:schemeClr val="accent1">
                    <a:lumMod val="75000"/>
                  </a:schemeClr>
                </a:solidFill>
                <a:effectLst/>
                <a:latin typeface="Calibri" panose="020F0502020204030204" pitchFamily="34" charset="0"/>
                <a:cs typeface="Calibri" panose="020F0502020204030204" pitchFamily="34" charset="0"/>
              </a:rPr>
              <a:t>When these conditions are met, the causal effect can be identified using observational data.</a:t>
            </a:r>
            <a:endParaRPr lang="en-GB" sz="1400" b="1" dirty="0">
              <a:solidFill>
                <a:schemeClr val="accent1">
                  <a:lumMod val="75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FED2512-F549-0773-1235-BEDC9AB620EA}"/>
              </a:ext>
            </a:extLst>
          </p:cNvPr>
          <p:cNvSpPr txBox="1"/>
          <p:nvPr/>
        </p:nvSpPr>
        <p:spPr>
          <a:xfrm>
            <a:off x="6190107" y="4268122"/>
            <a:ext cx="4210323" cy="2062103"/>
          </a:xfrm>
          <a:prstGeom prst="rect">
            <a:avLst/>
          </a:prstGeom>
          <a:noFill/>
        </p:spPr>
        <p:txBody>
          <a:bodyPr wrap="square" rtlCol="0">
            <a:spAutoFit/>
          </a:bodyPr>
          <a:lstStyle/>
          <a:p>
            <a:pPr algn="just"/>
            <a:r>
              <a:rPr lang="en-PK" sz="1600" b="1" dirty="0">
                <a:solidFill>
                  <a:schemeClr val="accent1">
                    <a:lumMod val="75000"/>
                  </a:schemeClr>
                </a:solidFill>
              </a:rPr>
              <a:t>Frontdoor Criterion:</a:t>
            </a:r>
          </a:p>
          <a:p>
            <a:pPr marL="171450" indent="-171450" algn="just">
              <a:buFont typeface="Arial" panose="020B0604020202020204" pitchFamily="34" charset="0"/>
              <a:buChar char="•"/>
            </a:pPr>
            <a:r>
              <a:rPr lang="en-GB" sz="1400" b="0" i="0" dirty="0">
                <a:solidFill>
                  <a:schemeClr val="accent1">
                    <a:lumMod val="75000"/>
                  </a:schemeClr>
                </a:solidFill>
                <a:effectLst/>
              </a:rPr>
              <a:t>It necessitates a direct path from treatment to outcome.</a:t>
            </a:r>
          </a:p>
          <a:p>
            <a:pPr marL="171450" indent="-171450" algn="just">
              <a:buFont typeface="Arial" panose="020B0604020202020204" pitchFamily="34" charset="0"/>
              <a:buChar char="•"/>
            </a:pPr>
            <a:r>
              <a:rPr lang="en-GB" sz="1400" b="0" i="0" dirty="0">
                <a:solidFill>
                  <a:schemeClr val="accent1">
                    <a:lumMod val="75000"/>
                  </a:schemeClr>
                </a:solidFill>
                <a:effectLst/>
              </a:rPr>
              <a:t>Intermediate confounding variables should not exist.</a:t>
            </a:r>
          </a:p>
          <a:p>
            <a:pPr marL="171450" indent="-171450" algn="just">
              <a:buFont typeface="Arial" panose="020B0604020202020204" pitchFamily="34" charset="0"/>
              <a:buChar char="•"/>
            </a:pPr>
            <a:r>
              <a:rPr lang="en-GB" sz="1400" b="0" i="0" dirty="0">
                <a:solidFill>
                  <a:schemeClr val="accent1">
                    <a:lumMod val="75000"/>
                  </a:schemeClr>
                </a:solidFill>
                <a:effectLst/>
              </a:rPr>
              <a:t>It requires a clear and direct causal link between treatment and outcome.</a:t>
            </a:r>
          </a:p>
          <a:p>
            <a:pPr marL="171450" indent="-171450" algn="just">
              <a:buFont typeface="Arial" panose="020B0604020202020204" pitchFamily="34" charset="0"/>
              <a:buChar char="•"/>
            </a:pPr>
            <a:r>
              <a:rPr lang="en-GB" sz="1400" b="0" i="0" dirty="0">
                <a:solidFill>
                  <a:schemeClr val="accent1">
                    <a:lumMod val="75000"/>
                  </a:schemeClr>
                </a:solidFill>
                <a:effectLst/>
              </a:rPr>
              <a:t>Contrasts with the backdoor criterion, which allows for indirect effects with proper adjustment for third variables</a:t>
            </a:r>
          </a:p>
        </p:txBody>
      </p:sp>
      <p:sp>
        <p:nvSpPr>
          <p:cNvPr id="10" name="TextBox 9">
            <a:extLst>
              <a:ext uri="{FF2B5EF4-FFF2-40B4-BE49-F238E27FC236}">
                <a16:creationId xmlns:a16="http://schemas.microsoft.com/office/drawing/2014/main" id="{8EEB721B-4A86-29BB-944B-BFDE15CCD32B}"/>
              </a:ext>
            </a:extLst>
          </p:cNvPr>
          <p:cNvSpPr txBox="1"/>
          <p:nvPr/>
        </p:nvSpPr>
        <p:spPr>
          <a:xfrm>
            <a:off x="6192032" y="1838244"/>
            <a:ext cx="4210323" cy="1846659"/>
          </a:xfrm>
          <a:prstGeom prst="rect">
            <a:avLst/>
          </a:prstGeom>
          <a:noFill/>
        </p:spPr>
        <p:txBody>
          <a:bodyPr wrap="square" rtlCol="0">
            <a:spAutoFit/>
          </a:bodyPr>
          <a:lstStyle/>
          <a:p>
            <a:pPr algn="just"/>
            <a:r>
              <a:rPr lang="en-PK" sz="1600" b="1" dirty="0">
                <a:solidFill>
                  <a:schemeClr val="bg1"/>
                </a:solidFill>
                <a:latin typeface="Calibri" panose="020F0502020204030204" pitchFamily="34" charset="0"/>
                <a:cs typeface="Calibri" panose="020F0502020204030204" pitchFamily="34" charset="0"/>
              </a:rPr>
              <a:t>Instrumental Variable (IV):</a:t>
            </a:r>
          </a:p>
          <a:p>
            <a:pPr marL="171450" indent="-171450" algn="just">
              <a:buFont typeface="Arial" panose="020B0604020202020204" pitchFamily="34" charset="0"/>
              <a:buChar char="•"/>
            </a:pPr>
            <a:r>
              <a:rPr lang="en-GB" sz="1400" b="0" i="0" dirty="0">
                <a:solidFill>
                  <a:schemeClr val="bg1"/>
                </a:solidFill>
                <a:effectLst/>
                <a:latin typeface="Calibri" panose="020F0502020204030204" pitchFamily="34" charset="0"/>
                <a:cs typeface="Calibri" panose="020F0502020204030204" pitchFamily="34" charset="0"/>
              </a:rPr>
              <a:t>An instrumental variable affects the treatment but not the outcome directly.</a:t>
            </a:r>
          </a:p>
          <a:p>
            <a:pPr marL="171450" indent="-171450" algn="just">
              <a:buFont typeface="Arial" panose="020B0604020202020204" pitchFamily="34" charset="0"/>
              <a:buChar char="•"/>
            </a:pPr>
            <a:r>
              <a:rPr lang="en-GB" sz="1400" b="0" i="0" dirty="0">
                <a:solidFill>
                  <a:schemeClr val="bg1"/>
                </a:solidFill>
                <a:effectLst/>
                <a:latin typeface="Calibri" panose="020F0502020204030204" pitchFamily="34" charset="0"/>
                <a:cs typeface="Calibri" panose="020F0502020204030204" pitchFamily="34" charset="0"/>
              </a:rPr>
              <a:t>The key idea is that the instrumental variable only influences the treatment, not the outcome, except through its impact on the treatment.</a:t>
            </a:r>
          </a:p>
          <a:p>
            <a:pPr marL="171450" indent="-171450" algn="just">
              <a:buFont typeface="Arial" panose="020B0604020202020204" pitchFamily="34" charset="0"/>
              <a:buChar char="•"/>
            </a:pPr>
            <a:r>
              <a:rPr lang="en-GB" sz="1400" b="0" i="0" dirty="0">
                <a:solidFill>
                  <a:schemeClr val="bg1"/>
                </a:solidFill>
                <a:effectLst/>
                <a:latin typeface="Calibri" panose="020F0502020204030204" pitchFamily="34" charset="0"/>
                <a:cs typeface="Calibri" panose="020F0502020204030204" pitchFamily="34" charset="0"/>
              </a:rPr>
              <a:t>Intermediate confounding variables should be present</a:t>
            </a:r>
          </a:p>
        </p:txBody>
      </p:sp>
      <p:sp>
        <p:nvSpPr>
          <p:cNvPr id="11" name="TextBox 10">
            <a:extLst>
              <a:ext uri="{FF2B5EF4-FFF2-40B4-BE49-F238E27FC236}">
                <a16:creationId xmlns:a16="http://schemas.microsoft.com/office/drawing/2014/main" id="{C4A51DC6-FDC2-9E9D-EA30-C57DF448A238}"/>
              </a:ext>
            </a:extLst>
          </p:cNvPr>
          <p:cNvSpPr txBox="1"/>
          <p:nvPr/>
        </p:nvSpPr>
        <p:spPr>
          <a:xfrm>
            <a:off x="1422380" y="4325994"/>
            <a:ext cx="4210323" cy="1846659"/>
          </a:xfrm>
          <a:prstGeom prst="rect">
            <a:avLst/>
          </a:prstGeom>
          <a:noFill/>
        </p:spPr>
        <p:txBody>
          <a:bodyPr wrap="square" rtlCol="0">
            <a:spAutoFit/>
          </a:bodyPr>
          <a:lstStyle/>
          <a:p>
            <a:pPr marL="0" indent="0" algn="l">
              <a:buNone/>
            </a:pPr>
            <a:r>
              <a:rPr lang="en-GB" sz="1600" b="1" i="0" dirty="0">
                <a:solidFill>
                  <a:schemeClr val="bg1"/>
                </a:solidFill>
                <a:effectLst/>
              </a:rPr>
              <a:t>Mediation analysis</a:t>
            </a:r>
          </a:p>
          <a:p>
            <a:pPr marL="171450" indent="-171450" algn="just">
              <a:buFont typeface="Arial" panose="020B0604020202020204" pitchFamily="34" charset="0"/>
              <a:buChar char="•"/>
            </a:pPr>
            <a:r>
              <a:rPr lang="en-GB" sz="1400" b="0" i="0" dirty="0">
                <a:solidFill>
                  <a:schemeClr val="bg1"/>
                </a:solidFill>
                <a:effectLst/>
              </a:rPr>
              <a:t>Mediation analysis is a statistical method.</a:t>
            </a:r>
          </a:p>
          <a:p>
            <a:pPr marL="171450" indent="-171450" algn="just">
              <a:buFont typeface="Arial" panose="020B0604020202020204" pitchFamily="34" charset="0"/>
              <a:buChar char="•"/>
            </a:pPr>
            <a:r>
              <a:rPr lang="en-GB" sz="1400" b="0" i="0" dirty="0">
                <a:solidFill>
                  <a:schemeClr val="bg1"/>
                </a:solidFill>
                <a:effectLst/>
              </a:rPr>
              <a:t>Its purpose is to identify and estimate indirect effects.</a:t>
            </a:r>
          </a:p>
          <a:p>
            <a:pPr marL="171450" indent="-171450" algn="just">
              <a:buFont typeface="Arial" panose="020B0604020202020204" pitchFamily="34" charset="0"/>
              <a:buChar char="•"/>
            </a:pPr>
            <a:r>
              <a:rPr lang="en-GB" sz="1400" b="0" i="0" dirty="0">
                <a:solidFill>
                  <a:schemeClr val="bg1"/>
                </a:solidFill>
                <a:effectLst/>
              </a:rPr>
              <a:t>It assesses how a treatment variable influences an outcome variable through a mediator variable.</a:t>
            </a:r>
          </a:p>
          <a:p>
            <a:pPr marL="171450" indent="-171450" algn="just">
              <a:buFont typeface="Arial" panose="020B0604020202020204" pitchFamily="34" charset="0"/>
              <a:buChar char="•"/>
            </a:pPr>
            <a:r>
              <a:rPr lang="en-GB" sz="1400" b="0" i="0" dirty="0">
                <a:solidFill>
                  <a:schemeClr val="bg1"/>
                </a:solidFill>
                <a:effectLst/>
              </a:rPr>
              <a:t>Mediator variables essentially absorb the effect of treatment and transmit it to outcome.</a:t>
            </a:r>
          </a:p>
        </p:txBody>
      </p:sp>
    </p:spTree>
    <p:extLst>
      <p:ext uri="{BB962C8B-B14F-4D97-AF65-F5344CB8AC3E}">
        <p14:creationId xmlns:p14="http://schemas.microsoft.com/office/powerpoint/2010/main" val="415066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E912-7B25-AF2A-F68D-E265A75D6906}"/>
              </a:ext>
            </a:extLst>
          </p:cNvPr>
          <p:cNvSpPr>
            <a:spLocks noGrp="1"/>
          </p:cNvSpPr>
          <p:nvPr>
            <p:ph type="title"/>
          </p:nvPr>
        </p:nvSpPr>
        <p:spPr/>
        <p:txBody>
          <a:bodyPr/>
          <a:lstStyle/>
          <a:p>
            <a:r>
              <a:rPr lang="en-GB" b="1" dirty="0">
                <a:solidFill>
                  <a:schemeClr val="accent1">
                    <a:lumMod val="75000"/>
                  </a:schemeClr>
                </a:solidFill>
              </a:rPr>
              <a:t>Estimate the causal effect</a:t>
            </a:r>
            <a:endParaRPr lang="en-PK" b="1" dirty="0">
              <a:solidFill>
                <a:schemeClr val="accent1">
                  <a:lumMod val="75000"/>
                </a:schemeClr>
              </a:solidFill>
            </a:endParaRPr>
          </a:p>
        </p:txBody>
      </p:sp>
      <p:sp>
        <p:nvSpPr>
          <p:cNvPr id="3" name="Content Placeholder 2">
            <a:extLst>
              <a:ext uri="{FF2B5EF4-FFF2-40B4-BE49-F238E27FC236}">
                <a16:creationId xmlns:a16="http://schemas.microsoft.com/office/drawing/2014/main" id="{6C264900-4B15-1E3D-4243-5DB94BA7CB6D}"/>
              </a:ext>
            </a:extLst>
          </p:cNvPr>
          <p:cNvSpPr>
            <a:spLocks noGrp="1"/>
          </p:cNvSpPr>
          <p:nvPr>
            <p:ph idx="1"/>
          </p:nvPr>
        </p:nvSpPr>
        <p:spPr/>
        <p:txBody>
          <a:bodyPr/>
          <a:lstStyle/>
          <a:p>
            <a:pPr algn="l">
              <a:buFont typeface="Arial" panose="020B0604020202020204" pitchFamily="34" charset="0"/>
              <a:buChar char="•"/>
            </a:pPr>
            <a:r>
              <a:rPr lang="en-GB" b="0" i="0" dirty="0" err="1">
                <a:effectLst/>
                <a:latin typeface="Calibri" panose="020F0502020204030204" pitchFamily="34" charset="0"/>
                <a:cs typeface="Calibri" panose="020F0502020204030204" pitchFamily="34" charset="0"/>
              </a:rPr>
              <a:t>DoWhy</a:t>
            </a:r>
            <a:r>
              <a:rPr lang="en-GB" b="0" i="0" dirty="0">
                <a:effectLst/>
                <a:latin typeface="Calibri" panose="020F0502020204030204" pitchFamily="34" charset="0"/>
                <a:cs typeface="Calibri" panose="020F0502020204030204" pitchFamily="34" charset="0"/>
              </a:rPr>
              <a:t> supports methods based on both the back-door criterion and instrumental variables for causal analysis.</a:t>
            </a:r>
          </a:p>
          <a:p>
            <a:pPr algn="l">
              <a:buFont typeface="Arial" panose="020B0604020202020204" pitchFamily="34" charset="0"/>
              <a:buChar char="•"/>
            </a:pPr>
            <a:r>
              <a:rPr lang="en-GB" b="0" i="0" dirty="0">
                <a:effectLst/>
                <a:latin typeface="Calibri" panose="020F0502020204030204" pitchFamily="34" charset="0"/>
                <a:cs typeface="Calibri" panose="020F0502020204030204" pitchFamily="34" charset="0"/>
              </a:rPr>
              <a:t>It offers non-parametric confidence intervals to assess the uncertainty of estimates.</a:t>
            </a:r>
          </a:p>
          <a:p>
            <a:pPr algn="l">
              <a:buFont typeface="Arial" panose="020B0604020202020204" pitchFamily="34" charset="0"/>
              <a:buChar char="•"/>
            </a:pPr>
            <a:r>
              <a:rPr lang="en-GB" b="0" i="0" dirty="0" err="1">
                <a:effectLst/>
                <a:latin typeface="Calibri" panose="020F0502020204030204" pitchFamily="34" charset="0"/>
                <a:cs typeface="Calibri" panose="020F0502020204030204" pitchFamily="34" charset="0"/>
              </a:rPr>
              <a:t>DoWhy</a:t>
            </a:r>
            <a:r>
              <a:rPr lang="en-GB" b="0" i="0" dirty="0">
                <a:effectLst/>
                <a:latin typeface="Calibri" panose="020F0502020204030204" pitchFamily="34" charset="0"/>
                <a:cs typeface="Calibri" panose="020F0502020204030204" pitchFamily="34" charset="0"/>
              </a:rPr>
              <a:t> provides a permutation test for evaluating the statistical significance of obtained causal effect estimates.</a:t>
            </a:r>
          </a:p>
          <a:p>
            <a:endParaRPr lang="en-PK" dirty="0"/>
          </a:p>
        </p:txBody>
      </p:sp>
      <p:sp>
        <p:nvSpPr>
          <p:cNvPr id="4" name="Rectangle 3">
            <a:extLst>
              <a:ext uri="{FF2B5EF4-FFF2-40B4-BE49-F238E27FC236}">
                <a16:creationId xmlns:a16="http://schemas.microsoft.com/office/drawing/2014/main" id="{93D61830-4D86-A3C5-770E-BB89B80DAB77}"/>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AE0E43F6-235C-3303-7023-D7FCC55B9F61}"/>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53007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p:txBody>
          <a:bodyPr/>
          <a:lstStyle/>
          <a:p>
            <a:r>
              <a:rPr lang="en-GB" b="1" dirty="0">
                <a:solidFill>
                  <a:schemeClr val="accent1">
                    <a:lumMod val="75000"/>
                  </a:schemeClr>
                </a:solidFill>
              </a:rPr>
              <a:t>Estimate the causal effect </a:t>
            </a:r>
            <a:r>
              <a:rPr kumimoji="0" lang="en-GB" sz="2000" b="1" i="0" u="none" strike="noStrike" kern="1200" cap="none" spc="0" normalizeH="0" baseline="0" noProof="0" dirty="0">
                <a:ln>
                  <a:noFill/>
                </a:ln>
                <a:solidFill>
                  <a:srgbClr val="4472C4">
                    <a:lumMod val="75000"/>
                  </a:srgbClr>
                </a:solidFill>
                <a:effectLst/>
                <a:uLnTx/>
                <a:uFillTx/>
                <a:latin typeface="Calibri Light" panose="020F0302020204030204"/>
                <a:ea typeface="+mj-ea"/>
                <a:cs typeface="+mj-cs"/>
              </a:rPr>
              <a:t>(Cont.)</a:t>
            </a:r>
            <a:endParaRPr lang="en-PK" dirty="0"/>
          </a:p>
        </p:txBody>
      </p:sp>
      <p:sp>
        <p:nvSpPr>
          <p:cNvPr id="3" name="Content Placeholder 2">
            <a:extLst>
              <a:ext uri="{FF2B5EF4-FFF2-40B4-BE49-F238E27FC236}">
                <a16:creationId xmlns:a16="http://schemas.microsoft.com/office/drawing/2014/main" id="{692EDFF5-121D-077B-0BB8-5552E1846421}"/>
              </a:ext>
            </a:extLst>
          </p:cNvPr>
          <p:cNvSpPr>
            <a:spLocks noGrp="1"/>
          </p:cNvSpPr>
          <p:nvPr>
            <p:ph idx="1"/>
          </p:nvPr>
        </p:nvSpPr>
        <p:spPr>
          <a:xfrm>
            <a:off x="838200" y="1825625"/>
            <a:ext cx="10515600" cy="4667250"/>
          </a:xfrm>
        </p:spPr>
        <p:txBody>
          <a:bodyPr>
            <a:normAutofit fontScale="85000" lnSpcReduction="20000"/>
          </a:bodyPr>
          <a:lstStyle/>
          <a:p>
            <a:pPr marL="0" indent="0">
              <a:buNone/>
            </a:pPr>
            <a:r>
              <a:rPr lang="en-GB" dirty="0"/>
              <a:t>Supported estimation methods include:</a:t>
            </a:r>
          </a:p>
          <a:p>
            <a:pPr algn="l"/>
            <a:r>
              <a:rPr lang="en-GB" b="0" i="0" dirty="0">
                <a:effectLst/>
                <a:latin typeface="Google Sans"/>
              </a:rPr>
              <a:t>Methods based on estimating the outcome model</a:t>
            </a:r>
          </a:p>
          <a:p>
            <a:pPr lvl="1"/>
            <a:r>
              <a:rPr lang="en-GB" b="0" i="0" dirty="0">
                <a:effectLst/>
                <a:latin typeface="Google Sans"/>
              </a:rPr>
              <a:t>Linear Regression</a:t>
            </a:r>
          </a:p>
          <a:p>
            <a:pPr lvl="1"/>
            <a:r>
              <a:rPr lang="en-GB" b="0" i="0" dirty="0">
                <a:effectLst/>
                <a:latin typeface="Google Sans"/>
              </a:rPr>
              <a:t>Generalized Linear Models</a:t>
            </a:r>
          </a:p>
          <a:p>
            <a:pPr algn="l"/>
            <a:r>
              <a:rPr lang="en-GB" b="0" i="0" dirty="0">
                <a:effectLst/>
                <a:latin typeface="Google Sans"/>
              </a:rPr>
              <a:t>Methods based on the instrumental variables identification</a:t>
            </a:r>
          </a:p>
          <a:p>
            <a:pPr lvl="1"/>
            <a:r>
              <a:rPr lang="en-GB" b="0" i="0" dirty="0">
                <a:effectLst/>
                <a:latin typeface="Google Sans"/>
              </a:rPr>
              <a:t>Binary Instrument/Wald Estimator</a:t>
            </a:r>
          </a:p>
          <a:p>
            <a:pPr lvl="1"/>
            <a:r>
              <a:rPr lang="en-GB" b="0" i="0" dirty="0">
                <a:effectLst/>
                <a:latin typeface="Google Sans"/>
              </a:rPr>
              <a:t>Two-stage least squares</a:t>
            </a:r>
          </a:p>
          <a:p>
            <a:pPr lvl="1"/>
            <a:r>
              <a:rPr lang="en-GB" b="0" i="0" dirty="0">
                <a:effectLst/>
                <a:latin typeface="Google Sans"/>
              </a:rPr>
              <a:t>Regression discontinuity</a:t>
            </a:r>
          </a:p>
          <a:p>
            <a:pPr algn="l"/>
            <a:r>
              <a:rPr lang="en-GB" b="0" i="0" dirty="0">
                <a:effectLst/>
                <a:latin typeface="Google Sans"/>
              </a:rPr>
              <a:t>Methods for front-door criterion and general mediation</a:t>
            </a:r>
          </a:p>
          <a:p>
            <a:pPr lvl="1"/>
            <a:r>
              <a:rPr lang="en-GB" b="0" i="0" dirty="0">
                <a:effectLst/>
                <a:latin typeface="Google Sans"/>
              </a:rPr>
              <a:t>Two-stage linear regression</a:t>
            </a:r>
            <a:endParaRPr lang="en-GB" dirty="0"/>
          </a:p>
          <a:p>
            <a:pPr algn="l"/>
            <a:r>
              <a:rPr lang="en-GB" b="0" i="0" dirty="0">
                <a:effectLst/>
                <a:latin typeface="Google Sans"/>
              </a:rPr>
              <a:t>Methods based on estimating the treatment assignment</a:t>
            </a:r>
          </a:p>
          <a:p>
            <a:pPr lvl="1"/>
            <a:r>
              <a:rPr lang="en-GB" b="0" i="0" dirty="0">
                <a:effectLst/>
                <a:latin typeface="Google Sans"/>
              </a:rPr>
              <a:t>Propensity-based Stratification</a:t>
            </a:r>
          </a:p>
          <a:p>
            <a:pPr lvl="1"/>
            <a:r>
              <a:rPr lang="en-GB" b="0" i="0" dirty="0">
                <a:effectLst/>
                <a:latin typeface="Google Sans"/>
              </a:rPr>
              <a:t>Propensity Score Matching</a:t>
            </a:r>
          </a:p>
          <a:p>
            <a:pPr lvl="1"/>
            <a:r>
              <a:rPr lang="en-GB" b="0" i="0" dirty="0">
                <a:effectLst/>
                <a:latin typeface="Google Sans"/>
              </a:rPr>
              <a:t>Inverse Propensity Weighting</a:t>
            </a:r>
          </a:p>
          <a:p>
            <a:pPr marL="0" indent="0">
              <a:buNone/>
            </a:pPr>
            <a:endParaRPr lang="en-PK" dirty="0"/>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3"/>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90683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3A04-A1B1-D8A2-F9B3-7DE687EAB792}"/>
              </a:ext>
            </a:extLst>
          </p:cNvPr>
          <p:cNvSpPr>
            <a:spLocks noGrp="1"/>
          </p:cNvSpPr>
          <p:nvPr>
            <p:ph type="title"/>
          </p:nvPr>
        </p:nvSpPr>
        <p:spPr/>
        <p:txBody>
          <a:bodyPr/>
          <a:lstStyle/>
          <a:p>
            <a:r>
              <a:rPr lang="en-PK" b="1" dirty="0">
                <a:solidFill>
                  <a:schemeClr val="accent1">
                    <a:lumMod val="75000"/>
                  </a:schemeClr>
                </a:solidFill>
              </a:rPr>
              <a:t>Refutation Testing</a:t>
            </a:r>
          </a:p>
        </p:txBody>
      </p:sp>
      <p:sp>
        <p:nvSpPr>
          <p:cNvPr id="3" name="Content Placeholder 2">
            <a:extLst>
              <a:ext uri="{FF2B5EF4-FFF2-40B4-BE49-F238E27FC236}">
                <a16:creationId xmlns:a16="http://schemas.microsoft.com/office/drawing/2014/main" id="{CF3E9473-1824-BA68-92BE-7BDB65065629}"/>
              </a:ext>
            </a:extLst>
          </p:cNvPr>
          <p:cNvSpPr>
            <a:spLocks noGrp="1"/>
          </p:cNvSpPr>
          <p:nvPr>
            <p:ph idx="1"/>
          </p:nvPr>
        </p:nvSpPr>
        <p:spPr/>
        <p:txBody>
          <a:bodyPr/>
          <a:lstStyle/>
          <a:p>
            <a:pPr algn="just"/>
            <a:r>
              <a:rPr lang="en-GB" b="0" i="0" dirty="0">
                <a:effectLst/>
                <a:latin typeface="Slack-Lato"/>
              </a:rPr>
              <a:t>Refutation testing is a set of methods used to validate the assumptions of a causal model.</a:t>
            </a:r>
          </a:p>
          <a:p>
            <a:pPr algn="just"/>
            <a:r>
              <a:rPr lang="en-GB" b="0" i="0" dirty="0">
                <a:effectLst/>
                <a:latin typeface="Slack-Lato"/>
              </a:rPr>
              <a:t>Its primary objective is to uncover potential biases in the model and evaluate the resilience of causal estimates.</a:t>
            </a:r>
            <a:endParaRPr lang="en-GB" dirty="0">
              <a:solidFill>
                <a:srgbClr val="D1D2D3"/>
              </a:solidFill>
              <a:latin typeface="Slack-Lato"/>
            </a:endParaRPr>
          </a:p>
          <a:p>
            <a:pPr algn="just"/>
            <a:r>
              <a:rPr lang="en-GB" b="0" i="0" dirty="0">
                <a:effectLst/>
                <a:latin typeface="Slack-Lato"/>
              </a:rPr>
              <a:t>It also helps to identi</a:t>
            </a:r>
            <a:r>
              <a:rPr lang="en-GB" dirty="0">
                <a:latin typeface="Slack-Lato"/>
              </a:rPr>
              <a:t>fy that the cause we have identified is the right cause or not by applying different methods based on the causal estimate</a:t>
            </a:r>
            <a:endParaRPr lang="en-GB" b="0" i="0" dirty="0">
              <a:effectLst/>
              <a:latin typeface="Slack-Lato"/>
            </a:endParaRPr>
          </a:p>
        </p:txBody>
      </p:sp>
      <p:sp>
        <p:nvSpPr>
          <p:cNvPr id="4" name="Rectangle 3">
            <a:extLst>
              <a:ext uri="{FF2B5EF4-FFF2-40B4-BE49-F238E27FC236}">
                <a16:creationId xmlns:a16="http://schemas.microsoft.com/office/drawing/2014/main" id="{40A72961-4C3B-6F50-55F8-BDC5753C05DA}"/>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C7919C66-415F-C58A-887A-7A686DA3970B}"/>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221756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p:txBody>
          <a:bodyPr/>
          <a:lstStyle/>
          <a:p>
            <a:r>
              <a:rPr lang="en-GB" b="1" dirty="0">
                <a:solidFill>
                  <a:schemeClr val="accent1">
                    <a:lumMod val="75000"/>
                  </a:schemeClr>
                </a:solidFill>
              </a:rPr>
              <a:t>Refutation Methods</a:t>
            </a:r>
            <a:endParaRPr lang="en-PK" b="1" dirty="0">
              <a:solidFill>
                <a:schemeClr val="accent1">
                  <a:lumMod val="75000"/>
                </a:schemeClr>
              </a:solidFill>
            </a:endParaRPr>
          </a:p>
        </p:txBody>
      </p:sp>
      <p:sp>
        <p:nvSpPr>
          <p:cNvPr id="3" name="Content Placeholder 2">
            <a:extLst>
              <a:ext uri="{FF2B5EF4-FFF2-40B4-BE49-F238E27FC236}">
                <a16:creationId xmlns:a16="http://schemas.microsoft.com/office/drawing/2014/main" id="{692EDFF5-121D-077B-0BB8-5552E1846421}"/>
              </a:ext>
            </a:extLst>
          </p:cNvPr>
          <p:cNvSpPr>
            <a:spLocks noGrp="1"/>
          </p:cNvSpPr>
          <p:nvPr>
            <p:ph idx="1"/>
          </p:nvPr>
        </p:nvSpPr>
        <p:spPr/>
        <p:txBody>
          <a:bodyPr/>
          <a:lstStyle/>
          <a:p>
            <a:r>
              <a:rPr lang="en-PK" dirty="0"/>
              <a:t>Refutation is done to check the robustness of estimate to assumption voilations.</a:t>
            </a:r>
          </a:p>
          <a:p>
            <a:endParaRPr lang="en-PK" dirty="0"/>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2"/>
          <a:stretch>
            <a:fillRect/>
          </a:stretch>
        </p:blipFill>
        <p:spPr>
          <a:xfrm>
            <a:off x="10945185" y="365125"/>
            <a:ext cx="817229" cy="817229"/>
          </a:xfrm>
          <a:prstGeom prst="rect">
            <a:avLst/>
          </a:prstGeom>
        </p:spPr>
      </p:pic>
      <p:graphicFrame>
        <p:nvGraphicFramePr>
          <p:cNvPr id="6" name="Table 5">
            <a:extLst>
              <a:ext uri="{FF2B5EF4-FFF2-40B4-BE49-F238E27FC236}">
                <a16:creationId xmlns:a16="http://schemas.microsoft.com/office/drawing/2014/main" id="{020BCBE8-2692-17EC-3B41-73E135A53429}"/>
              </a:ext>
            </a:extLst>
          </p:cNvPr>
          <p:cNvGraphicFramePr>
            <a:graphicFrameLocks noGrp="1"/>
          </p:cNvGraphicFramePr>
          <p:nvPr>
            <p:extLst>
              <p:ext uri="{D42A27DB-BD31-4B8C-83A1-F6EECF244321}">
                <p14:modId xmlns:p14="http://schemas.microsoft.com/office/powerpoint/2010/main" val="1491953394"/>
              </p:ext>
            </p:extLst>
          </p:nvPr>
        </p:nvGraphicFramePr>
        <p:xfrm>
          <a:off x="951051" y="1521939"/>
          <a:ext cx="10515599" cy="4970936"/>
        </p:xfrm>
        <a:graphic>
          <a:graphicData uri="http://schemas.openxmlformats.org/drawingml/2006/table">
            <a:tbl>
              <a:tblPr firstRow="1" bandCol="1"/>
              <a:tblGrid>
                <a:gridCol w="1297926">
                  <a:extLst>
                    <a:ext uri="{9D8B030D-6E8A-4147-A177-3AD203B41FA5}">
                      <a16:colId xmlns:a16="http://schemas.microsoft.com/office/drawing/2014/main" val="496307776"/>
                    </a:ext>
                  </a:extLst>
                </a:gridCol>
                <a:gridCol w="9217673">
                  <a:extLst>
                    <a:ext uri="{9D8B030D-6E8A-4147-A177-3AD203B41FA5}">
                      <a16:colId xmlns:a16="http://schemas.microsoft.com/office/drawing/2014/main" val="2965391463"/>
                    </a:ext>
                  </a:extLst>
                </a:gridCol>
              </a:tblGrid>
              <a:tr h="134573">
                <a:tc>
                  <a:txBody>
                    <a:bodyPr/>
                    <a:lstStyle/>
                    <a:p>
                      <a:pPr algn="l"/>
                      <a:r>
                        <a:rPr lang="en-GB" sz="1200" b="1" dirty="0">
                          <a:solidFill>
                            <a:schemeClr val="bg1"/>
                          </a:solidFill>
                          <a:effectLst/>
                          <a:latin typeface="Google Sans"/>
                        </a:rPr>
                        <a:t>Refutation Method</a:t>
                      </a:r>
                    </a:p>
                  </a:txBody>
                  <a:tcPr marL="28378" marR="28378" marT="14189" marB="14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a:r>
                        <a:rPr lang="en-GB" sz="1200" b="1" dirty="0">
                          <a:solidFill>
                            <a:schemeClr val="bg1"/>
                          </a:solidFill>
                          <a:effectLst/>
                          <a:latin typeface="Google Sans"/>
                        </a:rPr>
                        <a:t>Description</a:t>
                      </a:r>
                    </a:p>
                  </a:txBody>
                  <a:tcPr marL="28378" marR="28378" marT="14189" marB="141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912498689"/>
                  </a:ext>
                </a:extLst>
              </a:tr>
              <a:tr h="584336">
                <a:tc>
                  <a:txBody>
                    <a:bodyPr/>
                    <a:lstStyle/>
                    <a:p>
                      <a:r>
                        <a:rPr lang="en-GB" sz="1200" b="0" dirty="0">
                          <a:solidFill>
                            <a:schemeClr val="bg1"/>
                          </a:solidFill>
                          <a:effectLst/>
                          <a:latin typeface="Google Sans"/>
                        </a:rPr>
                        <a:t>Add Random Common Cause</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GB" sz="1200" b="0">
                          <a:solidFill>
                            <a:schemeClr val="bg1"/>
                          </a:solidFill>
                          <a:effectLst/>
                          <a:latin typeface="Google Sans"/>
                        </a:rPr>
                        <a:t>Adds a random variable to the dataset and reruns the analysis to see if the causal estimate changes. If the estimate changes, then it is sensitive to unobserved common causes.</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972677859"/>
                  </a:ext>
                </a:extLst>
              </a:tr>
              <a:tr h="584336">
                <a:tc>
                  <a:txBody>
                    <a:bodyPr/>
                    <a:lstStyle/>
                    <a:p>
                      <a:r>
                        <a:rPr lang="en-GB" sz="1200" b="0" dirty="0">
                          <a:solidFill>
                            <a:schemeClr val="bg1"/>
                          </a:solidFill>
                          <a:effectLst/>
                          <a:latin typeface="Google Sans"/>
                        </a:rPr>
                        <a:t>Placebo Treatment</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GB" sz="1200" b="0" dirty="0">
                          <a:solidFill>
                            <a:schemeClr val="bg1"/>
                          </a:solidFill>
                          <a:effectLst/>
                          <a:latin typeface="Google Sans"/>
                        </a:rPr>
                        <a:t>Replaces the treatment variable with a random variable and reruns the analysis to see if the causal estimate goes to zero. If the estimate does not go to zero, then there may be bias in the analysis.</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112988910"/>
                  </a:ext>
                </a:extLst>
              </a:tr>
              <a:tr h="584336">
                <a:tc>
                  <a:txBody>
                    <a:bodyPr/>
                    <a:lstStyle/>
                    <a:p>
                      <a:r>
                        <a:rPr lang="en-GB" sz="1200" b="0" dirty="0">
                          <a:solidFill>
                            <a:schemeClr val="bg1"/>
                          </a:solidFill>
                          <a:effectLst/>
                          <a:latin typeface="Google Sans"/>
                        </a:rPr>
                        <a:t>Dummy Outcome</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GB" sz="1200" b="0" dirty="0">
                          <a:solidFill>
                            <a:schemeClr val="bg1"/>
                          </a:solidFill>
                          <a:effectLst/>
                          <a:latin typeface="Google Sans"/>
                        </a:rPr>
                        <a:t>Replaces the outcome variable with a random variable and reruns the analysis to see if the causal estimate goes to zero. If the estimate does not go to zero, then there may be bias in the analysis.</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74404821"/>
                  </a:ext>
                </a:extLst>
              </a:tr>
              <a:tr h="775572">
                <a:tc>
                  <a:txBody>
                    <a:bodyPr/>
                    <a:lstStyle/>
                    <a:p>
                      <a:r>
                        <a:rPr lang="en-GB" sz="1200" b="0" dirty="0">
                          <a:solidFill>
                            <a:schemeClr val="bg1"/>
                          </a:solidFill>
                          <a:effectLst/>
                          <a:latin typeface="Google Sans"/>
                        </a:rPr>
                        <a:t>Simulated Outcome</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GB" sz="1200" b="0" dirty="0">
                          <a:solidFill>
                            <a:schemeClr val="bg1"/>
                          </a:solidFill>
                          <a:effectLst/>
                          <a:latin typeface="Google Sans"/>
                        </a:rPr>
                        <a:t>Replaces the outcome variable with a simulated outcome based on a known data-generating process and reruns the analysis to see if the causal estimate matches the effect parameter from the data-generating process. If the estimate does not match, then there may be bias in the analysis.</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58019607"/>
                  </a:ext>
                </a:extLst>
              </a:tr>
              <a:tr h="775572">
                <a:tc>
                  <a:txBody>
                    <a:bodyPr/>
                    <a:lstStyle/>
                    <a:p>
                      <a:r>
                        <a:rPr lang="en-GB" sz="1200" b="0">
                          <a:solidFill>
                            <a:schemeClr val="bg1"/>
                          </a:solidFill>
                          <a:effectLst/>
                          <a:latin typeface="Google Sans"/>
                        </a:rPr>
                        <a:t>Add Unobserved Common Causes</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GB" sz="1200" b="0">
                          <a:solidFill>
                            <a:schemeClr val="bg1"/>
                          </a:solidFill>
                          <a:effectLst/>
                          <a:latin typeface="Google Sans"/>
                        </a:rPr>
                        <a:t>Adds an additional common cause (confounder) to the dataset and reruns the analysis to see how sensitive the causal estimate is to the added confounder. If the estimate is sensitive to the added confounder, then it is important to control for the confounder in the analysis.</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43337556"/>
                  </a:ext>
                </a:extLst>
              </a:tr>
              <a:tr h="679954">
                <a:tc>
                  <a:txBody>
                    <a:bodyPr/>
                    <a:lstStyle/>
                    <a:p>
                      <a:r>
                        <a:rPr lang="en-GB" sz="1200" b="0">
                          <a:solidFill>
                            <a:schemeClr val="bg1"/>
                          </a:solidFill>
                          <a:effectLst/>
                          <a:latin typeface="Google Sans"/>
                        </a:rPr>
                        <a:t>Data Subsets Validation</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GB" sz="1200" b="0" dirty="0">
                          <a:solidFill>
                            <a:schemeClr val="bg1"/>
                          </a:solidFill>
                          <a:effectLst/>
                          <a:latin typeface="Google Sans"/>
                        </a:rPr>
                        <a:t>Replaces the given dataset with a randomly selected subset and reruns the analysis to see if the causal estimate changes significantly. If the estimate changes significantly, then the analysis may be sensitive to sampling variability.</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004889847"/>
                  </a:ext>
                </a:extLst>
              </a:tr>
              <a:tr h="775572">
                <a:tc>
                  <a:txBody>
                    <a:bodyPr/>
                    <a:lstStyle/>
                    <a:p>
                      <a:r>
                        <a:rPr lang="en-GB" sz="1200" b="0">
                          <a:solidFill>
                            <a:schemeClr val="bg1"/>
                          </a:solidFill>
                          <a:effectLst/>
                          <a:latin typeface="Google Sans"/>
                        </a:rPr>
                        <a:t>Bootstrap Validation</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GB" sz="1200" b="0" dirty="0">
                          <a:solidFill>
                            <a:schemeClr val="bg1"/>
                          </a:solidFill>
                          <a:effectLst/>
                          <a:latin typeface="Google Sans"/>
                        </a:rPr>
                        <a:t>Replaces the given dataset with bootstrapped samples from the same dataset and reruns the analysis to see if the causal estimate changes significantly. If the estimate changes significantly, then the analysis may be sensitive to sampling variability.</a:t>
                      </a:r>
                    </a:p>
                  </a:txBody>
                  <a:tcPr marL="47297" marR="47297" marT="47297" marB="472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877965557"/>
                  </a:ext>
                </a:extLst>
              </a:tr>
            </a:tbl>
          </a:graphicData>
        </a:graphic>
      </p:graphicFrame>
    </p:spTree>
    <p:extLst>
      <p:ext uri="{BB962C8B-B14F-4D97-AF65-F5344CB8AC3E}">
        <p14:creationId xmlns:p14="http://schemas.microsoft.com/office/powerpoint/2010/main" val="1147756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p:txBody>
          <a:bodyPr/>
          <a:lstStyle/>
          <a:p>
            <a:r>
              <a:rPr lang="en-PK" b="1" dirty="0">
                <a:solidFill>
                  <a:schemeClr val="accent1">
                    <a:lumMod val="75000"/>
                  </a:schemeClr>
                </a:solidFill>
              </a:rPr>
              <a:t>Explainable AI</a:t>
            </a:r>
          </a:p>
        </p:txBody>
      </p:sp>
      <p:sp>
        <p:nvSpPr>
          <p:cNvPr id="3" name="Content Placeholder 2">
            <a:extLst>
              <a:ext uri="{FF2B5EF4-FFF2-40B4-BE49-F238E27FC236}">
                <a16:creationId xmlns:a16="http://schemas.microsoft.com/office/drawing/2014/main" id="{692EDFF5-121D-077B-0BB8-5552E1846421}"/>
              </a:ext>
            </a:extLst>
          </p:cNvPr>
          <p:cNvSpPr>
            <a:spLocks noGrp="1"/>
          </p:cNvSpPr>
          <p:nvPr>
            <p:ph idx="1"/>
          </p:nvPr>
        </p:nvSpPr>
        <p:spPr>
          <a:xfrm>
            <a:off x="838200" y="1825625"/>
            <a:ext cx="10515600" cy="4667250"/>
          </a:xfrm>
        </p:spPr>
        <p:txBody>
          <a:bodyPr>
            <a:normAutofit fontScale="77500" lnSpcReduction="20000"/>
          </a:bodyPr>
          <a:lstStyle/>
          <a:p>
            <a:pPr marL="0" indent="0">
              <a:lnSpc>
                <a:spcPct val="120000"/>
              </a:lnSpc>
              <a:buNone/>
            </a:pPr>
            <a:r>
              <a:rPr lang="en-GB" b="0" i="0" dirty="0">
                <a:effectLst/>
              </a:rPr>
              <a:t>Explainable Artificial Intelligence (XAI) is a set of techniques and methods that aim to provide clear and human-understandable explanations for the decisions generated by AI and machine learning models.</a:t>
            </a:r>
            <a:br>
              <a:rPr lang="en-GB" b="0" i="0" dirty="0">
                <a:effectLst/>
              </a:rPr>
            </a:br>
            <a:br>
              <a:rPr lang="en-GB" b="0" i="0" dirty="0">
                <a:solidFill>
                  <a:srgbClr val="E3E3E3"/>
                </a:solidFill>
                <a:effectLst/>
                <a:latin typeface="Google Sans"/>
              </a:rPr>
            </a:br>
            <a:r>
              <a:rPr lang="en-GB" b="0" i="0" dirty="0">
                <a:effectLst/>
                <a:latin typeface="Google Sans"/>
              </a:rPr>
              <a:t>There are many different types of XAI, each with its own strengths and weaknesses. Some of the most common types of XAI include:</a:t>
            </a:r>
          </a:p>
          <a:p>
            <a:pPr algn="just">
              <a:lnSpc>
                <a:spcPct val="120000"/>
              </a:lnSpc>
              <a:buFont typeface="Arial" panose="020B0604020202020204" pitchFamily="34" charset="0"/>
              <a:buChar char="•"/>
            </a:pPr>
            <a:r>
              <a:rPr lang="en-GB" b="0" i="0" dirty="0">
                <a:effectLst/>
                <a:latin typeface="Google Sans"/>
              </a:rPr>
              <a:t>Model Explainability: This involves developing models that are inherently interpretable, such as linear models or decision trees.</a:t>
            </a:r>
          </a:p>
          <a:p>
            <a:pPr algn="just">
              <a:lnSpc>
                <a:spcPct val="120000"/>
              </a:lnSpc>
              <a:buFont typeface="Arial" panose="020B0604020202020204" pitchFamily="34" charset="0"/>
              <a:buChar char="•"/>
            </a:pPr>
            <a:r>
              <a:rPr lang="en-GB" b="0" i="0" dirty="0">
                <a:effectLst/>
                <a:latin typeface="Google Sans"/>
              </a:rPr>
              <a:t>Post-hoc Explainability: This involves using techniques to explain the decisions of existing models, even if they are not inherently interpretable.</a:t>
            </a:r>
          </a:p>
          <a:p>
            <a:pPr algn="just">
              <a:lnSpc>
                <a:spcPct val="120000"/>
              </a:lnSpc>
              <a:buFont typeface="Arial" panose="020B0604020202020204" pitchFamily="34" charset="0"/>
              <a:buChar char="•"/>
            </a:pPr>
            <a:r>
              <a:rPr lang="en-GB" b="0" i="0" dirty="0">
                <a:effectLst/>
                <a:latin typeface="Google Sans"/>
              </a:rPr>
              <a:t>Human-in-the-loop: This involves involving humans in the AI decision-making process, such as by asking humans to review and approve AI-generated recommendations.</a:t>
            </a:r>
          </a:p>
          <a:p>
            <a:pPr marL="0" indent="0" algn="just">
              <a:buNone/>
            </a:pPr>
            <a:endParaRPr lang="en-GB" dirty="0"/>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1517269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0609-B230-F5B8-FA68-FA0DB5410F2A}"/>
              </a:ext>
            </a:extLst>
          </p:cNvPr>
          <p:cNvSpPr>
            <a:spLocks noGrp="1"/>
          </p:cNvSpPr>
          <p:nvPr>
            <p:ph type="title"/>
          </p:nvPr>
        </p:nvSpPr>
        <p:spPr/>
        <p:txBody>
          <a:bodyPr/>
          <a:lstStyle/>
          <a:p>
            <a:r>
              <a:rPr lang="en-PK" b="1" dirty="0">
                <a:solidFill>
                  <a:schemeClr val="accent1">
                    <a:lumMod val="75000"/>
                  </a:schemeClr>
                </a:solidFill>
              </a:rPr>
              <a:t>Interpret ML</a:t>
            </a:r>
          </a:p>
        </p:txBody>
      </p:sp>
      <p:sp>
        <p:nvSpPr>
          <p:cNvPr id="3" name="Content Placeholder 2">
            <a:extLst>
              <a:ext uri="{FF2B5EF4-FFF2-40B4-BE49-F238E27FC236}">
                <a16:creationId xmlns:a16="http://schemas.microsoft.com/office/drawing/2014/main" id="{03F1890B-C19C-F03B-6DFF-A617384EC4DB}"/>
              </a:ext>
            </a:extLst>
          </p:cNvPr>
          <p:cNvSpPr>
            <a:spLocks noGrp="1"/>
          </p:cNvSpPr>
          <p:nvPr>
            <p:ph idx="1"/>
          </p:nvPr>
        </p:nvSpPr>
        <p:spPr/>
        <p:txBody>
          <a:bodyPr/>
          <a:lstStyle/>
          <a:p>
            <a:pPr algn="l">
              <a:lnSpc>
                <a:spcPct val="100000"/>
              </a:lnSpc>
              <a:buFont typeface="Arial" panose="020B0604020202020204" pitchFamily="34" charset="0"/>
              <a:buChar char="•"/>
            </a:pPr>
            <a:r>
              <a:rPr lang="en-GB" dirty="0">
                <a:latin typeface="Calibri" panose="020F0502020204030204" pitchFamily="34" charset="0"/>
                <a:cs typeface="Calibri" panose="020F0502020204030204" pitchFamily="34" charset="0"/>
              </a:rPr>
              <a:t>I</a:t>
            </a:r>
            <a:r>
              <a:rPr lang="en-GB" i="0" dirty="0">
                <a:effectLst/>
                <a:latin typeface="Calibri" panose="020F0502020204030204" pitchFamily="34" charset="0"/>
                <a:cs typeface="Calibri" panose="020F0502020204030204" pitchFamily="34" charset="0"/>
              </a:rPr>
              <a:t>nterpretability in machine learning (ML) is a component of </a:t>
            </a:r>
            <a:r>
              <a:rPr lang="en-GB" i="0" dirty="0" err="1">
                <a:effectLst/>
                <a:latin typeface="Calibri" panose="020F0502020204030204" pitchFamily="34" charset="0"/>
                <a:cs typeface="Calibri" panose="020F0502020204030204" pitchFamily="34" charset="0"/>
              </a:rPr>
              <a:t>eXplainable</a:t>
            </a:r>
            <a:r>
              <a:rPr lang="en-GB" i="0" dirty="0">
                <a:effectLst/>
                <a:latin typeface="Calibri" panose="020F0502020204030204" pitchFamily="34" charset="0"/>
                <a:cs typeface="Calibri" panose="020F0502020204030204" pitchFamily="34" charset="0"/>
              </a:rPr>
              <a:t> Artificial Intelligence (XAI). </a:t>
            </a:r>
          </a:p>
          <a:p>
            <a:pPr algn="l">
              <a:lnSpc>
                <a:spcPct val="100000"/>
              </a:lnSpc>
              <a:buFont typeface="Arial" panose="020B0604020202020204" pitchFamily="34" charset="0"/>
              <a:buChar char="•"/>
            </a:pPr>
            <a:r>
              <a:rPr lang="en-GB" i="0" dirty="0">
                <a:effectLst/>
                <a:latin typeface="Calibri" panose="020F0502020204030204" pitchFamily="34" charset="0"/>
                <a:cs typeface="Calibri" panose="020F0502020204030204" pitchFamily="34" charset="0"/>
              </a:rPr>
              <a:t>Focuses on making ML model predictions and decisions understandable.</a:t>
            </a:r>
          </a:p>
          <a:p>
            <a:pPr algn="l">
              <a:lnSpc>
                <a:spcPct val="100000"/>
              </a:lnSpc>
              <a:buFont typeface="Arial" panose="020B0604020202020204" pitchFamily="34" charset="0"/>
              <a:buChar char="•"/>
            </a:pPr>
            <a:r>
              <a:rPr lang="en-GB" i="0" dirty="0">
                <a:effectLst/>
                <a:latin typeface="Calibri" panose="020F0502020204030204" pitchFamily="34" charset="0"/>
                <a:cs typeface="Calibri" panose="020F0502020204030204" pitchFamily="34" charset="0"/>
              </a:rPr>
              <a:t>Aims to provide transparency into how ML models work.</a:t>
            </a:r>
          </a:p>
          <a:p>
            <a:pPr algn="l">
              <a:lnSpc>
                <a:spcPct val="100000"/>
              </a:lnSpc>
              <a:buFont typeface="Arial" panose="020B0604020202020204" pitchFamily="34" charset="0"/>
              <a:buChar char="•"/>
            </a:pPr>
            <a:r>
              <a:rPr lang="en-GB" i="0" dirty="0">
                <a:effectLst/>
                <a:latin typeface="Calibri" panose="020F0502020204030204" pitchFamily="34" charset="0"/>
                <a:cs typeface="Calibri" panose="020F0502020204030204" pitchFamily="34" charset="0"/>
              </a:rPr>
              <a:t>Includes techniques like feature importance, model transparency, and local/global explanations.</a:t>
            </a:r>
          </a:p>
          <a:p>
            <a:pPr algn="l">
              <a:lnSpc>
                <a:spcPct val="100000"/>
              </a:lnSpc>
              <a:buFont typeface="Arial" panose="020B0604020202020204" pitchFamily="34" charset="0"/>
              <a:buChar char="•"/>
            </a:pPr>
            <a:r>
              <a:rPr lang="en-GB" i="0" dirty="0">
                <a:effectLst/>
                <a:latin typeface="Calibri" panose="020F0502020204030204" pitchFamily="34" charset="0"/>
                <a:cs typeface="Calibri" panose="020F0502020204030204" pitchFamily="34" charset="0"/>
              </a:rPr>
              <a:t>Can be applied post hoc to existing ML models.</a:t>
            </a:r>
          </a:p>
        </p:txBody>
      </p:sp>
    </p:spTree>
    <p:extLst>
      <p:ext uri="{BB962C8B-B14F-4D97-AF65-F5344CB8AC3E}">
        <p14:creationId xmlns:p14="http://schemas.microsoft.com/office/powerpoint/2010/main" val="362816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p:txBody>
          <a:bodyPr/>
          <a:lstStyle/>
          <a:p>
            <a:r>
              <a:rPr lang="en-PK" b="1" dirty="0">
                <a:solidFill>
                  <a:schemeClr val="accent1">
                    <a:lumMod val="75000"/>
                  </a:schemeClr>
                </a:solidFill>
              </a:rPr>
              <a:t>Counterfactual Explanations</a:t>
            </a:r>
          </a:p>
        </p:txBody>
      </p:sp>
      <p:sp>
        <p:nvSpPr>
          <p:cNvPr id="3" name="Content Placeholder 2">
            <a:extLst>
              <a:ext uri="{FF2B5EF4-FFF2-40B4-BE49-F238E27FC236}">
                <a16:creationId xmlns:a16="http://schemas.microsoft.com/office/drawing/2014/main" id="{692EDFF5-121D-077B-0BB8-5552E1846421}"/>
              </a:ext>
            </a:extLst>
          </p:cNvPr>
          <p:cNvSpPr>
            <a:spLocks noGrp="1"/>
          </p:cNvSpPr>
          <p:nvPr>
            <p:ph idx="1"/>
          </p:nvPr>
        </p:nvSpPr>
        <p:spPr/>
        <p:txBody>
          <a:bodyPr>
            <a:normAutofit fontScale="92500"/>
          </a:bodyPr>
          <a:lstStyle/>
          <a:p>
            <a:pPr marL="0" indent="0" algn="just">
              <a:lnSpc>
                <a:spcPct val="100000"/>
              </a:lnSpc>
              <a:buNone/>
            </a:pPr>
            <a:r>
              <a:rPr lang="en-PK" dirty="0"/>
              <a:t>Explanations that describe how the A</a:t>
            </a:r>
            <a:r>
              <a:rPr lang="en-GB" dirty="0"/>
              <a:t>I’s decision would have been different if it had received different input information for some key features are known as counterfactual explanations.</a:t>
            </a:r>
          </a:p>
          <a:p>
            <a:pPr marL="0" indent="0" algn="just">
              <a:lnSpc>
                <a:spcPct val="100000"/>
              </a:lnSpc>
              <a:buNone/>
            </a:pPr>
            <a:r>
              <a:rPr lang="en-GB" dirty="0"/>
              <a:t>Counterfactual explanations fall in post-hoc which depend on identifying relations between events especially causal, intentional or deontic relations</a:t>
            </a:r>
          </a:p>
          <a:p>
            <a:pPr marL="0" indent="0" algn="just">
              <a:lnSpc>
                <a:spcPct val="100000"/>
              </a:lnSpc>
              <a:buNone/>
            </a:pPr>
            <a:r>
              <a:rPr lang="en-GB" dirty="0"/>
              <a:t>For Example:</a:t>
            </a:r>
          </a:p>
          <a:p>
            <a:pPr marL="0" indent="0" algn="just">
              <a:lnSpc>
                <a:spcPct val="100000"/>
              </a:lnSpc>
              <a:buNone/>
            </a:pPr>
            <a:r>
              <a:rPr lang="en-GB" dirty="0"/>
              <a:t>CE: I would have got high marks in exam </a:t>
            </a:r>
            <a:r>
              <a:rPr lang="en-GB" dirty="0">
                <a:solidFill>
                  <a:srgbClr val="C00000"/>
                </a:solidFill>
              </a:rPr>
              <a:t>if</a:t>
            </a:r>
            <a:r>
              <a:rPr lang="en-GB" dirty="0"/>
              <a:t> I had extra time</a:t>
            </a:r>
          </a:p>
          <a:p>
            <a:pPr marL="0" indent="0" algn="just">
              <a:lnSpc>
                <a:spcPct val="100000"/>
              </a:lnSpc>
              <a:buNone/>
            </a:pPr>
            <a:r>
              <a:rPr lang="en-GB" dirty="0"/>
              <a:t>CI: I did not get high marks </a:t>
            </a:r>
            <a:r>
              <a:rPr lang="en-GB" dirty="0">
                <a:solidFill>
                  <a:srgbClr val="C00000"/>
                </a:solidFill>
              </a:rPr>
              <a:t>because</a:t>
            </a:r>
            <a:r>
              <a:rPr lang="en-GB" dirty="0"/>
              <a:t> I did not have extra time</a:t>
            </a:r>
          </a:p>
          <a:p>
            <a:pPr marL="0" indent="0" algn="just">
              <a:lnSpc>
                <a:spcPct val="100000"/>
              </a:lnSpc>
              <a:buNone/>
            </a:pPr>
            <a:r>
              <a:rPr lang="en-GB" dirty="0"/>
              <a:t>Library: </a:t>
            </a:r>
            <a:r>
              <a:rPr lang="en-GB" dirty="0" err="1"/>
              <a:t>DiCE</a:t>
            </a:r>
            <a:endParaRPr lang="en-GB" dirty="0"/>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396715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6A14-126C-D5CC-8750-D843CF59D440}"/>
              </a:ext>
            </a:extLst>
          </p:cNvPr>
          <p:cNvSpPr>
            <a:spLocks noGrp="1"/>
          </p:cNvSpPr>
          <p:nvPr>
            <p:ph type="title"/>
          </p:nvPr>
        </p:nvSpPr>
        <p:spPr/>
        <p:txBody>
          <a:bodyPr/>
          <a:lstStyle/>
          <a:p>
            <a:r>
              <a:rPr lang="en-PK" b="1" dirty="0">
                <a:solidFill>
                  <a:schemeClr val="accent1">
                    <a:lumMod val="75000"/>
                  </a:schemeClr>
                </a:solidFill>
              </a:rPr>
              <a:t>Data Driven Decision Making</a:t>
            </a:r>
          </a:p>
        </p:txBody>
      </p:sp>
      <p:sp>
        <p:nvSpPr>
          <p:cNvPr id="3" name="Content Placeholder 2">
            <a:extLst>
              <a:ext uri="{FF2B5EF4-FFF2-40B4-BE49-F238E27FC236}">
                <a16:creationId xmlns:a16="http://schemas.microsoft.com/office/drawing/2014/main" id="{A62DD96D-19D0-A957-466B-BAD1BFA827CF}"/>
              </a:ext>
            </a:extLst>
          </p:cNvPr>
          <p:cNvSpPr>
            <a:spLocks noGrp="1"/>
          </p:cNvSpPr>
          <p:nvPr>
            <p:ph idx="1"/>
          </p:nvPr>
        </p:nvSpPr>
        <p:spPr/>
        <p:txBody>
          <a:bodyPr/>
          <a:lstStyle/>
          <a:p>
            <a:r>
              <a:rPr lang="en-PK" dirty="0"/>
              <a:t>ML Models usually fail when the data they’re being deployed upon changes</a:t>
            </a:r>
          </a:p>
          <a:p>
            <a:r>
              <a:rPr lang="en-PK" dirty="0"/>
              <a:t>This failing can lead to bad decision making and can cause prob</a:t>
            </a:r>
            <a:r>
              <a:rPr lang="en-GB" dirty="0"/>
              <a:t>le</a:t>
            </a:r>
            <a:r>
              <a:rPr lang="en-PK" dirty="0"/>
              <a:t>ms later</a:t>
            </a:r>
          </a:p>
          <a:p>
            <a:r>
              <a:rPr lang="en-PK" dirty="0"/>
              <a:t>Importantly it can lead to biasis in critical situations</a:t>
            </a:r>
          </a:p>
          <a:p>
            <a:r>
              <a:rPr lang="en-PK" dirty="0"/>
              <a:t>So the question arisis why do we care about decision making?</a:t>
            </a:r>
          </a:p>
          <a:p>
            <a:r>
              <a:rPr lang="en-PK" dirty="0"/>
              <a:t>For better decision making we need to find the features that both cause the outcome and we need to estimate how that outcome would ch</a:t>
            </a:r>
            <a:r>
              <a:rPr lang="en-GB" dirty="0"/>
              <a:t>an</a:t>
            </a:r>
            <a:r>
              <a:rPr lang="en-PK" dirty="0"/>
              <a:t>ge if the features are changed</a:t>
            </a:r>
          </a:p>
        </p:txBody>
      </p:sp>
      <p:sp>
        <p:nvSpPr>
          <p:cNvPr id="4" name="Rectangle 3">
            <a:extLst>
              <a:ext uri="{FF2B5EF4-FFF2-40B4-BE49-F238E27FC236}">
                <a16:creationId xmlns:a16="http://schemas.microsoft.com/office/drawing/2014/main" id="{64933820-84A7-5655-7FA8-21813B8751AA}"/>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DEF3128-4A90-AD94-661A-FDC875AC2417}"/>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193652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3F1D-8F2E-3C8E-D6A1-F83654031289}"/>
              </a:ext>
            </a:extLst>
          </p:cNvPr>
          <p:cNvSpPr>
            <a:spLocks noGrp="1"/>
          </p:cNvSpPr>
          <p:nvPr>
            <p:ph type="title"/>
          </p:nvPr>
        </p:nvSpPr>
        <p:spPr/>
        <p:txBody>
          <a:bodyPr/>
          <a:lstStyle/>
          <a:p>
            <a:r>
              <a:rPr lang="en-PK" b="1" dirty="0">
                <a:solidFill>
                  <a:schemeClr val="accent1">
                    <a:lumMod val="75000"/>
                  </a:schemeClr>
                </a:solidFill>
              </a:rPr>
              <a:t>Table of Contents</a:t>
            </a:r>
          </a:p>
        </p:txBody>
      </p:sp>
      <p:sp>
        <p:nvSpPr>
          <p:cNvPr id="3" name="Content Placeholder 2">
            <a:extLst>
              <a:ext uri="{FF2B5EF4-FFF2-40B4-BE49-F238E27FC236}">
                <a16:creationId xmlns:a16="http://schemas.microsoft.com/office/drawing/2014/main" id="{0A941890-DE2D-8802-DA4D-FF0E014C1833}"/>
              </a:ext>
            </a:extLst>
          </p:cNvPr>
          <p:cNvSpPr>
            <a:spLocks noGrp="1"/>
          </p:cNvSpPr>
          <p:nvPr>
            <p:ph idx="1"/>
          </p:nvPr>
        </p:nvSpPr>
        <p:spPr>
          <a:xfrm>
            <a:off x="838200" y="1825625"/>
            <a:ext cx="10515600" cy="4667250"/>
          </a:xfrm>
        </p:spPr>
        <p:txBody>
          <a:bodyPr>
            <a:normAutofit/>
          </a:bodyPr>
          <a:lstStyle/>
          <a:p>
            <a:r>
              <a:rPr lang="en-PK" dirty="0"/>
              <a:t>Causal Learning and Explainable AI</a:t>
            </a:r>
          </a:p>
          <a:p>
            <a:r>
              <a:rPr lang="en-PK" dirty="0"/>
              <a:t>Causal Inference</a:t>
            </a:r>
          </a:p>
          <a:p>
            <a:pPr lvl="1"/>
            <a:r>
              <a:rPr lang="en-PK" dirty="0"/>
              <a:t>DoWhy Library</a:t>
            </a:r>
          </a:p>
          <a:p>
            <a:pPr lvl="2"/>
            <a:r>
              <a:rPr lang="en-PK" dirty="0"/>
              <a:t>Steps for Causal Inference</a:t>
            </a:r>
          </a:p>
          <a:p>
            <a:r>
              <a:rPr lang="en-PK" dirty="0"/>
              <a:t>Explainable AI</a:t>
            </a:r>
          </a:p>
          <a:p>
            <a:pPr lvl="1"/>
            <a:r>
              <a:rPr lang="en-PK" dirty="0"/>
              <a:t>Interpret ML</a:t>
            </a:r>
          </a:p>
          <a:p>
            <a:pPr lvl="1"/>
            <a:r>
              <a:rPr lang="en-PK" dirty="0"/>
              <a:t>Counterfactual Explanations</a:t>
            </a:r>
          </a:p>
          <a:p>
            <a:r>
              <a:rPr lang="en-PK" dirty="0"/>
              <a:t>Data Driven Decision Making</a:t>
            </a:r>
          </a:p>
          <a:p>
            <a:r>
              <a:rPr lang="en-PK" dirty="0"/>
              <a:t>Causality Pipeline</a:t>
            </a:r>
          </a:p>
          <a:p>
            <a:r>
              <a:rPr lang="en-PK" dirty="0"/>
              <a:t>3D Object Detection</a:t>
            </a:r>
          </a:p>
        </p:txBody>
      </p:sp>
      <p:sp>
        <p:nvSpPr>
          <p:cNvPr id="4" name="Rectangle 3">
            <a:extLst>
              <a:ext uri="{FF2B5EF4-FFF2-40B4-BE49-F238E27FC236}">
                <a16:creationId xmlns:a16="http://schemas.microsoft.com/office/drawing/2014/main" id="{3AC8EDE7-3B50-D237-E7C5-BFA2C09319C1}"/>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B4DDCA80-83B7-60D5-7E57-C9DC6E7C96B8}"/>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1460106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p:txBody>
          <a:bodyPr/>
          <a:lstStyle/>
          <a:p>
            <a:r>
              <a:rPr lang="en-PK" b="1" dirty="0">
                <a:solidFill>
                  <a:schemeClr val="accent1">
                    <a:lumMod val="75000"/>
                  </a:schemeClr>
                </a:solidFill>
              </a:rPr>
              <a:t>Causality Pipeline</a:t>
            </a:r>
          </a:p>
        </p:txBody>
      </p:sp>
      <p:sp>
        <p:nvSpPr>
          <p:cNvPr id="3" name="Content Placeholder 2">
            <a:extLst>
              <a:ext uri="{FF2B5EF4-FFF2-40B4-BE49-F238E27FC236}">
                <a16:creationId xmlns:a16="http://schemas.microsoft.com/office/drawing/2014/main" id="{692EDFF5-121D-077B-0BB8-5552E1846421}"/>
              </a:ext>
            </a:extLst>
          </p:cNvPr>
          <p:cNvSpPr>
            <a:spLocks noGrp="1"/>
          </p:cNvSpPr>
          <p:nvPr>
            <p:ph idx="1"/>
          </p:nvPr>
        </p:nvSpPr>
        <p:spPr/>
        <p:txBody>
          <a:bodyPr/>
          <a:lstStyle/>
          <a:p>
            <a:r>
              <a:rPr lang="en-PK" dirty="0"/>
              <a:t>Interpret Ml will provide which feature is more important and which feature is less important</a:t>
            </a:r>
          </a:p>
          <a:p>
            <a:r>
              <a:rPr lang="en-PK" dirty="0"/>
              <a:t>Causal Inference will find why this specific feature is important, what’s the cause behind it.</a:t>
            </a:r>
          </a:p>
          <a:p>
            <a:r>
              <a:rPr lang="en-PK" dirty="0"/>
              <a:t>Counterfactual Explanations will explain that if we ch</a:t>
            </a:r>
            <a:r>
              <a:rPr lang="en-GB" dirty="0"/>
              <a:t>an</a:t>
            </a:r>
            <a:r>
              <a:rPr lang="en-PK" dirty="0"/>
              <a:t>ge this specific feature, is the output also going to change or not</a:t>
            </a:r>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3132313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7AA7-23B2-4541-7480-49CA156C234E}"/>
              </a:ext>
            </a:extLst>
          </p:cNvPr>
          <p:cNvSpPr>
            <a:spLocks noGrp="1"/>
          </p:cNvSpPr>
          <p:nvPr>
            <p:ph type="title"/>
          </p:nvPr>
        </p:nvSpPr>
        <p:spPr/>
        <p:txBody>
          <a:bodyPr/>
          <a:lstStyle/>
          <a:p>
            <a:r>
              <a:rPr lang="en-PK" b="1" dirty="0">
                <a:solidFill>
                  <a:schemeClr val="accent1">
                    <a:lumMod val="75000"/>
                  </a:schemeClr>
                </a:solidFill>
              </a:rPr>
              <a:t>3D OBJECT DETECTION</a:t>
            </a:r>
          </a:p>
        </p:txBody>
      </p:sp>
      <p:sp>
        <p:nvSpPr>
          <p:cNvPr id="3" name="Text Placeholder 2">
            <a:extLst>
              <a:ext uri="{FF2B5EF4-FFF2-40B4-BE49-F238E27FC236}">
                <a16:creationId xmlns:a16="http://schemas.microsoft.com/office/drawing/2014/main" id="{4EED1240-F9A6-EBE4-70F7-00AE18B2B062}"/>
              </a:ext>
            </a:extLst>
          </p:cNvPr>
          <p:cNvSpPr>
            <a:spLocks noGrp="1"/>
          </p:cNvSpPr>
          <p:nvPr>
            <p:ph type="body" idx="1"/>
          </p:nvPr>
        </p:nvSpPr>
        <p:spPr/>
        <p:txBody>
          <a:bodyPr/>
          <a:lstStyle/>
          <a:p>
            <a:endParaRPr lang="en-PK"/>
          </a:p>
        </p:txBody>
      </p:sp>
      <p:sp>
        <p:nvSpPr>
          <p:cNvPr id="4" name="Rectangle 3">
            <a:extLst>
              <a:ext uri="{FF2B5EF4-FFF2-40B4-BE49-F238E27FC236}">
                <a16:creationId xmlns:a16="http://schemas.microsoft.com/office/drawing/2014/main" id="{5BD03AEB-90BA-DF32-0672-1D264765A5DE}"/>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1887D60A-5930-3322-56D1-CAE500E6F0B2}"/>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67464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p:txBody>
          <a:bodyPr/>
          <a:lstStyle/>
          <a:p>
            <a:r>
              <a:rPr lang="en-PK" b="1" dirty="0">
                <a:solidFill>
                  <a:schemeClr val="accent1">
                    <a:lumMod val="75000"/>
                  </a:schemeClr>
                </a:solidFill>
              </a:rPr>
              <a:t>3D Object Detection</a:t>
            </a:r>
          </a:p>
        </p:txBody>
      </p:sp>
      <p:sp>
        <p:nvSpPr>
          <p:cNvPr id="3" name="Content Placeholder 2">
            <a:extLst>
              <a:ext uri="{FF2B5EF4-FFF2-40B4-BE49-F238E27FC236}">
                <a16:creationId xmlns:a16="http://schemas.microsoft.com/office/drawing/2014/main" id="{692EDFF5-121D-077B-0BB8-5552E1846421}"/>
              </a:ext>
            </a:extLst>
          </p:cNvPr>
          <p:cNvSpPr>
            <a:spLocks noGrp="1"/>
          </p:cNvSpPr>
          <p:nvPr>
            <p:ph idx="1"/>
          </p:nvPr>
        </p:nvSpPr>
        <p:spPr/>
        <p:txBody>
          <a:bodyPr>
            <a:normAutofit/>
          </a:bodyPr>
          <a:lstStyle/>
          <a:p>
            <a:pPr algn="just"/>
            <a:r>
              <a:rPr lang="en-PK" dirty="0">
                <a:effectLst/>
              </a:rPr>
              <a:t>2D object detection only predicts 2D bounding boxes</a:t>
            </a:r>
          </a:p>
          <a:p>
            <a:pPr algn="just"/>
            <a:r>
              <a:rPr lang="en-GB" dirty="0"/>
              <a:t>W</a:t>
            </a:r>
            <a:r>
              <a:rPr lang="en-PK" dirty="0"/>
              <a:t>ith 3D object detetcion we can know various details of that detected object e.g. Size of that object, we can know know the position of that object, orientation of that object etc</a:t>
            </a:r>
          </a:p>
          <a:p>
            <a:pPr algn="just"/>
            <a:r>
              <a:rPr lang="en-PK" dirty="0">
                <a:effectLst/>
              </a:rPr>
              <a:t>It can be </a:t>
            </a:r>
            <a:r>
              <a:rPr lang="en-PK" dirty="0"/>
              <a:t>used in various applications like self driving cars, robotics, augmented reality</a:t>
            </a:r>
          </a:p>
          <a:p>
            <a:pPr algn="just"/>
            <a:r>
              <a:rPr lang="en-PK" dirty="0">
                <a:effectLst/>
              </a:rPr>
              <a:t>There are various 3D data</a:t>
            </a:r>
            <a:r>
              <a:rPr lang="en-PK" dirty="0"/>
              <a:t>sets available which are related to street scenes, traffic monitoring </a:t>
            </a:r>
          </a:p>
          <a:p>
            <a:pPr algn="just"/>
            <a:r>
              <a:rPr lang="en-GB" dirty="0">
                <a:effectLst/>
              </a:rPr>
              <a:t>T</a:t>
            </a:r>
            <a:r>
              <a:rPr lang="en-PK" dirty="0">
                <a:effectLst/>
              </a:rPr>
              <a:t>hese datasets are created by 3D </a:t>
            </a:r>
            <a:r>
              <a:rPr lang="en-PK" dirty="0"/>
              <a:t>capture sensors like LiDAR</a:t>
            </a:r>
            <a:endParaRPr lang="en-PK" dirty="0">
              <a:effectLst/>
            </a:endParaRPr>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2"/>
          <a:stretch>
            <a:fillRect/>
          </a:stretch>
        </p:blipFill>
        <p:spPr>
          <a:xfrm>
            <a:off x="10945185" y="365125"/>
            <a:ext cx="817229" cy="817229"/>
          </a:xfrm>
          <a:prstGeom prst="rect">
            <a:avLst/>
          </a:prstGeom>
        </p:spPr>
      </p:pic>
      <p:sp>
        <p:nvSpPr>
          <p:cNvPr id="6" name="TextBox 5">
            <a:extLst>
              <a:ext uri="{FF2B5EF4-FFF2-40B4-BE49-F238E27FC236}">
                <a16:creationId xmlns:a16="http://schemas.microsoft.com/office/drawing/2014/main" id="{71DD7963-3BE6-057B-728C-E55A02AAD5B1}"/>
              </a:ext>
            </a:extLst>
          </p:cNvPr>
          <p:cNvSpPr txBox="1"/>
          <p:nvPr/>
        </p:nvSpPr>
        <p:spPr>
          <a:xfrm>
            <a:off x="4768770" y="5301205"/>
            <a:ext cx="184731" cy="369332"/>
          </a:xfrm>
          <a:prstGeom prst="rect">
            <a:avLst/>
          </a:prstGeom>
          <a:noFill/>
        </p:spPr>
        <p:txBody>
          <a:bodyPr wrap="none" rtlCol="0">
            <a:spAutoFit/>
          </a:bodyPr>
          <a:lstStyle/>
          <a:p>
            <a:endParaRPr lang="en-PK" dirty="0"/>
          </a:p>
        </p:txBody>
      </p:sp>
    </p:spTree>
    <p:extLst>
      <p:ext uri="{BB962C8B-B14F-4D97-AF65-F5344CB8AC3E}">
        <p14:creationId xmlns:p14="http://schemas.microsoft.com/office/powerpoint/2010/main" val="1207381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p:txBody>
          <a:bodyPr/>
          <a:lstStyle/>
          <a:p>
            <a:r>
              <a:rPr lang="en-PK" b="1" dirty="0">
                <a:solidFill>
                  <a:schemeClr val="accent1">
                    <a:lumMod val="75000"/>
                  </a:schemeClr>
                </a:solidFill>
              </a:rPr>
              <a:t>Dataset</a:t>
            </a:r>
          </a:p>
        </p:txBody>
      </p:sp>
      <p:sp>
        <p:nvSpPr>
          <p:cNvPr id="3" name="Content Placeholder 2">
            <a:extLst>
              <a:ext uri="{FF2B5EF4-FFF2-40B4-BE49-F238E27FC236}">
                <a16:creationId xmlns:a16="http://schemas.microsoft.com/office/drawing/2014/main" id="{692EDFF5-121D-077B-0BB8-5552E1846421}"/>
              </a:ext>
            </a:extLst>
          </p:cNvPr>
          <p:cNvSpPr>
            <a:spLocks noGrp="1"/>
          </p:cNvSpPr>
          <p:nvPr>
            <p:ph idx="1"/>
          </p:nvPr>
        </p:nvSpPr>
        <p:spPr/>
        <p:txBody>
          <a:bodyPr>
            <a:normAutofit fontScale="92500" lnSpcReduction="10000"/>
          </a:bodyPr>
          <a:lstStyle/>
          <a:p>
            <a:pPr algn="l"/>
            <a:r>
              <a:rPr lang="en-GB" b="1" i="0" dirty="0">
                <a:solidFill>
                  <a:schemeClr val="bg2">
                    <a:lumMod val="10000"/>
                  </a:schemeClr>
                </a:solidFill>
                <a:effectLst/>
                <a:latin typeface="Söhne"/>
              </a:rPr>
              <a:t>Data Format Requirement:</a:t>
            </a:r>
            <a:endParaRPr lang="en-GB" b="0" i="0" dirty="0">
              <a:solidFill>
                <a:schemeClr val="bg2">
                  <a:lumMod val="10000"/>
                </a:schemeClr>
              </a:solidFill>
              <a:effectLst/>
              <a:latin typeface="Söhne"/>
            </a:endParaRPr>
          </a:p>
          <a:p>
            <a:pPr marL="0" indent="0" algn="l">
              <a:buNone/>
            </a:pPr>
            <a:r>
              <a:rPr lang="en-GB" b="0" i="0" dirty="0">
                <a:solidFill>
                  <a:schemeClr val="bg2">
                    <a:lumMod val="10000"/>
                  </a:schemeClr>
                </a:solidFill>
                <a:effectLst/>
                <a:latin typeface="Söhne"/>
              </a:rPr>
              <a:t>	We require the data in Point Cloud format from LiDAR and Depth 	</a:t>
            </a:r>
            <a:r>
              <a:rPr lang="en-GB" b="0" i="0" dirty="0" err="1">
                <a:solidFill>
                  <a:schemeClr val="bg2">
                    <a:lumMod val="10000"/>
                  </a:schemeClr>
                </a:solidFill>
                <a:effectLst/>
                <a:latin typeface="Söhne"/>
              </a:rPr>
              <a:t>senors</a:t>
            </a:r>
            <a:r>
              <a:rPr lang="en-GB" b="0" i="0" dirty="0">
                <a:solidFill>
                  <a:schemeClr val="bg2">
                    <a:lumMod val="10000"/>
                  </a:schemeClr>
                </a:solidFill>
                <a:effectLst/>
                <a:latin typeface="Söhne"/>
              </a:rPr>
              <a:t>.</a:t>
            </a:r>
          </a:p>
          <a:p>
            <a:pPr algn="l"/>
            <a:r>
              <a:rPr lang="en-GB" b="1" i="0" dirty="0">
                <a:solidFill>
                  <a:schemeClr val="bg2">
                    <a:lumMod val="10000"/>
                  </a:schemeClr>
                </a:solidFill>
                <a:effectLst/>
                <a:latin typeface="Söhne"/>
              </a:rPr>
              <a:t>Dataset Protocol Requirement:</a:t>
            </a:r>
            <a:endParaRPr lang="en-GB" b="0" i="0" dirty="0">
              <a:solidFill>
                <a:schemeClr val="bg2">
                  <a:lumMod val="10000"/>
                </a:schemeClr>
              </a:solidFill>
              <a:effectLst/>
              <a:latin typeface="Söhne"/>
            </a:endParaRPr>
          </a:p>
          <a:p>
            <a:pPr marL="0" indent="0" algn="l">
              <a:buNone/>
            </a:pPr>
            <a:r>
              <a:rPr lang="en-GB" b="0" i="0" dirty="0">
                <a:solidFill>
                  <a:schemeClr val="bg2">
                    <a:lumMod val="10000"/>
                  </a:schemeClr>
                </a:solidFill>
                <a:effectLst/>
                <a:latin typeface="Söhne"/>
              </a:rPr>
              <a:t>	The dataset must adhere to all </a:t>
            </a:r>
            <a:r>
              <a:rPr lang="en-GB" b="0" i="0" dirty="0" err="1">
                <a:solidFill>
                  <a:schemeClr val="bg2">
                    <a:lumMod val="10000"/>
                  </a:schemeClr>
                </a:solidFill>
                <a:effectLst/>
                <a:latin typeface="Söhne"/>
              </a:rPr>
              <a:t>Kitti</a:t>
            </a:r>
            <a:r>
              <a:rPr lang="en-GB" b="0" i="0" dirty="0">
                <a:solidFill>
                  <a:schemeClr val="bg2">
                    <a:lumMod val="10000"/>
                  </a:schemeClr>
                </a:solidFill>
                <a:effectLst/>
                <a:latin typeface="Söhne"/>
              </a:rPr>
              <a:t> dataset protocols. This is 	necessary to ensure compatibility for loading and training the 	model.</a:t>
            </a:r>
          </a:p>
          <a:p>
            <a:pPr algn="l"/>
            <a:r>
              <a:rPr lang="en-GB" b="1" i="0" dirty="0">
                <a:solidFill>
                  <a:schemeClr val="bg2">
                    <a:lumMod val="10000"/>
                  </a:schemeClr>
                </a:solidFill>
                <a:effectLst/>
                <a:latin typeface="Söhne"/>
              </a:rPr>
              <a:t>Additional Information:</a:t>
            </a:r>
            <a:endParaRPr lang="en-GB" b="0" i="0" dirty="0">
              <a:solidFill>
                <a:schemeClr val="bg2">
                  <a:lumMod val="10000"/>
                </a:schemeClr>
              </a:solidFill>
              <a:effectLst/>
              <a:latin typeface="Söhne"/>
            </a:endParaRPr>
          </a:p>
          <a:p>
            <a:pPr marL="0" indent="0" algn="l">
              <a:buNone/>
            </a:pPr>
            <a:r>
              <a:rPr lang="en-GB" b="0" i="0" dirty="0">
                <a:solidFill>
                  <a:schemeClr val="bg2">
                    <a:lumMod val="10000"/>
                  </a:schemeClr>
                </a:solidFill>
                <a:effectLst/>
                <a:latin typeface="Söhne"/>
              </a:rPr>
              <a:t>	You can find detailed information about the </a:t>
            </a:r>
            <a:r>
              <a:rPr lang="en-GB" b="0" i="0" dirty="0" err="1">
                <a:solidFill>
                  <a:schemeClr val="bg2">
                    <a:lumMod val="10000"/>
                  </a:schemeClr>
                </a:solidFill>
                <a:effectLst/>
                <a:latin typeface="Söhne"/>
              </a:rPr>
              <a:t>Kitti</a:t>
            </a:r>
            <a:r>
              <a:rPr lang="en-GB" b="0" i="0" dirty="0">
                <a:solidFill>
                  <a:schemeClr val="bg2">
                    <a:lumMod val="10000"/>
                  </a:schemeClr>
                </a:solidFill>
                <a:effectLst/>
                <a:latin typeface="Söhne"/>
              </a:rPr>
              <a:t> dataset, 	including its protocols and analysis tools, at the following link: 	</a:t>
            </a:r>
            <a:r>
              <a:rPr lang="en-GB" b="0" i="0" u="sng" dirty="0">
                <a:solidFill>
                  <a:schemeClr val="accent5">
                    <a:lumMod val="75000"/>
                  </a:schemeClr>
                </a:solidFill>
                <a:effectLst/>
                <a:latin typeface="Söhne"/>
                <a:hlinkClick r:id="rId3">
                  <a:extLst>
                    <a:ext uri="{A12FA001-AC4F-418D-AE19-62706E023703}">
                      <ahyp:hlinkClr xmlns:ahyp="http://schemas.microsoft.com/office/drawing/2018/hyperlinkcolor" val="tx"/>
                    </a:ext>
                  </a:extLst>
                </a:hlinkClick>
              </a:rPr>
              <a:t>Kitti Dataset Information</a:t>
            </a:r>
            <a:endParaRPr lang="en-GB" b="0" i="0" dirty="0">
              <a:solidFill>
                <a:schemeClr val="accent5">
                  <a:lumMod val="75000"/>
                </a:schemeClr>
              </a:solidFill>
              <a:effectLst/>
              <a:latin typeface="Söhne"/>
            </a:endParaRPr>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4"/>
          <a:stretch>
            <a:fillRect/>
          </a:stretch>
        </p:blipFill>
        <p:spPr>
          <a:xfrm>
            <a:off x="10945185" y="365125"/>
            <a:ext cx="817229" cy="817229"/>
          </a:xfrm>
          <a:prstGeom prst="rect">
            <a:avLst/>
          </a:prstGeom>
        </p:spPr>
      </p:pic>
      <p:sp>
        <p:nvSpPr>
          <p:cNvPr id="6" name="TextBox 5">
            <a:extLst>
              <a:ext uri="{FF2B5EF4-FFF2-40B4-BE49-F238E27FC236}">
                <a16:creationId xmlns:a16="http://schemas.microsoft.com/office/drawing/2014/main" id="{71DD7963-3BE6-057B-728C-E55A02AAD5B1}"/>
              </a:ext>
            </a:extLst>
          </p:cNvPr>
          <p:cNvSpPr txBox="1"/>
          <p:nvPr/>
        </p:nvSpPr>
        <p:spPr>
          <a:xfrm>
            <a:off x="4768770" y="5301205"/>
            <a:ext cx="184731" cy="369332"/>
          </a:xfrm>
          <a:prstGeom prst="rect">
            <a:avLst/>
          </a:prstGeom>
          <a:noFill/>
        </p:spPr>
        <p:txBody>
          <a:bodyPr wrap="none" rtlCol="0">
            <a:spAutoFit/>
          </a:bodyPr>
          <a:lstStyle/>
          <a:p>
            <a:endParaRPr lang="en-PK" dirty="0"/>
          </a:p>
        </p:txBody>
      </p:sp>
    </p:spTree>
    <p:extLst>
      <p:ext uri="{BB962C8B-B14F-4D97-AF65-F5344CB8AC3E}">
        <p14:creationId xmlns:p14="http://schemas.microsoft.com/office/powerpoint/2010/main" val="1510242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p:txBody>
          <a:bodyPr/>
          <a:lstStyle/>
          <a:p>
            <a:r>
              <a:rPr lang="en-PK" b="1" dirty="0">
                <a:solidFill>
                  <a:schemeClr val="accent1">
                    <a:lumMod val="75000"/>
                  </a:schemeClr>
                </a:solidFill>
              </a:rPr>
              <a:t>LiDAR based 3D Object Detection</a:t>
            </a:r>
          </a:p>
        </p:txBody>
      </p:sp>
      <p:sp>
        <p:nvSpPr>
          <p:cNvPr id="3" name="Content Placeholder 2">
            <a:extLst>
              <a:ext uri="{FF2B5EF4-FFF2-40B4-BE49-F238E27FC236}">
                <a16:creationId xmlns:a16="http://schemas.microsoft.com/office/drawing/2014/main" id="{692EDFF5-121D-077B-0BB8-5552E1846421}"/>
              </a:ext>
            </a:extLst>
          </p:cNvPr>
          <p:cNvSpPr>
            <a:spLocks noGrp="1"/>
          </p:cNvSpPr>
          <p:nvPr>
            <p:ph idx="1"/>
          </p:nvPr>
        </p:nvSpPr>
        <p:spPr/>
        <p:txBody>
          <a:bodyPr>
            <a:normAutofit/>
          </a:bodyPr>
          <a:lstStyle/>
          <a:p>
            <a:pPr algn="just">
              <a:lnSpc>
                <a:spcPct val="100000"/>
              </a:lnSpc>
            </a:pPr>
            <a:r>
              <a:rPr lang="en-GB" sz="2600" dirty="0">
                <a:latin typeface="Calibri" panose="020F0502020204030204" pitchFamily="34" charset="0"/>
                <a:cs typeface="Calibri" panose="020F0502020204030204" pitchFamily="34" charset="0"/>
              </a:rPr>
              <a:t>Lidar sensors can detect and locate objects in 3D space, including vehicles. </a:t>
            </a:r>
            <a:endParaRPr lang="en-PK" sz="2600" dirty="0">
              <a:latin typeface="Calibri" panose="020F0502020204030204" pitchFamily="34" charset="0"/>
              <a:cs typeface="Calibri" panose="020F0502020204030204" pitchFamily="34" charset="0"/>
            </a:endParaRPr>
          </a:p>
          <a:p>
            <a:pPr algn="just">
              <a:lnSpc>
                <a:spcPct val="100000"/>
              </a:lnSpc>
            </a:pPr>
            <a:r>
              <a:rPr lang="en-GB" sz="2600" dirty="0">
                <a:latin typeface="Calibri" panose="020F0502020204030204" pitchFamily="34" charset="0"/>
                <a:cs typeface="Calibri" panose="020F0502020204030204" pitchFamily="34" charset="0"/>
              </a:rPr>
              <a:t>Deep learning algorithms can be used to process lidar data and identify vehicles within the point cloud. One popular method for vehicle detection using lidar is the use of 3D object detection algorithms such as </a:t>
            </a:r>
          </a:p>
          <a:p>
            <a:pPr marL="342900" indent="-342900" algn="just">
              <a:lnSpc>
                <a:spcPct val="100000"/>
              </a:lnSpc>
              <a:buFont typeface="+mj-lt"/>
              <a:buAutoNum type="arabicPeriod"/>
            </a:pPr>
            <a:r>
              <a:rPr lang="en-US" sz="2600" dirty="0">
                <a:effectLst/>
                <a:latin typeface="Calibri" panose="020F0502020204030204" pitchFamily="34" charset="0"/>
                <a:ea typeface="Calibri" panose="020F0502020204030204" pitchFamily="34" charset="0"/>
                <a:cs typeface="Calibri" panose="020F0502020204030204" pitchFamily="34" charset="0"/>
              </a:rPr>
              <a:t>Complex Yolov4</a:t>
            </a:r>
          </a:p>
          <a:p>
            <a:pPr marL="342900" indent="-342900" algn="just">
              <a:lnSpc>
                <a:spcPct val="100000"/>
              </a:lnSpc>
              <a:buFont typeface="+mj-lt"/>
              <a:buAutoNum type="arabicPeriod"/>
            </a:pPr>
            <a:r>
              <a:rPr lang="en-PK" sz="2600" dirty="0">
                <a:effectLst/>
                <a:latin typeface="Calibri" panose="020F0502020204030204" pitchFamily="34" charset="0"/>
                <a:ea typeface="Calibri" panose="020F0502020204030204" pitchFamily="34" charset="0"/>
                <a:cs typeface="Calibri" panose="020F0502020204030204" pitchFamily="34" charset="0"/>
              </a:rPr>
              <a:t>mmdetection3D</a:t>
            </a:r>
          </a:p>
          <a:p>
            <a:pPr marL="342900" indent="-342900" algn="just">
              <a:lnSpc>
                <a:spcPct val="100000"/>
              </a:lnSpc>
              <a:buFont typeface="+mj-lt"/>
              <a:buAutoNum type="arabicPeriod"/>
            </a:pPr>
            <a:r>
              <a:rPr lang="en-PK" sz="2600" dirty="0">
                <a:effectLst/>
                <a:latin typeface="Calibri" panose="020F0502020204030204" pitchFamily="34" charset="0"/>
                <a:ea typeface="Calibri" panose="020F0502020204030204" pitchFamily="34" charset="0"/>
                <a:cs typeface="Calibri" panose="020F0502020204030204" pitchFamily="34" charset="0"/>
              </a:rPr>
              <a:t>PointRCNN</a:t>
            </a:r>
          </a:p>
          <a:p>
            <a:pPr marL="342900" indent="-342900" algn="just">
              <a:lnSpc>
                <a:spcPct val="100000"/>
              </a:lnSpc>
              <a:buFont typeface="+mj-lt"/>
              <a:buAutoNum type="arabicPeriod"/>
            </a:pPr>
            <a:r>
              <a:rPr lang="en-PK" sz="2600" dirty="0">
                <a:effectLst/>
                <a:latin typeface="Calibri" panose="020F0502020204030204" pitchFamily="34" charset="0"/>
                <a:ea typeface="Calibri" panose="020F0502020204030204" pitchFamily="34" charset="0"/>
                <a:cs typeface="Calibri" panose="020F0502020204030204" pitchFamily="34" charset="0"/>
              </a:rPr>
              <a:t>PV-RCNN</a:t>
            </a:r>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2"/>
          <a:stretch>
            <a:fillRect/>
          </a:stretch>
        </p:blipFill>
        <p:spPr>
          <a:xfrm>
            <a:off x="10945185" y="365125"/>
            <a:ext cx="817229" cy="817229"/>
          </a:xfrm>
          <a:prstGeom prst="rect">
            <a:avLst/>
          </a:prstGeom>
        </p:spPr>
      </p:pic>
      <p:sp>
        <p:nvSpPr>
          <p:cNvPr id="6" name="TextBox 5">
            <a:extLst>
              <a:ext uri="{FF2B5EF4-FFF2-40B4-BE49-F238E27FC236}">
                <a16:creationId xmlns:a16="http://schemas.microsoft.com/office/drawing/2014/main" id="{71DD7963-3BE6-057B-728C-E55A02AAD5B1}"/>
              </a:ext>
            </a:extLst>
          </p:cNvPr>
          <p:cNvSpPr txBox="1"/>
          <p:nvPr/>
        </p:nvSpPr>
        <p:spPr>
          <a:xfrm>
            <a:off x="4768770" y="5301205"/>
            <a:ext cx="184731" cy="369332"/>
          </a:xfrm>
          <a:prstGeom prst="rect">
            <a:avLst/>
          </a:prstGeom>
          <a:noFill/>
        </p:spPr>
        <p:txBody>
          <a:bodyPr wrap="none" rtlCol="0">
            <a:spAutoFit/>
          </a:bodyPr>
          <a:lstStyle/>
          <a:p>
            <a:endParaRPr lang="en-PK" dirty="0"/>
          </a:p>
        </p:txBody>
      </p:sp>
    </p:spTree>
    <p:extLst>
      <p:ext uri="{BB962C8B-B14F-4D97-AF65-F5344CB8AC3E}">
        <p14:creationId xmlns:p14="http://schemas.microsoft.com/office/powerpoint/2010/main" val="3388032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p:txBody>
          <a:bodyPr/>
          <a:lstStyle/>
          <a:p>
            <a:r>
              <a:rPr lang="en-PK" b="1" dirty="0">
                <a:solidFill>
                  <a:schemeClr val="accent1">
                    <a:lumMod val="75000"/>
                  </a:schemeClr>
                </a:solidFill>
              </a:rPr>
              <a:t>Object Tracking (Norfair)</a:t>
            </a:r>
            <a:endParaRPr lang="en-PK" b="1" dirty="0">
              <a:solidFill>
                <a:schemeClr val="accent1">
                  <a:lumMod val="7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92EDFF5-121D-077B-0BB8-5552E1846421}"/>
              </a:ext>
            </a:extLst>
          </p:cNvPr>
          <p:cNvSpPr>
            <a:spLocks noGrp="1"/>
          </p:cNvSpPr>
          <p:nvPr>
            <p:ph idx="1"/>
          </p:nvPr>
        </p:nvSpPr>
        <p:spPr/>
        <p:txBody>
          <a:bodyPr/>
          <a:lstStyle/>
          <a:p>
            <a:pPr algn="l"/>
            <a:r>
              <a:rPr lang="en-GB" b="0" i="0" dirty="0" err="1">
                <a:effectLst/>
                <a:latin typeface="-apple-system"/>
              </a:rPr>
              <a:t>Norfair</a:t>
            </a:r>
            <a:r>
              <a:rPr lang="en-GB" b="0" i="0" dirty="0">
                <a:effectLst/>
                <a:latin typeface="-apple-system"/>
              </a:rPr>
              <a:t> is a customizable lightweight Python library for real-time multi-object tracking.</a:t>
            </a:r>
          </a:p>
          <a:p>
            <a:pPr algn="l"/>
            <a:r>
              <a:rPr lang="en-GB" b="0" i="0" dirty="0">
                <a:effectLst/>
                <a:latin typeface="-apple-system"/>
              </a:rPr>
              <a:t>Using </a:t>
            </a:r>
            <a:r>
              <a:rPr lang="en-GB" b="0" i="0" dirty="0" err="1">
                <a:effectLst/>
                <a:latin typeface="-apple-system"/>
              </a:rPr>
              <a:t>Norfair</a:t>
            </a:r>
            <a:r>
              <a:rPr lang="en-GB" b="0" i="0" dirty="0">
                <a:effectLst/>
                <a:latin typeface="-apple-system"/>
              </a:rPr>
              <a:t>, we can add tracking capabilities to any detector with just a few lines of code.</a:t>
            </a:r>
          </a:p>
          <a:p>
            <a:pPr algn="l"/>
            <a:r>
              <a:rPr lang="en-GB" dirty="0">
                <a:latin typeface="-apple-system"/>
              </a:rPr>
              <a:t>It can track objects with a moving camera</a:t>
            </a:r>
          </a:p>
          <a:p>
            <a:pPr algn="l"/>
            <a:r>
              <a:rPr lang="en-GB" dirty="0">
                <a:latin typeface="-apple-system"/>
              </a:rPr>
              <a:t>It can also track 3D Objects</a:t>
            </a:r>
            <a:br>
              <a:rPr lang="en-GB" dirty="0"/>
            </a:br>
            <a:endParaRPr lang="en-PK" dirty="0"/>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2"/>
          <a:stretch>
            <a:fillRect/>
          </a:stretch>
        </p:blipFill>
        <p:spPr>
          <a:xfrm>
            <a:off x="10945185" y="365125"/>
            <a:ext cx="817229" cy="817229"/>
          </a:xfrm>
          <a:prstGeom prst="rect">
            <a:avLst/>
          </a:prstGeom>
        </p:spPr>
      </p:pic>
      <p:sp>
        <p:nvSpPr>
          <p:cNvPr id="6" name="TextBox 5">
            <a:extLst>
              <a:ext uri="{FF2B5EF4-FFF2-40B4-BE49-F238E27FC236}">
                <a16:creationId xmlns:a16="http://schemas.microsoft.com/office/drawing/2014/main" id="{71DD7963-3BE6-057B-728C-E55A02AAD5B1}"/>
              </a:ext>
            </a:extLst>
          </p:cNvPr>
          <p:cNvSpPr txBox="1"/>
          <p:nvPr/>
        </p:nvSpPr>
        <p:spPr>
          <a:xfrm>
            <a:off x="4768770" y="5301205"/>
            <a:ext cx="184731" cy="369332"/>
          </a:xfrm>
          <a:prstGeom prst="rect">
            <a:avLst/>
          </a:prstGeom>
          <a:noFill/>
        </p:spPr>
        <p:txBody>
          <a:bodyPr wrap="none" rtlCol="0">
            <a:spAutoFit/>
          </a:bodyPr>
          <a:lstStyle/>
          <a:p>
            <a:endParaRPr lang="en-PK" dirty="0"/>
          </a:p>
        </p:txBody>
      </p:sp>
    </p:spTree>
    <p:extLst>
      <p:ext uri="{BB962C8B-B14F-4D97-AF65-F5344CB8AC3E}">
        <p14:creationId xmlns:p14="http://schemas.microsoft.com/office/powerpoint/2010/main" val="1823197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B640-BE97-2280-DA8D-1A5CBB182E4E}"/>
              </a:ext>
            </a:extLst>
          </p:cNvPr>
          <p:cNvSpPr>
            <a:spLocks noGrp="1"/>
          </p:cNvSpPr>
          <p:nvPr>
            <p:ph type="title"/>
          </p:nvPr>
        </p:nvSpPr>
        <p:spPr>
          <a:xfrm>
            <a:off x="838198" y="2766217"/>
            <a:ext cx="10515600" cy="1325563"/>
          </a:xfrm>
        </p:spPr>
        <p:txBody>
          <a:bodyPr>
            <a:normAutofit/>
          </a:bodyPr>
          <a:lstStyle/>
          <a:p>
            <a:pPr algn="ctr"/>
            <a:r>
              <a:rPr lang="en-PK" sz="7200" b="1" dirty="0">
                <a:solidFill>
                  <a:schemeClr val="accent1">
                    <a:lumMod val="75000"/>
                  </a:schemeClr>
                </a:solidFill>
              </a:rPr>
              <a:t>Thank You</a:t>
            </a:r>
          </a:p>
        </p:txBody>
      </p:sp>
      <p:sp>
        <p:nvSpPr>
          <p:cNvPr id="4" name="Rectangle 3">
            <a:extLst>
              <a:ext uri="{FF2B5EF4-FFF2-40B4-BE49-F238E27FC236}">
                <a16:creationId xmlns:a16="http://schemas.microsoft.com/office/drawing/2014/main" id="{759E7AB0-3FB7-D341-65F2-2B7DDFD69B79}"/>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6BA16A57-9343-EB7E-EA16-24B42C40E43C}"/>
              </a:ext>
            </a:extLst>
          </p:cNvPr>
          <p:cNvPicPr>
            <a:picLocks noChangeAspect="1"/>
          </p:cNvPicPr>
          <p:nvPr/>
        </p:nvPicPr>
        <p:blipFill>
          <a:blip r:embed="rId2"/>
          <a:stretch>
            <a:fillRect/>
          </a:stretch>
        </p:blipFill>
        <p:spPr>
          <a:xfrm>
            <a:off x="10945185" y="365125"/>
            <a:ext cx="817229" cy="817229"/>
          </a:xfrm>
          <a:prstGeom prst="rect">
            <a:avLst/>
          </a:prstGeom>
        </p:spPr>
      </p:pic>
      <p:sp>
        <p:nvSpPr>
          <p:cNvPr id="6" name="TextBox 5">
            <a:extLst>
              <a:ext uri="{FF2B5EF4-FFF2-40B4-BE49-F238E27FC236}">
                <a16:creationId xmlns:a16="http://schemas.microsoft.com/office/drawing/2014/main" id="{71DD7963-3BE6-057B-728C-E55A02AAD5B1}"/>
              </a:ext>
            </a:extLst>
          </p:cNvPr>
          <p:cNvSpPr txBox="1"/>
          <p:nvPr/>
        </p:nvSpPr>
        <p:spPr>
          <a:xfrm>
            <a:off x="4768770" y="5301205"/>
            <a:ext cx="184731" cy="369332"/>
          </a:xfrm>
          <a:prstGeom prst="rect">
            <a:avLst/>
          </a:prstGeom>
          <a:noFill/>
        </p:spPr>
        <p:txBody>
          <a:bodyPr wrap="none" rtlCol="0">
            <a:spAutoFit/>
          </a:bodyPr>
          <a:lstStyle/>
          <a:p>
            <a:endParaRPr lang="en-PK" dirty="0"/>
          </a:p>
        </p:txBody>
      </p:sp>
    </p:spTree>
    <p:extLst>
      <p:ext uri="{BB962C8B-B14F-4D97-AF65-F5344CB8AC3E}">
        <p14:creationId xmlns:p14="http://schemas.microsoft.com/office/powerpoint/2010/main" val="308235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7468-0475-8930-71B0-D6F81699B6A7}"/>
              </a:ext>
            </a:extLst>
          </p:cNvPr>
          <p:cNvSpPr>
            <a:spLocks noGrp="1"/>
          </p:cNvSpPr>
          <p:nvPr>
            <p:ph type="title"/>
          </p:nvPr>
        </p:nvSpPr>
        <p:spPr/>
        <p:txBody>
          <a:bodyPr/>
          <a:lstStyle/>
          <a:p>
            <a:r>
              <a:rPr lang="en-PK" b="1" dirty="0">
                <a:solidFill>
                  <a:schemeClr val="accent1">
                    <a:lumMod val="75000"/>
                  </a:schemeClr>
                </a:solidFill>
              </a:rPr>
              <a:t>Causal Learning</a:t>
            </a:r>
          </a:p>
        </p:txBody>
      </p:sp>
      <p:sp>
        <p:nvSpPr>
          <p:cNvPr id="3" name="Content Placeholder 2">
            <a:extLst>
              <a:ext uri="{FF2B5EF4-FFF2-40B4-BE49-F238E27FC236}">
                <a16:creationId xmlns:a16="http://schemas.microsoft.com/office/drawing/2014/main" id="{E395BB00-B046-D20A-B8A0-99879A295A81}"/>
              </a:ext>
            </a:extLst>
          </p:cNvPr>
          <p:cNvSpPr>
            <a:spLocks noGrp="1"/>
          </p:cNvSpPr>
          <p:nvPr>
            <p:ph idx="1"/>
          </p:nvPr>
        </p:nvSpPr>
        <p:spPr/>
        <p:txBody>
          <a:bodyPr/>
          <a:lstStyle/>
          <a:p>
            <a:pPr marL="0" indent="0" algn="just">
              <a:buNone/>
            </a:pPr>
            <a:r>
              <a:rPr lang="en-GB" b="0" i="0" dirty="0">
                <a:effectLst/>
                <a:latin typeface="ui-sans-serif"/>
              </a:rPr>
              <a:t>Causal learning focuses on discovering causal relationships between variables. In contrast to traditional machine learning, which focuses on predicting the value of a target variable based on input features, causal learning aims to identify the causal relationships between variables and understand how changes to one or more variables can affect the behaviour of other variables.</a:t>
            </a:r>
            <a:endParaRPr lang="en-PK" dirty="0"/>
          </a:p>
        </p:txBody>
      </p:sp>
      <p:sp>
        <p:nvSpPr>
          <p:cNvPr id="4" name="Rectangle 3">
            <a:extLst>
              <a:ext uri="{FF2B5EF4-FFF2-40B4-BE49-F238E27FC236}">
                <a16:creationId xmlns:a16="http://schemas.microsoft.com/office/drawing/2014/main" id="{284219D9-01A4-B8EE-7463-4385B96E7528}"/>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70239C28-1262-3D89-1F34-A4DC3041B5B4}"/>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159859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F137-E1D9-4F67-A301-8DC919FD519C}"/>
              </a:ext>
            </a:extLst>
          </p:cNvPr>
          <p:cNvSpPr>
            <a:spLocks noGrp="1"/>
          </p:cNvSpPr>
          <p:nvPr>
            <p:ph type="title"/>
          </p:nvPr>
        </p:nvSpPr>
        <p:spPr/>
        <p:txBody>
          <a:bodyPr/>
          <a:lstStyle/>
          <a:p>
            <a:r>
              <a:rPr lang="en-PK" b="1" dirty="0">
                <a:solidFill>
                  <a:schemeClr val="accent1">
                    <a:lumMod val="75000"/>
                  </a:schemeClr>
                </a:solidFill>
              </a:rPr>
              <a:t>Causal Inference</a:t>
            </a:r>
          </a:p>
        </p:txBody>
      </p:sp>
      <p:sp>
        <p:nvSpPr>
          <p:cNvPr id="3" name="Content Placeholder 2">
            <a:extLst>
              <a:ext uri="{FF2B5EF4-FFF2-40B4-BE49-F238E27FC236}">
                <a16:creationId xmlns:a16="http://schemas.microsoft.com/office/drawing/2014/main" id="{7EB86F11-3D04-CA0F-AB5D-693F5350FA2D}"/>
              </a:ext>
            </a:extLst>
          </p:cNvPr>
          <p:cNvSpPr>
            <a:spLocks noGrp="1"/>
          </p:cNvSpPr>
          <p:nvPr>
            <p:ph idx="1"/>
          </p:nvPr>
        </p:nvSpPr>
        <p:spPr/>
        <p:txBody>
          <a:bodyPr/>
          <a:lstStyle/>
          <a:p>
            <a:pPr algn="just" rtl="0"/>
            <a:r>
              <a:rPr lang="en-GB" b="0" i="0" dirty="0">
                <a:effectLst/>
              </a:rPr>
              <a:t>Causal Inference refers to the process of uncovering cause-and-effect relationships from data.</a:t>
            </a:r>
          </a:p>
          <a:p>
            <a:pPr algn="just" rtl="0"/>
            <a:r>
              <a:rPr lang="en-GB" b="0" i="0" dirty="0">
                <a:effectLst/>
                <a:latin typeface="Söhne"/>
              </a:rPr>
              <a:t>It aims to go beyond simple prediction. It helps us answer questions like "What causes this outcome?" and "How does one variable affect another?" This is crucial for making informed decisions in many fields.</a:t>
            </a:r>
          </a:p>
          <a:p>
            <a:pPr algn="just" rtl="0"/>
            <a:r>
              <a:rPr lang="en-GB" b="0" i="0" dirty="0">
                <a:effectLst/>
                <a:latin typeface="Söhne"/>
              </a:rPr>
              <a:t>Causal Inference doesn't rely solely on patterns in data (correlation), but it seeks to understand the fundamental drivers of those patterns (causation). It allows us to distinguish between mere associations and true cause-and-effect relationships.</a:t>
            </a:r>
            <a:endParaRPr lang="en-GB" b="0" dirty="0">
              <a:effectLst/>
            </a:endParaRPr>
          </a:p>
        </p:txBody>
      </p:sp>
      <p:sp>
        <p:nvSpPr>
          <p:cNvPr id="4" name="Rectangle 3">
            <a:extLst>
              <a:ext uri="{FF2B5EF4-FFF2-40B4-BE49-F238E27FC236}">
                <a16:creationId xmlns:a16="http://schemas.microsoft.com/office/drawing/2014/main" id="{515D580D-FA45-E876-78C3-4CFB304CEA3A}"/>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7F6F4520-D6E3-D8B5-365C-C5884637C864}"/>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408024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87EB-FCF9-FEA5-8A13-5CAEE2C6B594}"/>
              </a:ext>
            </a:extLst>
          </p:cNvPr>
          <p:cNvSpPr>
            <a:spLocks noGrp="1"/>
          </p:cNvSpPr>
          <p:nvPr>
            <p:ph type="title"/>
          </p:nvPr>
        </p:nvSpPr>
        <p:spPr/>
        <p:txBody>
          <a:bodyPr/>
          <a:lstStyle/>
          <a:p>
            <a:r>
              <a:rPr lang="en-PK" b="1" dirty="0">
                <a:solidFill>
                  <a:schemeClr val="accent1">
                    <a:lumMod val="75000"/>
                  </a:schemeClr>
                </a:solidFill>
              </a:rPr>
              <a:t>Causality vs Correlation</a:t>
            </a:r>
          </a:p>
        </p:txBody>
      </p:sp>
      <p:sp>
        <p:nvSpPr>
          <p:cNvPr id="3" name="Content Placeholder 2">
            <a:extLst>
              <a:ext uri="{FF2B5EF4-FFF2-40B4-BE49-F238E27FC236}">
                <a16:creationId xmlns:a16="http://schemas.microsoft.com/office/drawing/2014/main" id="{8E29A676-48E6-E9D7-CE53-626E2F7FF943}"/>
              </a:ext>
            </a:extLst>
          </p:cNvPr>
          <p:cNvSpPr>
            <a:spLocks noGrp="1"/>
          </p:cNvSpPr>
          <p:nvPr>
            <p:ph idx="1"/>
          </p:nvPr>
        </p:nvSpPr>
        <p:spPr/>
        <p:txBody>
          <a:bodyPr/>
          <a:lstStyle/>
          <a:p>
            <a:pPr marL="0" indent="0" algn="just">
              <a:buNone/>
            </a:pPr>
            <a:r>
              <a:rPr lang="en-GB" dirty="0">
                <a:latin typeface="Söhne"/>
              </a:rPr>
              <a:t>T</a:t>
            </a:r>
            <a:r>
              <a:rPr lang="en-GB" b="0" i="0" dirty="0">
                <a:effectLst/>
                <a:latin typeface="Söhne"/>
              </a:rPr>
              <a:t>he key difference is that</a:t>
            </a:r>
            <a:r>
              <a:rPr lang="en-GB" dirty="0">
                <a:latin typeface="Söhne"/>
              </a:rPr>
              <a:t> </a:t>
            </a:r>
            <a:r>
              <a:rPr lang="en-GB" b="0" i="0" dirty="0">
                <a:effectLst/>
                <a:latin typeface="Söhne"/>
              </a:rPr>
              <a:t>correlation indicates a statistical relationship or association between two variables but does not imply causation. Causality, on the other hand, signifies a direct cause-and-effect relationship, where changes in one variable are responsible for changes in another. Establishing causality often requires more rigorous research methods and experimental designs to demonstrate a true cause-and-effect link</a:t>
            </a:r>
            <a:endParaRPr lang="en-PK" dirty="0"/>
          </a:p>
        </p:txBody>
      </p:sp>
      <p:sp>
        <p:nvSpPr>
          <p:cNvPr id="4" name="Rectangle 3">
            <a:extLst>
              <a:ext uri="{FF2B5EF4-FFF2-40B4-BE49-F238E27FC236}">
                <a16:creationId xmlns:a16="http://schemas.microsoft.com/office/drawing/2014/main" id="{82784741-0706-94A3-D1E7-E962EE567DA8}"/>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ED9B2A84-516E-DD49-761A-BB68B3F1F273}"/>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224571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8DA-50EF-56D7-A8B9-3D5834DA5072}"/>
              </a:ext>
            </a:extLst>
          </p:cNvPr>
          <p:cNvSpPr>
            <a:spLocks noGrp="1"/>
          </p:cNvSpPr>
          <p:nvPr>
            <p:ph type="title"/>
          </p:nvPr>
        </p:nvSpPr>
        <p:spPr/>
        <p:txBody>
          <a:bodyPr/>
          <a:lstStyle/>
          <a:p>
            <a:r>
              <a:rPr lang="en-PK" b="1" dirty="0">
                <a:solidFill>
                  <a:schemeClr val="accent1">
                    <a:lumMod val="75000"/>
                  </a:schemeClr>
                </a:solidFill>
              </a:rPr>
              <a:t>DoWhy Library for Causal Inference</a:t>
            </a:r>
          </a:p>
        </p:txBody>
      </p:sp>
      <p:sp>
        <p:nvSpPr>
          <p:cNvPr id="3" name="Content Placeholder 2">
            <a:extLst>
              <a:ext uri="{FF2B5EF4-FFF2-40B4-BE49-F238E27FC236}">
                <a16:creationId xmlns:a16="http://schemas.microsoft.com/office/drawing/2014/main" id="{A81E54A9-8490-171F-9CEF-CFCCC4DF3CCE}"/>
              </a:ext>
            </a:extLst>
          </p:cNvPr>
          <p:cNvSpPr>
            <a:spLocks noGrp="1"/>
          </p:cNvSpPr>
          <p:nvPr>
            <p:ph idx="1"/>
          </p:nvPr>
        </p:nvSpPr>
        <p:spPr>
          <a:xfrm>
            <a:off x="838200" y="1825625"/>
            <a:ext cx="10515600" cy="4815806"/>
          </a:xfrm>
        </p:spPr>
        <p:txBody>
          <a:bodyPr>
            <a:normAutofit fontScale="92500" lnSpcReduction="10000"/>
          </a:bodyPr>
          <a:lstStyle/>
          <a:p>
            <a:pPr marL="0" indent="0" algn="just">
              <a:buNone/>
            </a:pPr>
            <a:r>
              <a:rPr lang="en-GB" dirty="0"/>
              <a:t>DoWhy provides a unified interface for causal inference methods and automatically tests many assumptions, thus making inference accessible to non-experts [1].</a:t>
            </a:r>
          </a:p>
          <a:p>
            <a:pPr marL="0" indent="0" algn="just">
              <a:buNone/>
            </a:pPr>
            <a:r>
              <a:rPr lang="en-GB" dirty="0"/>
              <a:t>The library makes three key contributions:</a:t>
            </a:r>
          </a:p>
          <a:p>
            <a:pPr marL="514350" indent="-514350" algn="just">
              <a:buFont typeface="+mj-lt"/>
              <a:buAutoNum type="arabicPeriod"/>
            </a:pPr>
            <a:r>
              <a:rPr lang="en-GB" dirty="0"/>
              <a:t>Provides a principled way of modelling a given problem as a causal graph so that all assumptions are explicit, and identifying a desired causal effect</a:t>
            </a:r>
          </a:p>
          <a:p>
            <a:pPr marL="514350" indent="-514350" algn="just">
              <a:buFont typeface="+mj-lt"/>
              <a:buAutoNum type="arabicPeriod"/>
            </a:pPr>
            <a:r>
              <a:rPr lang="en-GB" dirty="0"/>
              <a:t>Provides a unified interface for many popular causal inference estimation methods, combining the two major frameworks of graphical models and potential outcomes.</a:t>
            </a:r>
          </a:p>
          <a:p>
            <a:pPr marL="514350" indent="-514350" algn="just">
              <a:buFont typeface="+mj-lt"/>
              <a:buAutoNum type="arabicPeriod"/>
            </a:pPr>
            <a:r>
              <a:rPr lang="en-GB" dirty="0"/>
              <a:t>Automatically tests for the validity of causal assumptions if possible and assesses the robustness of the estimate to violations.</a:t>
            </a:r>
            <a:endParaRPr lang="en-PK" dirty="0"/>
          </a:p>
        </p:txBody>
      </p:sp>
      <p:sp>
        <p:nvSpPr>
          <p:cNvPr id="4" name="Rectangle 3">
            <a:extLst>
              <a:ext uri="{FF2B5EF4-FFF2-40B4-BE49-F238E27FC236}">
                <a16:creationId xmlns:a16="http://schemas.microsoft.com/office/drawing/2014/main" id="{D3F7EA4D-8456-8EB1-7169-C68618290967}"/>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A1BF4962-EC26-4C25-41DF-8C4450624773}"/>
              </a:ext>
            </a:extLst>
          </p:cNvPr>
          <p:cNvPicPr>
            <a:picLocks noChangeAspect="1"/>
          </p:cNvPicPr>
          <p:nvPr/>
        </p:nvPicPr>
        <p:blipFill>
          <a:blip r:embed="rId2"/>
          <a:stretch>
            <a:fillRect/>
          </a:stretch>
        </p:blipFill>
        <p:spPr>
          <a:xfrm>
            <a:off x="10945185" y="365125"/>
            <a:ext cx="817229" cy="817229"/>
          </a:xfrm>
          <a:prstGeom prst="rect">
            <a:avLst/>
          </a:prstGeom>
        </p:spPr>
      </p:pic>
      <p:sp>
        <p:nvSpPr>
          <p:cNvPr id="15" name="TextBox 14">
            <a:extLst>
              <a:ext uri="{FF2B5EF4-FFF2-40B4-BE49-F238E27FC236}">
                <a16:creationId xmlns:a16="http://schemas.microsoft.com/office/drawing/2014/main" id="{49D7F9F6-7933-482D-A12E-5AB17EE5D862}"/>
              </a:ext>
            </a:extLst>
          </p:cNvPr>
          <p:cNvSpPr txBox="1"/>
          <p:nvPr/>
        </p:nvSpPr>
        <p:spPr>
          <a:xfrm>
            <a:off x="838198" y="6247234"/>
            <a:ext cx="10515600" cy="307777"/>
          </a:xfrm>
          <a:prstGeom prst="rect">
            <a:avLst/>
          </a:prstGeom>
          <a:noFill/>
        </p:spPr>
        <p:txBody>
          <a:bodyPr wrap="square" rtlCol="0">
            <a:spAutoFit/>
          </a:bodyPr>
          <a:lstStyle/>
          <a:p>
            <a:r>
              <a:rPr lang="en-GB" sz="1400" dirty="0"/>
              <a:t>[1]. Sharma, Amit, and Emre </a:t>
            </a:r>
            <a:r>
              <a:rPr lang="en-GB" sz="1400" dirty="0" err="1"/>
              <a:t>Kiciman</a:t>
            </a:r>
            <a:r>
              <a:rPr lang="en-GB" sz="1400" dirty="0"/>
              <a:t>. "DoWhy: An end-to-end library for causal inference." </a:t>
            </a:r>
            <a:r>
              <a:rPr lang="en-GB" sz="1400" dirty="0" err="1"/>
              <a:t>arXiv</a:t>
            </a:r>
            <a:r>
              <a:rPr lang="en-GB" sz="1400" dirty="0"/>
              <a:t> preprint arXiv:2011.04216 (2020).</a:t>
            </a:r>
            <a:endParaRPr lang="en-PK" sz="1400" dirty="0"/>
          </a:p>
        </p:txBody>
      </p:sp>
    </p:spTree>
    <p:extLst>
      <p:ext uri="{BB962C8B-B14F-4D97-AF65-F5344CB8AC3E}">
        <p14:creationId xmlns:p14="http://schemas.microsoft.com/office/powerpoint/2010/main" val="320755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2C19-5AF2-35DF-D87E-1252F5AB331C}"/>
              </a:ext>
            </a:extLst>
          </p:cNvPr>
          <p:cNvSpPr>
            <a:spLocks noGrp="1"/>
          </p:cNvSpPr>
          <p:nvPr>
            <p:ph type="title"/>
          </p:nvPr>
        </p:nvSpPr>
        <p:spPr/>
        <p:txBody>
          <a:bodyPr/>
          <a:lstStyle/>
          <a:p>
            <a:r>
              <a:rPr lang="en-GB" b="1" dirty="0">
                <a:solidFill>
                  <a:schemeClr val="accent1">
                    <a:lumMod val="75000"/>
                  </a:schemeClr>
                </a:solidFill>
              </a:rPr>
              <a:t>DoWhy Steps for Causal Inference</a:t>
            </a:r>
            <a:endParaRPr lang="en-PK" b="1" dirty="0">
              <a:solidFill>
                <a:schemeClr val="accent1">
                  <a:lumMod val="75000"/>
                </a:schemeClr>
              </a:solidFill>
            </a:endParaRPr>
          </a:p>
        </p:txBody>
      </p:sp>
      <p:sp>
        <p:nvSpPr>
          <p:cNvPr id="3" name="Content Placeholder 2">
            <a:extLst>
              <a:ext uri="{FF2B5EF4-FFF2-40B4-BE49-F238E27FC236}">
                <a16:creationId xmlns:a16="http://schemas.microsoft.com/office/drawing/2014/main" id="{22E8F1B4-F499-543D-6F7C-CC796D284AAE}"/>
              </a:ext>
            </a:extLst>
          </p:cNvPr>
          <p:cNvSpPr>
            <a:spLocks noGrp="1"/>
          </p:cNvSpPr>
          <p:nvPr>
            <p:ph idx="1"/>
          </p:nvPr>
        </p:nvSpPr>
        <p:spPr>
          <a:xfrm>
            <a:off x="838200" y="1825625"/>
            <a:ext cx="10515600" cy="4667250"/>
          </a:xfrm>
        </p:spPr>
        <p:txBody>
          <a:bodyPr>
            <a:normAutofit/>
          </a:bodyPr>
          <a:lstStyle/>
          <a:p>
            <a:pPr marL="0" indent="0" algn="just">
              <a:buNone/>
            </a:pPr>
            <a:r>
              <a:rPr lang="en-GB" dirty="0"/>
              <a:t>DoWhy builds on two of the most powerful frameworks for causal inference: graphical models and potential outcomes. It uses graph-based criteria and do-calculus for </a:t>
            </a:r>
            <a:r>
              <a:rPr lang="en-GB" dirty="0" err="1"/>
              <a:t>modeling</a:t>
            </a:r>
            <a:r>
              <a:rPr lang="en-GB" dirty="0"/>
              <a:t> assumptions and identifying a non-parametric causal effect. For estimation, it switches to methods based primarily on potential outcomes [1]. It follows four steps to perform causal inference, which are as follows:</a:t>
            </a:r>
          </a:p>
          <a:p>
            <a:pPr marL="514350" indent="-514350" algn="just">
              <a:buFont typeface="+mj-lt"/>
              <a:buAutoNum type="arabicPeriod"/>
            </a:pPr>
            <a:r>
              <a:rPr lang="en-GB" dirty="0"/>
              <a:t>Model the causal question</a:t>
            </a:r>
          </a:p>
          <a:p>
            <a:pPr marL="514350" indent="-514350" algn="just">
              <a:buFont typeface="+mj-lt"/>
              <a:buAutoNum type="arabicPeriod"/>
            </a:pPr>
            <a:r>
              <a:rPr lang="en-GB" dirty="0"/>
              <a:t>Identify the causal </a:t>
            </a:r>
            <a:r>
              <a:rPr lang="en-GB" dirty="0" err="1"/>
              <a:t>estimand</a:t>
            </a:r>
            <a:endParaRPr lang="en-GB" dirty="0"/>
          </a:p>
          <a:p>
            <a:pPr marL="514350" indent="-514350" algn="just">
              <a:buFont typeface="+mj-lt"/>
              <a:buAutoNum type="arabicPeriod"/>
            </a:pPr>
            <a:r>
              <a:rPr lang="en-GB" dirty="0"/>
              <a:t>Estimate the causal effect</a:t>
            </a:r>
          </a:p>
          <a:p>
            <a:pPr marL="514350" indent="-514350" algn="just">
              <a:buFont typeface="+mj-lt"/>
              <a:buAutoNum type="arabicPeriod"/>
            </a:pPr>
            <a:r>
              <a:rPr lang="en-GB" dirty="0"/>
              <a:t>Refute the obtained estimate</a:t>
            </a:r>
          </a:p>
        </p:txBody>
      </p:sp>
      <p:sp>
        <p:nvSpPr>
          <p:cNvPr id="4" name="Rectangle 3">
            <a:extLst>
              <a:ext uri="{FF2B5EF4-FFF2-40B4-BE49-F238E27FC236}">
                <a16:creationId xmlns:a16="http://schemas.microsoft.com/office/drawing/2014/main" id="{A3F77A69-5421-F0DA-F577-785377A7596D}"/>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FD9458B5-DB9C-60C0-7FAE-BADE3214080C}"/>
              </a:ext>
            </a:extLst>
          </p:cNvPr>
          <p:cNvPicPr>
            <a:picLocks noChangeAspect="1"/>
          </p:cNvPicPr>
          <p:nvPr/>
        </p:nvPicPr>
        <p:blipFill>
          <a:blip r:embed="rId2"/>
          <a:stretch>
            <a:fillRect/>
          </a:stretch>
        </p:blipFill>
        <p:spPr>
          <a:xfrm>
            <a:off x="10945185" y="365125"/>
            <a:ext cx="817229" cy="817229"/>
          </a:xfrm>
          <a:prstGeom prst="rect">
            <a:avLst/>
          </a:prstGeom>
        </p:spPr>
      </p:pic>
      <p:sp>
        <p:nvSpPr>
          <p:cNvPr id="6" name="TextBox 5">
            <a:extLst>
              <a:ext uri="{FF2B5EF4-FFF2-40B4-BE49-F238E27FC236}">
                <a16:creationId xmlns:a16="http://schemas.microsoft.com/office/drawing/2014/main" id="{88FE321D-B634-70FD-5559-07BB18DB83C9}"/>
              </a:ext>
            </a:extLst>
          </p:cNvPr>
          <p:cNvSpPr txBox="1"/>
          <p:nvPr/>
        </p:nvSpPr>
        <p:spPr>
          <a:xfrm>
            <a:off x="838198" y="6247234"/>
            <a:ext cx="10515600" cy="307777"/>
          </a:xfrm>
          <a:prstGeom prst="rect">
            <a:avLst/>
          </a:prstGeom>
          <a:noFill/>
        </p:spPr>
        <p:txBody>
          <a:bodyPr wrap="square" rtlCol="0">
            <a:spAutoFit/>
          </a:bodyPr>
          <a:lstStyle/>
          <a:p>
            <a:r>
              <a:rPr lang="en-GB" sz="1400" dirty="0"/>
              <a:t>[1]. Sharma, Amit, and Emre </a:t>
            </a:r>
            <a:r>
              <a:rPr lang="en-GB" sz="1400" dirty="0" err="1"/>
              <a:t>Kiciman</a:t>
            </a:r>
            <a:r>
              <a:rPr lang="en-GB" sz="1400" dirty="0"/>
              <a:t>. "DoWhy: An end-to-end library for causal inference." </a:t>
            </a:r>
            <a:r>
              <a:rPr lang="en-GB" sz="1400" dirty="0" err="1"/>
              <a:t>arXiv</a:t>
            </a:r>
            <a:r>
              <a:rPr lang="en-GB" sz="1400" dirty="0"/>
              <a:t> preprint arXiv:2011.04216 (2020).</a:t>
            </a:r>
            <a:endParaRPr lang="en-PK" sz="1400" dirty="0"/>
          </a:p>
        </p:txBody>
      </p:sp>
    </p:spTree>
    <p:extLst>
      <p:ext uri="{BB962C8B-B14F-4D97-AF65-F5344CB8AC3E}">
        <p14:creationId xmlns:p14="http://schemas.microsoft.com/office/powerpoint/2010/main" val="337431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CBE9-AE61-277C-F1F6-DAA63DCF3AA9}"/>
              </a:ext>
            </a:extLst>
          </p:cNvPr>
          <p:cNvSpPr>
            <a:spLocks noGrp="1"/>
          </p:cNvSpPr>
          <p:nvPr>
            <p:ph type="title"/>
          </p:nvPr>
        </p:nvSpPr>
        <p:spPr/>
        <p:txBody>
          <a:bodyPr/>
          <a:lstStyle/>
          <a:p>
            <a:r>
              <a:rPr lang="en-GB" b="1" dirty="0">
                <a:solidFill>
                  <a:schemeClr val="accent1">
                    <a:lumMod val="75000"/>
                  </a:schemeClr>
                </a:solidFill>
              </a:rPr>
              <a:t>DoWhy Steps for Causal Inference </a:t>
            </a:r>
            <a:r>
              <a:rPr lang="en-GB" sz="2000" b="1" dirty="0">
                <a:solidFill>
                  <a:schemeClr val="accent1">
                    <a:lumMod val="75000"/>
                  </a:schemeClr>
                </a:solidFill>
              </a:rPr>
              <a:t>(Cont.)</a:t>
            </a:r>
            <a:endParaRPr lang="en-PK" sz="2000" dirty="0"/>
          </a:p>
        </p:txBody>
      </p:sp>
      <p:pic>
        <p:nvPicPr>
          <p:cNvPr id="7" name="Content Placeholder 6">
            <a:extLst>
              <a:ext uri="{FF2B5EF4-FFF2-40B4-BE49-F238E27FC236}">
                <a16:creationId xmlns:a16="http://schemas.microsoft.com/office/drawing/2014/main" id="{ED42A639-4E61-1C90-7E2C-C12CC6460462}"/>
              </a:ext>
            </a:extLst>
          </p:cNvPr>
          <p:cNvPicPr>
            <a:picLocks noGrp="1" noChangeAspect="1"/>
          </p:cNvPicPr>
          <p:nvPr>
            <p:ph idx="1"/>
          </p:nvPr>
        </p:nvPicPr>
        <p:blipFill>
          <a:blip r:embed="rId2"/>
          <a:stretch>
            <a:fillRect/>
          </a:stretch>
        </p:blipFill>
        <p:spPr>
          <a:xfrm>
            <a:off x="2130412" y="1545707"/>
            <a:ext cx="7931171" cy="4663235"/>
          </a:xfrm>
        </p:spPr>
      </p:pic>
      <p:sp>
        <p:nvSpPr>
          <p:cNvPr id="4" name="Rectangle 3">
            <a:extLst>
              <a:ext uri="{FF2B5EF4-FFF2-40B4-BE49-F238E27FC236}">
                <a16:creationId xmlns:a16="http://schemas.microsoft.com/office/drawing/2014/main" id="{B94EBB0B-66CA-0FDF-4DE6-9594B012D51B}"/>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3E6B66F5-009A-0FD6-EB6E-4531CC423900}"/>
              </a:ext>
            </a:extLst>
          </p:cNvPr>
          <p:cNvPicPr>
            <a:picLocks noChangeAspect="1"/>
          </p:cNvPicPr>
          <p:nvPr/>
        </p:nvPicPr>
        <p:blipFill>
          <a:blip r:embed="rId3"/>
          <a:stretch>
            <a:fillRect/>
          </a:stretch>
        </p:blipFill>
        <p:spPr>
          <a:xfrm>
            <a:off x="10945185" y="365125"/>
            <a:ext cx="817229" cy="817229"/>
          </a:xfrm>
          <a:prstGeom prst="rect">
            <a:avLst/>
          </a:prstGeom>
        </p:spPr>
      </p:pic>
      <p:sp>
        <p:nvSpPr>
          <p:cNvPr id="8" name="TextBox 7">
            <a:extLst>
              <a:ext uri="{FF2B5EF4-FFF2-40B4-BE49-F238E27FC236}">
                <a16:creationId xmlns:a16="http://schemas.microsoft.com/office/drawing/2014/main" id="{A2B093BF-66EB-32F7-11C6-6758417BE9B8}"/>
              </a:ext>
            </a:extLst>
          </p:cNvPr>
          <p:cNvSpPr txBox="1"/>
          <p:nvPr/>
        </p:nvSpPr>
        <p:spPr>
          <a:xfrm>
            <a:off x="3116179" y="5564182"/>
            <a:ext cx="5139548" cy="523220"/>
          </a:xfrm>
          <a:prstGeom prst="rect">
            <a:avLst/>
          </a:prstGeom>
          <a:noFill/>
        </p:spPr>
        <p:txBody>
          <a:bodyPr wrap="none" rtlCol="0">
            <a:spAutoFit/>
          </a:bodyPr>
          <a:lstStyle/>
          <a:p>
            <a:r>
              <a:rPr lang="en-GB" dirty="0"/>
              <a:t>The four-step analysis pipeline in DoWhy [1]</a:t>
            </a:r>
          </a:p>
          <a:p>
            <a:r>
              <a:rPr lang="en-GB" sz="1000" dirty="0">
                <a:hlinkClick r:id="rId4"/>
              </a:rPr>
              <a:t>https://colab.research.google.com/drive/1HcATvn7mybHxZ5ozOf5Xs-RSjCx7RhkD?usp=sharing</a:t>
            </a:r>
            <a:endParaRPr lang="en-GB" sz="1000" dirty="0"/>
          </a:p>
        </p:txBody>
      </p:sp>
      <p:sp>
        <p:nvSpPr>
          <p:cNvPr id="9" name="TextBox 8">
            <a:extLst>
              <a:ext uri="{FF2B5EF4-FFF2-40B4-BE49-F238E27FC236}">
                <a16:creationId xmlns:a16="http://schemas.microsoft.com/office/drawing/2014/main" id="{2F5F8BAF-2201-895C-489B-B3418DB8A013}"/>
              </a:ext>
            </a:extLst>
          </p:cNvPr>
          <p:cNvSpPr txBox="1"/>
          <p:nvPr/>
        </p:nvSpPr>
        <p:spPr>
          <a:xfrm>
            <a:off x="838198" y="6247234"/>
            <a:ext cx="10515600" cy="307777"/>
          </a:xfrm>
          <a:prstGeom prst="rect">
            <a:avLst/>
          </a:prstGeom>
          <a:noFill/>
        </p:spPr>
        <p:txBody>
          <a:bodyPr wrap="square" rtlCol="0">
            <a:spAutoFit/>
          </a:bodyPr>
          <a:lstStyle/>
          <a:p>
            <a:r>
              <a:rPr lang="en-GB" sz="1400" dirty="0"/>
              <a:t>[1]. Sharma, Amit, and Emre </a:t>
            </a:r>
            <a:r>
              <a:rPr lang="en-GB" sz="1400" dirty="0" err="1"/>
              <a:t>Kiciman</a:t>
            </a:r>
            <a:r>
              <a:rPr lang="en-GB" sz="1400" dirty="0"/>
              <a:t>. "DoWhy: An end-to-end library for causal inference." </a:t>
            </a:r>
            <a:r>
              <a:rPr lang="en-GB" sz="1400" dirty="0" err="1"/>
              <a:t>arXiv</a:t>
            </a:r>
            <a:r>
              <a:rPr lang="en-GB" sz="1400" dirty="0"/>
              <a:t> preprint arXiv:2011.04216 (2020).</a:t>
            </a:r>
            <a:endParaRPr lang="en-PK" sz="1400" dirty="0"/>
          </a:p>
        </p:txBody>
      </p:sp>
    </p:spTree>
    <p:extLst>
      <p:ext uri="{BB962C8B-B14F-4D97-AF65-F5344CB8AC3E}">
        <p14:creationId xmlns:p14="http://schemas.microsoft.com/office/powerpoint/2010/main" val="5349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CBE9-AE61-277C-F1F6-DAA63DCF3AA9}"/>
              </a:ext>
            </a:extLst>
          </p:cNvPr>
          <p:cNvSpPr>
            <a:spLocks noGrp="1"/>
          </p:cNvSpPr>
          <p:nvPr>
            <p:ph type="title"/>
          </p:nvPr>
        </p:nvSpPr>
        <p:spPr/>
        <p:txBody>
          <a:bodyPr/>
          <a:lstStyle/>
          <a:p>
            <a:r>
              <a:rPr lang="en-GB" b="1" dirty="0">
                <a:solidFill>
                  <a:schemeClr val="accent1">
                    <a:lumMod val="75000"/>
                  </a:schemeClr>
                </a:solidFill>
              </a:rPr>
              <a:t>Modelling The Causal Question</a:t>
            </a:r>
            <a:endParaRPr lang="en-PK" b="1" dirty="0">
              <a:solidFill>
                <a:schemeClr val="accent1">
                  <a:lumMod val="75000"/>
                </a:schemeClr>
              </a:solidFill>
            </a:endParaRPr>
          </a:p>
        </p:txBody>
      </p:sp>
      <p:sp>
        <p:nvSpPr>
          <p:cNvPr id="3" name="Content Placeholder 2">
            <a:extLst>
              <a:ext uri="{FF2B5EF4-FFF2-40B4-BE49-F238E27FC236}">
                <a16:creationId xmlns:a16="http://schemas.microsoft.com/office/drawing/2014/main" id="{BF40F63A-712C-8EDA-876E-1258CE991873}"/>
              </a:ext>
            </a:extLst>
          </p:cNvPr>
          <p:cNvSpPr>
            <a:spLocks noGrp="1"/>
          </p:cNvSpPr>
          <p:nvPr>
            <p:ph idx="1"/>
          </p:nvPr>
        </p:nvSpPr>
        <p:spPr/>
        <p:txBody>
          <a:bodyPr/>
          <a:lstStyle/>
          <a:p>
            <a:pPr algn="l">
              <a:buFont typeface="Arial" panose="020B0604020202020204" pitchFamily="34" charset="0"/>
              <a:buChar char="•"/>
            </a:pPr>
            <a:r>
              <a:rPr lang="en-GB" b="0" i="0" dirty="0">
                <a:effectLst/>
                <a:latin typeface="Calibri" panose="020F0502020204030204" pitchFamily="34" charset="0"/>
                <a:cs typeface="Calibri" panose="020F0502020204030204" pitchFamily="34" charset="0"/>
              </a:rPr>
              <a:t>DoWhy creates an underlying causal graphical model for each problem.</a:t>
            </a:r>
          </a:p>
          <a:p>
            <a:pPr algn="l">
              <a:buFont typeface="Arial" panose="020B0604020202020204" pitchFamily="34" charset="0"/>
              <a:buChar char="•"/>
            </a:pPr>
            <a:r>
              <a:rPr lang="en-GB" b="0" i="0" dirty="0">
                <a:effectLst/>
                <a:latin typeface="Calibri" panose="020F0502020204030204" pitchFamily="34" charset="0"/>
                <a:cs typeface="Calibri" panose="020F0502020204030204" pitchFamily="34" charset="0"/>
              </a:rPr>
              <a:t>The graphical model makes causal assumptions explicit.</a:t>
            </a:r>
          </a:p>
          <a:p>
            <a:pPr algn="l">
              <a:buFont typeface="Arial" panose="020B0604020202020204" pitchFamily="34" charset="0"/>
              <a:buChar char="•"/>
            </a:pPr>
            <a:r>
              <a:rPr lang="en-GB" b="0" i="0" dirty="0">
                <a:effectLst/>
                <a:latin typeface="Calibri" panose="020F0502020204030204" pitchFamily="34" charset="0"/>
                <a:cs typeface="Calibri" panose="020F0502020204030204" pitchFamily="34" charset="0"/>
              </a:rPr>
              <a:t>The graph may be partial, representing prior knowledge about some variables.</a:t>
            </a:r>
          </a:p>
          <a:p>
            <a:pPr algn="l">
              <a:buFont typeface="Arial" panose="020B0604020202020204" pitchFamily="34" charset="0"/>
              <a:buChar char="•"/>
            </a:pPr>
            <a:r>
              <a:rPr lang="en-GB" b="0" i="0" dirty="0">
                <a:effectLst/>
                <a:latin typeface="Calibri" panose="020F0502020204030204" pitchFamily="34" charset="0"/>
                <a:cs typeface="Calibri" panose="020F0502020204030204" pitchFamily="34" charset="0"/>
              </a:rPr>
              <a:t>DoWhy automatically considers the remaining variables as potential confounders.</a:t>
            </a:r>
          </a:p>
          <a:p>
            <a:pPr marL="0" indent="0">
              <a:buNone/>
            </a:pPr>
            <a:endParaRPr lang="en-PK" dirty="0"/>
          </a:p>
        </p:txBody>
      </p:sp>
      <p:sp>
        <p:nvSpPr>
          <p:cNvPr id="4" name="Rectangle 3">
            <a:extLst>
              <a:ext uri="{FF2B5EF4-FFF2-40B4-BE49-F238E27FC236}">
                <a16:creationId xmlns:a16="http://schemas.microsoft.com/office/drawing/2014/main" id="{B94EBB0B-66CA-0FDF-4DE6-9594B012D51B}"/>
              </a:ext>
            </a:extLst>
          </p:cNvPr>
          <p:cNvSpPr/>
          <p:nvPr/>
        </p:nvSpPr>
        <p:spPr>
          <a:xfrm>
            <a:off x="206540" y="216568"/>
            <a:ext cx="11778916" cy="6424863"/>
          </a:xfrm>
          <a:prstGeom prst="rect">
            <a:avLst/>
          </a:prstGeom>
          <a:noFill/>
          <a:ln>
            <a:solidFill>
              <a:schemeClr val="accent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PK"/>
          </a:p>
        </p:txBody>
      </p:sp>
      <p:pic>
        <p:nvPicPr>
          <p:cNvPr id="5" name="Picture 4">
            <a:extLst>
              <a:ext uri="{FF2B5EF4-FFF2-40B4-BE49-F238E27FC236}">
                <a16:creationId xmlns:a16="http://schemas.microsoft.com/office/drawing/2014/main" id="{3E6B66F5-009A-0FD6-EB6E-4531CC423900}"/>
              </a:ext>
            </a:extLst>
          </p:cNvPr>
          <p:cNvPicPr>
            <a:picLocks noChangeAspect="1"/>
          </p:cNvPicPr>
          <p:nvPr/>
        </p:nvPicPr>
        <p:blipFill>
          <a:blip r:embed="rId2"/>
          <a:stretch>
            <a:fillRect/>
          </a:stretch>
        </p:blipFill>
        <p:spPr>
          <a:xfrm>
            <a:off x="10945185" y="365125"/>
            <a:ext cx="817229" cy="817229"/>
          </a:xfrm>
          <a:prstGeom prst="rect">
            <a:avLst/>
          </a:prstGeom>
        </p:spPr>
      </p:pic>
    </p:spTree>
    <p:extLst>
      <p:ext uri="{BB962C8B-B14F-4D97-AF65-F5344CB8AC3E}">
        <p14:creationId xmlns:p14="http://schemas.microsoft.com/office/powerpoint/2010/main" val="2710644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1254</TotalTime>
  <Words>2071</Words>
  <Application>Microsoft Macintosh PowerPoint</Application>
  <PresentationFormat>Widescreen</PresentationFormat>
  <Paragraphs>170</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Calibri</vt:lpstr>
      <vt:lpstr>Calibri Light</vt:lpstr>
      <vt:lpstr>Google Sans</vt:lpstr>
      <vt:lpstr>Slack-Lato</vt:lpstr>
      <vt:lpstr>Söhne</vt:lpstr>
      <vt:lpstr>ui-sans-serif</vt:lpstr>
      <vt:lpstr>Office Theme</vt:lpstr>
      <vt:lpstr>CAUSAL LEARNING &amp; EXPLAINABLE AI</vt:lpstr>
      <vt:lpstr>Table of Contents</vt:lpstr>
      <vt:lpstr>Causal Learning</vt:lpstr>
      <vt:lpstr>Causal Inference</vt:lpstr>
      <vt:lpstr>Causality vs Correlation</vt:lpstr>
      <vt:lpstr>DoWhy Library for Causal Inference</vt:lpstr>
      <vt:lpstr>DoWhy Steps for Causal Inference</vt:lpstr>
      <vt:lpstr>DoWhy Steps for Causal Inference (Cont.)</vt:lpstr>
      <vt:lpstr>Modelling The Causal Question</vt:lpstr>
      <vt:lpstr>Identification Of Causal Estimand</vt:lpstr>
      <vt:lpstr>Identification Of Causal Estimand (Cont.)</vt:lpstr>
      <vt:lpstr>Estimate the causal effect</vt:lpstr>
      <vt:lpstr>Estimate the causal effect (Cont.)</vt:lpstr>
      <vt:lpstr>Refutation Testing</vt:lpstr>
      <vt:lpstr>Refutation Methods</vt:lpstr>
      <vt:lpstr>Explainable AI</vt:lpstr>
      <vt:lpstr>Interpret ML</vt:lpstr>
      <vt:lpstr>Counterfactual Explanations</vt:lpstr>
      <vt:lpstr>Data Driven Decision Making</vt:lpstr>
      <vt:lpstr>Causality Pipeline</vt:lpstr>
      <vt:lpstr>3D OBJECT DETECTION</vt:lpstr>
      <vt:lpstr>3D Object Detection</vt:lpstr>
      <vt:lpstr>Dataset</vt:lpstr>
      <vt:lpstr>LiDAR based 3D Object Detection</vt:lpstr>
      <vt:lpstr>Object Tracking (Norfair)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LEARNING &amp; EXPLAINABLE AI</dc:title>
  <dc:creator>Microsoft Office User</dc:creator>
  <cp:lastModifiedBy>Microsoft Office User</cp:lastModifiedBy>
  <cp:revision>14</cp:revision>
  <dcterms:created xsi:type="dcterms:W3CDTF">2023-10-02T05:40:59Z</dcterms:created>
  <dcterms:modified xsi:type="dcterms:W3CDTF">2023-10-05T09:00:32Z</dcterms:modified>
</cp:coreProperties>
</file>