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3000" cy="2138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4"/>
    <p:restoredTop sz="94677"/>
  </p:normalViewPr>
  <p:slideViewPr>
    <p:cSldViewPr snapToGrid="0" snapToObjects="1">
      <p:cViewPr varScale="1">
        <p:scale>
          <a:sx n="37" d="100"/>
          <a:sy n="37" d="100"/>
        </p:scale>
        <p:origin x="31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475878" y="12420178"/>
            <a:ext cx="12161244" cy="862291"/>
          </a:xfrm>
          <a:prstGeom prst="rect">
            <a:avLst/>
          </a:prstGeom>
        </p:spPr>
        <p:txBody>
          <a:bodyPr>
            <a:spAutoFit/>
          </a:bodyPr>
          <a:lstStyle>
            <a:lvl1pPr>
              <a:defRPr sz="5000" i="1"/>
            </a:lvl1pPr>
          </a:lstStyle>
          <a:p>
            <a:r>
              <a:t>–Johnny Appleseed</a:t>
            </a:r>
          </a:p>
        </p:txBody>
      </p:sp>
      <p:sp>
        <p:nvSpPr>
          <p:cNvPr id="94" name="“Type a quote here.”"/>
          <p:cNvSpPr txBox="1">
            <a:spLocks noGrp="1"/>
          </p:cNvSpPr>
          <p:nvPr>
            <p:ph type="body" sz="quarter" idx="14"/>
          </p:nvPr>
        </p:nvSpPr>
        <p:spPr>
          <a:xfrm>
            <a:off x="1475878" y="9734615"/>
            <a:ext cx="12161244" cy="1209148"/>
          </a:xfrm>
          <a:prstGeom prst="rect">
            <a:avLst/>
          </a:prstGeom>
        </p:spPr>
        <p:txBody>
          <a:bodyPr anchor="ctr">
            <a:spAutoFit/>
          </a:bodyPr>
          <a:lstStyle>
            <a:lvl1pPr>
              <a:defRPr sz="72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1" y="5026024"/>
            <a:ext cx="15113002" cy="11334752"/>
          </a:xfrm>
          <a:prstGeom prst="rect">
            <a:avLst/>
          </a:prstGeom>
        </p:spPr>
        <p:txBody>
          <a:bodyPr lIns="91439" tIns="45719" rIns="91439" bIns="45719">
            <a:noAutofit/>
          </a:bodyPr>
          <a:lstStyle/>
          <a:p>
            <a:endParaRPr/>
          </a:p>
        </p:txBody>
      </p:sp>
      <p:sp>
        <p:nvSpPr>
          <p:cNvPr id="103"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1889124" y="5808240"/>
            <a:ext cx="11334752" cy="6862838"/>
          </a:xfrm>
          <a:prstGeom prst="rect">
            <a:avLst/>
          </a:prstGeom>
        </p:spPr>
        <p:txBody>
          <a:bodyPr lIns="91439" tIns="45719" rIns="91439" bIns="45719">
            <a:noAutofit/>
          </a:bodyPr>
          <a:lstStyle/>
          <a:p>
            <a:endParaRPr/>
          </a:p>
        </p:txBody>
      </p:sp>
      <p:sp>
        <p:nvSpPr>
          <p:cNvPr id="21" name="Title Text"/>
          <p:cNvSpPr txBox="1">
            <a:spLocks noGrp="1"/>
          </p:cNvSpPr>
          <p:nvPr>
            <p:ph type="title"/>
          </p:nvPr>
        </p:nvSpPr>
        <p:spPr>
          <a:xfrm>
            <a:off x="1475878" y="12833424"/>
            <a:ext cx="12161244" cy="1652985"/>
          </a:xfrm>
          <a:prstGeom prst="rect">
            <a:avLst/>
          </a:prstGeom>
        </p:spPr>
        <p:txBody>
          <a:bodyPr/>
          <a:lstStyle/>
          <a:p>
            <a:r>
              <a:t>Title Text</a:t>
            </a:r>
          </a:p>
        </p:txBody>
      </p:sp>
      <p:sp>
        <p:nvSpPr>
          <p:cNvPr id="22" name="Body Level One…"/>
          <p:cNvSpPr txBox="1">
            <a:spLocks noGrp="1"/>
          </p:cNvSpPr>
          <p:nvPr>
            <p:ph type="body" sz="quarter" idx="1"/>
          </p:nvPr>
        </p:nvSpPr>
        <p:spPr>
          <a:xfrm>
            <a:off x="1475878" y="14501167"/>
            <a:ext cx="12161244" cy="131353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475878" y="8774757"/>
            <a:ext cx="12161244" cy="3837286"/>
          </a:xfrm>
          <a:prstGeom prst="rect">
            <a:avLst/>
          </a:prstGeom>
        </p:spPr>
        <p:txBody>
          <a:bodyPr anchor="ctr"/>
          <a:lstStyle/>
          <a:p>
            <a:r>
              <a:t>Title Text</a:t>
            </a:r>
          </a:p>
        </p:txBody>
      </p:sp>
      <p:sp>
        <p:nvSpPr>
          <p:cNvPr id="31"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quarter" idx="13"/>
          </p:nvPr>
        </p:nvSpPr>
        <p:spPr>
          <a:xfrm>
            <a:off x="7807399" y="5763964"/>
            <a:ext cx="6198693" cy="9548937"/>
          </a:xfrm>
          <a:prstGeom prst="rect">
            <a:avLst/>
          </a:prstGeom>
        </p:spPr>
        <p:txBody>
          <a:bodyPr lIns="91439" tIns="45719" rIns="91439" bIns="45719">
            <a:noAutofit/>
          </a:bodyPr>
          <a:lstStyle/>
          <a:p>
            <a:endParaRPr/>
          </a:p>
        </p:txBody>
      </p:sp>
      <p:sp>
        <p:nvSpPr>
          <p:cNvPr id="39" name="Title Text"/>
          <p:cNvSpPr txBox="1">
            <a:spLocks noGrp="1"/>
          </p:cNvSpPr>
          <p:nvPr>
            <p:ph type="title"/>
          </p:nvPr>
        </p:nvSpPr>
        <p:spPr>
          <a:xfrm>
            <a:off x="1106908" y="5763964"/>
            <a:ext cx="6198693" cy="4634261"/>
          </a:xfrm>
          <a:prstGeom prst="rect">
            <a:avLst/>
          </a:prstGeom>
        </p:spPr>
        <p:txBody>
          <a:bodyPr/>
          <a:lstStyle>
            <a:lvl1pPr>
              <a:defRPr sz="13000"/>
            </a:lvl1pPr>
          </a:lstStyle>
          <a:p>
            <a:r>
              <a:t>Title Text</a:t>
            </a:r>
          </a:p>
        </p:txBody>
      </p:sp>
      <p:sp>
        <p:nvSpPr>
          <p:cNvPr id="40" name="Body Level One…"/>
          <p:cNvSpPr txBox="1">
            <a:spLocks noGrp="1"/>
          </p:cNvSpPr>
          <p:nvPr>
            <p:ph type="body" sz="quarter" idx="1"/>
          </p:nvPr>
        </p:nvSpPr>
        <p:spPr>
          <a:xfrm>
            <a:off x="1106908" y="10516294"/>
            <a:ext cx="6198693" cy="478184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xfrm>
            <a:off x="1106908" y="5321200"/>
            <a:ext cx="12899184" cy="2508995"/>
          </a:xfrm>
          <a:prstGeom prst="rect">
            <a:avLst/>
          </a:prstGeom>
        </p:spPr>
        <p:txBody>
          <a:bodyPr anchor="ctr"/>
          <a:lstStyle/>
          <a:p>
            <a:r>
              <a:t>Title Text</a:t>
            </a:r>
          </a:p>
        </p:txBody>
      </p:sp>
      <p:sp>
        <p:nvSpPr>
          <p:cNvPr id="49"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106908" y="5321200"/>
            <a:ext cx="12899184" cy="2508995"/>
          </a:xfrm>
          <a:prstGeom prst="rect">
            <a:avLst/>
          </a:prstGeom>
        </p:spPr>
        <p:txBody>
          <a:bodyPr anchor="ctr"/>
          <a:lstStyle/>
          <a:p>
            <a:r>
              <a:t>Title Text</a:t>
            </a:r>
          </a:p>
        </p:txBody>
      </p:sp>
      <p:sp>
        <p:nvSpPr>
          <p:cNvPr id="57" name="Body Level One…"/>
          <p:cNvSpPr txBox="1">
            <a:spLocks noGrp="1"/>
          </p:cNvSpPr>
          <p:nvPr>
            <p:ph type="body" sz="half" idx="1"/>
          </p:nvPr>
        </p:nvSpPr>
        <p:spPr>
          <a:xfrm>
            <a:off x="1106908" y="8036817"/>
            <a:ext cx="12899184" cy="7305602"/>
          </a:xfrm>
          <a:prstGeom prst="rect">
            <a:avLst/>
          </a:prstGeom>
        </p:spPr>
        <p:txBody>
          <a:bodyPr anchor="ctr"/>
          <a:lstStyle>
            <a:lvl1pPr marL="916781" indent="-916781" algn="l">
              <a:spcBef>
                <a:spcPts val="9200"/>
              </a:spcBef>
              <a:buSzPct val="145000"/>
              <a:buChar char="•"/>
              <a:defRPr sz="6600"/>
            </a:lvl1pPr>
            <a:lvl2pPr marL="1361281" indent="-916781" algn="l">
              <a:spcBef>
                <a:spcPts val="9200"/>
              </a:spcBef>
              <a:buSzPct val="145000"/>
              <a:buChar char="•"/>
              <a:defRPr sz="6600"/>
            </a:lvl2pPr>
            <a:lvl3pPr marL="1805781" indent="-916781" algn="l">
              <a:spcBef>
                <a:spcPts val="9200"/>
              </a:spcBef>
              <a:buSzPct val="145000"/>
              <a:buChar char="•"/>
              <a:defRPr sz="6600"/>
            </a:lvl3pPr>
            <a:lvl4pPr marL="2250281" indent="-916781" algn="l">
              <a:spcBef>
                <a:spcPts val="9200"/>
              </a:spcBef>
              <a:buSzPct val="145000"/>
              <a:buChar char="•"/>
              <a:defRPr sz="6600"/>
            </a:lvl4pPr>
            <a:lvl5pPr marL="2694781" indent="-916781" algn="l">
              <a:spcBef>
                <a:spcPts val="9200"/>
              </a:spcBef>
              <a:buSzPct val="145000"/>
              <a:buChar char="•"/>
              <a:defRPr sz="66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7807399" y="8036818"/>
            <a:ext cx="6198693" cy="7305601"/>
          </a:xfrm>
          <a:prstGeom prst="rect">
            <a:avLst/>
          </a:prstGeom>
        </p:spPr>
        <p:txBody>
          <a:bodyPr lIns="91439" tIns="45719" rIns="91439" bIns="45719">
            <a:noAutofit/>
          </a:bodyPr>
          <a:lstStyle/>
          <a:p>
            <a:endParaRPr/>
          </a:p>
        </p:txBody>
      </p:sp>
      <p:sp>
        <p:nvSpPr>
          <p:cNvPr id="66" name="Title Text"/>
          <p:cNvSpPr txBox="1">
            <a:spLocks noGrp="1"/>
          </p:cNvSpPr>
          <p:nvPr>
            <p:ph type="title"/>
          </p:nvPr>
        </p:nvSpPr>
        <p:spPr>
          <a:xfrm>
            <a:off x="1106908" y="5321200"/>
            <a:ext cx="12899184" cy="2508995"/>
          </a:xfrm>
          <a:prstGeom prst="rect">
            <a:avLst/>
          </a:prstGeom>
        </p:spPr>
        <p:txBody>
          <a:bodyPr anchor="ctr"/>
          <a:lstStyle/>
          <a:p>
            <a:r>
              <a:t>Title Text</a:t>
            </a:r>
          </a:p>
        </p:txBody>
      </p:sp>
      <p:sp>
        <p:nvSpPr>
          <p:cNvPr id="67" name="Body Level One…"/>
          <p:cNvSpPr txBox="1">
            <a:spLocks noGrp="1"/>
          </p:cNvSpPr>
          <p:nvPr>
            <p:ph type="body" sz="quarter" idx="1"/>
          </p:nvPr>
        </p:nvSpPr>
        <p:spPr>
          <a:xfrm>
            <a:off x="1106908" y="8036817"/>
            <a:ext cx="6198693" cy="7305602"/>
          </a:xfrm>
          <a:prstGeom prst="rect">
            <a:avLst/>
          </a:prstGeom>
        </p:spPr>
        <p:txBody>
          <a:bodyPr anchor="ctr"/>
          <a:lstStyle>
            <a:lvl1pPr marL="710292" indent="-710292" algn="l">
              <a:spcBef>
                <a:spcPts val="7000"/>
              </a:spcBef>
              <a:buSzPct val="145000"/>
              <a:buChar char="•"/>
              <a:defRPr sz="5800"/>
            </a:lvl1pPr>
            <a:lvl2pPr marL="1053192" indent="-710292" algn="l">
              <a:spcBef>
                <a:spcPts val="7000"/>
              </a:spcBef>
              <a:buSzPct val="145000"/>
              <a:buChar char="•"/>
              <a:defRPr sz="5800"/>
            </a:lvl2pPr>
            <a:lvl3pPr marL="1396092" indent="-710292" algn="l">
              <a:spcBef>
                <a:spcPts val="7000"/>
              </a:spcBef>
              <a:buSzPct val="145000"/>
              <a:buChar char="•"/>
              <a:defRPr sz="5800"/>
            </a:lvl3pPr>
            <a:lvl4pPr marL="1738992" indent="-710292" algn="l">
              <a:spcBef>
                <a:spcPts val="7000"/>
              </a:spcBef>
              <a:buSzPct val="145000"/>
              <a:buChar char="•"/>
              <a:defRPr sz="5800"/>
            </a:lvl4pPr>
            <a:lvl5pPr marL="2081892" indent="-710292" algn="l">
              <a:spcBef>
                <a:spcPts val="7000"/>
              </a:spcBef>
              <a:buSzPct val="145000"/>
              <a:buChar char="•"/>
              <a:defRPr sz="5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7261220" y="15829458"/>
            <a:ext cx="582688" cy="600672"/>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sz="half" idx="1"/>
          </p:nvPr>
        </p:nvSpPr>
        <p:spPr>
          <a:xfrm>
            <a:off x="1106908" y="6501903"/>
            <a:ext cx="12899184" cy="8382994"/>
          </a:xfrm>
          <a:prstGeom prst="rect">
            <a:avLst/>
          </a:prstGeom>
        </p:spPr>
        <p:txBody>
          <a:bodyPr anchor="ctr"/>
          <a:lstStyle>
            <a:lvl1pPr marL="916781" indent="-916781" algn="l">
              <a:spcBef>
                <a:spcPts val="9200"/>
              </a:spcBef>
              <a:buSzPct val="145000"/>
              <a:buChar char="•"/>
              <a:defRPr sz="6600"/>
            </a:lvl1pPr>
            <a:lvl2pPr marL="1361281" indent="-916781" algn="l">
              <a:spcBef>
                <a:spcPts val="9200"/>
              </a:spcBef>
              <a:buSzPct val="145000"/>
              <a:buChar char="•"/>
              <a:defRPr sz="6600"/>
            </a:lvl2pPr>
            <a:lvl3pPr marL="1805781" indent="-916781" algn="l">
              <a:spcBef>
                <a:spcPts val="9200"/>
              </a:spcBef>
              <a:buSzPct val="145000"/>
              <a:buChar char="•"/>
              <a:defRPr sz="6600"/>
            </a:lvl3pPr>
            <a:lvl4pPr marL="2250281" indent="-916781" algn="l">
              <a:spcBef>
                <a:spcPts val="9200"/>
              </a:spcBef>
              <a:buSzPct val="145000"/>
              <a:buChar char="•"/>
              <a:defRPr sz="6600"/>
            </a:lvl4pPr>
            <a:lvl5pPr marL="2694781" indent="-916781" algn="l">
              <a:spcBef>
                <a:spcPts val="9200"/>
              </a:spcBef>
              <a:buSzPct val="145000"/>
              <a:buChar char="•"/>
              <a:defRPr sz="66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7807399" y="10944299"/>
            <a:ext cx="6198693" cy="4383361"/>
          </a:xfrm>
          <a:prstGeom prst="rect">
            <a:avLst/>
          </a:prstGeom>
        </p:spPr>
        <p:txBody>
          <a:bodyPr lIns="91439" tIns="45719" rIns="91439" bIns="45719">
            <a:noAutofit/>
          </a:bodyPr>
          <a:lstStyle/>
          <a:p>
            <a:endParaRPr/>
          </a:p>
        </p:txBody>
      </p:sp>
      <p:sp>
        <p:nvSpPr>
          <p:cNvPr id="84" name="Image"/>
          <p:cNvSpPr>
            <a:spLocks noGrp="1"/>
          </p:cNvSpPr>
          <p:nvPr>
            <p:ph type="pic" sz="quarter" idx="14"/>
          </p:nvPr>
        </p:nvSpPr>
        <p:spPr>
          <a:xfrm>
            <a:off x="7807399" y="6059140"/>
            <a:ext cx="6198693" cy="4383361"/>
          </a:xfrm>
          <a:prstGeom prst="rect">
            <a:avLst/>
          </a:prstGeom>
        </p:spPr>
        <p:txBody>
          <a:bodyPr lIns="91439" tIns="45719" rIns="91439" bIns="45719">
            <a:noAutofit/>
          </a:bodyPr>
          <a:lstStyle/>
          <a:p>
            <a:endParaRPr/>
          </a:p>
        </p:txBody>
      </p:sp>
      <p:sp>
        <p:nvSpPr>
          <p:cNvPr id="85" name="Image"/>
          <p:cNvSpPr>
            <a:spLocks noGrp="1"/>
          </p:cNvSpPr>
          <p:nvPr>
            <p:ph type="pic" sz="quarter" idx="15"/>
          </p:nvPr>
        </p:nvSpPr>
        <p:spPr>
          <a:xfrm>
            <a:off x="1106908" y="6059140"/>
            <a:ext cx="6198693" cy="9268520"/>
          </a:xfrm>
          <a:prstGeom prst="rect">
            <a:avLst/>
          </a:prstGeom>
        </p:spPr>
        <p:txBody>
          <a:bodyPr lIns="91439" tIns="45719" rIns="91439" bIns="45719">
            <a:noAutofit/>
          </a:bodyPr>
          <a:lstStyle/>
          <a:p>
            <a:endParaRPr/>
          </a:p>
        </p:txBody>
      </p:sp>
      <p:sp>
        <p:nvSpPr>
          <p:cNvPr id="86" name="Slide Numb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475878" y="6929908"/>
            <a:ext cx="12161244" cy="383728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chor="b">
            <a:normAutofit/>
          </a:bodyPr>
          <a:lstStyle/>
          <a:p>
            <a:r>
              <a:t>Title Text</a:t>
            </a:r>
          </a:p>
        </p:txBody>
      </p:sp>
      <p:sp>
        <p:nvSpPr>
          <p:cNvPr id="3" name="Body Level One…"/>
          <p:cNvSpPr txBox="1">
            <a:spLocks noGrp="1"/>
          </p:cNvSpPr>
          <p:nvPr>
            <p:ph type="body" idx="1"/>
          </p:nvPr>
        </p:nvSpPr>
        <p:spPr>
          <a:xfrm>
            <a:off x="1475878" y="10885264"/>
            <a:ext cx="12161244" cy="13135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7261220" y="15829458"/>
            <a:ext cx="582688" cy="601583"/>
          </a:xfrm>
          <a:prstGeom prst="rect">
            <a:avLst/>
          </a:prstGeom>
          <a:ln w="3175">
            <a:miter lim="400000"/>
          </a:ln>
        </p:spPr>
        <p:txBody>
          <a:bodyPr wrap="none" lIns="59035" tIns="59035" rIns="59035" bIns="59035">
            <a:spAutoFit/>
          </a:bodyPr>
          <a:lstStyle>
            <a:lvl1pPr>
              <a:defRPr sz="3200" b="0">
                <a:latin typeface="Helvetica Neue Thin"/>
                <a:ea typeface="Helvetica Neue Thin"/>
                <a:cs typeface="Helvetica Neue Thin"/>
                <a:sym typeface="Helvetica Neue Thi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1pPr>
      <a:lvl2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2pPr>
      <a:lvl3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3pPr>
      <a:lvl4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4pPr>
      <a:lvl5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5pPr>
      <a:lvl6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6pPr>
      <a:lvl7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7pPr>
      <a:lvl8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8pPr>
      <a:lvl9pPr marL="0" marR="0" indent="0" algn="ctr" defTabSz="1280980" rtl="0" latinLnBrk="0">
        <a:lnSpc>
          <a:spcPct val="100000"/>
        </a:lnSpc>
        <a:spcBef>
          <a:spcPts val="0"/>
        </a:spcBef>
        <a:spcAft>
          <a:spcPts val="0"/>
        </a:spcAft>
        <a:buClrTx/>
        <a:buSzTx/>
        <a:buFontTx/>
        <a:buNone/>
        <a:tabLst/>
        <a:defRPr sz="174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1pPr>
      <a:lvl2pPr marL="0" marR="0" indent="2286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2pPr>
      <a:lvl3pPr marL="0" marR="0" indent="4572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3pPr>
      <a:lvl4pPr marL="0" marR="0" indent="6858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4pPr>
      <a:lvl5pPr marL="0" marR="0" indent="9144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5pPr>
      <a:lvl6pPr marL="0" marR="0" indent="11430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6pPr>
      <a:lvl7pPr marL="0" marR="0" indent="13716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7pPr>
      <a:lvl8pPr marL="0" marR="0" indent="16002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8pPr>
      <a:lvl9pPr marL="0" marR="0" indent="1828800" algn="ctr" defTabSz="128098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Helvetica Neue Thi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Give the title of your project…"/>
          <p:cNvSpPr txBox="1">
            <a:spLocks noGrp="1"/>
          </p:cNvSpPr>
          <p:nvPr>
            <p:ph type="ctrTitle"/>
          </p:nvPr>
        </p:nvSpPr>
        <p:spPr>
          <a:xfrm>
            <a:off x="332608" y="341435"/>
            <a:ext cx="9881915" cy="1923902"/>
          </a:xfrm>
          <a:prstGeom prst="rect">
            <a:avLst/>
          </a:prstGeom>
          <a:solidFill>
            <a:schemeClr val="bg1"/>
          </a:solidFill>
        </p:spPr>
        <p:txBody>
          <a:bodyPr anchor="t">
            <a:normAutofit fontScale="90000"/>
          </a:bodyPr>
          <a:lstStyle/>
          <a:p>
            <a:pPr>
              <a:defRPr sz="5600"/>
            </a:pPr>
            <a:r>
              <a:rPr lang="en-GB" dirty="0"/>
              <a:t>Detecting Twitter Bots Using Machine Learning</a:t>
            </a:r>
            <a:endParaRPr dirty="0"/>
          </a:p>
          <a:p>
            <a:pPr>
              <a:defRPr sz="3400"/>
            </a:pPr>
            <a:r>
              <a:rPr lang="en-GB" dirty="0"/>
              <a:t>Marcell </a:t>
            </a:r>
            <a:r>
              <a:rPr lang="en-GB" dirty="0" err="1"/>
              <a:t>Batta</a:t>
            </a:r>
            <a:endParaRPr dirty="0"/>
          </a:p>
        </p:txBody>
      </p:sp>
      <p:sp>
        <p:nvSpPr>
          <p:cNvPr id="120" name="Introduction…"/>
          <p:cNvSpPr txBox="1">
            <a:spLocks noGrp="1"/>
          </p:cNvSpPr>
          <p:nvPr>
            <p:ph type="subTitle" sz="quarter" idx="1"/>
          </p:nvPr>
        </p:nvSpPr>
        <p:spPr>
          <a:xfrm>
            <a:off x="309969" y="2440273"/>
            <a:ext cx="7177470" cy="3498205"/>
          </a:xfrm>
          <a:prstGeom prst="rect">
            <a:avLst/>
          </a:prstGeom>
          <a:ln>
            <a:solidFill>
              <a:srgbClr val="000000"/>
            </a:solidFill>
          </a:ln>
        </p:spPr>
        <p:txBody>
          <a:bodyPr>
            <a:normAutofit/>
          </a:bodyPr>
          <a:lstStyle/>
          <a:p>
            <a:pPr>
              <a:defRPr sz="3400" b="1"/>
            </a:pPr>
            <a:r>
              <a:rPr lang="en-GB" dirty="0"/>
              <a:t>Abstract</a:t>
            </a:r>
            <a:endParaRPr dirty="0"/>
          </a:p>
          <a:p>
            <a:pPr algn="l">
              <a:defRPr sz="2400"/>
            </a:pPr>
            <a:r>
              <a:rPr lang="en-GB" dirty="0"/>
              <a:t>This project aims to classify Twitter accounts as either bots or human-made using machine learning along with a variety of parameters. This is achieved using core functionality of Python as well as popular libraries such as </a:t>
            </a:r>
            <a:r>
              <a:rPr lang="en-GB" dirty="0" err="1"/>
              <a:t>Numpy</a:t>
            </a:r>
            <a:r>
              <a:rPr lang="en-GB" dirty="0"/>
              <a:t>, Pandas and </a:t>
            </a:r>
            <a:r>
              <a:rPr lang="en-GB" dirty="0" err="1"/>
              <a:t>SKLearn</a:t>
            </a:r>
            <a:r>
              <a:rPr lang="en-GB" dirty="0"/>
              <a:t>. Some portion of Deep Learning was also explored briefly. </a:t>
            </a:r>
            <a:endParaRPr dirty="0"/>
          </a:p>
        </p:txBody>
      </p:sp>
      <p:sp>
        <p:nvSpPr>
          <p:cNvPr id="121" name="Background…"/>
          <p:cNvSpPr txBox="1"/>
          <p:nvPr/>
        </p:nvSpPr>
        <p:spPr>
          <a:xfrm>
            <a:off x="7625561" y="2440274"/>
            <a:ext cx="7177470" cy="3498206"/>
          </a:xfrm>
          <a:prstGeom prst="rect">
            <a:avLst/>
          </a:prstGeom>
          <a:ln w="3175">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fontScale="92500"/>
          </a:bodyPr>
          <a:lstStyle/>
          <a:p>
            <a:pPr>
              <a:defRPr sz="3400"/>
            </a:pPr>
            <a:r>
              <a:rPr lang="en-GB" dirty="0"/>
              <a:t>Introduction &amp; Background</a:t>
            </a:r>
          </a:p>
          <a:p>
            <a:pPr algn="l">
              <a:defRPr sz="2400" b="0"/>
            </a:pPr>
            <a:r>
              <a:rPr lang="en-GB" dirty="0"/>
              <a:t>The main aim of this project is to create a program that can attempt to classify Twitter accounts based on a number of features to an accurate degree as either human-made or run by a script or bot. Issues related to bots have been on the rise with the 2016 US elections being one of the main focal points even in public news. These problems have carried on and are most likely taking place in almost every area today.</a:t>
            </a:r>
          </a:p>
        </p:txBody>
      </p:sp>
      <p:sp>
        <p:nvSpPr>
          <p:cNvPr id="122" name="Diagram…"/>
          <p:cNvSpPr txBox="1"/>
          <p:nvPr/>
        </p:nvSpPr>
        <p:spPr>
          <a:xfrm>
            <a:off x="332608" y="6113416"/>
            <a:ext cx="9046523" cy="6278115"/>
          </a:xfrm>
          <a:prstGeom prst="rect">
            <a:avLst/>
          </a:prstGeom>
          <a:ln w="3175">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a:bodyPr>
          <a:lstStyle/>
          <a:p>
            <a:pPr>
              <a:defRPr sz="3400"/>
            </a:pPr>
            <a:r>
              <a:rPr lang="en-GB" dirty="0"/>
              <a:t>Design</a:t>
            </a:r>
            <a:endParaRPr dirty="0"/>
          </a:p>
          <a:p>
            <a:pPr algn="l">
              <a:defRPr sz="2400" b="0"/>
            </a:pPr>
            <a:r>
              <a:rPr lang="en-GB" dirty="0"/>
              <a:t>The main algorithm I used for classification was random forest. During my research I found a few systems doing a similar thing and they mostly seemed to be using the same algorithm, hence why I went with it as well. They all seem to be doing a similar job at classifying, however it just comes down to the features selected and such to try and improve the accuracy of the classification. </a:t>
            </a:r>
          </a:p>
          <a:p>
            <a:pPr algn="l">
              <a:defRPr sz="2400" b="0"/>
            </a:pPr>
            <a:r>
              <a:rPr lang="en-GB" dirty="0"/>
              <a:t>The system could be used in areas where we see or believe there is an influx of scripted Twitter accounts such as elections across the world or even just the comments surrounding popular Twitter accounts. </a:t>
            </a:r>
          </a:p>
          <a:p>
            <a:pPr algn="l">
              <a:defRPr sz="2400" b="0"/>
            </a:pPr>
            <a:r>
              <a:rPr lang="en-GB" dirty="0"/>
              <a:t>The objective of my project was to attempt to recreate these accuracies achieved by these other systems if not better. </a:t>
            </a:r>
          </a:p>
        </p:txBody>
      </p:sp>
      <p:sp>
        <p:nvSpPr>
          <p:cNvPr id="123" name="Development or Research Methodology…"/>
          <p:cNvSpPr txBox="1"/>
          <p:nvPr/>
        </p:nvSpPr>
        <p:spPr>
          <a:xfrm>
            <a:off x="309969" y="12566469"/>
            <a:ext cx="7177470" cy="5785534"/>
          </a:xfrm>
          <a:prstGeom prst="rect">
            <a:avLst/>
          </a:prstGeom>
          <a:ln w="3175">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a:bodyPr>
          <a:lstStyle/>
          <a:p>
            <a:pPr>
              <a:defRPr sz="3400"/>
            </a:pPr>
            <a:r>
              <a:rPr lang="en-GB" dirty="0"/>
              <a:t>Implementation</a:t>
            </a:r>
            <a:endParaRPr dirty="0"/>
          </a:p>
          <a:p>
            <a:pPr algn="l">
              <a:defRPr sz="2400" b="0"/>
            </a:pPr>
            <a:r>
              <a:rPr lang="en-GB" dirty="0"/>
              <a:t>Implementation took part in 2 ways. Firstly there was the ground up implementation of random forest. This was done without using any major libraries and with the help of pseudocode such as the one seen in figure 1.</a:t>
            </a:r>
          </a:p>
          <a:p>
            <a:pPr algn="l">
              <a:defRPr sz="2400" b="0"/>
            </a:pPr>
            <a:r>
              <a:rPr lang="en-GB" dirty="0"/>
              <a:t>Secondly there was the implementation using the </a:t>
            </a:r>
            <a:r>
              <a:rPr lang="en-GB" dirty="0" err="1"/>
              <a:t>Sklearn</a:t>
            </a:r>
            <a:r>
              <a:rPr lang="en-GB" dirty="0"/>
              <a:t> library. This is also where I decided to save an image of one of the trees in each run to see how it looks. You can see a small section of an otherwise large decision tree in figure 2. </a:t>
            </a:r>
          </a:p>
          <a:p>
            <a:pPr>
              <a:defRPr sz="2400" b="0"/>
            </a:pPr>
            <a:endParaRPr dirty="0"/>
          </a:p>
        </p:txBody>
      </p:sp>
      <p:sp>
        <p:nvSpPr>
          <p:cNvPr id="124" name="Outcomes or…"/>
          <p:cNvSpPr txBox="1"/>
          <p:nvPr/>
        </p:nvSpPr>
        <p:spPr>
          <a:xfrm>
            <a:off x="7625561" y="12566469"/>
            <a:ext cx="7177470" cy="5785534"/>
          </a:xfrm>
          <a:prstGeom prst="rect">
            <a:avLst/>
          </a:prstGeom>
          <a:ln w="3175">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a:bodyPr>
          <a:lstStyle/>
          <a:p>
            <a:pPr>
              <a:defRPr sz="3400"/>
            </a:pPr>
            <a:r>
              <a:rPr lang="en-GB" dirty="0"/>
              <a:t>Testing &amp; Evaluation</a:t>
            </a:r>
            <a:endParaRPr dirty="0"/>
          </a:p>
          <a:p>
            <a:pPr algn="l">
              <a:defRPr sz="2400" b="0"/>
            </a:pPr>
            <a:r>
              <a:rPr lang="en-GB" sz="2000" dirty="0"/>
              <a:t>There were two sets of results, one for each implementation, as well as for different parameters used. For the sake of keeping it simple these are results from one set of parameters used on both versions. The results are as follows:</a:t>
            </a:r>
          </a:p>
          <a:p>
            <a:pPr algn="l">
              <a:defRPr sz="2400" b="0"/>
            </a:pPr>
            <a:endParaRPr lang="en-GB" dirty="0"/>
          </a:p>
        </p:txBody>
      </p:sp>
      <p:sp>
        <p:nvSpPr>
          <p:cNvPr id="8" name="Introduction…">
            <a:extLst>
              <a:ext uri="{FF2B5EF4-FFF2-40B4-BE49-F238E27FC236}">
                <a16:creationId xmlns:a16="http://schemas.microsoft.com/office/drawing/2014/main" id="{CE97F6DB-473A-1B41-9165-BF33AF1DD27D}"/>
              </a:ext>
            </a:extLst>
          </p:cNvPr>
          <p:cNvSpPr txBox="1">
            <a:spLocks/>
          </p:cNvSpPr>
          <p:nvPr/>
        </p:nvSpPr>
        <p:spPr>
          <a:xfrm>
            <a:off x="309969" y="18526940"/>
            <a:ext cx="14510450" cy="2562643"/>
          </a:xfrm>
          <a:prstGeom prst="rect">
            <a:avLst/>
          </a:prstGeom>
          <a:ln w="3175">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a:bodyPr>
          <a:lstStyle>
            <a:lvl1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defRPr sz="3400" b="1"/>
            </a:pPr>
            <a:r>
              <a:rPr lang="en-GB" dirty="0"/>
              <a:t>Conclusions &amp; Future Work</a:t>
            </a:r>
          </a:p>
          <a:p>
            <a:pPr algn="l" hangingPunct="1">
              <a:defRPr sz="2400"/>
            </a:pPr>
            <a:r>
              <a:rPr lang="en-GB" dirty="0"/>
              <a:t>Overall, I’d say the project was relatively successful from a results view. The fact that the </a:t>
            </a:r>
            <a:r>
              <a:rPr lang="en-GB" dirty="0" err="1"/>
              <a:t>Sklearn</a:t>
            </a:r>
            <a:r>
              <a:rPr lang="en-GB" dirty="0"/>
              <a:t> implementation gave lower overall accuracies was quite surprising, however it does seem to run much more efficiently allowing more trees to be used. </a:t>
            </a:r>
          </a:p>
          <a:p>
            <a:pPr algn="l" hangingPunct="1">
              <a:defRPr sz="2400"/>
            </a:pPr>
            <a:r>
              <a:rPr lang="en-GB" dirty="0"/>
              <a:t>To further this project, it is possible to use this system to try and find networks of these Twitter bots and maybe try and detect them during crucial times such as elections. </a:t>
            </a:r>
          </a:p>
        </p:txBody>
      </p:sp>
      <p:pic>
        <p:nvPicPr>
          <p:cNvPr id="2" name="Picture 1">
            <a:extLst>
              <a:ext uri="{FF2B5EF4-FFF2-40B4-BE49-F238E27FC236}">
                <a16:creationId xmlns:a16="http://schemas.microsoft.com/office/drawing/2014/main" id="{0B0F9065-1600-A44D-95BA-47D88190131F}"/>
              </a:ext>
            </a:extLst>
          </p:cNvPr>
          <p:cNvPicPr>
            <a:picLocks noChangeAspect="1"/>
          </p:cNvPicPr>
          <p:nvPr/>
        </p:nvPicPr>
        <p:blipFill>
          <a:blip r:embed="rId2"/>
          <a:stretch>
            <a:fillRect/>
          </a:stretch>
        </p:blipFill>
        <p:spPr>
          <a:xfrm>
            <a:off x="10323660" y="341435"/>
            <a:ext cx="4479371" cy="1134018"/>
          </a:xfrm>
          <a:prstGeom prst="rect">
            <a:avLst/>
          </a:prstGeom>
        </p:spPr>
      </p:pic>
      <p:pic>
        <p:nvPicPr>
          <p:cNvPr id="1026" name="Picture 2" descr="https://i.gyazo.com/6eee66e2a28f927294bff74cdbed5661.png">
            <a:extLst>
              <a:ext uri="{FF2B5EF4-FFF2-40B4-BE49-F238E27FC236}">
                <a16:creationId xmlns:a16="http://schemas.microsoft.com/office/drawing/2014/main" id="{67E4A778-92F7-44B8-9145-27299127C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2770" y="9252473"/>
            <a:ext cx="3880552" cy="30616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CA15035-5C16-4738-8772-2E4FC9A25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5675" y="6113417"/>
            <a:ext cx="5334744" cy="2807313"/>
          </a:xfrm>
          <a:prstGeom prst="rect">
            <a:avLst/>
          </a:prstGeom>
        </p:spPr>
      </p:pic>
      <p:sp>
        <p:nvSpPr>
          <p:cNvPr id="5" name="TextBox 4">
            <a:extLst>
              <a:ext uri="{FF2B5EF4-FFF2-40B4-BE49-F238E27FC236}">
                <a16:creationId xmlns:a16="http://schemas.microsoft.com/office/drawing/2014/main" id="{A85B5F73-802B-43C7-A71D-8FD6F3EA143E}"/>
              </a:ext>
            </a:extLst>
          </p:cNvPr>
          <p:cNvSpPr txBox="1"/>
          <p:nvPr/>
        </p:nvSpPr>
        <p:spPr>
          <a:xfrm>
            <a:off x="11670241" y="8897555"/>
            <a:ext cx="965609" cy="39622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9035" tIns="59035" rIns="59035" bIns="59035" numCol="1" spcCol="38100" rtlCol="0" anchor="ctr">
            <a:spAutoFit/>
          </a:bodyPr>
          <a:lstStyle/>
          <a:p>
            <a:pPr marL="0" marR="0" indent="0" algn="ctr" defTabSz="1280980" rtl="0" fontAlgn="auto" latinLnBrk="0" hangingPunct="0">
              <a:lnSpc>
                <a:spcPct val="100000"/>
              </a:lnSpc>
              <a:spcBef>
                <a:spcPts val="0"/>
              </a:spcBef>
              <a:spcAft>
                <a:spcPts val="0"/>
              </a:spcAft>
              <a:buClrTx/>
              <a:buSzTx/>
              <a:buFontTx/>
              <a:buNone/>
              <a:tabLst/>
            </a:pPr>
            <a:r>
              <a:rPr lang="en-GB" sz="1800" b="0" i="1" dirty="0"/>
              <a:t>Figure 1</a:t>
            </a:r>
          </a:p>
        </p:txBody>
      </p:sp>
      <p:sp>
        <p:nvSpPr>
          <p:cNvPr id="14" name="TextBox 13">
            <a:extLst>
              <a:ext uri="{FF2B5EF4-FFF2-40B4-BE49-F238E27FC236}">
                <a16:creationId xmlns:a16="http://schemas.microsoft.com/office/drawing/2014/main" id="{C41C561F-F674-4902-B2C3-1A4713A6F34E}"/>
              </a:ext>
            </a:extLst>
          </p:cNvPr>
          <p:cNvSpPr txBox="1"/>
          <p:nvPr/>
        </p:nvSpPr>
        <p:spPr>
          <a:xfrm>
            <a:off x="11670241" y="12203510"/>
            <a:ext cx="965609" cy="39622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9035" tIns="59035" rIns="59035" bIns="59035" numCol="1" spcCol="38100" rtlCol="0" anchor="ctr">
            <a:spAutoFit/>
          </a:bodyPr>
          <a:lstStyle/>
          <a:p>
            <a:pPr marL="0" marR="0" indent="0" algn="ctr" defTabSz="1280980" rtl="0" fontAlgn="auto" latinLnBrk="0" hangingPunct="0">
              <a:lnSpc>
                <a:spcPct val="100000"/>
              </a:lnSpc>
              <a:spcBef>
                <a:spcPts val="0"/>
              </a:spcBef>
              <a:spcAft>
                <a:spcPts val="0"/>
              </a:spcAft>
              <a:buClrTx/>
              <a:buSzTx/>
              <a:buFontTx/>
              <a:buNone/>
              <a:tabLst/>
            </a:pPr>
            <a:r>
              <a:rPr lang="en-GB" sz="1800" b="0" i="1" dirty="0"/>
              <a:t>Figure 2</a:t>
            </a:r>
          </a:p>
        </p:txBody>
      </p:sp>
      <p:graphicFrame>
        <p:nvGraphicFramePr>
          <p:cNvPr id="6" name="Table 5">
            <a:extLst>
              <a:ext uri="{FF2B5EF4-FFF2-40B4-BE49-F238E27FC236}">
                <a16:creationId xmlns:a16="http://schemas.microsoft.com/office/drawing/2014/main" id="{D2D660D8-BD3E-4D72-8A1A-6157ADBB411F}"/>
              </a:ext>
            </a:extLst>
          </p:cNvPr>
          <p:cNvGraphicFramePr>
            <a:graphicFrameLocks noGrp="1"/>
          </p:cNvGraphicFramePr>
          <p:nvPr>
            <p:extLst>
              <p:ext uri="{D42A27DB-BD31-4B8C-83A1-F6EECF244321}">
                <p14:modId xmlns:p14="http://schemas.microsoft.com/office/powerpoint/2010/main" val="2080962435"/>
              </p:ext>
            </p:extLst>
          </p:nvPr>
        </p:nvGraphicFramePr>
        <p:xfrm>
          <a:off x="7733510" y="14700051"/>
          <a:ext cx="6961572" cy="1658105"/>
        </p:xfrm>
        <a:graphic>
          <a:graphicData uri="http://schemas.openxmlformats.org/drawingml/2006/table">
            <a:tbl>
              <a:tblPr firstRow="1" bandRow="1">
                <a:tableStyleId>{5940675A-B579-460E-94D1-54222C63F5DA}</a:tableStyleId>
              </a:tblPr>
              <a:tblGrid>
                <a:gridCol w="1160262">
                  <a:extLst>
                    <a:ext uri="{9D8B030D-6E8A-4147-A177-3AD203B41FA5}">
                      <a16:colId xmlns:a16="http://schemas.microsoft.com/office/drawing/2014/main" val="3816669061"/>
                    </a:ext>
                  </a:extLst>
                </a:gridCol>
                <a:gridCol w="1160262">
                  <a:extLst>
                    <a:ext uri="{9D8B030D-6E8A-4147-A177-3AD203B41FA5}">
                      <a16:colId xmlns:a16="http://schemas.microsoft.com/office/drawing/2014/main" val="3078802300"/>
                    </a:ext>
                  </a:extLst>
                </a:gridCol>
                <a:gridCol w="1160262">
                  <a:extLst>
                    <a:ext uri="{9D8B030D-6E8A-4147-A177-3AD203B41FA5}">
                      <a16:colId xmlns:a16="http://schemas.microsoft.com/office/drawing/2014/main" val="3866674045"/>
                    </a:ext>
                  </a:extLst>
                </a:gridCol>
                <a:gridCol w="1160262">
                  <a:extLst>
                    <a:ext uri="{9D8B030D-6E8A-4147-A177-3AD203B41FA5}">
                      <a16:colId xmlns:a16="http://schemas.microsoft.com/office/drawing/2014/main" val="3589928407"/>
                    </a:ext>
                  </a:extLst>
                </a:gridCol>
                <a:gridCol w="1160262">
                  <a:extLst>
                    <a:ext uri="{9D8B030D-6E8A-4147-A177-3AD203B41FA5}">
                      <a16:colId xmlns:a16="http://schemas.microsoft.com/office/drawing/2014/main" val="1468010989"/>
                    </a:ext>
                  </a:extLst>
                </a:gridCol>
                <a:gridCol w="1160262">
                  <a:extLst>
                    <a:ext uri="{9D8B030D-6E8A-4147-A177-3AD203B41FA5}">
                      <a16:colId xmlns:a16="http://schemas.microsoft.com/office/drawing/2014/main" val="1399365141"/>
                    </a:ext>
                  </a:extLst>
                </a:gridCol>
              </a:tblGrid>
              <a:tr h="488071">
                <a:tc>
                  <a:txBody>
                    <a:bodyPr/>
                    <a:lstStyle/>
                    <a:p>
                      <a:r>
                        <a:rPr lang="en-GB" sz="1400" dirty="0"/>
                        <a:t>Type</a:t>
                      </a:r>
                    </a:p>
                  </a:txBody>
                  <a:tcPr/>
                </a:tc>
                <a:tc>
                  <a:txBody>
                    <a:bodyPr/>
                    <a:lstStyle/>
                    <a:p>
                      <a:r>
                        <a:rPr lang="en-GB" sz="1400" dirty="0"/>
                        <a:t>1 tree</a:t>
                      </a:r>
                    </a:p>
                  </a:txBody>
                  <a:tcPr/>
                </a:tc>
                <a:tc>
                  <a:txBody>
                    <a:bodyPr/>
                    <a:lstStyle/>
                    <a:p>
                      <a:r>
                        <a:rPr lang="en-GB" sz="1400" dirty="0"/>
                        <a:t>5 trees</a:t>
                      </a:r>
                    </a:p>
                  </a:txBody>
                  <a:tcPr/>
                </a:tc>
                <a:tc>
                  <a:txBody>
                    <a:bodyPr/>
                    <a:lstStyle/>
                    <a:p>
                      <a:r>
                        <a:rPr lang="en-GB" sz="1400" dirty="0"/>
                        <a:t>10 trees</a:t>
                      </a:r>
                    </a:p>
                  </a:txBody>
                  <a:tcPr/>
                </a:tc>
                <a:tc>
                  <a:txBody>
                    <a:bodyPr/>
                    <a:lstStyle/>
                    <a:p>
                      <a:r>
                        <a:rPr lang="en-GB" sz="1400" dirty="0"/>
                        <a:t>100 trees</a:t>
                      </a:r>
                    </a:p>
                  </a:txBody>
                  <a:tcPr/>
                </a:tc>
                <a:tc>
                  <a:txBody>
                    <a:bodyPr/>
                    <a:lstStyle/>
                    <a:p>
                      <a:r>
                        <a:rPr lang="en-GB" sz="1400" dirty="0"/>
                        <a:t>1000 trees</a:t>
                      </a:r>
                    </a:p>
                  </a:txBody>
                  <a:tcPr/>
                </a:tc>
                <a:extLst>
                  <a:ext uri="{0D108BD9-81ED-4DB2-BD59-A6C34878D82A}">
                    <a16:rowId xmlns:a16="http://schemas.microsoft.com/office/drawing/2014/main" val="1134190388"/>
                  </a:ext>
                </a:extLst>
              </a:tr>
              <a:tr h="681963">
                <a:tc>
                  <a:txBody>
                    <a:bodyPr/>
                    <a:lstStyle/>
                    <a:p>
                      <a:r>
                        <a:rPr lang="en-GB" sz="1400" dirty="0"/>
                        <a:t>Random Forest</a:t>
                      </a:r>
                    </a:p>
                  </a:txBody>
                  <a:tcPr/>
                </a:tc>
                <a:tc>
                  <a:txBody>
                    <a:bodyPr/>
                    <a:lstStyle/>
                    <a:p>
                      <a:r>
                        <a:rPr lang="en-GB" sz="1400" dirty="0"/>
                        <a:t>89.9%</a:t>
                      </a:r>
                    </a:p>
                  </a:txBody>
                  <a:tcPr/>
                </a:tc>
                <a:tc>
                  <a:txBody>
                    <a:bodyPr/>
                    <a:lstStyle/>
                    <a:p>
                      <a:r>
                        <a:rPr lang="en-GB" sz="1400" dirty="0"/>
                        <a:t>93.6%</a:t>
                      </a:r>
                    </a:p>
                  </a:txBody>
                  <a:tcPr/>
                </a:tc>
                <a:tc>
                  <a:txBody>
                    <a:bodyPr/>
                    <a:lstStyle/>
                    <a:p>
                      <a:r>
                        <a:rPr lang="en-GB" sz="1400" dirty="0"/>
                        <a:t>93.8%</a:t>
                      </a:r>
                    </a:p>
                  </a:txBody>
                  <a:tcPr/>
                </a:tc>
                <a:tc>
                  <a:txBody>
                    <a:bodyPr/>
                    <a:lstStyle/>
                    <a:p>
                      <a:r>
                        <a:rPr lang="en-GB" sz="1400" dirty="0"/>
                        <a:t>N/A</a:t>
                      </a:r>
                    </a:p>
                  </a:txBody>
                  <a:tcPr/>
                </a:tc>
                <a:tc>
                  <a:txBody>
                    <a:bodyPr/>
                    <a:lstStyle/>
                    <a:p>
                      <a:r>
                        <a:rPr lang="en-GB" sz="1400" dirty="0"/>
                        <a:t>N/A</a:t>
                      </a:r>
                    </a:p>
                  </a:txBody>
                  <a:tcPr/>
                </a:tc>
                <a:extLst>
                  <a:ext uri="{0D108BD9-81ED-4DB2-BD59-A6C34878D82A}">
                    <a16:rowId xmlns:a16="http://schemas.microsoft.com/office/drawing/2014/main" val="460397364"/>
                  </a:ext>
                </a:extLst>
              </a:tr>
              <a:tr h="488071">
                <a:tc>
                  <a:txBody>
                    <a:bodyPr/>
                    <a:lstStyle/>
                    <a:p>
                      <a:r>
                        <a:rPr lang="en-GB" sz="1400" dirty="0" err="1"/>
                        <a:t>SKLearn</a:t>
                      </a:r>
                      <a:endParaRPr lang="en-GB" sz="1400" dirty="0"/>
                    </a:p>
                  </a:txBody>
                  <a:tcPr/>
                </a:tc>
                <a:tc>
                  <a:txBody>
                    <a:bodyPr/>
                    <a:lstStyle/>
                    <a:p>
                      <a:r>
                        <a:rPr lang="en-GB" sz="1400" dirty="0"/>
                        <a:t>87.7%</a:t>
                      </a:r>
                    </a:p>
                  </a:txBody>
                  <a:tcPr/>
                </a:tc>
                <a:tc>
                  <a:txBody>
                    <a:bodyPr/>
                    <a:lstStyle/>
                    <a:p>
                      <a:r>
                        <a:rPr lang="en-GB" sz="1400" dirty="0"/>
                        <a:t>88.5%</a:t>
                      </a:r>
                    </a:p>
                  </a:txBody>
                  <a:tcPr/>
                </a:tc>
                <a:tc>
                  <a:txBody>
                    <a:bodyPr/>
                    <a:lstStyle/>
                    <a:p>
                      <a:r>
                        <a:rPr lang="en-GB" sz="1400" dirty="0"/>
                        <a:t>88.5%</a:t>
                      </a:r>
                    </a:p>
                  </a:txBody>
                  <a:tcPr/>
                </a:tc>
                <a:tc>
                  <a:txBody>
                    <a:bodyPr/>
                    <a:lstStyle/>
                    <a:p>
                      <a:r>
                        <a:rPr lang="en-GB" sz="1400" dirty="0"/>
                        <a:t>89.3%</a:t>
                      </a:r>
                    </a:p>
                  </a:txBody>
                  <a:tcPr/>
                </a:tc>
                <a:tc>
                  <a:txBody>
                    <a:bodyPr/>
                    <a:lstStyle/>
                    <a:p>
                      <a:r>
                        <a:rPr lang="en-GB" sz="1400" dirty="0"/>
                        <a:t>89.2%</a:t>
                      </a:r>
                    </a:p>
                  </a:txBody>
                  <a:tcPr/>
                </a:tc>
                <a:extLst>
                  <a:ext uri="{0D108BD9-81ED-4DB2-BD59-A6C34878D82A}">
                    <a16:rowId xmlns:a16="http://schemas.microsoft.com/office/drawing/2014/main" val="1098181813"/>
                  </a:ext>
                </a:extLst>
              </a:tr>
            </a:tbl>
          </a:graphicData>
        </a:graphic>
      </p:graphicFrame>
      <p:sp>
        <p:nvSpPr>
          <p:cNvPr id="9" name="TextBox 8">
            <a:extLst>
              <a:ext uri="{FF2B5EF4-FFF2-40B4-BE49-F238E27FC236}">
                <a16:creationId xmlns:a16="http://schemas.microsoft.com/office/drawing/2014/main" id="{3543983C-8BF1-4D71-8397-11175562D98E}"/>
              </a:ext>
            </a:extLst>
          </p:cNvPr>
          <p:cNvSpPr txBox="1"/>
          <p:nvPr/>
        </p:nvSpPr>
        <p:spPr>
          <a:xfrm>
            <a:off x="7733510" y="16487119"/>
            <a:ext cx="6961572" cy="165810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035" tIns="59035" rIns="59035" bIns="59035" numCol="1" spcCol="38100" rtlCol="0" anchor="ctr">
            <a:spAutoFit/>
          </a:bodyPr>
          <a:lstStyle/>
          <a:p>
            <a:pPr marL="0" marR="0" indent="0" algn="l" defTabSz="1280980" rtl="0" fontAlgn="auto" latinLnBrk="0" hangingPunct="0">
              <a:lnSpc>
                <a:spcPct val="100000"/>
              </a:lnSpc>
              <a:spcBef>
                <a:spcPts val="0"/>
              </a:spcBef>
              <a:spcAft>
                <a:spcPts val="0"/>
              </a:spcAft>
              <a:buClrTx/>
              <a:buSzTx/>
              <a:buFontTx/>
              <a:buNone/>
              <a:tabLst/>
            </a:pPr>
            <a:r>
              <a:rPr kumimoji="0" lang="en-GB" sz="2000" b="0" i="0" u="none" strike="noStrike" cap="none" spc="0" normalizeH="0" baseline="0" dirty="0">
                <a:ln>
                  <a:noFill/>
                </a:ln>
                <a:solidFill>
                  <a:srgbClr val="000000"/>
                </a:solidFill>
                <a:effectLst/>
                <a:uFillTx/>
                <a:latin typeface="Helvetica Neue"/>
                <a:ea typeface="Helvetica Neue"/>
                <a:cs typeface="Helvetica Neue"/>
                <a:sym typeface="Helvetica Neue"/>
              </a:rPr>
              <a:t>The results did get better overall with more trees</a:t>
            </a:r>
            <a:r>
              <a:rPr lang="en-GB" sz="2000" b="0" dirty="0"/>
              <a:t>, h</a:t>
            </a:r>
            <a:r>
              <a:rPr kumimoji="0" lang="en-GB" sz="2000" b="0" i="0" u="none" strike="noStrike" cap="none" spc="0" normalizeH="0" baseline="0" dirty="0">
                <a:ln>
                  <a:noFill/>
                </a:ln>
                <a:solidFill>
                  <a:srgbClr val="000000"/>
                </a:solidFill>
                <a:effectLst/>
                <a:uFillTx/>
                <a:latin typeface="Helvetica Neue"/>
                <a:ea typeface="Helvetica Neue"/>
                <a:cs typeface="Helvetica Neue"/>
                <a:sym typeface="Helvetica Neue"/>
              </a:rPr>
              <a:t>owever there was a greater increase in accuracy </a:t>
            </a:r>
            <a:r>
              <a:rPr lang="en-GB" sz="2000" b="0" dirty="0"/>
              <a:t>w</a:t>
            </a:r>
            <a:r>
              <a:rPr kumimoji="0" lang="en-GB" sz="2000" b="0" i="0" u="none" strike="noStrike" cap="none" spc="0" normalizeH="0" baseline="0" dirty="0">
                <a:ln>
                  <a:noFill/>
                </a:ln>
                <a:solidFill>
                  <a:srgbClr val="000000"/>
                </a:solidFill>
                <a:effectLst/>
                <a:uFillTx/>
                <a:latin typeface="Helvetica Neue"/>
                <a:ea typeface="Helvetica Neue"/>
                <a:cs typeface="Helvetica Neue"/>
                <a:sym typeface="Helvetica Neue"/>
              </a:rPr>
              <a:t>ith the ground up implementation compared to </a:t>
            </a:r>
            <a:r>
              <a:rPr lang="en-GB" sz="2000" b="0" dirty="0"/>
              <a:t>the </a:t>
            </a:r>
            <a:r>
              <a:rPr lang="en-GB" sz="2000" b="0" dirty="0" err="1"/>
              <a:t>Sklearn</a:t>
            </a:r>
            <a:r>
              <a:rPr lang="en-GB" sz="2000" b="0" dirty="0"/>
              <a:t> version. The reason there are no later results for the first row is because it took too long to run on that high amount of trees</a:t>
            </a:r>
            <a:endParaRPr kumimoji="0" lang="en-GB" sz="2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59035" tIns="59035" rIns="59035" bIns="59035" numCol="1" spcCol="38100" rtlCol="0" anchor="ctr">
        <a:spAutoFit/>
      </a:bodyPr>
      <a:lstStyle>
        <a:defPPr marL="0" marR="0" indent="0" algn="ctr" defTabSz="128098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59035" tIns="59035" rIns="59035" bIns="59035" numCol="1" spcCol="38100" rtlCol="0" anchor="ctr">
        <a:spAutoFit/>
      </a:bodyPr>
      <a:lstStyle>
        <a:defPPr marL="0" marR="0" indent="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59035" tIns="59035" rIns="59035" bIns="59035" numCol="1" spcCol="38100" rtlCol="0" anchor="ctr">
        <a:spAutoFit/>
      </a:bodyPr>
      <a:lstStyle>
        <a:defPPr marL="0" marR="0" indent="0" algn="ctr" defTabSz="128098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59035" tIns="59035" rIns="59035" bIns="59035" numCol="1" spcCol="38100" rtlCol="0" anchor="ctr">
        <a:spAutoFit/>
      </a:bodyPr>
      <a:lstStyle>
        <a:defPPr marL="0" marR="0" indent="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TotalTime>
  <Words>598</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Helvetica Light</vt:lpstr>
      <vt:lpstr>Helvetica Neue</vt:lpstr>
      <vt:lpstr>Helvetica Neue Light</vt:lpstr>
      <vt:lpstr>Helvetica Neue Medium</vt:lpstr>
      <vt:lpstr>Helvetica Neue Thin</vt:lpstr>
      <vt:lpstr>White</vt:lpstr>
      <vt:lpstr>Detecting Twitter Bots Using Machine Learning Marcell Batta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Give the title of your project Name:</dc:title>
  <cp:lastModifiedBy>ioptyu2</cp:lastModifiedBy>
  <cp:revision>9</cp:revision>
  <cp:lastPrinted>2019-04-26T10:50:34Z</cp:lastPrinted>
  <dcterms:modified xsi:type="dcterms:W3CDTF">2019-05-15T14:50:44Z</dcterms:modified>
</cp:coreProperties>
</file>