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Robot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font" Target="fonts/Roboto-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68f64aca2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68f64aca2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9fa8b6e8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9fa8b6e8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68f64aca2_4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68f64aca2_4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68f64aca2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68f64aca2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68f64aca2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68f64aca2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68f64aca2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68f64aca2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68f64aca2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68f64aca2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9fa8b6e8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9fa8b6e8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9fa8b6e8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9fa8b6e8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368f64aca2_4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368f64aca2_4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59fa8b6e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59fa8b6e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68ecc269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68ecc269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68f64aca2_4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368f64aca2_4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368f64aca2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368f64aca2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68f64aca2_4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68f64aca2_4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68ecc269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368ecc269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59fa8b6e8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59fa8b6e8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368f64aca2_4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68f64aca2_4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9fa8b6e8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9fa8b6e8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59fa8b6e8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59fa8b6e8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59fa8b6e8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59fa8b6e8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368ecc269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68ecc269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59fa8b6e8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9fa8b6e8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368f64aca2_4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368f64aca2_4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368f64aca2_4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368f64aca2_4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368f64aca2_4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368f64aca2_4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59fa8b6e8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59fa8b6e8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59fa8b6e81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59fa8b6e81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59fa8b6e8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59fa8b6e8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368f64aca2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368f64aca2_2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9fa8b6e8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9fa8b6e8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368f64aca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368f64ac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61a661613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61a661613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368ecc26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368ecc26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59fa8b6e8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59fa8b6e8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368ecc26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368ecc26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368ecc26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368ecc26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368ecc26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368ecc26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368ecc26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368ecc26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368ecc269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368ecc269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368ecc26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368ecc26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368ecc269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368ecc269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368f64aca2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368f64aca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9fa8b6e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9fa8b6e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368f64aca2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368f64aca2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368f64aca2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368f64aca2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368f64aca2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368f64aca2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368ecc269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368ecc269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368f64aca2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368f64aca2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61a661613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61a661613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368f64aca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368f64aca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61a1dc53d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61a1dc53d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61a66161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61a66161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61a1dc53d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61a1dc53d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9fa8b6e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9fa8b6e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61a1dc53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61a1dc53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61a6616130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61a6616130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61a6616130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61a6616130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59fa8b6e8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359fa8b6e81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9fa8b6e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9fa8b6e8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9fa8b6e8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9fa8b6e8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9fa8b6e8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9fa8b6e8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4.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 Id="rId4" Type="http://schemas.openxmlformats.org/officeDocument/2006/relationships/image" Target="../media/image40.png"/><Relationship Id="rId5" Type="http://schemas.openxmlformats.org/officeDocument/2006/relationships/image" Target="../media/image30.png"/><Relationship Id="rId6"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2.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1.png"/><Relationship Id="rId4" Type="http://schemas.openxmlformats.org/officeDocument/2006/relationships/image" Target="../media/image43.png"/><Relationship Id="rId5"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1.png"/><Relationship Id="rId4" Type="http://schemas.openxmlformats.org/officeDocument/2006/relationships/image" Target="../media/image62.png"/><Relationship Id="rId5"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1.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5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6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1.png"/><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9.png"/><Relationship Id="rId4" Type="http://schemas.openxmlformats.org/officeDocument/2006/relationships/image" Target="../media/image49.png"/><Relationship Id="rId5" Type="http://schemas.openxmlformats.org/officeDocument/2006/relationships/image" Target="../media/image74.png"/><Relationship Id="rId6" Type="http://schemas.openxmlformats.org/officeDocument/2006/relationships/image" Target="../media/image6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6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72.png"/><Relationship Id="rId4" Type="http://schemas.openxmlformats.org/officeDocument/2006/relationships/image" Target="../media/image68.png"/><Relationship Id="rId5" Type="http://schemas.openxmlformats.org/officeDocument/2006/relationships/image" Target="../media/image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9.png"/><Relationship Id="rId4" Type="http://schemas.openxmlformats.org/officeDocument/2006/relationships/image" Target="../media/image7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7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81.png"/><Relationship Id="rId4" Type="http://schemas.openxmlformats.org/officeDocument/2006/relationships/image" Target="../media/image7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7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82.png"/><Relationship Id="rId4" Type="http://schemas.openxmlformats.org/officeDocument/2006/relationships/image" Target="../media/image8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80.png"/><Relationship Id="rId4" Type="http://schemas.openxmlformats.org/officeDocument/2006/relationships/image" Target="../media/image83.png"/><Relationship Id="rId5" Type="http://schemas.openxmlformats.org/officeDocument/2006/relationships/image" Target="../media/image8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8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8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91.png"/><Relationship Id="rId4" Type="http://schemas.openxmlformats.org/officeDocument/2006/relationships/image" Target="../media/image9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87.png"/><Relationship Id="rId4" Type="http://schemas.openxmlformats.org/officeDocument/2006/relationships/image" Target="../media/image8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pdfs.semanticscholar.org/d847/6d052e45c7dd931feab2557355b119163243.pdf" TargetMode="External"/><Relationship Id="rId4" Type="http://schemas.openxmlformats.org/officeDocument/2006/relationships/hyperlink" Target="https://www.emerald.com/insight/content/doi/10.1108/aea-10-2020-0146/full/pdf" TargetMode="External"/><Relationship Id="rId5" Type="http://schemas.openxmlformats.org/officeDocument/2006/relationships/hyperlink" Target="https://arxiv.org/pdf/2110.14550.pdf" TargetMode="External"/><Relationship Id="rId6" Type="http://schemas.openxmlformats.org/officeDocument/2006/relationships/hyperlink" Target="https://otexts.com/fpp3/bibliography.html" TargetMode="External"/><Relationship Id="rId7" Type="http://schemas.openxmlformats.org/officeDocument/2006/relationships/hyperlink" Target="https://www.sciencedirect.com/science/article/abs/pii/S0957417424002070" TargetMode="External"/><Relationship Id="rId8" Type="http://schemas.openxmlformats.org/officeDocument/2006/relationships/hyperlink" Target="https://www.bnro.ro/Cursul-de-schimb-3544.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flipH="1">
            <a:off x="1256750" y="594300"/>
            <a:ext cx="6596100" cy="185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ro">
                <a:latin typeface="Times New Roman"/>
                <a:ea typeface="Times New Roman"/>
                <a:cs typeface="Times New Roman"/>
                <a:sym typeface="Times New Roman"/>
              </a:rPr>
              <a:t>Cursul de schimb</a:t>
            </a:r>
            <a:endParaRPr b="1">
              <a:latin typeface="Times New Roman"/>
              <a:ea typeface="Times New Roman"/>
              <a:cs typeface="Times New Roman"/>
              <a:sym typeface="Times New Roman"/>
            </a:endParaRPr>
          </a:p>
          <a:p>
            <a:pPr indent="0" lvl="0" marL="0" rtl="0" algn="ctr">
              <a:spcBef>
                <a:spcPts val="0"/>
              </a:spcBef>
              <a:spcAft>
                <a:spcPts val="0"/>
              </a:spcAft>
              <a:buNone/>
            </a:pPr>
            <a:r>
              <a:rPr b="1" lang="ro">
                <a:latin typeface="Times New Roman"/>
                <a:ea typeface="Times New Roman"/>
                <a:cs typeface="Times New Roman"/>
                <a:sym typeface="Times New Roman"/>
              </a:rPr>
              <a:t> Euro/Ron</a:t>
            </a:r>
            <a:endParaRPr b="1">
              <a:latin typeface="Times New Roman"/>
              <a:ea typeface="Times New Roman"/>
              <a:cs typeface="Times New Roman"/>
              <a:sym typeface="Times New Roman"/>
            </a:endParaRPr>
          </a:p>
        </p:txBody>
      </p:sp>
      <p:sp>
        <p:nvSpPr>
          <p:cNvPr id="55" name="Google Shape;55;p13"/>
          <p:cNvSpPr txBox="1"/>
          <p:nvPr>
            <p:ph idx="1" type="subTitle"/>
          </p:nvPr>
        </p:nvSpPr>
        <p:spPr>
          <a:xfrm>
            <a:off x="5587100" y="2700850"/>
            <a:ext cx="8120700" cy="41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440"/>
              <a:buNone/>
            </a:pPr>
            <a:r>
              <a:rPr b="1" i="1" lang="ro" sz="1700">
                <a:solidFill>
                  <a:schemeClr val="dk1"/>
                </a:solidFill>
                <a:latin typeface="Times New Roman"/>
                <a:ea typeface="Times New Roman"/>
                <a:cs typeface="Times New Roman"/>
                <a:sym typeface="Times New Roman"/>
              </a:rPr>
              <a:t>Profesor Coordonator:      </a:t>
            </a:r>
            <a:r>
              <a:rPr b="1" i="1" lang="ro" sz="1700">
                <a:latin typeface="Times New Roman"/>
                <a:ea typeface="Times New Roman"/>
                <a:cs typeface="Times New Roman"/>
                <a:sym typeface="Times New Roman"/>
              </a:rPr>
              <a:t>                                                </a:t>
            </a:r>
            <a:endParaRPr b="1" i="1" sz="1700">
              <a:latin typeface="Times New Roman"/>
              <a:ea typeface="Times New Roman"/>
              <a:cs typeface="Times New Roman"/>
              <a:sym typeface="Times New Roman"/>
            </a:endParaRPr>
          </a:p>
          <a:p>
            <a:pPr indent="0" lvl="0" marL="0" rtl="0" algn="l">
              <a:lnSpc>
                <a:spcPct val="150000"/>
              </a:lnSpc>
              <a:spcBef>
                <a:spcPts val="0"/>
              </a:spcBef>
              <a:spcAft>
                <a:spcPts val="0"/>
              </a:spcAft>
              <a:buSzPts val="440"/>
              <a:buNone/>
            </a:pPr>
            <a:r>
              <a:rPr lang="ro" sz="1700">
                <a:solidFill>
                  <a:schemeClr val="dk1"/>
                </a:solidFill>
                <a:latin typeface="Times New Roman"/>
                <a:ea typeface="Times New Roman"/>
                <a:cs typeface="Times New Roman"/>
                <a:sym typeface="Times New Roman"/>
              </a:rPr>
              <a:t>Manta Eduard-Mihail</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440"/>
              <a:buNone/>
            </a:pPr>
            <a:r>
              <a:rPr lang="ro" sz="1700">
                <a:solidFill>
                  <a:schemeClr val="dk1"/>
                </a:solidFill>
                <a:latin typeface="Times New Roman"/>
                <a:ea typeface="Times New Roman"/>
                <a:cs typeface="Times New Roman"/>
                <a:sym typeface="Times New Roman"/>
              </a:rPr>
              <a:t>Davidescu Adriana Ana Maria</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SzPts val="440"/>
              <a:buNone/>
            </a:pPr>
            <a:r>
              <a:t/>
            </a:r>
            <a:endParaRPr sz="1700"/>
          </a:p>
          <a:p>
            <a:pPr indent="0" lvl="0" marL="0" rtl="0" algn="l">
              <a:lnSpc>
                <a:spcPct val="150000"/>
              </a:lnSpc>
              <a:spcBef>
                <a:spcPts val="0"/>
              </a:spcBef>
              <a:spcAft>
                <a:spcPts val="0"/>
              </a:spcAft>
              <a:buSzPts val="440"/>
              <a:buNone/>
            </a:pPr>
            <a:r>
              <a:t/>
            </a:r>
            <a:endParaRPr sz="1700">
              <a:latin typeface="Times New Roman"/>
              <a:ea typeface="Times New Roman"/>
              <a:cs typeface="Times New Roman"/>
              <a:sym typeface="Times New Roman"/>
            </a:endParaRPr>
          </a:p>
        </p:txBody>
      </p:sp>
      <p:sp>
        <p:nvSpPr>
          <p:cNvPr id="56" name="Google Shape;56;p13"/>
          <p:cNvSpPr txBox="1"/>
          <p:nvPr/>
        </p:nvSpPr>
        <p:spPr>
          <a:xfrm>
            <a:off x="1067675" y="3126900"/>
            <a:ext cx="3127800" cy="159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440"/>
              <a:buFont typeface="Arial"/>
              <a:buNone/>
            </a:pPr>
            <a:r>
              <a:rPr lang="ro" sz="1700">
                <a:solidFill>
                  <a:schemeClr val="dk1"/>
                </a:solidFill>
                <a:latin typeface="Times New Roman"/>
                <a:ea typeface="Times New Roman"/>
                <a:cs typeface="Times New Roman"/>
                <a:sym typeface="Times New Roman"/>
              </a:rPr>
              <a:t>Grosu Cătalina-Ionela</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440"/>
              <a:buFont typeface="Arial"/>
              <a:buNone/>
            </a:pPr>
            <a:r>
              <a:rPr lang="ro" sz="1700">
                <a:solidFill>
                  <a:schemeClr val="dk1"/>
                </a:solidFill>
                <a:latin typeface="Times New Roman"/>
                <a:ea typeface="Times New Roman"/>
                <a:cs typeface="Times New Roman"/>
                <a:sym typeface="Times New Roman"/>
              </a:rPr>
              <a:t>Hoțescu Iulia-Alexandra</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ro" sz="1700">
                <a:solidFill>
                  <a:schemeClr val="dk1"/>
                </a:solidFill>
                <a:latin typeface="Times New Roman"/>
                <a:ea typeface="Times New Roman"/>
                <a:cs typeface="Times New Roman"/>
                <a:sym typeface="Times New Roman"/>
              </a:rPr>
              <a:t>Iordan Maria-Alexandra</a:t>
            </a:r>
            <a:endParaRPr sz="17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440"/>
              <a:buFont typeface="Arial"/>
              <a:buNone/>
            </a:pPr>
            <a:r>
              <a:rPr lang="ro" sz="1700">
                <a:solidFill>
                  <a:schemeClr val="dk1"/>
                </a:solidFill>
                <a:latin typeface="Times New Roman"/>
                <a:ea typeface="Times New Roman"/>
                <a:cs typeface="Times New Roman"/>
                <a:sym typeface="Times New Roman"/>
              </a:rPr>
              <a:t>Grupa 1080, Seria A, CSIE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57" name="Google Shape;57;p13"/>
          <p:cNvSpPr txBox="1"/>
          <p:nvPr/>
        </p:nvSpPr>
        <p:spPr>
          <a:xfrm>
            <a:off x="1355450" y="2700850"/>
            <a:ext cx="1517100" cy="3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ro" sz="1700">
                <a:solidFill>
                  <a:schemeClr val="dk1"/>
                </a:solidFill>
                <a:latin typeface="Times New Roman"/>
                <a:ea typeface="Times New Roman"/>
                <a:cs typeface="Times New Roman"/>
                <a:sym typeface="Times New Roman"/>
              </a:rPr>
              <a:t>Studenți:</a:t>
            </a:r>
            <a:endParaRPr b="1" i="1" sz="1700">
              <a:solidFill>
                <a:schemeClr val="dk1"/>
              </a:solidFill>
              <a:latin typeface="Times New Roman"/>
              <a:ea typeface="Times New Roman"/>
              <a:cs typeface="Times New Roman"/>
              <a:sym typeface="Times New Roman"/>
            </a:endParaRPr>
          </a:p>
        </p:txBody>
      </p:sp>
      <p:sp>
        <p:nvSpPr>
          <p:cNvPr id="58" name="Google Shape;58;p13"/>
          <p:cNvSpPr txBox="1"/>
          <p:nvPr/>
        </p:nvSpPr>
        <p:spPr>
          <a:xfrm>
            <a:off x="3616700" y="4672425"/>
            <a:ext cx="1710900" cy="40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800">
                <a:solidFill>
                  <a:schemeClr val="dk1"/>
                </a:solidFill>
              </a:rPr>
              <a:t>2024 -2025</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21732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Estimarea parametrilor - Simple Exponential Smoothing (SES)</a:t>
            </a:r>
            <a:endParaRPr b="1" sz="2020">
              <a:latin typeface="Times New Roman"/>
              <a:ea typeface="Times New Roman"/>
              <a:cs typeface="Times New Roman"/>
              <a:sym typeface="Times New Roman"/>
            </a:endParaRPr>
          </a:p>
        </p:txBody>
      </p:sp>
      <p:sp>
        <p:nvSpPr>
          <p:cNvPr id="120" name="Google Shape;120;p22"/>
          <p:cNvSpPr txBox="1"/>
          <p:nvPr>
            <p:ph idx="1" type="body"/>
          </p:nvPr>
        </p:nvSpPr>
        <p:spPr>
          <a:xfrm>
            <a:off x="4066050" y="1361300"/>
            <a:ext cx="4766400" cy="3062100"/>
          </a:xfrm>
          <a:prstGeom prst="rect">
            <a:avLst/>
          </a:prstGeom>
        </p:spPr>
        <p:txBody>
          <a:bodyPr anchorCtr="0" anchor="t" bIns="91425" lIns="91425" spcFirstLastPara="1" rIns="91425" wrap="square" tIns="91425">
            <a:normAutofit lnSpcReduction="20000"/>
          </a:bodyPr>
          <a:lstStyle/>
          <a:p>
            <a:pPr indent="0" lvl="0" marL="0" rtl="0" algn="ctr">
              <a:lnSpc>
                <a:spcPct val="95000"/>
              </a:lnSpc>
              <a:spcBef>
                <a:spcPts val="0"/>
              </a:spcBef>
              <a:spcAft>
                <a:spcPts val="0"/>
              </a:spcAft>
              <a:buSzPts val="852"/>
              <a:buNone/>
            </a:pPr>
            <a:r>
              <a:rPr lang="ro" sz="1200">
                <a:solidFill>
                  <a:schemeClr val="dk1"/>
                </a:solidFill>
                <a:latin typeface="Times New Roman"/>
                <a:ea typeface="Times New Roman"/>
                <a:cs typeface="Times New Roman"/>
                <a:sym typeface="Times New Roman"/>
              </a:rPr>
              <a:t>  Modelul de netezire exponențială simplă (SES) aplicat asupra cursului de schimb a estimat un parametru de netezire α=0.9999, ceea ce indică o pondere aproape exclusivă acordată celor mai recente observații, reflectând o </a:t>
            </a:r>
            <a:r>
              <a:rPr b="1" lang="ro" sz="1200">
                <a:solidFill>
                  <a:schemeClr val="dk1"/>
                </a:solidFill>
                <a:latin typeface="Times New Roman"/>
                <a:ea typeface="Times New Roman"/>
                <a:cs typeface="Times New Roman"/>
                <a:sym typeface="Times New Roman"/>
              </a:rPr>
              <a:t>sensibilitate ridicată la ultimele variații ale datelor. </a:t>
            </a:r>
            <a:endParaRPr b="1" sz="1200">
              <a:solidFill>
                <a:schemeClr val="dk1"/>
              </a:solidFill>
              <a:latin typeface="Times New Roman"/>
              <a:ea typeface="Times New Roman"/>
              <a:cs typeface="Times New Roman"/>
              <a:sym typeface="Times New Roman"/>
            </a:endParaRPr>
          </a:p>
          <a:p>
            <a:pPr indent="0" lvl="0" marL="0" rtl="0" algn="ctr">
              <a:lnSpc>
                <a:spcPct val="95000"/>
              </a:lnSpc>
              <a:spcBef>
                <a:spcPts val="1200"/>
              </a:spcBef>
              <a:spcAft>
                <a:spcPts val="0"/>
              </a:spcAft>
              <a:buSzPts val="852"/>
              <a:buNone/>
            </a:pPr>
            <a:r>
              <a:rPr lang="ro" sz="1200">
                <a:solidFill>
                  <a:schemeClr val="dk1"/>
                </a:solidFill>
                <a:latin typeface="Times New Roman"/>
                <a:ea typeface="Times New Roman"/>
                <a:cs typeface="Times New Roman"/>
                <a:sym typeface="Times New Roman"/>
              </a:rPr>
              <a:t>Valoarea inițială estimată a nivelului este l=3.8178 iar abaterea standard a erorii (sigma) este 0.0448, sugerând o </a:t>
            </a:r>
            <a:r>
              <a:rPr b="1" lang="ro" sz="1200">
                <a:solidFill>
                  <a:schemeClr val="dk1"/>
                </a:solidFill>
                <a:latin typeface="Times New Roman"/>
                <a:ea typeface="Times New Roman"/>
                <a:cs typeface="Times New Roman"/>
                <a:sym typeface="Times New Roman"/>
              </a:rPr>
              <a:t>variabilitate moderată </a:t>
            </a:r>
            <a:r>
              <a:rPr lang="ro" sz="1200">
                <a:solidFill>
                  <a:schemeClr val="dk1"/>
                </a:solidFill>
                <a:latin typeface="Times New Roman"/>
                <a:ea typeface="Times New Roman"/>
                <a:cs typeface="Times New Roman"/>
                <a:sym typeface="Times New Roman"/>
              </a:rPr>
              <a:t>a reziduurilor.</a:t>
            </a:r>
            <a:endParaRPr sz="1200">
              <a:solidFill>
                <a:schemeClr val="dk1"/>
              </a:solidFill>
              <a:latin typeface="Times New Roman"/>
              <a:ea typeface="Times New Roman"/>
              <a:cs typeface="Times New Roman"/>
              <a:sym typeface="Times New Roman"/>
            </a:endParaRPr>
          </a:p>
          <a:p>
            <a:pPr indent="0" lvl="0" marL="0" rtl="0" algn="ctr">
              <a:lnSpc>
                <a:spcPct val="95000"/>
              </a:lnSpc>
              <a:spcBef>
                <a:spcPts val="1200"/>
              </a:spcBef>
              <a:spcAft>
                <a:spcPts val="0"/>
              </a:spcAft>
              <a:buSzPts val="852"/>
              <a:buNone/>
            </a:pPr>
            <a:r>
              <a:rPr lang="ro" sz="1200">
                <a:solidFill>
                  <a:schemeClr val="dk1"/>
                </a:solidFill>
                <a:latin typeface="Times New Roman"/>
                <a:ea typeface="Times New Roman"/>
                <a:cs typeface="Times New Roman"/>
                <a:sym typeface="Times New Roman"/>
              </a:rPr>
              <a:t> Indicatorii de acuratețe a modelului, precum RMSE = 0.0446 și MAPE = 0.67, arată o </a:t>
            </a:r>
            <a:r>
              <a:rPr b="1" lang="ro" sz="1200">
                <a:solidFill>
                  <a:schemeClr val="dk1"/>
                </a:solidFill>
                <a:latin typeface="Times New Roman"/>
                <a:ea typeface="Times New Roman"/>
                <a:cs typeface="Times New Roman"/>
                <a:sym typeface="Times New Roman"/>
              </a:rPr>
              <a:t>bună precizie a previziunilor</a:t>
            </a:r>
            <a:r>
              <a:rPr lang="ro" sz="1200">
                <a:solidFill>
                  <a:schemeClr val="dk1"/>
                </a:solidFill>
                <a:latin typeface="Times New Roman"/>
                <a:ea typeface="Times New Roman"/>
                <a:cs typeface="Times New Roman"/>
                <a:sym typeface="Times New Roman"/>
              </a:rPr>
              <a:t> pe setul de antrenament. </a:t>
            </a:r>
            <a:endParaRPr sz="1200">
              <a:solidFill>
                <a:schemeClr val="dk1"/>
              </a:solidFill>
              <a:latin typeface="Times New Roman"/>
              <a:ea typeface="Times New Roman"/>
              <a:cs typeface="Times New Roman"/>
              <a:sym typeface="Times New Roman"/>
            </a:endParaRPr>
          </a:p>
          <a:p>
            <a:pPr indent="0" lvl="0" marL="0" rtl="0" algn="ctr">
              <a:lnSpc>
                <a:spcPct val="95000"/>
              </a:lnSpc>
              <a:spcBef>
                <a:spcPts val="1200"/>
              </a:spcBef>
              <a:spcAft>
                <a:spcPts val="0"/>
              </a:spcAft>
              <a:buSzPts val="852"/>
              <a:buNone/>
            </a:pPr>
            <a:r>
              <a:rPr lang="ro" sz="1200">
                <a:solidFill>
                  <a:schemeClr val="dk1"/>
                </a:solidFill>
                <a:latin typeface="Times New Roman"/>
                <a:ea typeface="Times New Roman"/>
                <a:cs typeface="Times New Roman"/>
                <a:sym typeface="Times New Roman"/>
              </a:rPr>
              <a:t>Valorile negative ale criteriilor AIC (-169.89) și BIC (-159.39) indică o </a:t>
            </a:r>
            <a:r>
              <a:rPr b="1" lang="ro" sz="1200">
                <a:solidFill>
                  <a:schemeClr val="dk1"/>
                </a:solidFill>
                <a:latin typeface="Times New Roman"/>
                <a:ea typeface="Times New Roman"/>
                <a:cs typeface="Times New Roman"/>
                <a:sym typeface="Times New Roman"/>
              </a:rPr>
              <a:t>ajustare bună a modelului. </a:t>
            </a:r>
            <a:endParaRPr b="1" sz="1200">
              <a:solidFill>
                <a:schemeClr val="dk1"/>
              </a:solidFill>
              <a:latin typeface="Times New Roman"/>
              <a:ea typeface="Times New Roman"/>
              <a:cs typeface="Times New Roman"/>
              <a:sym typeface="Times New Roman"/>
            </a:endParaRPr>
          </a:p>
          <a:p>
            <a:pPr indent="0" lvl="0" marL="0" rtl="0" algn="ctr">
              <a:lnSpc>
                <a:spcPct val="95000"/>
              </a:lnSpc>
              <a:spcBef>
                <a:spcPts val="1200"/>
              </a:spcBef>
              <a:spcAft>
                <a:spcPts val="1200"/>
              </a:spcAft>
              <a:buSzPts val="852"/>
              <a:buNone/>
            </a:pPr>
            <a:r>
              <a:rPr lang="ro" sz="1200">
                <a:solidFill>
                  <a:schemeClr val="dk1"/>
                </a:solidFill>
                <a:latin typeface="Times New Roman"/>
                <a:ea typeface="Times New Roman"/>
                <a:cs typeface="Times New Roman"/>
                <a:sym typeface="Times New Roman"/>
              </a:rPr>
              <a:t>Previziunile pentru perioada mai 2025 – aprilie 2026 indică o </a:t>
            </a:r>
            <a:r>
              <a:rPr b="1" lang="ro" sz="1200">
                <a:solidFill>
                  <a:schemeClr val="dk1"/>
                </a:solidFill>
                <a:latin typeface="Times New Roman"/>
                <a:ea typeface="Times New Roman"/>
                <a:cs typeface="Times New Roman"/>
                <a:sym typeface="Times New Roman"/>
              </a:rPr>
              <a:t>valoare constantă</a:t>
            </a:r>
            <a:r>
              <a:rPr lang="ro" sz="1200">
                <a:solidFill>
                  <a:schemeClr val="dk1"/>
                </a:solidFill>
                <a:latin typeface="Times New Roman"/>
                <a:ea typeface="Times New Roman"/>
                <a:cs typeface="Times New Roman"/>
                <a:sym typeface="Times New Roman"/>
              </a:rPr>
              <a:t> a cursului de schimb de aproximativ 4.9773, cu intervale de încredere din ce în ce mai largi, specific creșterii incertitudinii în timp. Această constanță în prognoză este caracteristică modelelor SES în absența tendințelor sau sezonalității în serie.</a:t>
            </a:r>
            <a:endParaRPr sz="1200">
              <a:solidFill>
                <a:schemeClr val="dk1"/>
              </a:solidFill>
              <a:latin typeface="Times New Roman"/>
              <a:ea typeface="Times New Roman"/>
              <a:cs typeface="Times New Roman"/>
              <a:sym typeface="Times New Roman"/>
            </a:endParaRPr>
          </a:p>
        </p:txBody>
      </p:sp>
      <p:pic>
        <p:nvPicPr>
          <p:cNvPr id="121" name="Google Shape;121;p22"/>
          <p:cNvPicPr preferRelativeResize="0"/>
          <p:nvPr/>
        </p:nvPicPr>
        <p:blipFill>
          <a:blip r:embed="rId3">
            <a:alphaModFix/>
          </a:blip>
          <a:stretch>
            <a:fillRect/>
          </a:stretch>
        </p:blipFill>
        <p:spPr>
          <a:xfrm>
            <a:off x="398350" y="1044562"/>
            <a:ext cx="3667700" cy="3378850"/>
          </a:xfrm>
          <a:prstGeom prst="rect">
            <a:avLst/>
          </a:prstGeom>
          <a:noFill/>
          <a:ln>
            <a:noFill/>
          </a:ln>
        </p:spPr>
      </p:pic>
      <p:sp>
        <p:nvSpPr>
          <p:cNvPr id="122" name="Google Shape;122;p22"/>
          <p:cNvSpPr txBox="1"/>
          <p:nvPr/>
        </p:nvSpPr>
        <p:spPr>
          <a:xfrm>
            <a:off x="1654125" y="4485750"/>
            <a:ext cx="755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000">
                <a:solidFill>
                  <a:schemeClr val="dk1"/>
                </a:solidFill>
                <a:latin typeface="Times New Roman"/>
                <a:ea typeface="Times New Roman"/>
                <a:cs typeface="Times New Roman"/>
                <a:sym typeface="Times New Roman"/>
              </a:rPr>
              <a:t>Tabel 1</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0" y="41125"/>
            <a:ext cx="837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4152"/>
              <a:buNone/>
            </a:pPr>
            <a:r>
              <a:rPr b="1" lang="ro" sz="2242">
                <a:latin typeface="Times New Roman"/>
                <a:ea typeface="Times New Roman"/>
                <a:cs typeface="Times New Roman"/>
                <a:sym typeface="Times New Roman"/>
              </a:rPr>
              <a:t>Prognoza prin SES</a:t>
            </a:r>
            <a:endParaRPr b="1" sz="2242">
              <a:latin typeface="Times New Roman"/>
              <a:ea typeface="Times New Roman"/>
              <a:cs typeface="Times New Roman"/>
              <a:sym typeface="Times New Roman"/>
            </a:endParaRPr>
          </a:p>
          <a:p>
            <a:pPr indent="0" lvl="0" marL="0" rtl="0" algn="l">
              <a:spcBef>
                <a:spcPts val="0"/>
              </a:spcBef>
              <a:spcAft>
                <a:spcPts val="0"/>
              </a:spcAft>
              <a:buSzPct val="49009"/>
              <a:buNone/>
            </a:pPr>
            <a:r>
              <a:t/>
            </a:r>
            <a:endParaRPr b="1" sz="2020">
              <a:latin typeface="Times New Roman"/>
              <a:ea typeface="Times New Roman"/>
              <a:cs typeface="Times New Roman"/>
              <a:sym typeface="Times New Roman"/>
            </a:endParaRPr>
          </a:p>
        </p:txBody>
      </p:sp>
      <p:sp>
        <p:nvSpPr>
          <p:cNvPr id="128" name="Google Shape;128;p23"/>
          <p:cNvSpPr txBox="1"/>
          <p:nvPr>
            <p:ph idx="1" type="body"/>
          </p:nvPr>
        </p:nvSpPr>
        <p:spPr>
          <a:xfrm>
            <a:off x="130325" y="3607150"/>
            <a:ext cx="8963400" cy="2056800"/>
          </a:xfrm>
          <a:prstGeom prst="rect">
            <a:avLst/>
          </a:prstGeom>
        </p:spPr>
        <p:txBody>
          <a:bodyPr anchorCtr="0" anchor="t" bIns="91425" lIns="91425" spcFirstLastPara="1" rIns="91425" wrap="square" tIns="91425">
            <a:normAutofit/>
          </a:bodyPr>
          <a:lstStyle/>
          <a:p>
            <a:pPr indent="0" lvl="0" marL="0" rtl="0" algn="ctr">
              <a:lnSpc>
                <a:spcPct val="105000"/>
              </a:lnSpc>
              <a:spcBef>
                <a:spcPts val="0"/>
              </a:spcBef>
              <a:spcAft>
                <a:spcPts val="0"/>
              </a:spcAft>
              <a:buNone/>
            </a:pPr>
            <a:r>
              <a:rPr lang="ro" sz="1200">
                <a:solidFill>
                  <a:schemeClr val="dk1"/>
                </a:solidFill>
                <a:latin typeface="Times New Roman"/>
                <a:ea typeface="Times New Roman"/>
                <a:cs typeface="Times New Roman"/>
                <a:sym typeface="Times New Roman"/>
              </a:rPr>
              <a:t>Graficul 4 prezintă prognoza cursului RON/EUR pentru următoarele 12 luni, obținută cu metoda SES. Linia neagră reprezintă valorile istorice și prognozate, iar zona mov evidențiază intervalele de încredere pentru estimările viitoare.</a:t>
            </a:r>
            <a:endParaRPr sz="1200">
              <a:solidFill>
                <a:schemeClr val="dk1"/>
              </a:solidFill>
              <a:latin typeface="Times New Roman"/>
              <a:ea typeface="Times New Roman"/>
              <a:cs typeface="Times New Roman"/>
              <a:sym typeface="Times New Roman"/>
            </a:endParaRPr>
          </a:p>
          <a:p>
            <a:pPr indent="0" lvl="0" marL="0" rtl="0" algn="ctr">
              <a:lnSpc>
                <a:spcPct val="105000"/>
              </a:lnSpc>
              <a:spcBef>
                <a:spcPts val="1200"/>
              </a:spcBef>
              <a:spcAft>
                <a:spcPts val="0"/>
              </a:spcAft>
              <a:buNone/>
            </a:pPr>
            <a:r>
              <a:rPr lang="ro" sz="1200">
                <a:solidFill>
                  <a:schemeClr val="dk1"/>
                </a:solidFill>
                <a:latin typeface="Times New Roman"/>
                <a:ea typeface="Times New Roman"/>
                <a:cs typeface="Times New Roman"/>
                <a:sym typeface="Times New Roman"/>
              </a:rPr>
              <a:t>SES estimează un curs de aproximativ 4,98 RON/EUR pentru următorul an, cu variații minime de la o lună la alta.</a:t>
            </a:r>
            <a:endParaRPr sz="1200">
              <a:solidFill>
                <a:schemeClr val="dk1"/>
              </a:solidFill>
              <a:latin typeface="Times New Roman"/>
              <a:ea typeface="Times New Roman"/>
              <a:cs typeface="Times New Roman"/>
              <a:sym typeface="Times New Roman"/>
            </a:endParaRPr>
          </a:p>
          <a:p>
            <a:pPr indent="0" lvl="0" marL="0" rtl="0" algn="ctr">
              <a:lnSpc>
                <a:spcPct val="105000"/>
              </a:lnSpc>
              <a:spcBef>
                <a:spcPts val="1200"/>
              </a:spcBef>
              <a:spcAft>
                <a:spcPts val="1200"/>
              </a:spcAft>
              <a:buNone/>
            </a:pPr>
            <a:r>
              <a:rPr b="1" lang="ro" sz="1200">
                <a:solidFill>
                  <a:schemeClr val="dk1"/>
                </a:solidFill>
                <a:latin typeface="Times New Roman"/>
                <a:ea typeface="Times New Roman"/>
                <a:cs typeface="Times New Roman"/>
                <a:sym typeface="Times New Roman"/>
              </a:rPr>
              <a:t>Erorile de prognoză</a:t>
            </a:r>
            <a:r>
              <a:rPr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sunt mici </a:t>
            </a:r>
            <a:r>
              <a:rPr lang="ro" sz="1200">
                <a:solidFill>
                  <a:schemeClr val="dk1"/>
                </a:solidFill>
                <a:latin typeface="Times New Roman"/>
                <a:ea typeface="Times New Roman"/>
                <a:cs typeface="Times New Roman"/>
                <a:sym typeface="Times New Roman"/>
              </a:rPr>
              <a:t>(RMSE ≈ 0,04; MAE ≈ 0,03), iar media reziduurilor este aproape de zero, semnalând o </a:t>
            </a:r>
            <a:r>
              <a:rPr b="1" lang="ro" sz="1200">
                <a:solidFill>
                  <a:schemeClr val="dk1"/>
                </a:solidFill>
                <a:latin typeface="Times New Roman"/>
                <a:ea typeface="Times New Roman"/>
                <a:cs typeface="Times New Roman"/>
                <a:sym typeface="Times New Roman"/>
              </a:rPr>
              <a:t>potrivire bună a modelului pe datele istorice.</a:t>
            </a:r>
            <a:endParaRPr b="1">
              <a:latin typeface="Times New Roman"/>
              <a:ea typeface="Times New Roman"/>
              <a:cs typeface="Times New Roman"/>
              <a:sym typeface="Times New Roman"/>
            </a:endParaRPr>
          </a:p>
        </p:txBody>
      </p:sp>
      <p:pic>
        <p:nvPicPr>
          <p:cNvPr id="129" name="Google Shape;129;p23" title="Screenshot 2025-05-15 121405.png"/>
          <p:cNvPicPr preferRelativeResize="0"/>
          <p:nvPr/>
        </p:nvPicPr>
        <p:blipFill>
          <a:blip r:embed="rId3">
            <a:alphaModFix/>
          </a:blip>
          <a:stretch>
            <a:fillRect/>
          </a:stretch>
        </p:blipFill>
        <p:spPr>
          <a:xfrm>
            <a:off x="296275" y="487975"/>
            <a:ext cx="3358384" cy="2795149"/>
          </a:xfrm>
          <a:prstGeom prst="rect">
            <a:avLst/>
          </a:prstGeom>
          <a:noFill/>
          <a:ln>
            <a:noFill/>
          </a:ln>
        </p:spPr>
      </p:pic>
      <p:sp>
        <p:nvSpPr>
          <p:cNvPr id="130" name="Google Shape;130;p23"/>
          <p:cNvSpPr txBox="1"/>
          <p:nvPr/>
        </p:nvSpPr>
        <p:spPr>
          <a:xfrm>
            <a:off x="1707675" y="3283125"/>
            <a:ext cx="769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5</a:t>
            </a:r>
            <a:endParaRPr sz="1200">
              <a:solidFill>
                <a:schemeClr val="dk1"/>
              </a:solidFill>
              <a:latin typeface="Times New Roman"/>
              <a:ea typeface="Times New Roman"/>
              <a:cs typeface="Times New Roman"/>
              <a:sym typeface="Times New Roman"/>
            </a:endParaRPr>
          </a:p>
        </p:txBody>
      </p:sp>
      <p:sp>
        <p:nvSpPr>
          <p:cNvPr id="131" name="Google Shape;131;p23"/>
          <p:cNvSpPr txBox="1"/>
          <p:nvPr/>
        </p:nvSpPr>
        <p:spPr>
          <a:xfrm>
            <a:off x="5957900" y="3283125"/>
            <a:ext cx="769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132" name="Google Shape;132;p23"/>
          <p:cNvPicPr preferRelativeResize="0"/>
          <p:nvPr/>
        </p:nvPicPr>
        <p:blipFill>
          <a:blip r:embed="rId4">
            <a:alphaModFix/>
          </a:blip>
          <a:stretch>
            <a:fillRect/>
          </a:stretch>
        </p:blipFill>
        <p:spPr>
          <a:xfrm>
            <a:off x="3923900" y="1185575"/>
            <a:ext cx="5069700" cy="649250"/>
          </a:xfrm>
          <a:prstGeom prst="rect">
            <a:avLst/>
          </a:prstGeom>
          <a:noFill/>
          <a:ln>
            <a:noFill/>
          </a:ln>
        </p:spPr>
      </p:pic>
      <p:sp>
        <p:nvSpPr>
          <p:cNvPr id="133" name="Google Shape;133;p23"/>
          <p:cNvSpPr txBox="1"/>
          <p:nvPr/>
        </p:nvSpPr>
        <p:spPr>
          <a:xfrm>
            <a:off x="5851750" y="1941138"/>
            <a:ext cx="1108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000">
                <a:solidFill>
                  <a:schemeClr val="dk1"/>
                </a:solidFill>
                <a:latin typeface="Times New Roman"/>
                <a:ea typeface="Times New Roman"/>
                <a:cs typeface="Times New Roman"/>
                <a:sym typeface="Times New Roman"/>
              </a:rPr>
              <a:t>Tabel 2</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89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b="1" lang="ro" sz="2020">
                <a:latin typeface="Times New Roman"/>
                <a:ea typeface="Times New Roman"/>
                <a:cs typeface="Times New Roman"/>
                <a:sym typeface="Times New Roman"/>
              </a:rPr>
              <a:t>Estimarea parametrilor - Holt Linear Trend Method</a:t>
            </a:r>
            <a:endParaRPr/>
          </a:p>
        </p:txBody>
      </p:sp>
      <p:sp>
        <p:nvSpPr>
          <p:cNvPr id="139" name="Google Shape;139;p24"/>
          <p:cNvSpPr txBox="1"/>
          <p:nvPr>
            <p:ph idx="1" type="body"/>
          </p:nvPr>
        </p:nvSpPr>
        <p:spPr>
          <a:xfrm>
            <a:off x="487150" y="405900"/>
            <a:ext cx="7649100" cy="2325300"/>
          </a:xfrm>
          <a:prstGeom prst="rect">
            <a:avLst/>
          </a:prstGeom>
        </p:spPr>
        <p:txBody>
          <a:bodyPr anchorCtr="0" anchor="t" bIns="91425" lIns="91425" spcFirstLastPara="1" rIns="91425" wrap="square" tIns="91425">
            <a:noAutofit/>
          </a:bodyPr>
          <a:lstStyle/>
          <a:p>
            <a:pPr indent="-304800" lvl="0" marL="457200" rtl="0" algn="ctr">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Metoda Holt Linear Trend este o extensie a metodei de netezire exponențială, concepută pentru a modela serii temporale cu trend liniar.</a:t>
            </a:r>
            <a:endParaRPr sz="1200">
              <a:solidFill>
                <a:schemeClr val="dk1"/>
              </a:solidFill>
              <a:latin typeface="Times New Roman"/>
              <a:ea typeface="Times New Roman"/>
              <a:cs typeface="Times New Roman"/>
              <a:sym typeface="Times New Roman"/>
            </a:endParaRPr>
          </a:p>
          <a:p>
            <a:pPr indent="-304800" lvl="0" marL="457200" rtl="0" algn="ctr">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Valorile negative și apropiate ale criteriilor informaționale AIC (-159.57), AICc (-159.32) și BIC (-142.08) indică o ajustare eficientă a datelor, cu </a:t>
            </a:r>
            <a:r>
              <a:rPr b="1" lang="ro" sz="1200">
                <a:solidFill>
                  <a:schemeClr val="dk1"/>
                </a:solidFill>
                <a:latin typeface="Times New Roman"/>
                <a:ea typeface="Times New Roman"/>
                <a:cs typeface="Times New Roman"/>
                <a:sym typeface="Times New Roman"/>
              </a:rPr>
              <a:t>un bun echilibru între complexitatea modelului și calitatea ajustării.</a:t>
            </a:r>
            <a:r>
              <a:rPr lang="ro"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304800" lvl="0" marL="457200" rtl="0" algn="ctr">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Măsurile de eroare confirmă </a:t>
            </a:r>
            <a:r>
              <a:rPr b="1" lang="ro" sz="1200">
                <a:solidFill>
                  <a:schemeClr val="dk1"/>
                </a:solidFill>
                <a:latin typeface="Times New Roman"/>
                <a:ea typeface="Times New Roman"/>
                <a:cs typeface="Times New Roman"/>
                <a:sym typeface="Times New Roman"/>
              </a:rPr>
              <a:t>performanța ridicată a modelului:</a:t>
            </a:r>
            <a:r>
              <a:rPr lang="ro" sz="1200">
                <a:solidFill>
                  <a:schemeClr val="dk1"/>
                </a:solidFill>
                <a:latin typeface="Times New Roman"/>
                <a:ea typeface="Times New Roman"/>
                <a:cs typeface="Times New Roman"/>
                <a:sym typeface="Times New Roman"/>
              </a:rPr>
              <a:t> eroarea medie (ME) este zero, ceea ce înseamnă absența unui bias sistematic, iar valorile RMSE (0.05) și MAE (0.03) arată că diferențele dintre valorile observate și cele estimate sunt foarte mici. În plus, MAPE sub 1% (0.69%) semnalează o </a:t>
            </a:r>
            <a:r>
              <a:rPr b="1" lang="ro" sz="1200">
                <a:solidFill>
                  <a:schemeClr val="dk1"/>
                </a:solidFill>
                <a:latin typeface="Times New Roman"/>
                <a:ea typeface="Times New Roman"/>
                <a:cs typeface="Times New Roman"/>
                <a:sym typeface="Times New Roman"/>
              </a:rPr>
              <a:t>precizie excelentă</a:t>
            </a:r>
            <a:r>
              <a:rPr lang="ro" sz="1200">
                <a:solidFill>
                  <a:schemeClr val="dk1"/>
                </a:solidFill>
                <a:latin typeface="Times New Roman"/>
                <a:ea typeface="Times New Roman"/>
                <a:cs typeface="Times New Roman"/>
                <a:sym typeface="Times New Roman"/>
              </a:rPr>
              <a:t>, iar MASE (0.24) confirmă că modelul este semnificativ mai precis decât un model naiv. </a:t>
            </a:r>
            <a:endParaRPr sz="1200">
              <a:solidFill>
                <a:schemeClr val="dk1"/>
              </a:solidFill>
              <a:latin typeface="Times New Roman"/>
              <a:ea typeface="Times New Roman"/>
              <a:cs typeface="Times New Roman"/>
              <a:sym typeface="Times New Roman"/>
            </a:endParaRPr>
          </a:p>
          <a:p>
            <a:pPr indent="-304800" lvl="0" marL="457200" rtl="0" algn="ctr">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Autocorelarea reziduurilor la primul lag (ACF1 = 0.23) este scăzută, ceea ce sugerează că </a:t>
            </a:r>
            <a:r>
              <a:rPr b="1" lang="ro" sz="1200">
                <a:solidFill>
                  <a:schemeClr val="dk1"/>
                </a:solidFill>
                <a:latin typeface="Times New Roman"/>
                <a:ea typeface="Times New Roman"/>
                <a:cs typeface="Times New Roman"/>
                <a:sym typeface="Times New Roman"/>
              </a:rPr>
              <a:t>erorile nu sunt corelate </a:t>
            </a:r>
            <a:r>
              <a:rPr lang="ro" sz="1200">
                <a:solidFill>
                  <a:schemeClr val="dk1"/>
                </a:solidFill>
                <a:latin typeface="Times New Roman"/>
                <a:ea typeface="Times New Roman"/>
                <a:cs typeface="Times New Roman"/>
                <a:sym typeface="Times New Roman"/>
              </a:rPr>
              <a:t>și că </a:t>
            </a:r>
            <a:r>
              <a:rPr b="1" lang="ro" sz="1200">
                <a:solidFill>
                  <a:schemeClr val="dk1"/>
                </a:solidFill>
                <a:latin typeface="Times New Roman"/>
                <a:ea typeface="Times New Roman"/>
                <a:cs typeface="Times New Roman"/>
                <a:sym typeface="Times New Roman"/>
              </a:rPr>
              <a:t>modelul a captat bine structura temporală a datelor</a:t>
            </a:r>
            <a:r>
              <a:rPr lang="ro"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304800" lvl="0" marL="457200" rtl="0" algn="ctr">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În concluzie, metoda Holt Linear Trend se dovedește adecvată pentru seria analizată, oferind o modelare robustă a trendului și predicții fiabile.</a:t>
            </a:r>
            <a:endParaRPr sz="1200">
              <a:solidFill>
                <a:schemeClr val="dk1"/>
              </a:solidFill>
              <a:latin typeface="Times New Roman"/>
              <a:ea typeface="Times New Roman"/>
              <a:cs typeface="Times New Roman"/>
              <a:sym typeface="Times New Roman"/>
            </a:endParaRPr>
          </a:p>
        </p:txBody>
      </p:sp>
      <p:pic>
        <p:nvPicPr>
          <p:cNvPr id="140" name="Google Shape;140;p24"/>
          <p:cNvPicPr preferRelativeResize="0"/>
          <p:nvPr/>
        </p:nvPicPr>
        <p:blipFill>
          <a:blip r:embed="rId3">
            <a:alphaModFix/>
          </a:blip>
          <a:stretch>
            <a:fillRect/>
          </a:stretch>
        </p:blipFill>
        <p:spPr>
          <a:xfrm>
            <a:off x="311700" y="2966275"/>
            <a:ext cx="4345500" cy="2099100"/>
          </a:xfrm>
          <a:prstGeom prst="rect">
            <a:avLst/>
          </a:prstGeom>
          <a:noFill/>
          <a:ln>
            <a:noFill/>
          </a:ln>
        </p:spPr>
      </p:pic>
      <p:pic>
        <p:nvPicPr>
          <p:cNvPr id="141" name="Google Shape;141;p24"/>
          <p:cNvPicPr preferRelativeResize="0"/>
          <p:nvPr/>
        </p:nvPicPr>
        <p:blipFill>
          <a:blip r:embed="rId4">
            <a:alphaModFix/>
          </a:blip>
          <a:stretch>
            <a:fillRect/>
          </a:stretch>
        </p:blipFill>
        <p:spPr>
          <a:xfrm>
            <a:off x="4572000" y="4103275"/>
            <a:ext cx="4414500" cy="432800"/>
          </a:xfrm>
          <a:prstGeom prst="rect">
            <a:avLst/>
          </a:prstGeom>
          <a:noFill/>
          <a:ln>
            <a:noFill/>
          </a:ln>
        </p:spPr>
      </p:pic>
      <p:sp>
        <p:nvSpPr>
          <p:cNvPr id="142" name="Google Shape;142;p24"/>
          <p:cNvSpPr txBox="1"/>
          <p:nvPr/>
        </p:nvSpPr>
        <p:spPr>
          <a:xfrm>
            <a:off x="1429175" y="5065375"/>
            <a:ext cx="755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000">
                <a:solidFill>
                  <a:schemeClr val="dk1"/>
                </a:solidFill>
                <a:latin typeface="Times New Roman"/>
                <a:ea typeface="Times New Roman"/>
                <a:cs typeface="Times New Roman"/>
                <a:sym typeface="Times New Roman"/>
              </a:rPr>
              <a:t>Tabel 3</a:t>
            </a:r>
            <a:endParaRPr sz="1000">
              <a:solidFill>
                <a:schemeClr val="dk1"/>
              </a:solidFill>
              <a:latin typeface="Times New Roman"/>
              <a:ea typeface="Times New Roman"/>
              <a:cs typeface="Times New Roman"/>
              <a:sym typeface="Times New Roman"/>
            </a:endParaRPr>
          </a:p>
        </p:txBody>
      </p:sp>
      <p:sp>
        <p:nvSpPr>
          <p:cNvPr id="143" name="Google Shape;143;p24"/>
          <p:cNvSpPr txBox="1"/>
          <p:nvPr/>
        </p:nvSpPr>
        <p:spPr>
          <a:xfrm>
            <a:off x="6519825" y="4726675"/>
            <a:ext cx="64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4</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193700" y="285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Prognoza prin HW trend</a:t>
            </a:r>
            <a:endParaRPr b="1" sz="2020">
              <a:latin typeface="Times New Roman"/>
              <a:ea typeface="Times New Roman"/>
              <a:cs typeface="Times New Roman"/>
              <a:sym typeface="Times New Roman"/>
            </a:endParaRPr>
          </a:p>
        </p:txBody>
      </p:sp>
      <p:pic>
        <p:nvPicPr>
          <p:cNvPr id="149" name="Google Shape;149;p25"/>
          <p:cNvPicPr preferRelativeResize="0"/>
          <p:nvPr/>
        </p:nvPicPr>
        <p:blipFill rotWithShape="1">
          <a:blip r:embed="rId3">
            <a:alphaModFix/>
          </a:blip>
          <a:srcRect b="-4805" l="0" r="0" t="-4904"/>
          <a:stretch/>
        </p:blipFill>
        <p:spPr>
          <a:xfrm>
            <a:off x="311700" y="1152466"/>
            <a:ext cx="4196751" cy="3022810"/>
          </a:xfrm>
          <a:prstGeom prst="rect">
            <a:avLst/>
          </a:prstGeom>
          <a:noFill/>
          <a:ln>
            <a:noFill/>
          </a:ln>
        </p:spPr>
      </p:pic>
      <p:sp>
        <p:nvSpPr>
          <p:cNvPr id="150" name="Google Shape;150;p25"/>
          <p:cNvSpPr txBox="1"/>
          <p:nvPr/>
        </p:nvSpPr>
        <p:spPr>
          <a:xfrm>
            <a:off x="4978075" y="1242475"/>
            <a:ext cx="3810000" cy="3423900"/>
          </a:xfrm>
          <a:prstGeom prst="rect">
            <a:avLst/>
          </a:prstGeom>
          <a:noFill/>
          <a:ln>
            <a:noFill/>
          </a:ln>
        </p:spPr>
        <p:txBody>
          <a:bodyPr anchorCtr="0" anchor="t" bIns="91425" lIns="91425" spcFirstLastPara="1" rIns="91425" wrap="square" tIns="91425">
            <a:spAutoFit/>
          </a:bodyPr>
          <a:lstStyle/>
          <a:p>
            <a:pPr indent="0" lvl="0" marL="0" rtl="0" algn="ctr">
              <a:lnSpc>
                <a:spcPct val="105000"/>
              </a:lnSpc>
              <a:spcBef>
                <a:spcPts val="0"/>
              </a:spcBef>
              <a:spcAft>
                <a:spcPts val="0"/>
              </a:spcAft>
              <a:buNone/>
            </a:pPr>
            <a:r>
              <a:rPr lang="ro" sz="1300">
                <a:solidFill>
                  <a:schemeClr val="dk1"/>
                </a:solidFill>
                <a:latin typeface="Times New Roman"/>
                <a:ea typeface="Times New Roman"/>
                <a:cs typeface="Times New Roman"/>
                <a:sym typeface="Times New Roman"/>
              </a:rPr>
              <a:t>  </a:t>
            </a:r>
            <a:r>
              <a:rPr lang="ro" sz="1300">
                <a:solidFill>
                  <a:schemeClr val="dk1"/>
                </a:solidFill>
                <a:latin typeface="Times New Roman"/>
                <a:ea typeface="Times New Roman"/>
                <a:cs typeface="Times New Roman"/>
                <a:sym typeface="Times New Roman"/>
              </a:rPr>
              <a:t>Graficul pentru metoda Holt arată că această abordare surprinde bine trendul istoric al cursului RON/EUR și oferă prognoze pentru următoarele 12 luni, cu valori estimate apropiate de 4,98 RON/EUR și un interval de încredere de 99% pentru decembrie 2025 cuprins între aproximativ 4,43 și 5,54. </a:t>
            </a:r>
            <a:endParaRPr sz="1300">
              <a:solidFill>
                <a:schemeClr val="dk1"/>
              </a:solidFill>
              <a:latin typeface="Times New Roman"/>
              <a:ea typeface="Times New Roman"/>
              <a:cs typeface="Times New Roman"/>
              <a:sym typeface="Times New Roman"/>
            </a:endParaRPr>
          </a:p>
          <a:p>
            <a:pPr indent="0" lvl="0" marL="0" rtl="0" algn="ctr">
              <a:lnSpc>
                <a:spcPct val="105000"/>
              </a:lnSpc>
              <a:spcBef>
                <a:spcPts val="1200"/>
              </a:spcBef>
              <a:spcAft>
                <a:spcPts val="0"/>
              </a:spcAft>
              <a:buNone/>
            </a:pPr>
            <a:r>
              <a:rPr lang="ro" sz="1300">
                <a:solidFill>
                  <a:schemeClr val="dk1"/>
                </a:solidFill>
                <a:latin typeface="Times New Roman"/>
                <a:ea typeface="Times New Roman"/>
                <a:cs typeface="Times New Roman"/>
                <a:sym typeface="Times New Roman"/>
              </a:rPr>
              <a:t>Totuși, comparativ cu metoda SES, modelul Holt prezintă o incertitudine mai mare în prognoză (interval mai larg) și erori ușor mai ridicate (RMSE ≈ 0,05 față de ≈ 0,04 la SES), ceea ce indică o potrivire mai puțin precisă pe datele recente. </a:t>
            </a:r>
            <a:endParaRPr sz="1300">
              <a:solidFill>
                <a:schemeClr val="dk1"/>
              </a:solidFill>
              <a:latin typeface="Times New Roman"/>
              <a:ea typeface="Times New Roman"/>
              <a:cs typeface="Times New Roman"/>
              <a:sym typeface="Times New Roman"/>
            </a:endParaRPr>
          </a:p>
          <a:p>
            <a:pPr indent="0" lvl="0" marL="0" rtl="0" algn="ctr">
              <a:lnSpc>
                <a:spcPct val="105000"/>
              </a:lnSpc>
              <a:spcBef>
                <a:spcPts val="1200"/>
              </a:spcBef>
              <a:spcAft>
                <a:spcPts val="1200"/>
              </a:spcAft>
              <a:buNone/>
            </a:pPr>
            <a:r>
              <a:rPr lang="ro" sz="1300">
                <a:solidFill>
                  <a:schemeClr val="dk1"/>
                </a:solidFill>
                <a:latin typeface="Times New Roman"/>
                <a:ea typeface="Times New Roman"/>
                <a:cs typeface="Times New Roman"/>
                <a:sym typeface="Times New Roman"/>
              </a:rPr>
              <a:t>În plus, valoarea ACF1 a reziduurilor este mai mare (0,23 la Holt față de aproape 0 la SES), sugerând existența unor autocorelații nerezolvate.</a:t>
            </a:r>
            <a:endParaRPr sz="1900">
              <a:solidFill>
                <a:schemeClr val="dk2"/>
              </a:solidFill>
              <a:latin typeface="Times New Roman"/>
              <a:ea typeface="Times New Roman"/>
              <a:cs typeface="Times New Roman"/>
              <a:sym typeface="Times New Roman"/>
            </a:endParaRPr>
          </a:p>
        </p:txBody>
      </p:sp>
      <p:sp>
        <p:nvSpPr>
          <p:cNvPr id="151" name="Google Shape;151;p25"/>
          <p:cNvSpPr txBox="1"/>
          <p:nvPr/>
        </p:nvSpPr>
        <p:spPr>
          <a:xfrm>
            <a:off x="1841150" y="4119025"/>
            <a:ext cx="802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000">
                <a:solidFill>
                  <a:schemeClr val="dk1"/>
                </a:solidFill>
                <a:latin typeface="Times New Roman"/>
                <a:ea typeface="Times New Roman"/>
                <a:cs typeface="Times New Roman"/>
                <a:sym typeface="Times New Roman"/>
              </a:rPr>
              <a:t>Grafic 6</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2488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Compararea metodelor </a:t>
            </a:r>
            <a:r>
              <a:rPr b="1" lang="ro" sz="2020">
                <a:latin typeface="Times New Roman"/>
                <a:ea typeface="Times New Roman"/>
                <a:cs typeface="Times New Roman"/>
                <a:sym typeface="Times New Roman"/>
              </a:rPr>
              <a:t>și</a:t>
            </a:r>
            <a:r>
              <a:rPr b="1" lang="ro" sz="2020">
                <a:latin typeface="Times New Roman"/>
                <a:ea typeface="Times New Roman"/>
                <a:cs typeface="Times New Roman"/>
                <a:sym typeface="Times New Roman"/>
              </a:rPr>
              <a:t> Testarea Acuratetii</a:t>
            </a:r>
            <a:endParaRPr b="1" sz="2020">
              <a:latin typeface="Times New Roman"/>
              <a:ea typeface="Times New Roman"/>
              <a:cs typeface="Times New Roman"/>
              <a:sym typeface="Times New Roman"/>
            </a:endParaRPr>
          </a:p>
        </p:txBody>
      </p:sp>
      <p:sp>
        <p:nvSpPr>
          <p:cNvPr id="157" name="Google Shape;157;p26"/>
          <p:cNvSpPr txBox="1"/>
          <p:nvPr>
            <p:ph idx="1" type="body"/>
          </p:nvPr>
        </p:nvSpPr>
        <p:spPr>
          <a:xfrm>
            <a:off x="100950" y="2233575"/>
            <a:ext cx="8942100" cy="220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  Pe baza validării încrucișate (</a:t>
            </a:r>
            <a:r>
              <a:rPr i="1" lang="ro" sz="1200">
                <a:solidFill>
                  <a:schemeClr val="dk1"/>
                </a:solidFill>
                <a:latin typeface="Times New Roman"/>
                <a:ea typeface="Times New Roman"/>
                <a:cs typeface="Times New Roman"/>
                <a:sym typeface="Times New Roman"/>
              </a:rPr>
              <a:t>cross-validation</a:t>
            </a:r>
            <a:r>
              <a:rPr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modelul Simple Exponential Smoothing (SES) a demonstrat o performanță superioară</a:t>
            </a:r>
            <a:r>
              <a:rPr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comparativ cu modelul Holt Trend Method</a:t>
            </a:r>
            <a:r>
              <a:rPr lang="ro" sz="1200">
                <a:solidFill>
                  <a:schemeClr val="dk1"/>
                </a:solidFill>
                <a:latin typeface="Times New Roman"/>
                <a:ea typeface="Times New Roman"/>
                <a:cs typeface="Times New Roman"/>
                <a:sym typeface="Times New Roman"/>
              </a:rPr>
              <a:t>, conform valorilor obținute pentru erorile de predicție și criteriile de selecție a modelelor. </a:t>
            </a:r>
            <a:endParaRPr sz="12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rPr lang="ro" sz="1200">
                <a:solidFill>
                  <a:schemeClr val="dk1"/>
                </a:solidFill>
                <a:latin typeface="Times New Roman"/>
                <a:ea typeface="Times New Roman"/>
                <a:cs typeface="Times New Roman"/>
                <a:sym typeface="Times New Roman"/>
              </a:rPr>
              <a:t>Pentru modelul SES, eroarea medie pătratică (</a:t>
            </a:r>
            <a:r>
              <a:rPr i="1" lang="ro" sz="1200">
                <a:solidFill>
                  <a:schemeClr val="dk1"/>
                </a:solidFill>
                <a:latin typeface="Times New Roman"/>
                <a:ea typeface="Times New Roman"/>
                <a:cs typeface="Times New Roman"/>
                <a:sym typeface="Times New Roman"/>
              </a:rPr>
              <a:t>Mean Squared Error</a:t>
            </a:r>
            <a:r>
              <a:rPr lang="ro" sz="1200">
                <a:solidFill>
                  <a:schemeClr val="dk1"/>
                </a:solidFill>
                <a:latin typeface="Times New Roman"/>
                <a:ea typeface="Times New Roman"/>
                <a:cs typeface="Times New Roman"/>
                <a:sym typeface="Times New Roman"/>
              </a:rPr>
              <a:t> - MSE) a fost de 0.00213, iar eroarea medie absolută (</a:t>
            </a:r>
            <a:r>
              <a:rPr i="1" lang="ro" sz="1200">
                <a:solidFill>
                  <a:schemeClr val="dk1"/>
                </a:solidFill>
                <a:latin typeface="Times New Roman"/>
                <a:ea typeface="Times New Roman"/>
                <a:cs typeface="Times New Roman"/>
                <a:sym typeface="Times New Roman"/>
              </a:rPr>
              <a:t>Mean Absolute Error</a:t>
            </a:r>
            <a:r>
              <a:rPr lang="ro" sz="1200">
                <a:solidFill>
                  <a:schemeClr val="dk1"/>
                </a:solidFill>
                <a:latin typeface="Times New Roman"/>
                <a:ea typeface="Times New Roman"/>
                <a:cs typeface="Times New Roman"/>
                <a:sym typeface="Times New Roman"/>
              </a:rPr>
              <a:t> - MAE) de 0.02786. În schimb, modelul Holt a înregistrat un MSE de 0.00249 și un MAE de 0.03042, ceea ce indică</a:t>
            </a:r>
            <a:r>
              <a:rPr b="1" lang="ro" sz="1200">
                <a:solidFill>
                  <a:schemeClr val="dk1"/>
                </a:solidFill>
                <a:latin typeface="Times New Roman"/>
                <a:ea typeface="Times New Roman"/>
                <a:cs typeface="Times New Roman"/>
                <a:sym typeface="Times New Roman"/>
              </a:rPr>
              <a:t> o precizie mai scăzută a previziunilor.</a:t>
            </a:r>
            <a:r>
              <a:rPr lang="ro"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rPr lang="ro" sz="1200">
                <a:solidFill>
                  <a:schemeClr val="dk1"/>
                </a:solidFill>
                <a:latin typeface="Times New Roman"/>
                <a:ea typeface="Times New Roman"/>
                <a:cs typeface="Times New Roman"/>
                <a:sym typeface="Times New Roman"/>
              </a:rPr>
              <a:t>De asemenea, pentru criteriile de informare, modelul SES a avut valori mai mici: AIC = -143.97, AICc = -143.54 și BIC = -140.21, comparativ cu modelul Holt, care a înregistrat AIC = -141.76, AICc = -141.17 și BIC = -136.51. Aceste rezultate confirmă că modelul SES oferă o </a:t>
            </a:r>
            <a:r>
              <a:rPr b="1" lang="ro" sz="1200">
                <a:solidFill>
                  <a:schemeClr val="dk1"/>
                </a:solidFill>
                <a:latin typeface="Times New Roman"/>
                <a:ea typeface="Times New Roman"/>
                <a:cs typeface="Times New Roman"/>
                <a:sym typeface="Times New Roman"/>
              </a:rPr>
              <a:t>potrivire mai bună și o capacitate de generalizare</a:t>
            </a:r>
            <a:r>
              <a:rPr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mai ridicată </a:t>
            </a:r>
            <a:r>
              <a:rPr lang="ro" sz="1200">
                <a:solidFill>
                  <a:schemeClr val="dk1"/>
                </a:solidFill>
                <a:latin typeface="Times New Roman"/>
                <a:ea typeface="Times New Roman"/>
                <a:cs typeface="Times New Roman"/>
                <a:sym typeface="Times New Roman"/>
              </a:rPr>
              <a:t>în contextul datelor analizate.</a:t>
            </a:r>
            <a:endParaRPr sz="1200">
              <a:solidFill>
                <a:schemeClr val="dk1"/>
              </a:solidFill>
              <a:latin typeface="Times New Roman"/>
              <a:ea typeface="Times New Roman"/>
              <a:cs typeface="Times New Roman"/>
              <a:sym typeface="Times New Roman"/>
            </a:endParaRPr>
          </a:p>
          <a:p>
            <a:pPr indent="0" lvl="0" marL="0" rtl="0" algn="ctr">
              <a:spcBef>
                <a:spcPts val="1200"/>
              </a:spcBef>
              <a:spcAft>
                <a:spcPts val="1200"/>
              </a:spcAft>
              <a:buNone/>
            </a:pPr>
            <a:r>
              <a:rPr lang="ro" sz="1200">
                <a:solidFill>
                  <a:schemeClr val="dk1"/>
                </a:solidFill>
                <a:latin typeface="Times New Roman"/>
                <a:ea typeface="Times New Roman"/>
                <a:cs typeface="Times New Roman"/>
                <a:sym typeface="Times New Roman"/>
              </a:rPr>
              <a:t>Testul Diebold-Mariano (DM = -0.3463, p = 0.7294) confirmă că nu există diferențe semnificative între cele 2 modele, astfel încât putem considera SES o alegere potrivită și eficientă pentru previziuni.</a:t>
            </a:r>
            <a:endParaRPr sz="1200">
              <a:latin typeface="Times New Roman"/>
              <a:ea typeface="Times New Roman"/>
              <a:cs typeface="Times New Roman"/>
              <a:sym typeface="Times New Roman"/>
            </a:endParaRPr>
          </a:p>
        </p:txBody>
      </p:sp>
      <p:pic>
        <p:nvPicPr>
          <p:cNvPr id="158" name="Google Shape;158;p26"/>
          <p:cNvPicPr preferRelativeResize="0"/>
          <p:nvPr/>
        </p:nvPicPr>
        <p:blipFill>
          <a:blip r:embed="rId3">
            <a:alphaModFix/>
          </a:blip>
          <a:stretch>
            <a:fillRect/>
          </a:stretch>
        </p:blipFill>
        <p:spPr>
          <a:xfrm>
            <a:off x="679563" y="685500"/>
            <a:ext cx="3370975" cy="1311975"/>
          </a:xfrm>
          <a:prstGeom prst="rect">
            <a:avLst/>
          </a:prstGeom>
          <a:noFill/>
          <a:ln>
            <a:noFill/>
          </a:ln>
        </p:spPr>
      </p:pic>
      <p:sp>
        <p:nvSpPr>
          <p:cNvPr id="159" name="Google Shape;159;p26"/>
          <p:cNvSpPr txBox="1"/>
          <p:nvPr/>
        </p:nvSpPr>
        <p:spPr>
          <a:xfrm>
            <a:off x="1750275" y="1997475"/>
            <a:ext cx="927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000">
                <a:solidFill>
                  <a:schemeClr val="dk1"/>
                </a:solidFill>
                <a:latin typeface="Times New Roman"/>
                <a:ea typeface="Times New Roman"/>
                <a:cs typeface="Times New Roman"/>
                <a:sym typeface="Times New Roman"/>
              </a:rPr>
              <a:t>Tabel 5</a:t>
            </a:r>
            <a:endParaRPr sz="1000">
              <a:solidFill>
                <a:schemeClr val="dk1"/>
              </a:solidFill>
              <a:latin typeface="Times New Roman"/>
              <a:ea typeface="Times New Roman"/>
              <a:cs typeface="Times New Roman"/>
              <a:sym typeface="Times New Roman"/>
            </a:endParaRPr>
          </a:p>
        </p:txBody>
      </p:sp>
      <p:pic>
        <p:nvPicPr>
          <p:cNvPr id="160" name="Google Shape;160;p26"/>
          <p:cNvPicPr preferRelativeResize="0"/>
          <p:nvPr/>
        </p:nvPicPr>
        <p:blipFill>
          <a:blip r:embed="rId4">
            <a:alphaModFix/>
          </a:blip>
          <a:stretch>
            <a:fillRect/>
          </a:stretch>
        </p:blipFill>
        <p:spPr>
          <a:xfrm>
            <a:off x="4915400" y="848250"/>
            <a:ext cx="3773651" cy="761175"/>
          </a:xfrm>
          <a:prstGeom prst="rect">
            <a:avLst/>
          </a:prstGeom>
          <a:noFill/>
          <a:ln>
            <a:noFill/>
          </a:ln>
        </p:spPr>
      </p:pic>
      <p:sp>
        <p:nvSpPr>
          <p:cNvPr id="161" name="Google Shape;161;p26"/>
          <p:cNvSpPr txBox="1"/>
          <p:nvPr/>
        </p:nvSpPr>
        <p:spPr>
          <a:xfrm>
            <a:off x="6233450" y="1752150"/>
            <a:ext cx="68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6</a:t>
            </a:r>
            <a:endParaRPr sz="1000">
              <a:solidFill>
                <a:schemeClr val="dk1"/>
              </a:solidFill>
              <a:latin typeface="Times New Roman"/>
              <a:ea typeface="Times New Roman"/>
              <a:cs typeface="Times New Roman"/>
              <a:sym typeface="Times New Roman"/>
            </a:endParaRPr>
          </a:p>
        </p:txBody>
      </p:sp>
      <p:sp>
        <p:nvSpPr>
          <p:cNvPr id="162" name="Google Shape;162;p26"/>
          <p:cNvSpPr txBox="1"/>
          <p:nvPr/>
        </p:nvSpPr>
        <p:spPr>
          <a:xfrm>
            <a:off x="4821050" y="2233575"/>
            <a:ext cx="434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411950" y="144225"/>
            <a:ext cx="7724400" cy="43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b="1" lang="ro" sz="2020">
                <a:latin typeface="Times New Roman"/>
                <a:ea typeface="Times New Roman"/>
                <a:cs typeface="Times New Roman"/>
                <a:sym typeface="Times New Roman"/>
              </a:rPr>
              <a:t>In continuare, va fi utilizat modelul obtinut in urma aplicarii metodei SES.</a:t>
            </a:r>
            <a:endParaRPr b="1" sz="2020">
              <a:latin typeface="Times New Roman"/>
              <a:ea typeface="Times New Roman"/>
              <a:cs typeface="Times New Roman"/>
              <a:sym typeface="Times New Roman"/>
            </a:endParaRPr>
          </a:p>
        </p:txBody>
      </p:sp>
      <p:pic>
        <p:nvPicPr>
          <p:cNvPr id="168" name="Google Shape;168;p27"/>
          <p:cNvPicPr preferRelativeResize="0"/>
          <p:nvPr/>
        </p:nvPicPr>
        <p:blipFill>
          <a:blip r:embed="rId3">
            <a:alphaModFix/>
          </a:blip>
          <a:stretch>
            <a:fillRect/>
          </a:stretch>
        </p:blipFill>
        <p:spPr>
          <a:xfrm>
            <a:off x="4663979" y="791350"/>
            <a:ext cx="4224371" cy="3711201"/>
          </a:xfrm>
          <a:prstGeom prst="rect">
            <a:avLst/>
          </a:prstGeom>
          <a:noFill/>
          <a:ln>
            <a:noFill/>
          </a:ln>
        </p:spPr>
      </p:pic>
      <p:pic>
        <p:nvPicPr>
          <p:cNvPr id="169" name="Google Shape;169;p27"/>
          <p:cNvPicPr preferRelativeResize="0"/>
          <p:nvPr/>
        </p:nvPicPr>
        <p:blipFill>
          <a:blip r:embed="rId4">
            <a:alphaModFix/>
          </a:blip>
          <a:stretch>
            <a:fillRect/>
          </a:stretch>
        </p:blipFill>
        <p:spPr>
          <a:xfrm>
            <a:off x="155575" y="791350"/>
            <a:ext cx="4343151" cy="3711200"/>
          </a:xfrm>
          <a:prstGeom prst="rect">
            <a:avLst/>
          </a:prstGeom>
          <a:noFill/>
          <a:ln>
            <a:noFill/>
          </a:ln>
        </p:spPr>
      </p:pic>
      <p:sp>
        <p:nvSpPr>
          <p:cNvPr id="170" name="Google Shape;170;p27"/>
          <p:cNvSpPr txBox="1"/>
          <p:nvPr/>
        </p:nvSpPr>
        <p:spPr>
          <a:xfrm>
            <a:off x="1665425" y="4567125"/>
            <a:ext cx="15387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100">
                <a:solidFill>
                  <a:schemeClr val="dk1"/>
                </a:solidFill>
                <a:latin typeface="Times New Roman"/>
                <a:ea typeface="Times New Roman"/>
                <a:cs typeface="Times New Roman"/>
                <a:sym typeface="Times New Roman"/>
              </a:rPr>
              <a:t>Grafic 7</a:t>
            </a:r>
            <a:endParaRPr sz="1100">
              <a:solidFill>
                <a:schemeClr val="dk1"/>
              </a:solidFill>
              <a:latin typeface="Times New Roman"/>
              <a:ea typeface="Times New Roman"/>
              <a:cs typeface="Times New Roman"/>
              <a:sym typeface="Times New Roman"/>
            </a:endParaRPr>
          </a:p>
        </p:txBody>
      </p:sp>
      <p:sp>
        <p:nvSpPr>
          <p:cNvPr id="171" name="Google Shape;171;p27"/>
          <p:cNvSpPr txBox="1"/>
          <p:nvPr/>
        </p:nvSpPr>
        <p:spPr>
          <a:xfrm>
            <a:off x="6068175" y="4567125"/>
            <a:ext cx="15387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100">
                <a:solidFill>
                  <a:schemeClr val="dk1"/>
                </a:solidFill>
                <a:latin typeface="Times New Roman"/>
                <a:ea typeface="Times New Roman"/>
                <a:cs typeface="Times New Roman"/>
                <a:sym typeface="Times New Roman"/>
              </a:rPr>
              <a:t>Grafic 8</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131700"/>
            <a:ext cx="2987100" cy="4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Diagnosticul pe reziduuri</a:t>
            </a:r>
            <a:endParaRPr b="1" sz="2020">
              <a:latin typeface="Times New Roman"/>
              <a:ea typeface="Times New Roman"/>
              <a:cs typeface="Times New Roman"/>
              <a:sym typeface="Times New Roman"/>
            </a:endParaRPr>
          </a:p>
        </p:txBody>
      </p:sp>
      <p:pic>
        <p:nvPicPr>
          <p:cNvPr id="177" name="Google Shape;177;p28"/>
          <p:cNvPicPr preferRelativeResize="0"/>
          <p:nvPr/>
        </p:nvPicPr>
        <p:blipFill>
          <a:blip r:embed="rId3">
            <a:alphaModFix/>
          </a:blip>
          <a:stretch>
            <a:fillRect/>
          </a:stretch>
        </p:blipFill>
        <p:spPr>
          <a:xfrm>
            <a:off x="4840875" y="631500"/>
            <a:ext cx="4004832" cy="847675"/>
          </a:xfrm>
          <a:prstGeom prst="rect">
            <a:avLst/>
          </a:prstGeom>
          <a:noFill/>
          <a:ln>
            <a:noFill/>
          </a:ln>
        </p:spPr>
      </p:pic>
      <p:sp>
        <p:nvSpPr>
          <p:cNvPr id="178" name="Google Shape;178;p28"/>
          <p:cNvSpPr txBox="1"/>
          <p:nvPr/>
        </p:nvSpPr>
        <p:spPr>
          <a:xfrm>
            <a:off x="125325" y="620050"/>
            <a:ext cx="4627200" cy="45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1200">
                <a:latin typeface="Times New Roman"/>
                <a:ea typeface="Times New Roman"/>
                <a:cs typeface="Times New Roman"/>
                <a:sym typeface="Times New Roman"/>
              </a:rPr>
              <a:t>Testarea prin Jarque-Bera a normalității reziduurilor:</a:t>
            </a:r>
            <a:endParaRPr b="1"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ro" sz="1200">
                <a:latin typeface="Times New Roman"/>
                <a:ea typeface="Times New Roman"/>
                <a:cs typeface="Times New Roman"/>
                <a:sym typeface="Times New Roman"/>
              </a:rPr>
              <a:t>                </a:t>
            </a:r>
            <a:r>
              <a:rPr b="1" i="1" lang="ro" sz="1200">
                <a:latin typeface="Times New Roman"/>
                <a:ea typeface="Times New Roman"/>
                <a:cs typeface="Times New Roman"/>
                <a:sym typeface="Times New Roman"/>
              </a:rPr>
              <a:t>H0:</a:t>
            </a:r>
            <a:r>
              <a:rPr i="1" lang="ro" sz="1200">
                <a:latin typeface="Times New Roman"/>
                <a:ea typeface="Times New Roman"/>
                <a:cs typeface="Times New Roman"/>
                <a:sym typeface="Times New Roman"/>
              </a:rPr>
              <a:t> </a:t>
            </a:r>
            <a:r>
              <a:rPr b="1" i="1" lang="ro" sz="1200">
                <a:latin typeface="Times New Roman"/>
                <a:ea typeface="Times New Roman"/>
                <a:cs typeface="Times New Roman"/>
                <a:sym typeface="Times New Roman"/>
              </a:rPr>
              <a:t>seria este normal distribuită</a:t>
            </a:r>
            <a:endParaRPr b="1" i="1"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i="1" lang="ro" sz="1200">
                <a:latin typeface="Times New Roman"/>
                <a:ea typeface="Times New Roman"/>
                <a:cs typeface="Times New Roman"/>
                <a:sym typeface="Times New Roman"/>
              </a:rPr>
              <a:t>                H1: seria nu este normal distribuită</a:t>
            </a:r>
            <a:endParaRPr b="1" i="1"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Având p-value (2.2e-16) &lt; 0.1 =&gt; Acceptăm H1, respingem H0. Seria nu este distribuita normal.</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ro" sz="1200">
                <a:latin typeface="Times New Roman"/>
                <a:ea typeface="Times New Roman"/>
                <a:cs typeface="Times New Roman"/>
                <a:sym typeface="Times New Roman"/>
              </a:rPr>
              <a:t>Testul Box-Pierce:</a:t>
            </a:r>
            <a:endParaRPr b="1"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              </a:t>
            </a:r>
            <a:r>
              <a:rPr b="1" i="1" lang="ro" sz="1200">
                <a:latin typeface="Times New Roman"/>
                <a:ea typeface="Times New Roman"/>
                <a:cs typeface="Times New Roman"/>
                <a:sym typeface="Times New Roman"/>
              </a:rPr>
              <a:t> H0: seria reziduurilor este stationara </a:t>
            </a:r>
            <a:endParaRPr b="1" i="1" sz="1200">
              <a:latin typeface="Times New Roman"/>
              <a:ea typeface="Times New Roman"/>
              <a:cs typeface="Times New Roman"/>
              <a:sym typeface="Times New Roman"/>
            </a:endParaRPr>
          </a:p>
          <a:p>
            <a:pPr indent="0" lvl="0" marL="0" rtl="0" algn="l">
              <a:spcBef>
                <a:spcPts val="0"/>
              </a:spcBef>
              <a:spcAft>
                <a:spcPts val="0"/>
              </a:spcAft>
              <a:buNone/>
            </a:pPr>
            <a:r>
              <a:rPr b="1" i="1" lang="ro" sz="1200">
                <a:latin typeface="Times New Roman"/>
                <a:ea typeface="Times New Roman"/>
                <a:cs typeface="Times New Roman"/>
                <a:sym typeface="Times New Roman"/>
              </a:rPr>
              <a:t>               H1: seria reziduurilor este </a:t>
            </a:r>
            <a:r>
              <a:rPr b="1" i="1" lang="ro" sz="1200">
                <a:latin typeface="Times New Roman"/>
                <a:ea typeface="Times New Roman"/>
                <a:cs typeface="Times New Roman"/>
                <a:sym typeface="Times New Roman"/>
              </a:rPr>
              <a:t>nestationara</a:t>
            </a:r>
            <a:r>
              <a:rPr b="1" i="1" lang="ro" sz="1200">
                <a:latin typeface="Times New Roman"/>
                <a:ea typeface="Times New Roman"/>
                <a:cs typeface="Times New Roman"/>
                <a:sym typeface="Times New Roman"/>
              </a:rPr>
              <a:t> </a:t>
            </a:r>
            <a:endParaRPr b="1" i="1" sz="1200">
              <a:latin typeface="Times New Roman"/>
              <a:ea typeface="Times New Roman"/>
              <a:cs typeface="Times New Roman"/>
              <a:sym typeface="Times New Roman"/>
            </a:endParaRPr>
          </a:p>
          <a:p>
            <a:pPr indent="0" lvl="0" marL="0" rtl="0" algn="l">
              <a:spcBef>
                <a:spcPts val="0"/>
              </a:spcBef>
              <a:spcAft>
                <a:spcPts val="0"/>
              </a:spcAft>
              <a:buNone/>
            </a:pPr>
            <a:r>
              <a:rPr lang="ro" sz="1200">
                <a:latin typeface="Times New Roman"/>
                <a:ea typeface="Times New Roman"/>
                <a:cs typeface="Times New Roman"/>
                <a:sym typeface="Times New Roman"/>
              </a:rPr>
              <a:t>Am aplicat testul pentru mai multe laguri (1, 2, 3, 4, 5 și 10) pentru a evalua dacă acestea se comportă ca un proces white noise.</a:t>
            </a:r>
            <a:endParaRPr sz="1200">
              <a:latin typeface="Times New Roman"/>
              <a:ea typeface="Times New Roman"/>
              <a:cs typeface="Times New Roman"/>
              <a:sym typeface="Times New Roman"/>
            </a:endParaRPr>
          </a:p>
          <a:p>
            <a:pPr indent="0" lvl="0" marL="0" rtl="0" algn="l">
              <a:spcBef>
                <a:spcPts val="0"/>
              </a:spcBef>
              <a:spcAft>
                <a:spcPts val="0"/>
              </a:spcAft>
              <a:buNone/>
            </a:pPr>
            <a:r>
              <a:rPr lang="ro" sz="1200">
                <a:solidFill>
                  <a:schemeClr val="dk1"/>
                </a:solidFill>
                <a:latin typeface="Times New Roman"/>
                <a:ea typeface="Times New Roman"/>
                <a:cs typeface="Times New Roman"/>
                <a:sym typeface="Times New Roman"/>
              </a:rPr>
              <a:t>Rezultatul pentru lagul 10 indică un p-value &lt; 0.1, ceea ce înseamnă că respingem ipoteza nulă și concluzionăm că seria reziduurilor este nestationară. Astfel, reziduurile nu se comportă ca un proces white noise.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ro" sz="1200">
                <a:solidFill>
                  <a:schemeClr val="dk1"/>
                </a:solidFill>
                <a:latin typeface="Times New Roman"/>
                <a:ea typeface="Times New Roman"/>
                <a:cs typeface="Times New Roman"/>
                <a:sym typeface="Times New Roman"/>
              </a:rPr>
              <a:t>Testul Ljung-Box:</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ro" sz="1200">
                <a:solidFill>
                  <a:schemeClr val="dk1"/>
                </a:solidFill>
                <a:latin typeface="Times New Roman"/>
                <a:ea typeface="Times New Roman"/>
                <a:cs typeface="Times New Roman"/>
                <a:sym typeface="Times New Roman"/>
              </a:rPr>
              <a:t>           </a:t>
            </a:r>
            <a:r>
              <a:rPr b="1" i="1" lang="ro" sz="1200">
                <a:solidFill>
                  <a:schemeClr val="dk1"/>
                </a:solidFill>
                <a:latin typeface="Times New Roman"/>
                <a:ea typeface="Times New Roman"/>
                <a:cs typeface="Times New Roman"/>
                <a:sym typeface="Times New Roman"/>
              </a:rPr>
              <a:t>    H0: modelul nu prezintă lipsă de ajustare (nu există autocorelare semnificativă în reziduuri)</a:t>
            </a:r>
            <a:endParaRPr b="1" i="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i="1" lang="ro" sz="1200">
                <a:solidFill>
                  <a:schemeClr val="dk1"/>
                </a:solidFill>
                <a:latin typeface="Times New Roman"/>
                <a:ea typeface="Times New Roman"/>
                <a:cs typeface="Times New Roman"/>
                <a:sym typeface="Times New Roman"/>
              </a:rPr>
              <a:t>               H1: modelul prezintă lipsă de ajustare (lack of fit)</a:t>
            </a:r>
            <a:endParaRPr b="1" i="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ro" sz="1200">
                <a:solidFill>
                  <a:schemeClr val="dk1"/>
                </a:solidFill>
                <a:latin typeface="Times New Roman"/>
                <a:ea typeface="Times New Roman"/>
                <a:cs typeface="Times New Roman"/>
                <a:sym typeface="Times New Roman"/>
              </a:rPr>
              <a:t>Am aplicat testul pentru mai multe laguri, si am obtinut un p-value &lt; 0.1 pentru lagul 10, ceea ce conduce la respingerea ipotezei nule. Prin urmare, concluzionăm că reziduurile sunt nestationare și există semne de autocorelare, sugerând că modelul nu captează în totalitate structura datelor și prezintă o lipsă de potrivire.</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79" name="Google Shape;179;p28"/>
          <p:cNvPicPr preferRelativeResize="0"/>
          <p:nvPr/>
        </p:nvPicPr>
        <p:blipFill>
          <a:blip r:embed="rId4">
            <a:alphaModFix/>
          </a:blip>
          <a:stretch>
            <a:fillRect/>
          </a:stretch>
        </p:blipFill>
        <p:spPr>
          <a:xfrm>
            <a:off x="4840875" y="2038375"/>
            <a:ext cx="4246926" cy="847675"/>
          </a:xfrm>
          <a:prstGeom prst="rect">
            <a:avLst/>
          </a:prstGeom>
          <a:noFill/>
          <a:ln>
            <a:noFill/>
          </a:ln>
        </p:spPr>
      </p:pic>
      <p:pic>
        <p:nvPicPr>
          <p:cNvPr id="180" name="Google Shape;180;p28"/>
          <p:cNvPicPr preferRelativeResize="0"/>
          <p:nvPr/>
        </p:nvPicPr>
        <p:blipFill>
          <a:blip r:embed="rId5">
            <a:alphaModFix/>
          </a:blip>
          <a:stretch>
            <a:fillRect/>
          </a:stretch>
        </p:blipFill>
        <p:spPr>
          <a:xfrm>
            <a:off x="4902138" y="3720100"/>
            <a:ext cx="4124400" cy="757925"/>
          </a:xfrm>
          <a:prstGeom prst="rect">
            <a:avLst/>
          </a:prstGeom>
          <a:noFill/>
          <a:ln>
            <a:noFill/>
          </a:ln>
        </p:spPr>
      </p:pic>
      <p:sp>
        <p:nvSpPr>
          <p:cNvPr id="181" name="Google Shape;181;p28"/>
          <p:cNvSpPr txBox="1"/>
          <p:nvPr/>
        </p:nvSpPr>
        <p:spPr>
          <a:xfrm>
            <a:off x="6641838" y="4672875"/>
            <a:ext cx="64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7</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1593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o" sz="2000">
                <a:latin typeface="Times New Roman"/>
                <a:ea typeface="Times New Roman"/>
                <a:cs typeface="Times New Roman"/>
                <a:sym typeface="Times New Roman"/>
              </a:rPr>
              <a:t>Seria temporala a reziduurilor prin metoda SES</a:t>
            </a:r>
            <a:endParaRPr b="1" sz="2000">
              <a:latin typeface="Times New Roman"/>
              <a:ea typeface="Times New Roman"/>
              <a:cs typeface="Times New Roman"/>
              <a:sym typeface="Times New Roman"/>
            </a:endParaRPr>
          </a:p>
        </p:txBody>
      </p:sp>
      <p:sp>
        <p:nvSpPr>
          <p:cNvPr id="187" name="Google Shape;187;p29"/>
          <p:cNvSpPr txBox="1"/>
          <p:nvPr>
            <p:ph idx="1" type="body"/>
          </p:nvPr>
        </p:nvSpPr>
        <p:spPr>
          <a:xfrm>
            <a:off x="4702200" y="863550"/>
            <a:ext cx="4286400" cy="3816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o" sz="1200">
                <a:solidFill>
                  <a:schemeClr val="dk1"/>
                </a:solidFill>
                <a:latin typeface="Times New Roman"/>
                <a:ea typeface="Times New Roman"/>
                <a:cs typeface="Times New Roman"/>
                <a:sym typeface="Times New Roman"/>
              </a:rPr>
              <a:t>  Din graficul seriei temporale a reziduurilor (sus) se observă că, după 2010, </a:t>
            </a:r>
            <a:r>
              <a:rPr b="1" lang="ro" sz="1200">
                <a:solidFill>
                  <a:schemeClr val="dk1"/>
                </a:solidFill>
                <a:latin typeface="Times New Roman"/>
                <a:ea typeface="Times New Roman"/>
                <a:cs typeface="Times New Roman"/>
                <a:sym typeface="Times New Roman"/>
              </a:rPr>
              <a:t>valorile reziduurilor sunt mai mici și mai stabile</a:t>
            </a:r>
            <a:r>
              <a:rPr lang="ro" sz="1200">
                <a:solidFill>
                  <a:schemeClr val="dk1"/>
                </a:solidFill>
                <a:latin typeface="Times New Roman"/>
                <a:ea typeface="Times New Roman"/>
                <a:cs typeface="Times New Roman"/>
                <a:sym typeface="Times New Roman"/>
              </a:rPr>
              <a:t>, oscilând în jurul valorii zero, ceea ce indică faptul că modelul SES </a:t>
            </a:r>
            <a:r>
              <a:rPr b="1" lang="ro" sz="1200">
                <a:solidFill>
                  <a:schemeClr val="dk1"/>
                </a:solidFill>
                <a:latin typeface="Times New Roman"/>
                <a:ea typeface="Times New Roman"/>
                <a:cs typeface="Times New Roman"/>
                <a:sym typeface="Times New Roman"/>
              </a:rPr>
              <a:t>a surprins bine structura datelor și nu există erori sistematice persistente.</a:t>
            </a:r>
            <a:r>
              <a:rPr lang="ro" sz="1200">
                <a:solidFill>
                  <a:schemeClr val="dk1"/>
                </a:solidFill>
                <a:latin typeface="Times New Roman"/>
                <a:ea typeface="Times New Roman"/>
                <a:cs typeface="Times New Roman"/>
                <a:sym typeface="Times New Roman"/>
              </a:rPr>
              <a:t> În primii ani apar fluctuații mai mari, dar acestea se diminuează treptat. Din </a:t>
            </a:r>
            <a:r>
              <a:rPr lang="ro" sz="1200">
                <a:solidFill>
                  <a:schemeClr val="dk1"/>
                </a:solidFill>
                <a:latin typeface="Times New Roman"/>
                <a:ea typeface="Times New Roman"/>
                <a:cs typeface="Times New Roman"/>
                <a:sym typeface="Times New Roman"/>
              </a:rPr>
              <a:t>funcția</a:t>
            </a:r>
            <a:r>
              <a:rPr lang="ro" sz="1200">
                <a:solidFill>
                  <a:schemeClr val="dk1"/>
                </a:solidFill>
                <a:latin typeface="Times New Roman"/>
                <a:ea typeface="Times New Roman"/>
                <a:cs typeface="Times New Roman"/>
                <a:sym typeface="Times New Roman"/>
              </a:rPr>
              <a:t> de autocorelare a reziduurilor(stanga jos) se poate observa ca majoritatea valorilor ACF (autocorelație) sunt apropiate de zero și se încadrează între liniile punctate (intervalele de încredere), cu excepția primului lag, unde există o autocorelație ușor pozitivă. Acest lucru sugerează că </a:t>
            </a:r>
            <a:r>
              <a:rPr b="1" lang="ro" sz="1200">
                <a:solidFill>
                  <a:schemeClr val="dk1"/>
                </a:solidFill>
                <a:latin typeface="Times New Roman"/>
                <a:ea typeface="Times New Roman"/>
                <a:cs typeface="Times New Roman"/>
                <a:sym typeface="Times New Roman"/>
              </a:rPr>
              <a:t>reziduurile sunt în mare parte independente</a:t>
            </a:r>
            <a:r>
              <a:rPr lang="ro" sz="1200">
                <a:solidFill>
                  <a:schemeClr val="dk1"/>
                </a:solidFill>
                <a:latin typeface="Times New Roman"/>
                <a:ea typeface="Times New Roman"/>
                <a:cs typeface="Times New Roman"/>
                <a:sym typeface="Times New Roman"/>
              </a:rPr>
              <a:t>, fără pattern-uri nerezolvate, ceea ce este un semn bun pentru calitatea modelului. Histograma arată că reziduurile sunt</a:t>
            </a:r>
            <a:r>
              <a:rPr b="1" lang="ro" sz="1200">
                <a:solidFill>
                  <a:schemeClr val="dk1"/>
                </a:solidFill>
                <a:latin typeface="Times New Roman"/>
                <a:ea typeface="Times New Roman"/>
                <a:cs typeface="Times New Roman"/>
                <a:sym typeface="Times New Roman"/>
              </a:rPr>
              <a:t> distribuite simetric în jurul valorii zero </a:t>
            </a:r>
            <a:r>
              <a:rPr lang="ro" sz="1200">
                <a:solidFill>
                  <a:schemeClr val="dk1"/>
                </a:solidFill>
                <a:latin typeface="Times New Roman"/>
                <a:ea typeface="Times New Roman"/>
                <a:cs typeface="Times New Roman"/>
                <a:sym typeface="Times New Roman"/>
              </a:rPr>
              <a:t>și au o formă apropiată de cea normală, cu o ușoară aglomerare centrală </a:t>
            </a:r>
            <a:r>
              <a:rPr lang="ro" sz="1200">
                <a:solidFill>
                  <a:schemeClr val="dk1"/>
                </a:solidFill>
                <a:latin typeface="Times New Roman"/>
                <a:ea typeface="Times New Roman"/>
                <a:cs typeface="Times New Roman"/>
                <a:sym typeface="Times New Roman"/>
              </a:rPr>
              <a:t>și</a:t>
            </a:r>
            <a:r>
              <a:rPr lang="ro" sz="1200">
                <a:solidFill>
                  <a:schemeClr val="dk1"/>
                </a:solidFill>
                <a:latin typeface="Times New Roman"/>
                <a:ea typeface="Times New Roman"/>
                <a:cs typeface="Times New Roman"/>
                <a:sym typeface="Times New Roman"/>
              </a:rPr>
              <a:t> asimetrie spre dreapta. </a:t>
            </a:r>
            <a:endParaRPr>
              <a:latin typeface="Times New Roman"/>
              <a:ea typeface="Times New Roman"/>
              <a:cs typeface="Times New Roman"/>
              <a:sym typeface="Times New Roman"/>
            </a:endParaRPr>
          </a:p>
        </p:txBody>
      </p:sp>
      <p:sp>
        <p:nvSpPr>
          <p:cNvPr id="188" name="Google Shape;188;p29"/>
          <p:cNvSpPr txBox="1"/>
          <p:nvPr/>
        </p:nvSpPr>
        <p:spPr>
          <a:xfrm>
            <a:off x="1849163" y="4124700"/>
            <a:ext cx="1069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rPr>
              <a:t>Grafic 9</a:t>
            </a:r>
            <a:endParaRPr sz="1200">
              <a:solidFill>
                <a:schemeClr val="dk1"/>
              </a:solidFill>
            </a:endParaRPr>
          </a:p>
        </p:txBody>
      </p:sp>
      <p:pic>
        <p:nvPicPr>
          <p:cNvPr id="189" name="Google Shape;189;p29"/>
          <p:cNvPicPr preferRelativeResize="0"/>
          <p:nvPr/>
        </p:nvPicPr>
        <p:blipFill>
          <a:blip r:embed="rId3">
            <a:alphaModFix/>
          </a:blip>
          <a:stretch>
            <a:fillRect/>
          </a:stretch>
        </p:blipFill>
        <p:spPr>
          <a:xfrm>
            <a:off x="55375" y="739663"/>
            <a:ext cx="4462824" cy="32180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194950" y="103650"/>
            <a:ext cx="8317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2000">
                <a:latin typeface="Times New Roman"/>
                <a:ea typeface="Times New Roman"/>
                <a:cs typeface="Times New Roman"/>
                <a:sym typeface="Times New Roman"/>
              </a:rPr>
              <a:t>Detectarea </a:t>
            </a:r>
            <a:r>
              <a:rPr b="1" lang="ro" sz="2000">
                <a:latin typeface="Times New Roman"/>
                <a:ea typeface="Times New Roman"/>
                <a:cs typeface="Times New Roman"/>
                <a:sym typeface="Times New Roman"/>
              </a:rPr>
              <a:t>staționarității prin metoda grafica - Graficele de autocorelare</a:t>
            </a:r>
            <a:endParaRPr b="1" sz="2000">
              <a:latin typeface="Times New Roman"/>
              <a:ea typeface="Times New Roman"/>
              <a:cs typeface="Times New Roman"/>
              <a:sym typeface="Times New Roman"/>
            </a:endParaRPr>
          </a:p>
        </p:txBody>
      </p:sp>
      <p:sp>
        <p:nvSpPr>
          <p:cNvPr id="195" name="Google Shape;195;p30"/>
          <p:cNvSpPr txBox="1"/>
          <p:nvPr>
            <p:ph idx="1" type="body"/>
          </p:nvPr>
        </p:nvSpPr>
        <p:spPr>
          <a:xfrm>
            <a:off x="321050" y="3269475"/>
            <a:ext cx="8466900" cy="15858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0"/>
              </a:spcAft>
              <a:buNone/>
            </a:pPr>
            <a:r>
              <a:rPr lang="ro" sz="1400">
                <a:solidFill>
                  <a:schemeClr val="dk1"/>
                </a:solidFill>
                <a:latin typeface="Times New Roman"/>
                <a:ea typeface="Times New Roman"/>
                <a:cs typeface="Times New Roman"/>
                <a:sym typeface="Times New Roman"/>
              </a:rPr>
              <a:t>Cele două grafice atașate ilustrează clar diferența dintre seria temporară nestaționară și cea </a:t>
            </a:r>
            <a:r>
              <a:rPr lang="ro" sz="1400">
                <a:solidFill>
                  <a:schemeClr val="dk1"/>
                </a:solidFill>
                <a:latin typeface="Times New Roman"/>
                <a:ea typeface="Times New Roman"/>
                <a:cs typeface="Times New Roman"/>
                <a:sym typeface="Times New Roman"/>
              </a:rPr>
              <a:t>staționară</a:t>
            </a:r>
            <a:r>
              <a:rPr lang="ro"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ctr">
              <a:lnSpc>
                <a:spcPct val="95000"/>
              </a:lnSpc>
              <a:spcBef>
                <a:spcPts val="1200"/>
              </a:spcBef>
              <a:spcAft>
                <a:spcPts val="1200"/>
              </a:spcAft>
              <a:buNone/>
            </a:pPr>
            <a:r>
              <a:rPr lang="ro" sz="1400">
                <a:solidFill>
                  <a:schemeClr val="dk1"/>
                </a:solidFill>
                <a:latin typeface="Times New Roman"/>
                <a:ea typeface="Times New Roman"/>
                <a:cs typeface="Times New Roman"/>
                <a:sym typeface="Times New Roman"/>
              </a:rPr>
              <a:t>În primul grafic (10), funcția de </a:t>
            </a:r>
            <a:r>
              <a:rPr lang="ro" sz="1400">
                <a:solidFill>
                  <a:schemeClr val="dk1"/>
                </a:solidFill>
                <a:latin typeface="Times New Roman"/>
                <a:ea typeface="Times New Roman"/>
                <a:cs typeface="Times New Roman"/>
                <a:sym typeface="Times New Roman"/>
              </a:rPr>
              <a:t>autocorelare</a:t>
            </a:r>
            <a:r>
              <a:rPr lang="ro" sz="1400">
                <a:solidFill>
                  <a:schemeClr val="dk1"/>
                </a:solidFill>
                <a:latin typeface="Times New Roman"/>
                <a:ea typeface="Times New Roman"/>
                <a:cs typeface="Times New Roman"/>
                <a:sym typeface="Times New Roman"/>
              </a:rPr>
              <a:t> (ACF) prezintă </a:t>
            </a:r>
            <a:r>
              <a:rPr b="1" lang="ro" sz="1400">
                <a:solidFill>
                  <a:schemeClr val="dk1"/>
                </a:solidFill>
                <a:latin typeface="Times New Roman"/>
                <a:ea typeface="Times New Roman"/>
                <a:cs typeface="Times New Roman"/>
                <a:sym typeface="Times New Roman"/>
              </a:rPr>
              <a:t>valori ridicate care descresc foarte lent</a:t>
            </a:r>
            <a:r>
              <a:rPr lang="ro" sz="1400">
                <a:solidFill>
                  <a:schemeClr val="dk1"/>
                </a:solidFill>
                <a:latin typeface="Times New Roman"/>
                <a:ea typeface="Times New Roman"/>
                <a:cs typeface="Times New Roman"/>
                <a:sym typeface="Times New Roman"/>
              </a:rPr>
              <a:t> odată cu creșterea lag-urilor, rămânând semnificativ peste benzile de confidență (liniile punctate albastre) chiar și la lag-uri mari, ceea ce indică persistenta puternică și non-stationaritate. În al doilea grafic (11), după diferențiere, v</a:t>
            </a:r>
            <a:r>
              <a:rPr b="1" lang="ro" sz="1400">
                <a:solidFill>
                  <a:schemeClr val="dk1"/>
                </a:solidFill>
                <a:latin typeface="Times New Roman"/>
                <a:ea typeface="Times New Roman"/>
                <a:cs typeface="Times New Roman"/>
                <a:sym typeface="Times New Roman"/>
              </a:rPr>
              <a:t>alorile de autocorelare sunt substanțial reduse</a:t>
            </a:r>
            <a:r>
              <a:rPr lang="ro" sz="1400">
                <a:solidFill>
                  <a:schemeClr val="dk1"/>
                </a:solidFill>
                <a:latin typeface="Times New Roman"/>
                <a:ea typeface="Times New Roman"/>
                <a:cs typeface="Times New Roman"/>
                <a:sym typeface="Times New Roman"/>
              </a:rPr>
              <a:t>, oscilând în jurul benzilor de semnificație și alternând între valori pozitive și negative, indicând </a:t>
            </a:r>
            <a:r>
              <a:rPr b="1" lang="ro" sz="1400">
                <a:solidFill>
                  <a:schemeClr val="dk1"/>
                </a:solidFill>
                <a:latin typeface="Times New Roman"/>
                <a:ea typeface="Times New Roman"/>
                <a:cs typeface="Times New Roman"/>
                <a:sym typeface="Times New Roman"/>
              </a:rPr>
              <a:t>eliminarea tendinței</a:t>
            </a:r>
            <a:r>
              <a:rPr lang="ro" sz="1400">
                <a:solidFill>
                  <a:schemeClr val="dk1"/>
                </a:solidFill>
                <a:latin typeface="Times New Roman"/>
                <a:ea typeface="Times New Roman"/>
                <a:cs typeface="Times New Roman"/>
                <a:sym typeface="Times New Roman"/>
              </a:rPr>
              <a:t> persistente.</a:t>
            </a:r>
            <a:r>
              <a:rPr lang="ro" sz="1200">
                <a:solidFill>
                  <a:schemeClr val="dk1"/>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196" name="Google Shape;196;p30"/>
          <p:cNvPicPr preferRelativeResize="0"/>
          <p:nvPr/>
        </p:nvPicPr>
        <p:blipFill>
          <a:blip r:embed="rId3">
            <a:alphaModFix/>
          </a:blip>
          <a:stretch>
            <a:fillRect/>
          </a:stretch>
        </p:blipFill>
        <p:spPr>
          <a:xfrm>
            <a:off x="784008" y="676348"/>
            <a:ext cx="3026819" cy="2206974"/>
          </a:xfrm>
          <a:prstGeom prst="rect">
            <a:avLst/>
          </a:prstGeom>
          <a:noFill/>
          <a:ln>
            <a:noFill/>
          </a:ln>
        </p:spPr>
      </p:pic>
      <p:pic>
        <p:nvPicPr>
          <p:cNvPr id="197" name="Google Shape;197;p30"/>
          <p:cNvPicPr preferRelativeResize="0"/>
          <p:nvPr/>
        </p:nvPicPr>
        <p:blipFill>
          <a:blip r:embed="rId4">
            <a:alphaModFix/>
          </a:blip>
          <a:stretch>
            <a:fillRect/>
          </a:stretch>
        </p:blipFill>
        <p:spPr>
          <a:xfrm>
            <a:off x="4572000" y="570206"/>
            <a:ext cx="3420350" cy="2419269"/>
          </a:xfrm>
          <a:prstGeom prst="rect">
            <a:avLst/>
          </a:prstGeom>
          <a:noFill/>
          <a:ln>
            <a:noFill/>
          </a:ln>
        </p:spPr>
      </p:pic>
      <p:sp>
        <p:nvSpPr>
          <p:cNvPr id="198" name="Google Shape;198;p30"/>
          <p:cNvSpPr txBox="1"/>
          <p:nvPr/>
        </p:nvSpPr>
        <p:spPr>
          <a:xfrm>
            <a:off x="1873363" y="2900175"/>
            <a:ext cx="848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10</a:t>
            </a:r>
            <a:endParaRPr sz="1200">
              <a:solidFill>
                <a:schemeClr val="dk1"/>
              </a:solidFill>
              <a:latin typeface="Times New Roman"/>
              <a:ea typeface="Times New Roman"/>
              <a:cs typeface="Times New Roman"/>
              <a:sym typeface="Times New Roman"/>
            </a:endParaRPr>
          </a:p>
        </p:txBody>
      </p:sp>
      <p:sp>
        <p:nvSpPr>
          <p:cNvPr id="199" name="Google Shape;199;p30"/>
          <p:cNvSpPr txBox="1"/>
          <p:nvPr/>
        </p:nvSpPr>
        <p:spPr>
          <a:xfrm>
            <a:off x="5942650" y="2900175"/>
            <a:ext cx="900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11</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161300" y="156775"/>
            <a:ext cx="3977100" cy="49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5000"/>
              <a:buFont typeface="Arial"/>
              <a:buNone/>
            </a:pPr>
            <a:r>
              <a:rPr b="1" lang="ro" sz="2000">
                <a:latin typeface="Times New Roman"/>
                <a:ea typeface="Times New Roman"/>
                <a:cs typeface="Times New Roman"/>
                <a:sym typeface="Times New Roman"/>
              </a:rPr>
              <a:t>Detectarea staționarității - Testul ADF</a:t>
            </a:r>
            <a:endParaRPr/>
          </a:p>
        </p:txBody>
      </p:sp>
      <p:sp>
        <p:nvSpPr>
          <p:cNvPr id="205" name="Google Shape;205;p31"/>
          <p:cNvSpPr txBox="1"/>
          <p:nvPr>
            <p:ph idx="1" type="body"/>
          </p:nvPr>
        </p:nvSpPr>
        <p:spPr>
          <a:xfrm>
            <a:off x="453700" y="556450"/>
            <a:ext cx="8585100" cy="357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o" sz="1200">
                <a:solidFill>
                  <a:srgbClr val="000000"/>
                </a:solidFill>
                <a:latin typeface="Times New Roman"/>
                <a:ea typeface="Times New Roman"/>
                <a:cs typeface="Times New Roman"/>
                <a:sym typeface="Times New Roman"/>
              </a:rPr>
              <a:t>Pentru testarea staționarității seriilor temporale, se utilizează teste statistice, printre care și testul Augmented Dickey-Fuller (ADF).</a:t>
            </a:r>
            <a:endParaRPr sz="1200">
              <a:solidFill>
                <a:srgbClr val="000000"/>
              </a:solidFill>
              <a:latin typeface="Times New Roman"/>
              <a:ea typeface="Times New Roman"/>
              <a:cs typeface="Times New Roman"/>
              <a:sym typeface="Times New Roman"/>
            </a:endParaRPr>
          </a:p>
          <a:p>
            <a:pPr indent="0" lvl="0" marL="0" rtl="0" algn="ctr">
              <a:spcBef>
                <a:spcPts val="1200"/>
              </a:spcBef>
              <a:spcAft>
                <a:spcPts val="0"/>
              </a:spcAft>
              <a:buNone/>
            </a:pPr>
            <a:r>
              <a:rPr b="1" i="1" lang="ro" sz="1200">
                <a:solidFill>
                  <a:srgbClr val="000000"/>
                </a:solidFill>
                <a:latin typeface="Times New Roman"/>
                <a:ea typeface="Times New Roman"/>
                <a:cs typeface="Times New Roman"/>
                <a:sym typeface="Times New Roman"/>
              </a:rPr>
              <a:t>H0: seria admite o radacina </a:t>
            </a:r>
            <a:r>
              <a:rPr b="1" i="1" lang="ro" sz="1200">
                <a:solidFill>
                  <a:srgbClr val="000000"/>
                </a:solidFill>
                <a:latin typeface="Times New Roman"/>
                <a:ea typeface="Times New Roman"/>
                <a:cs typeface="Times New Roman"/>
                <a:sym typeface="Times New Roman"/>
              </a:rPr>
              <a:t>unitară</a:t>
            </a:r>
            <a:r>
              <a:rPr b="1" i="1" lang="ro" sz="1200">
                <a:solidFill>
                  <a:srgbClr val="000000"/>
                </a:solidFill>
                <a:latin typeface="Times New Roman"/>
                <a:ea typeface="Times New Roman"/>
                <a:cs typeface="Times New Roman"/>
                <a:sym typeface="Times New Roman"/>
              </a:rPr>
              <a:t> </a:t>
            </a:r>
            <a:r>
              <a:rPr b="1" i="1" lang="ro" sz="1200">
                <a:solidFill>
                  <a:srgbClr val="000000"/>
                </a:solidFill>
                <a:latin typeface="Times New Roman"/>
                <a:ea typeface="Times New Roman"/>
                <a:cs typeface="Times New Roman"/>
                <a:sym typeface="Times New Roman"/>
              </a:rPr>
              <a:t>și</a:t>
            </a:r>
            <a:r>
              <a:rPr b="1" i="1" lang="ro" sz="1200">
                <a:solidFill>
                  <a:srgbClr val="000000"/>
                </a:solidFill>
                <a:latin typeface="Times New Roman"/>
                <a:ea typeface="Times New Roman"/>
                <a:cs typeface="Times New Roman"/>
                <a:sym typeface="Times New Roman"/>
              </a:rPr>
              <a:t> este nestationara (p-value &gt; 0.1)</a:t>
            </a:r>
            <a:endParaRPr b="1" i="1" sz="1200">
              <a:solidFill>
                <a:srgbClr val="000000"/>
              </a:solidFill>
              <a:latin typeface="Times New Roman"/>
              <a:ea typeface="Times New Roman"/>
              <a:cs typeface="Times New Roman"/>
              <a:sym typeface="Times New Roman"/>
            </a:endParaRPr>
          </a:p>
          <a:p>
            <a:pPr indent="0" lvl="0" marL="0" rtl="0" algn="ctr">
              <a:spcBef>
                <a:spcPts val="1200"/>
              </a:spcBef>
              <a:spcAft>
                <a:spcPts val="0"/>
              </a:spcAft>
              <a:buNone/>
            </a:pPr>
            <a:r>
              <a:rPr b="1" i="1" lang="ro" sz="1200">
                <a:solidFill>
                  <a:srgbClr val="000000"/>
                </a:solidFill>
                <a:latin typeface="Times New Roman"/>
                <a:ea typeface="Times New Roman"/>
                <a:cs typeface="Times New Roman"/>
                <a:sym typeface="Times New Roman"/>
              </a:rPr>
              <a:t>H1:</a:t>
            </a:r>
            <a:r>
              <a:rPr b="1" i="1" lang="ro" sz="1200">
                <a:solidFill>
                  <a:srgbClr val="000000"/>
                </a:solidFill>
                <a:latin typeface="Times New Roman"/>
                <a:ea typeface="Times New Roman"/>
                <a:cs typeface="Times New Roman"/>
                <a:sym typeface="Times New Roman"/>
              </a:rPr>
              <a:t> seria nu admite o </a:t>
            </a:r>
            <a:r>
              <a:rPr b="1" i="1" lang="ro" sz="1200">
                <a:solidFill>
                  <a:srgbClr val="000000"/>
                </a:solidFill>
                <a:latin typeface="Times New Roman"/>
                <a:ea typeface="Times New Roman"/>
                <a:cs typeface="Times New Roman"/>
                <a:sym typeface="Times New Roman"/>
              </a:rPr>
              <a:t>rădăcina</a:t>
            </a:r>
            <a:r>
              <a:rPr b="1" i="1" lang="ro" sz="1200">
                <a:solidFill>
                  <a:srgbClr val="000000"/>
                </a:solidFill>
                <a:latin typeface="Times New Roman"/>
                <a:ea typeface="Times New Roman"/>
                <a:cs typeface="Times New Roman"/>
                <a:sym typeface="Times New Roman"/>
              </a:rPr>
              <a:t> </a:t>
            </a:r>
            <a:r>
              <a:rPr b="1" i="1" lang="ro" sz="1200">
                <a:solidFill>
                  <a:srgbClr val="000000"/>
                </a:solidFill>
                <a:latin typeface="Times New Roman"/>
                <a:ea typeface="Times New Roman"/>
                <a:cs typeface="Times New Roman"/>
                <a:sym typeface="Times New Roman"/>
              </a:rPr>
              <a:t>unitară</a:t>
            </a:r>
            <a:r>
              <a:rPr b="1" i="1" lang="ro" sz="1200">
                <a:solidFill>
                  <a:srgbClr val="000000"/>
                </a:solidFill>
                <a:latin typeface="Times New Roman"/>
                <a:ea typeface="Times New Roman"/>
                <a:cs typeface="Times New Roman"/>
                <a:sym typeface="Times New Roman"/>
              </a:rPr>
              <a:t> </a:t>
            </a:r>
            <a:r>
              <a:rPr b="1" i="1" lang="ro" sz="1200">
                <a:solidFill>
                  <a:srgbClr val="000000"/>
                </a:solidFill>
                <a:latin typeface="Times New Roman"/>
                <a:ea typeface="Times New Roman"/>
                <a:cs typeface="Times New Roman"/>
                <a:sym typeface="Times New Roman"/>
              </a:rPr>
              <a:t>și</a:t>
            </a:r>
            <a:r>
              <a:rPr b="1" i="1" lang="ro" sz="1200">
                <a:solidFill>
                  <a:srgbClr val="000000"/>
                </a:solidFill>
                <a:latin typeface="Times New Roman"/>
                <a:ea typeface="Times New Roman"/>
                <a:cs typeface="Times New Roman"/>
                <a:sym typeface="Times New Roman"/>
              </a:rPr>
              <a:t> este stationara (p-value &lt; 0.1)</a:t>
            </a:r>
            <a:endParaRPr b="1" i="1" sz="1200">
              <a:solidFill>
                <a:srgbClr val="000000"/>
              </a:solidFill>
              <a:latin typeface="Times New Roman"/>
              <a:ea typeface="Times New Roman"/>
              <a:cs typeface="Times New Roman"/>
              <a:sym typeface="Times New Roman"/>
            </a:endParaRPr>
          </a:p>
          <a:p>
            <a:pPr indent="0" lvl="0" marL="0" rtl="0" algn="ctr">
              <a:spcBef>
                <a:spcPts val="1200"/>
              </a:spcBef>
              <a:spcAft>
                <a:spcPts val="0"/>
              </a:spcAft>
              <a:buNone/>
            </a:pPr>
            <a:r>
              <a:rPr lang="ro" sz="1200">
                <a:solidFill>
                  <a:srgbClr val="000000"/>
                </a:solidFill>
                <a:latin typeface="Times New Roman"/>
                <a:ea typeface="Times New Roman"/>
                <a:cs typeface="Times New Roman"/>
                <a:sym typeface="Times New Roman"/>
              </a:rPr>
              <a:t>Aplicarea testului ADF pe seria originală, pentru valori diferite ale parametrului lag k (de la 1 la 10), indică faptul că seria este </a:t>
            </a:r>
            <a:r>
              <a:rPr b="1" lang="ro" sz="1200">
                <a:solidFill>
                  <a:srgbClr val="000000"/>
                </a:solidFill>
                <a:latin typeface="Times New Roman"/>
                <a:ea typeface="Times New Roman"/>
                <a:cs typeface="Times New Roman"/>
                <a:sym typeface="Times New Roman"/>
              </a:rPr>
              <a:t>nestationară</a:t>
            </a:r>
            <a:r>
              <a:rPr lang="ro" sz="1200">
                <a:solidFill>
                  <a:srgbClr val="000000"/>
                </a:solidFill>
                <a:latin typeface="Times New Roman"/>
                <a:ea typeface="Times New Roman"/>
                <a:cs typeface="Times New Roman"/>
                <a:sym typeface="Times New Roman"/>
              </a:rPr>
              <a:t>, deoarece pentru toate testele p-value este mai mare decât pragul de semnificație (p &gt; 0.1).</a:t>
            </a:r>
            <a:endParaRPr sz="1200">
              <a:solidFill>
                <a:srgbClr val="000000"/>
              </a:solidFill>
              <a:latin typeface="Times New Roman"/>
              <a:ea typeface="Times New Roman"/>
              <a:cs typeface="Times New Roman"/>
              <a:sym typeface="Times New Roman"/>
            </a:endParaRPr>
          </a:p>
          <a:p>
            <a:pPr indent="0" lvl="0" marL="0" rtl="0" algn="ctr">
              <a:spcBef>
                <a:spcPts val="1200"/>
              </a:spcBef>
              <a:spcAft>
                <a:spcPts val="0"/>
              </a:spcAft>
              <a:buNone/>
            </a:pPr>
            <a:r>
              <a:rPr lang="ro" sz="1200">
                <a:solidFill>
                  <a:srgbClr val="000000"/>
                </a:solidFill>
                <a:latin typeface="Times New Roman"/>
                <a:ea typeface="Times New Roman"/>
                <a:cs typeface="Times New Roman"/>
                <a:sym typeface="Times New Roman"/>
              </a:rPr>
              <a:t>În schimb, după diferențierea seriei, testele ADF efectuate pentru mai mulți laguri arată rezultate </a:t>
            </a:r>
            <a:r>
              <a:rPr b="1" lang="ro" sz="1200">
                <a:solidFill>
                  <a:srgbClr val="000000"/>
                </a:solidFill>
                <a:latin typeface="Times New Roman"/>
                <a:ea typeface="Times New Roman"/>
                <a:cs typeface="Times New Roman"/>
                <a:sym typeface="Times New Roman"/>
              </a:rPr>
              <a:t>staționare</a:t>
            </a:r>
            <a:r>
              <a:rPr lang="ro" sz="1200">
                <a:solidFill>
                  <a:srgbClr val="000000"/>
                </a:solidFill>
                <a:latin typeface="Times New Roman"/>
                <a:ea typeface="Times New Roman"/>
                <a:cs typeface="Times New Roman"/>
                <a:sym typeface="Times New Roman"/>
              </a:rPr>
              <a:t> (p-value &lt; 0.1), ceea ce confirmă că seria diferențiată este staționară.</a:t>
            </a:r>
            <a:endParaRPr sz="1200">
              <a:solidFill>
                <a:srgbClr val="000000"/>
              </a:solidFill>
              <a:latin typeface="Times New Roman"/>
              <a:ea typeface="Times New Roman"/>
              <a:cs typeface="Times New Roman"/>
              <a:sym typeface="Times New Roman"/>
            </a:endParaRPr>
          </a:p>
          <a:p>
            <a:pPr indent="0" lvl="0" marL="0" rtl="0" algn="ctr">
              <a:spcBef>
                <a:spcPts val="1200"/>
              </a:spcBef>
              <a:spcAft>
                <a:spcPts val="0"/>
              </a:spcAft>
              <a:buNone/>
            </a:pPr>
            <a:r>
              <a:rPr lang="ro" sz="1200">
                <a:solidFill>
                  <a:srgbClr val="000000"/>
                </a:solidFill>
                <a:latin typeface="Times New Roman"/>
                <a:ea typeface="Times New Roman"/>
                <a:cs typeface="Times New Roman"/>
                <a:sym typeface="Times New Roman"/>
              </a:rPr>
              <a:t>Aceasta sugerează că seria temporală inițială este integrată de </a:t>
            </a:r>
            <a:r>
              <a:rPr b="1" lang="ro" sz="1200">
                <a:solidFill>
                  <a:srgbClr val="000000"/>
                </a:solidFill>
                <a:latin typeface="Times New Roman"/>
                <a:ea typeface="Times New Roman"/>
                <a:cs typeface="Times New Roman"/>
                <a:sym typeface="Times New Roman"/>
              </a:rPr>
              <a:t>ordinul 1, I(1),</a:t>
            </a:r>
            <a:r>
              <a:rPr lang="ro" sz="1200">
                <a:solidFill>
                  <a:srgbClr val="000000"/>
                </a:solidFill>
                <a:latin typeface="Times New Roman"/>
                <a:ea typeface="Times New Roman"/>
                <a:cs typeface="Times New Roman"/>
                <a:sym typeface="Times New Roman"/>
              </a:rPr>
              <a:t> necesitând diferențiere pentru a deveni staționară și a putea fi utilizată în analize statistice robuste.</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endParaRPr>
          </a:p>
        </p:txBody>
      </p:sp>
      <p:pic>
        <p:nvPicPr>
          <p:cNvPr id="206" name="Google Shape;206;p31"/>
          <p:cNvPicPr preferRelativeResize="0"/>
          <p:nvPr/>
        </p:nvPicPr>
        <p:blipFill>
          <a:blip r:embed="rId3">
            <a:alphaModFix/>
          </a:blip>
          <a:stretch>
            <a:fillRect/>
          </a:stretch>
        </p:blipFill>
        <p:spPr>
          <a:xfrm>
            <a:off x="313200" y="3664600"/>
            <a:ext cx="4188625" cy="860650"/>
          </a:xfrm>
          <a:prstGeom prst="rect">
            <a:avLst/>
          </a:prstGeom>
          <a:noFill/>
          <a:ln>
            <a:noFill/>
          </a:ln>
        </p:spPr>
      </p:pic>
      <p:pic>
        <p:nvPicPr>
          <p:cNvPr id="207" name="Google Shape;207;p31"/>
          <p:cNvPicPr preferRelativeResize="0"/>
          <p:nvPr/>
        </p:nvPicPr>
        <p:blipFill>
          <a:blip r:embed="rId4">
            <a:alphaModFix/>
          </a:blip>
          <a:stretch>
            <a:fillRect/>
          </a:stretch>
        </p:blipFill>
        <p:spPr>
          <a:xfrm>
            <a:off x="4501825" y="3664600"/>
            <a:ext cx="4491261" cy="916900"/>
          </a:xfrm>
          <a:prstGeom prst="rect">
            <a:avLst/>
          </a:prstGeom>
          <a:noFill/>
          <a:ln>
            <a:noFill/>
          </a:ln>
        </p:spPr>
      </p:pic>
      <p:sp>
        <p:nvSpPr>
          <p:cNvPr id="208" name="Google Shape;208;p31"/>
          <p:cNvSpPr txBox="1"/>
          <p:nvPr/>
        </p:nvSpPr>
        <p:spPr>
          <a:xfrm>
            <a:off x="1487563" y="4672875"/>
            <a:ext cx="64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8</a:t>
            </a:r>
            <a:endParaRPr sz="1000">
              <a:solidFill>
                <a:schemeClr val="dk1"/>
              </a:solidFill>
              <a:latin typeface="Times New Roman"/>
              <a:ea typeface="Times New Roman"/>
              <a:cs typeface="Times New Roman"/>
              <a:sym typeface="Times New Roman"/>
            </a:endParaRPr>
          </a:p>
        </p:txBody>
      </p:sp>
      <p:sp>
        <p:nvSpPr>
          <p:cNvPr id="209" name="Google Shape;209;p31"/>
          <p:cNvSpPr txBox="1"/>
          <p:nvPr/>
        </p:nvSpPr>
        <p:spPr>
          <a:xfrm>
            <a:off x="6740438" y="4717675"/>
            <a:ext cx="64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9</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10722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Cuprins</a:t>
            </a:r>
            <a:endParaRPr b="1" sz="2020">
              <a:latin typeface="Times New Roman"/>
              <a:ea typeface="Times New Roman"/>
              <a:cs typeface="Times New Roman"/>
              <a:sym typeface="Times New Roman"/>
            </a:endParaRPr>
          </a:p>
        </p:txBody>
      </p:sp>
      <p:sp>
        <p:nvSpPr>
          <p:cNvPr id="64" name="Google Shape;64;p14"/>
          <p:cNvSpPr txBox="1"/>
          <p:nvPr>
            <p:ph idx="1" type="body"/>
          </p:nvPr>
        </p:nvSpPr>
        <p:spPr>
          <a:xfrm>
            <a:off x="35675" y="453475"/>
            <a:ext cx="8875200" cy="46899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ro" sz="1200">
                <a:solidFill>
                  <a:schemeClr val="dk1"/>
                </a:solidFill>
                <a:latin typeface="Times New Roman"/>
                <a:ea typeface="Times New Roman"/>
                <a:cs typeface="Times New Roman"/>
                <a:sym typeface="Times New Roman"/>
              </a:rPr>
              <a:t>Introducere………………………………………………………………………………………………..…  pag. 4</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200">
                <a:solidFill>
                  <a:schemeClr val="dk1"/>
                </a:solidFill>
                <a:latin typeface="Times New Roman"/>
                <a:ea typeface="Times New Roman"/>
                <a:cs typeface="Times New Roman"/>
                <a:sym typeface="Times New Roman"/>
              </a:rPr>
              <a:t>Literature review…………………………………………………………………………………….…….… pag. 5</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200">
                <a:solidFill>
                  <a:schemeClr val="dk1"/>
                </a:solidFill>
                <a:latin typeface="Times New Roman"/>
                <a:ea typeface="Times New Roman"/>
                <a:cs typeface="Times New Roman"/>
                <a:sym typeface="Times New Roman"/>
              </a:rPr>
              <a:t>Trendul și sezonalitatea datelor……………………………………………………………………………….pag. 7</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200">
                <a:solidFill>
                  <a:schemeClr val="dk1"/>
                </a:solidFill>
                <a:latin typeface="Times New Roman"/>
                <a:ea typeface="Times New Roman"/>
                <a:cs typeface="Times New Roman"/>
                <a:sym typeface="Times New Roman"/>
              </a:rPr>
              <a:t>Estimarea trendului prin metoda mediei mobile………………...……………………………………………pag. 8</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200">
                <a:solidFill>
                  <a:schemeClr val="dk1"/>
                </a:solidFill>
                <a:latin typeface="Times New Roman"/>
                <a:ea typeface="Times New Roman"/>
                <a:cs typeface="Times New Roman"/>
                <a:sym typeface="Times New Roman"/>
              </a:rPr>
              <a:t>Estimarea parametrilor - Simple Exponential Smoothing (SES)……………………………………………..pag. 9</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200">
                <a:solidFill>
                  <a:schemeClr val="dk1"/>
                </a:solidFill>
                <a:latin typeface="Times New Roman"/>
                <a:ea typeface="Times New Roman"/>
                <a:cs typeface="Times New Roman"/>
                <a:sym typeface="Times New Roman"/>
              </a:rPr>
              <a:t>Prognoza prin SES…………….……………………………………………………………………………. .pag. 10</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200">
                <a:solidFill>
                  <a:schemeClr val="dk1"/>
                </a:solidFill>
                <a:latin typeface="Times New Roman"/>
                <a:ea typeface="Times New Roman"/>
                <a:cs typeface="Times New Roman"/>
                <a:sym typeface="Times New Roman"/>
              </a:rPr>
              <a:t>Estimarea parametrilor - Holt Linear Trend Method………………………………………………………. . pag. 11</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200">
                <a:solidFill>
                  <a:schemeClr val="dk1"/>
                </a:solidFill>
                <a:latin typeface="Times New Roman"/>
                <a:ea typeface="Times New Roman"/>
                <a:cs typeface="Times New Roman"/>
                <a:sym typeface="Times New Roman"/>
              </a:rPr>
              <a:t>Prognoza prin HW trend……………………… ……………………………………………………………..pag. 12</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ro" sz="1200">
                <a:solidFill>
                  <a:schemeClr val="dk1"/>
                </a:solidFill>
                <a:latin typeface="Times New Roman"/>
                <a:ea typeface="Times New Roman"/>
                <a:cs typeface="Times New Roman"/>
                <a:sym typeface="Times New Roman"/>
              </a:rPr>
              <a:t>Compararea metodelor și Testarea Acuratetii………………………………………………………………...pag. 13</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200">
                <a:solidFill>
                  <a:schemeClr val="dk1"/>
                </a:solidFill>
                <a:latin typeface="Times New Roman"/>
                <a:ea typeface="Times New Roman"/>
                <a:cs typeface="Times New Roman"/>
                <a:sym typeface="Times New Roman"/>
              </a:rPr>
              <a:t>Diagnosticul pe reziduuri…………….. ……………………………………………………………………...pag. 15</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200">
                <a:solidFill>
                  <a:schemeClr val="dk1"/>
                </a:solidFill>
                <a:latin typeface="Times New Roman"/>
                <a:ea typeface="Times New Roman"/>
                <a:cs typeface="Times New Roman"/>
                <a:sym typeface="Times New Roman"/>
              </a:rPr>
              <a:t>Seria temporala a reziduurilor prin metoda SES……………………………………...………………………pag. 16</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rPr lang="ro" sz="1200">
                <a:solidFill>
                  <a:schemeClr val="dk1"/>
                </a:solidFill>
                <a:latin typeface="Times New Roman"/>
                <a:ea typeface="Times New Roman"/>
                <a:cs typeface="Times New Roman"/>
                <a:sym typeface="Times New Roman"/>
              </a:rPr>
              <a:t>Detectarea staționarității prin metoda grafica - Graficele de autocorelare ……….….…………………….....pag. 17</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rPr lang="ro" sz="1200">
                <a:solidFill>
                  <a:schemeClr val="dk1"/>
                </a:solidFill>
                <a:latin typeface="Times New Roman"/>
                <a:ea typeface="Times New Roman"/>
                <a:cs typeface="Times New Roman"/>
                <a:sym typeface="Times New Roman"/>
              </a:rPr>
              <a:t>Detectarea staționarității - Testul ADF……………………………………………………………………......pag. 18</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rPr lang="ro" sz="1200">
                <a:solidFill>
                  <a:schemeClr val="dk1"/>
                </a:solidFill>
                <a:latin typeface="Times New Roman"/>
                <a:ea typeface="Times New Roman"/>
                <a:cs typeface="Times New Roman"/>
                <a:sym typeface="Times New Roman"/>
              </a:rPr>
              <a:t>Rădăcina unitară pentru elementele deterministe …………………….……………………………………....pag. 19</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rPr lang="ro" sz="1200">
                <a:solidFill>
                  <a:schemeClr val="dk1"/>
                </a:solidFill>
                <a:latin typeface="Times New Roman"/>
                <a:ea typeface="Times New Roman"/>
                <a:cs typeface="Times New Roman"/>
                <a:sym typeface="Times New Roman"/>
              </a:rPr>
              <a:t>Rădăcina unitară pentru Intercept……..……………………………………………………………………... pag. 20</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rPr lang="ro" sz="1200">
                <a:solidFill>
                  <a:schemeClr val="dk1"/>
                </a:solidFill>
                <a:latin typeface="Times New Roman"/>
                <a:ea typeface="Times New Roman"/>
                <a:cs typeface="Times New Roman"/>
                <a:sym typeface="Times New Roman"/>
              </a:rPr>
              <a:t>Rădăcina unitară în trend și Intercept…….…………………………………………………………………...pag. 21</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rPr lang="ro" sz="1200">
                <a:solidFill>
                  <a:schemeClr val="dk1"/>
                </a:solidFill>
                <a:latin typeface="Times New Roman"/>
                <a:ea typeface="Times New Roman"/>
                <a:cs typeface="Times New Roman"/>
                <a:sym typeface="Times New Roman"/>
              </a:rPr>
              <a:t>Detectarea staționarității - Testul KPSS &amp; Phillips-Perron……………….……………………………….….pag. 22</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rPr lang="ro" sz="1200">
                <a:solidFill>
                  <a:schemeClr val="dk1"/>
                </a:solidFill>
                <a:latin typeface="Times New Roman"/>
                <a:ea typeface="Times New Roman"/>
                <a:cs typeface="Times New Roman"/>
                <a:sym typeface="Times New Roman"/>
              </a:rPr>
              <a:t>Puncte de cotitură - Metoda segmentarii binare…………………………………………………………...….pag. 23</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rPr lang="ro" sz="1200">
                <a:solidFill>
                  <a:schemeClr val="dk1"/>
                </a:solidFill>
                <a:latin typeface="Times New Roman"/>
                <a:ea typeface="Times New Roman"/>
                <a:cs typeface="Times New Roman"/>
                <a:sym typeface="Times New Roman"/>
              </a:rPr>
              <a:t>Schimbări în medie……………………………………………………………………………………………pag. 24</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rPr lang="ro" sz="1200">
                <a:solidFill>
                  <a:schemeClr val="dk1"/>
                </a:solidFill>
                <a:latin typeface="Times New Roman"/>
                <a:ea typeface="Times New Roman"/>
                <a:cs typeface="Times New Roman"/>
                <a:sym typeface="Times New Roman"/>
              </a:rPr>
              <a:t>Stationarizarea seriei…………………………………………………………………………………………..pag. 25</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rPr lang="ro" sz="1200">
                <a:solidFill>
                  <a:schemeClr val="dk1"/>
                </a:solidFill>
                <a:latin typeface="Times New Roman"/>
                <a:ea typeface="Times New Roman"/>
                <a:cs typeface="Times New Roman"/>
                <a:sym typeface="Times New Roman"/>
              </a:rPr>
              <a:t>Corelograma și Graficele ACF si PACF………………………………………………………………………pag. 26</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ro" sz="1200">
                <a:solidFill>
                  <a:schemeClr val="dk1"/>
                </a:solidFill>
                <a:latin typeface="Times New Roman"/>
                <a:ea typeface="Times New Roman"/>
                <a:cs typeface="Times New Roman"/>
                <a:sym typeface="Times New Roman"/>
              </a:rPr>
              <a:t>Funcția auto - arima……………………………………………………..………………………….…………pag. 27</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ro" sz="1200">
                <a:solidFill>
                  <a:schemeClr val="dk1"/>
                </a:solidFill>
                <a:latin typeface="Times New Roman"/>
                <a:ea typeface="Times New Roman"/>
                <a:cs typeface="Times New Roman"/>
                <a:sym typeface="Times New Roman"/>
              </a:rPr>
              <a:t>Model ARIMA………………………………………………………………………………………………...pag. 28</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rPr lang="ro" sz="1220">
                <a:solidFill>
                  <a:schemeClr val="dk1"/>
                </a:solidFill>
                <a:latin typeface="Times New Roman"/>
                <a:ea typeface="Times New Roman"/>
                <a:cs typeface="Times New Roman"/>
                <a:sym typeface="Times New Roman"/>
              </a:rPr>
              <a:t>Diagnostic pe reziduuri…………………………………………………………………………………...…pag. 29</a:t>
            </a:r>
            <a:endParaRPr sz="3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t/>
            </a:r>
            <a:endParaRPr sz="11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990"/>
              <a:buFont typeface="Arial"/>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1858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ro" sz="2000">
                <a:latin typeface="Times New Roman"/>
                <a:ea typeface="Times New Roman"/>
                <a:cs typeface="Times New Roman"/>
                <a:sym typeface="Times New Roman"/>
              </a:rPr>
              <a:t>Rădăcina unitară pentru elementele deterministe </a:t>
            </a:r>
            <a:endParaRPr b="1" sz="2000">
              <a:latin typeface="Times New Roman"/>
              <a:ea typeface="Times New Roman"/>
              <a:cs typeface="Times New Roman"/>
              <a:sym typeface="Times New Roman"/>
            </a:endParaRPr>
          </a:p>
          <a:p>
            <a:pPr indent="0" lvl="0" marL="0" rtl="0" algn="l">
              <a:spcBef>
                <a:spcPts val="0"/>
              </a:spcBef>
              <a:spcAft>
                <a:spcPts val="0"/>
              </a:spcAft>
              <a:buSzPts val="891"/>
              <a:buNone/>
            </a:pPr>
            <a:r>
              <a:t/>
            </a:r>
            <a:endParaRPr b="1" sz="1818">
              <a:latin typeface="Times New Roman"/>
              <a:ea typeface="Times New Roman"/>
              <a:cs typeface="Times New Roman"/>
              <a:sym typeface="Times New Roman"/>
            </a:endParaRPr>
          </a:p>
        </p:txBody>
      </p:sp>
      <p:sp>
        <p:nvSpPr>
          <p:cNvPr id="215" name="Google Shape;215;p32"/>
          <p:cNvSpPr txBox="1"/>
          <p:nvPr>
            <p:ph idx="1" type="body"/>
          </p:nvPr>
        </p:nvSpPr>
        <p:spPr>
          <a:xfrm>
            <a:off x="172025" y="3445225"/>
            <a:ext cx="4089600" cy="15699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1200"/>
              </a:spcAft>
              <a:buSzPts val="935"/>
              <a:buNone/>
            </a:pPr>
            <a:r>
              <a:rPr lang="ro" sz="1000">
                <a:solidFill>
                  <a:schemeClr val="dk1"/>
                </a:solidFill>
                <a:latin typeface="Times New Roman"/>
                <a:ea typeface="Times New Roman"/>
                <a:cs typeface="Times New Roman"/>
                <a:sym typeface="Times New Roman"/>
              </a:rPr>
              <a:t>  </a:t>
            </a:r>
            <a:r>
              <a:rPr b="1" lang="ro" sz="1000">
                <a:solidFill>
                  <a:schemeClr val="dk1"/>
                </a:solidFill>
                <a:latin typeface="Times New Roman"/>
                <a:ea typeface="Times New Roman"/>
                <a:cs typeface="Times New Roman"/>
                <a:sym typeface="Times New Roman"/>
              </a:rPr>
              <a:t>Testul Augmented Dickey-Fuller (ADF)</a:t>
            </a:r>
            <a:r>
              <a:rPr lang="ro" sz="1000">
                <a:solidFill>
                  <a:schemeClr val="dk1"/>
                </a:solidFill>
                <a:latin typeface="Times New Roman"/>
                <a:ea typeface="Times New Roman"/>
                <a:cs typeface="Times New Roman"/>
                <a:sym typeface="Times New Roman"/>
              </a:rPr>
              <a:t>, aplicat </a:t>
            </a:r>
            <a:r>
              <a:rPr b="1" lang="ro" sz="1000">
                <a:solidFill>
                  <a:schemeClr val="dk1"/>
                </a:solidFill>
                <a:latin typeface="Times New Roman"/>
                <a:ea typeface="Times New Roman"/>
                <a:cs typeface="Times New Roman"/>
                <a:sym typeface="Times New Roman"/>
              </a:rPr>
              <a:t>fără elemente deterministe</a:t>
            </a:r>
            <a:r>
              <a:rPr lang="ro" sz="1000">
                <a:solidFill>
                  <a:schemeClr val="dk1"/>
                </a:solidFill>
                <a:latin typeface="Times New Roman"/>
                <a:ea typeface="Times New Roman"/>
                <a:cs typeface="Times New Roman"/>
                <a:sym typeface="Times New Roman"/>
              </a:rPr>
              <a:t> (type = "none"), arată că </a:t>
            </a:r>
            <a:r>
              <a:rPr b="1" lang="ro" sz="1000">
                <a:solidFill>
                  <a:schemeClr val="dk1"/>
                </a:solidFill>
                <a:latin typeface="Times New Roman"/>
                <a:ea typeface="Times New Roman"/>
                <a:cs typeface="Times New Roman"/>
                <a:sym typeface="Times New Roman"/>
              </a:rPr>
              <a:t>seria nu este staționară</a:t>
            </a:r>
            <a:r>
              <a:rPr lang="ro" sz="1000">
                <a:solidFill>
                  <a:schemeClr val="dk1"/>
                </a:solidFill>
                <a:latin typeface="Times New Roman"/>
                <a:ea typeface="Times New Roman"/>
                <a:cs typeface="Times New Roman"/>
                <a:sym typeface="Times New Roman"/>
              </a:rPr>
              <a:t>. Statistica testului este 1.333, iar în modul este |1.333|, mai mică decât toate valorile critice (|1.333| &lt; |1.62| la 10%, &lt; |1.95| la 5%, &lt; |2.58| la 1%). Astfel, nu respingem ipoteza nulă de prezență a unei rădăcini unitare. Aceasta înseamnă că seria </a:t>
            </a:r>
            <a:r>
              <a:rPr b="1" lang="ro" sz="1000">
                <a:solidFill>
                  <a:schemeClr val="dk1"/>
                </a:solidFill>
                <a:latin typeface="Times New Roman"/>
                <a:ea typeface="Times New Roman"/>
                <a:cs typeface="Times New Roman"/>
                <a:sym typeface="Times New Roman"/>
              </a:rPr>
              <a:t>are o componentă stochastică și necesită diferențiere</a:t>
            </a:r>
            <a:r>
              <a:rPr lang="ro" sz="1000">
                <a:solidFill>
                  <a:schemeClr val="dk1"/>
                </a:solidFill>
                <a:latin typeface="Times New Roman"/>
                <a:ea typeface="Times New Roman"/>
                <a:cs typeface="Times New Roman"/>
                <a:sym typeface="Times New Roman"/>
              </a:rPr>
              <a:t> pentru a deveni staționară. Coeficientul z.lag.1 este nesemnificativ (p = 0.184), întărind ideea că seria nu este staționară, în timp ce z.diff.lag este semnificativ statistic (p &lt; 0.001), sugerând </a:t>
            </a:r>
            <a:r>
              <a:rPr b="1" lang="ro" sz="1000">
                <a:solidFill>
                  <a:schemeClr val="dk1"/>
                </a:solidFill>
                <a:latin typeface="Times New Roman"/>
                <a:ea typeface="Times New Roman"/>
                <a:cs typeface="Times New Roman"/>
                <a:sym typeface="Times New Roman"/>
              </a:rPr>
              <a:t>autocorelație de ordinul întâi</a:t>
            </a:r>
            <a:r>
              <a:rPr lang="ro" sz="1000">
                <a:solidFill>
                  <a:schemeClr val="dk1"/>
                </a:solidFill>
                <a:latin typeface="Times New Roman"/>
                <a:ea typeface="Times New Roman"/>
                <a:cs typeface="Times New Roman"/>
                <a:sym typeface="Times New Roman"/>
              </a:rPr>
              <a:t> în seria analizată.</a:t>
            </a:r>
            <a:endParaRPr sz="1000">
              <a:solidFill>
                <a:schemeClr val="dk1"/>
              </a:solidFill>
              <a:latin typeface="Times New Roman"/>
              <a:ea typeface="Times New Roman"/>
              <a:cs typeface="Times New Roman"/>
              <a:sym typeface="Times New Roman"/>
            </a:endParaRPr>
          </a:p>
        </p:txBody>
      </p:sp>
      <p:sp>
        <p:nvSpPr>
          <p:cNvPr id="216" name="Google Shape;216;p32"/>
          <p:cNvSpPr txBox="1"/>
          <p:nvPr/>
        </p:nvSpPr>
        <p:spPr>
          <a:xfrm>
            <a:off x="0" y="358900"/>
            <a:ext cx="2878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000">
              <a:solidFill>
                <a:schemeClr val="dk1"/>
              </a:solidFill>
              <a:latin typeface="Times New Roman"/>
              <a:ea typeface="Times New Roman"/>
              <a:cs typeface="Times New Roman"/>
              <a:sym typeface="Times New Roman"/>
            </a:endParaRPr>
          </a:p>
        </p:txBody>
      </p:sp>
      <p:pic>
        <p:nvPicPr>
          <p:cNvPr id="217" name="Google Shape;217;p32"/>
          <p:cNvPicPr preferRelativeResize="0"/>
          <p:nvPr/>
        </p:nvPicPr>
        <p:blipFill>
          <a:blip r:embed="rId3">
            <a:alphaModFix/>
          </a:blip>
          <a:stretch>
            <a:fillRect/>
          </a:stretch>
        </p:blipFill>
        <p:spPr>
          <a:xfrm>
            <a:off x="777575" y="697600"/>
            <a:ext cx="2878500" cy="2502315"/>
          </a:xfrm>
          <a:prstGeom prst="rect">
            <a:avLst/>
          </a:prstGeom>
          <a:noFill/>
          <a:ln>
            <a:noFill/>
          </a:ln>
        </p:spPr>
      </p:pic>
      <p:sp>
        <p:nvSpPr>
          <p:cNvPr id="218" name="Google Shape;218;p32"/>
          <p:cNvSpPr txBox="1"/>
          <p:nvPr/>
        </p:nvSpPr>
        <p:spPr>
          <a:xfrm>
            <a:off x="1148250" y="3106525"/>
            <a:ext cx="11484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000">
                <a:solidFill>
                  <a:schemeClr val="dk1"/>
                </a:solidFill>
                <a:latin typeface="Times New Roman"/>
                <a:ea typeface="Times New Roman"/>
                <a:cs typeface="Times New Roman"/>
                <a:sym typeface="Times New Roman"/>
              </a:rPr>
              <a:t>Tabel 10</a:t>
            </a:r>
            <a:endParaRPr sz="1000">
              <a:solidFill>
                <a:schemeClr val="dk1"/>
              </a:solidFill>
              <a:latin typeface="Times New Roman"/>
              <a:ea typeface="Times New Roman"/>
              <a:cs typeface="Times New Roman"/>
              <a:sym typeface="Times New Roman"/>
            </a:endParaRPr>
          </a:p>
        </p:txBody>
      </p:sp>
      <p:sp>
        <p:nvSpPr>
          <p:cNvPr id="219" name="Google Shape;219;p32"/>
          <p:cNvSpPr txBox="1"/>
          <p:nvPr/>
        </p:nvSpPr>
        <p:spPr>
          <a:xfrm>
            <a:off x="5928600" y="3106525"/>
            <a:ext cx="765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11</a:t>
            </a:r>
            <a:endParaRPr sz="1000">
              <a:solidFill>
                <a:schemeClr val="dk1"/>
              </a:solidFill>
              <a:latin typeface="Times New Roman"/>
              <a:ea typeface="Times New Roman"/>
              <a:cs typeface="Times New Roman"/>
              <a:sym typeface="Times New Roman"/>
            </a:endParaRPr>
          </a:p>
        </p:txBody>
      </p:sp>
      <p:sp>
        <p:nvSpPr>
          <p:cNvPr id="220" name="Google Shape;220;p32"/>
          <p:cNvSpPr txBox="1"/>
          <p:nvPr/>
        </p:nvSpPr>
        <p:spPr>
          <a:xfrm>
            <a:off x="4486050" y="3445225"/>
            <a:ext cx="41367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ro" sz="1000">
                <a:solidFill>
                  <a:schemeClr val="dk1"/>
                </a:solidFill>
                <a:latin typeface="Times New Roman"/>
                <a:ea typeface="Times New Roman"/>
                <a:cs typeface="Times New Roman"/>
                <a:sym typeface="Times New Roman"/>
              </a:rPr>
              <a:t>Testul Augmented Dickey-Fuller (ADF)</a:t>
            </a:r>
            <a:r>
              <a:rPr lang="ro" sz="1000">
                <a:solidFill>
                  <a:schemeClr val="dk1"/>
                </a:solidFill>
                <a:latin typeface="Times New Roman"/>
                <a:ea typeface="Times New Roman"/>
                <a:cs typeface="Times New Roman"/>
                <a:sym typeface="Times New Roman"/>
              </a:rPr>
              <a:t>, aplicat </a:t>
            </a:r>
            <a:r>
              <a:rPr b="1" lang="ro" sz="1000">
                <a:solidFill>
                  <a:schemeClr val="dk1"/>
                </a:solidFill>
                <a:latin typeface="Times New Roman"/>
                <a:ea typeface="Times New Roman"/>
                <a:cs typeface="Times New Roman"/>
                <a:sym typeface="Times New Roman"/>
              </a:rPr>
              <a:t>asupra primei diferențe</a:t>
            </a:r>
            <a:r>
              <a:rPr lang="ro" sz="1000">
                <a:solidFill>
                  <a:schemeClr val="dk1"/>
                </a:solidFill>
                <a:latin typeface="Times New Roman"/>
                <a:ea typeface="Times New Roman"/>
                <a:cs typeface="Times New Roman"/>
                <a:sym typeface="Times New Roman"/>
              </a:rPr>
              <a:t> a seriei fără componente deterministe (type = "none"), arată că seria este </a:t>
            </a:r>
            <a:r>
              <a:rPr b="1" lang="ro" sz="1000">
                <a:solidFill>
                  <a:schemeClr val="dk1"/>
                </a:solidFill>
                <a:latin typeface="Times New Roman"/>
                <a:ea typeface="Times New Roman"/>
                <a:cs typeface="Times New Roman"/>
                <a:sym typeface="Times New Roman"/>
              </a:rPr>
              <a:t>staționară.</a:t>
            </a:r>
            <a:r>
              <a:rPr lang="ro" sz="1000">
                <a:solidFill>
                  <a:schemeClr val="dk1"/>
                </a:solidFill>
                <a:latin typeface="Times New Roman"/>
                <a:ea typeface="Times New Roman"/>
                <a:cs typeface="Times New Roman"/>
                <a:sym typeface="Times New Roman"/>
              </a:rPr>
              <a:t> Statistica testului este -9.2086, iar în modul |−9.2086| este mai mare decât toate valorile critice (|−9.2086| &gt; |2.58| la 1%, &gt; |1.95| la 5%, &gt; |1.62| la 10%). Prin urmare, respingem ipoteza nulă de prezență a unei rădăcini unitare și concluzionăm că </a:t>
            </a:r>
            <a:r>
              <a:rPr b="1" lang="ro" sz="1000">
                <a:solidFill>
                  <a:schemeClr val="dk1"/>
                </a:solidFill>
                <a:latin typeface="Times New Roman"/>
                <a:ea typeface="Times New Roman"/>
                <a:cs typeface="Times New Roman"/>
                <a:sym typeface="Times New Roman"/>
              </a:rPr>
              <a:t>seria diferențiată este staționară.</a:t>
            </a:r>
            <a:r>
              <a:rPr lang="ro" sz="1000">
                <a:solidFill>
                  <a:schemeClr val="dk1"/>
                </a:solidFill>
                <a:latin typeface="Times New Roman"/>
                <a:ea typeface="Times New Roman"/>
                <a:cs typeface="Times New Roman"/>
                <a:sym typeface="Times New Roman"/>
              </a:rPr>
              <a:t> Coeficientul z.lag.1 este semnificativ (p &lt; 2e-16), susținând această concluzie, în timp ce z.diff.lag este nesemnificativ (p = 0.859), indicând lipsa autocorelației de ordinul întâi în seria diferențiată.</a:t>
            </a:r>
            <a:endParaRPr sz="1000">
              <a:solidFill>
                <a:schemeClr val="dk1"/>
              </a:solidFill>
              <a:latin typeface="Times New Roman"/>
              <a:ea typeface="Times New Roman"/>
              <a:cs typeface="Times New Roman"/>
              <a:sym typeface="Times New Roman"/>
            </a:endParaRPr>
          </a:p>
        </p:txBody>
      </p:sp>
      <p:pic>
        <p:nvPicPr>
          <p:cNvPr id="221" name="Google Shape;221;p32"/>
          <p:cNvPicPr preferRelativeResize="0"/>
          <p:nvPr/>
        </p:nvPicPr>
        <p:blipFill>
          <a:blip r:embed="rId4">
            <a:alphaModFix/>
          </a:blip>
          <a:stretch>
            <a:fillRect/>
          </a:stretch>
        </p:blipFill>
        <p:spPr>
          <a:xfrm>
            <a:off x="5036462" y="572700"/>
            <a:ext cx="3035876" cy="2319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645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Rădăcina</a:t>
            </a:r>
            <a:r>
              <a:rPr b="1" lang="ro" sz="2020">
                <a:latin typeface="Times New Roman"/>
                <a:ea typeface="Times New Roman"/>
                <a:cs typeface="Times New Roman"/>
                <a:sym typeface="Times New Roman"/>
              </a:rPr>
              <a:t> unitar</a:t>
            </a:r>
            <a:r>
              <a:rPr b="1" lang="ro" sz="2000">
                <a:latin typeface="Times New Roman"/>
                <a:ea typeface="Times New Roman"/>
                <a:cs typeface="Times New Roman"/>
                <a:sym typeface="Times New Roman"/>
              </a:rPr>
              <a:t>ă</a:t>
            </a:r>
            <a:r>
              <a:rPr b="1" lang="ro" sz="2020">
                <a:latin typeface="Times New Roman"/>
                <a:ea typeface="Times New Roman"/>
                <a:cs typeface="Times New Roman"/>
                <a:sym typeface="Times New Roman"/>
              </a:rPr>
              <a:t> pentru Intercept</a:t>
            </a:r>
            <a:endParaRPr b="1" sz="2020">
              <a:latin typeface="Times New Roman"/>
              <a:ea typeface="Times New Roman"/>
              <a:cs typeface="Times New Roman"/>
              <a:sym typeface="Times New Roman"/>
            </a:endParaRPr>
          </a:p>
        </p:txBody>
      </p:sp>
      <p:sp>
        <p:nvSpPr>
          <p:cNvPr id="227" name="Google Shape;227;p33"/>
          <p:cNvSpPr txBox="1"/>
          <p:nvPr>
            <p:ph idx="1" type="body"/>
          </p:nvPr>
        </p:nvSpPr>
        <p:spPr>
          <a:xfrm>
            <a:off x="4207725" y="3243750"/>
            <a:ext cx="4585200" cy="2072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ro" sz="1000">
                <a:solidFill>
                  <a:schemeClr val="dk1"/>
                </a:solidFill>
                <a:latin typeface="Times New Roman"/>
                <a:ea typeface="Times New Roman"/>
                <a:cs typeface="Times New Roman"/>
                <a:sym typeface="Times New Roman"/>
              </a:rPr>
              <a:t>  </a:t>
            </a:r>
            <a:r>
              <a:rPr b="1" lang="ro" sz="1000">
                <a:solidFill>
                  <a:schemeClr val="dk1"/>
                </a:solidFill>
                <a:latin typeface="Times New Roman"/>
                <a:ea typeface="Times New Roman"/>
                <a:cs typeface="Times New Roman"/>
                <a:sym typeface="Times New Roman"/>
              </a:rPr>
              <a:t>Testul Augmented Dickey-Fuller (ADF)</a:t>
            </a:r>
            <a:r>
              <a:rPr lang="ro" sz="1000">
                <a:solidFill>
                  <a:schemeClr val="dk1"/>
                </a:solidFill>
                <a:latin typeface="Times New Roman"/>
                <a:ea typeface="Times New Roman"/>
                <a:cs typeface="Times New Roman"/>
                <a:sym typeface="Times New Roman"/>
              </a:rPr>
              <a:t>, aplicat </a:t>
            </a:r>
            <a:r>
              <a:rPr b="1" lang="ro" sz="1000">
                <a:solidFill>
                  <a:schemeClr val="dk1"/>
                </a:solidFill>
                <a:latin typeface="Times New Roman"/>
                <a:ea typeface="Times New Roman"/>
                <a:cs typeface="Times New Roman"/>
                <a:sym typeface="Times New Roman"/>
              </a:rPr>
              <a:t>asupra primei diferențe</a:t>
            </a:r>
            <a:r>
              <a:rPr lang="ro" sz="1000">
                <a:solidFill>
                  <a:schemeClr val="dk1"/>
                </a:solidFill>
                <a:latin typeface="Times New Roman"/>
                <a:ea typeface="Times New Roman"/>
                <a:cs typeface="Times New Roman"/>
                <a:sym typeface="Times New Roman"/>
              </a:rPr>
              <a:t> a seriei și </a:t>
            </a:r>
            <a:r>
              <a:rPr b="1" lang="ro" sz="1000">
                <a:solidFill>
                  <a:schemeClr val="dk1"/>
                </a:solidFill>
                <a:latin typeface="Times New Roman"/>
                <a:ea typeface="Times New Roman"/>
                <a:cs typeface="Times New Roman"/>
                <a:sym typeface="Times New Roman"/>
              </a:rPr>
              <a:t>incluzând o constantă</a:t>
            </a:r>
            <a:r>
              <a:rPr lang="ro" sz="1000">
                <a:solidFill>
                  <a:schemeClr val="dk1"/>
                </a:solidFill>
                <a:latin typeface="Times New Roman"/>
                <a:ea typeface="Times New Roman"/>
                <a:cs typeface="Times New Roman"/>
                <a:sym typeface="Times New Roman"/>
              </a:rPr>
              <a:t> (type = "drift"), indică faptul că </a:t>
            </a:r>
            <a:r>
              <a:rPr b="1" lang="ro" sz="1000" u="sng">
                <a:solidFill>
                  <a:schemeClr val="dk1"/>
                </a:solidFill>
                <a:latin typeface="Times New Roman"/>
                <a:ea typeface="Times New Roman"/>
                <a:cs typeface="Times New Roman"/>
                <a:sym typeface="Times New Roman"/>
              </a:rPr>
              <a:t>seria a devenit staționară.</a:t>
            </a:r>
            <a:r>
              <a:rPr lang="ro" sz="1000">
                <a:solidFill>
                  <a:schemeClr val="dk1"/>
                </a:solidFill>
                <a:latin typeface="Times New Roman"/>
                <a:ea typeface="Times New Roman"/>
                <a:cs typeface="Times New Roman"/>
                <a:sym typeface="Times New Roman"/>
              </a:rPr>
              <a:t> Statisticile absolute ale testului sunt 9.3467, respectiv 43.6903, fiind mai mari decât toate valorile critice corespunzătoare (|−9.3467| &gt; |3.46| la 1%, &gt; |2.88| la 5%, &gt; |2.57| la 10%; |43.69|&gt;|6.52|&gt;|4.63|&gt;|3.81|). Astfel, respingem ipoteza nulă de prezență a unei rădăcini unitare, concluzionând că seria diferențiată este staționară. Coeficientul z.lag.1 este semnificativ (p &lt; 2e-16), susținând această concluzie, în timp ce z.diff.lag este nesemnificativ (p = 0.945), indicând</a:t>
            </a:r>
            <a:r>
              <a:rPr b="1" lang="ro" sz="1000">
                <a:solidFill>
                  <a:schemeClr val="dk1"/>
                </a:solidFill>
                <a:latin typeface="Times New Roman"/>
                <a:ea typeface="Times New Roman"/>
                <a:cs typeface="Times New Roman"/>
                <a:sym typeface="Times New Roman"/>
              </a:rPr>
              <a:t> absența autocorelației de ordinul întâi </a:t>
            </a:r>
            <a:r>
              <a:rPr lang="ro" sz="1000">
                <a:solidFill>
                  <a:schemeClr val="dk1"/>
                </a:solidFill>
                <a:latin typeface="Times New Roman"/>
                <a:ea typeface="Times New Roman"/>
                <a:cs typeface="Times New Roman"/>
                <a:sym typeface="Times New Roman"/>
              </a:rPr>
              <a:t>în diferențele seriei. De asemenea, componenta de drift (Intercept) este nesemnificativă (p = 0.142), ceea ce sugerează că nu este necesară o constantă în modelul de regresie.</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228" name="Google Shape;228;p33"/>
          <p:cNvPicPr preferRelativeResize="0"/>
          <p:nvPr/>
        </p:nvPicPr>
        <p:blipFill>
          <a:blip r:embed="rId3">
            <a:alphaModFix/>
          </a:blip>
          <a:stretch>
            <a:fillRect/>
          </a:stretch>
        </p:blipFill>
        <p:spPr>
          <a:xfrm>
            <a:off x="5057825" y="432425"/>
            <a:ext cx="2885001" cy="2334125"/>
          </a:xfrm>
          <a:prstGeom prst="rect">
            <a:avLst/>
          </a:prstGeom>
          <a:noFill/>
          <a:ln>
            <a:noFill/>
          </a:ln>
        </p:spPr>
      </p:pic>
      <p:sp>
        <p:nvSpPr>
          <p:cNvPr id="229" name="Google Shape;229;p33"/>
          <p:cNvSpPr txBox="1"/>
          <p:nvPr/>
        </p:nvSpPr>
        <p:spPr>
          <a:xfrm>
            <a:off x="-39325" y="3341100"/>
            <a:ext cx="3995400" cy="187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000">
                <a:solidFill>
                  <a:schemeClr val="dk1"/>
                </a:solidFill>
                <a:latin typeface="Times New Roman"/>
                <a:ea typeface="Times New Roman"/>
                <a:cs typeface="Times New Roman"/>
                <a:sym typeface="Times New Roman"/>
              </a:rPr>
              <a:t>  </a:t>
            </a:r>
            <a:r>
              <a:rPr b="1" lang="ro" sz="1000">
                <a:solidFill>
                  <a:schemeClr val="dk1"/>
                </a:solidFill>
                <a:latin typeface="Times New Roman"/>
                <a:ea typeface="Times New Roman"/>
                <a:cs typeface="Times New Roman"/>
                <a:sym typeface="Times New Roman"/>
              </a:rPr>
              <a:t>Testul Augmented Dickey-Fuller (ADF)</a:t>
            </a:r>
            <a:r>
              <a:rPr lang="ro" sz="1000">
                <a:solidFill>
                  <a:schemeClr val="dk1"/>
                </a:solidFill>
                <a:latin typeface="Times New Roman"/>
                <a:ea typeface="Times New Roman"/>
                <a:cs typeface="Times New Roman"/>
                <a:sym typeface="Times New Roman"/>
              </a:rPr>
              <a:t> aplicat </a:t>
            </a:r>
            <a:r>
              <a:rPr b="1" lang="ro" sz="1000">
                <a:solidFill>
                  <a:schemeClr val="dk1"/>
                </a:solidFill>
                <a:latin typeface="Times New Roman"/>
                <a:ea typeface="Times New Roman"/>
                <a:cs typeface="Times New Roman"/>
                <a:sym typeface="Times New Roman"/>
              </a:rPr>
              <a:t>cu intercept (drift) </a:t>
            </a:r>
            <a:r>
              <a:rPr lang="ro" sz="1000">
                <a:solidFill>
                  <a:schemeClr val="dk1"/>
                </a:solidFill>
                <a:latin typeface="Times New Roman"/>
                <a:ea typeface="Times New Roman"/>
                <a:cs typeface="Times New Roman"/>
                <a:sym typeface="Times New Roman"/>
              </a:rPr>
              <a:t>(type = "drift") </a:t>
            </a:r>
            <a:r>
              <a:rPr b="1" lang="ro" sz="1000">
                <a:solidFill>
                  <a:schemeClr val="dk1"/>
                </a:solidFill>
                <a:latin typeface="Times New Roman"/>
                <a:ea typeface="Times New Roman"/>
                <a:cs typeface="Times New Roman"/>
                <a:sym typeface="Times New Roman"/>
              </a:rPr>
              <a:t>asupra seriei originale</a:t>
            </a:r>
            <a:r>
              <a:rPr lang="ro" sz="1000">
                <a:solidFill>
                  <a:schemeClr val="dk1"/>
                </a:solidFill>
                <a:latin typeface="Times New Roman"/>
                <a:ea typeface="Times New Roman"/>
                <a:cs typeface="Times New Roman"/>
                <a:sym typeface="Times New Roman"/>
              </a:rPr>
              <a:t> arată că aceasta </a:t>
            </a:r>
            <a:r>
              <a:rPr b="1" lang="ro" sz="1000">
                <a:solidFill>
                  <a:schemeClr val="dk1"/>
                </a:solidFill>
                <a:latin typeface="Times New Roman"/>
                <a:ea typeface="Times New Roman"/>
                <a:cs typeface="Times New Roman"/>
                <a:sym typeface="Times New Roman"/>
              </a:rPr>
              <a:t>nu este staționară. </a:t>
            </a:r>
            <a:r>
              <a:rPr lang="ro" sz="1000">
                <a:solidFill>
                  <a:schemeClr val="dk1"/>
                </a:solidFill>
                <a:latin typeface="Times New Roman"/>
                <a:ea typeface="Times New Roman"/>
                <a:cs typeface="Times New Roman"/>
                <a:sym typeface="Times New Roman"/>
              </a:rPr>
              <a:t>Statistica testului tau este −1.2334, iar în modul |−1.2334| &lt; |−2.57|&lt;|-2.88|&lt;|-2.57|, ceea ce înseamnă că nu putem respinge ipoteza nulă a prezenței unei rădăcini unitare. De asemenea, statistica phi este |1.8584|&lt;|6.52|/|4.63|/|3.81|, ceea ce înseamnă că nici interceptul nu este semnificativ, confirmând că </a:t>
            </a:r>
            <a:r>
              <a:rPr b="1" lang="ro" sz="1000">
                <a:solidFill>
                  <a:schemeClr val="dk1"/>
                </a:solidFill>
                <a:latin typeface="Times New Roman"/>
                <a:ea typeface="Times New Roman"/>
                <a:cs typeface="Times New Roman"/>
                <a:sym typeface="Times New Roman"/>
              </a:rPr>
              <a:t>seria nu are nici tendință deterministă și nici nu este staționară.</a:t>
            </a:r>
            <a:r>
              <a:rPr lang="ro" sz="1000">
                <a:solidFill>
                  <a:schemeClr val="dk1"/>
                </a:solidFill>
                <a:latin typeface="Times New Roman"/>
                <a:ea typeface="Times New Roman"/>
                <a:cs typeface="Times New Roman"/>
                <a:sym typeface="Times New Roman"/>
              </a:rPr>
              <a:t> Coeficientul z.lag.1 este nesemnificativ (p = 0.219), în timp ce z.diff.lag este semnificativ (p &lt; 0.001), sugerând </a:t>
            </a:r>
            <a:r>
              <a:rPr b="1" lang="ro" sz="1000">
                <a:solidFill>
                  <a:schemeClr val="dk1"/>
                </a:solidFill>
                <a:latin typeface="Times New Roman"/>
                <a:ea typeface="Times New Roman"/>
                <a:cs typeface="Times New Roman"/>
                <a:sym typeface="Times New Roman"/>
              </a:rPr>
              <a:t>prezența autocorelației</a:t>
            </a:r>
            <a:r>
              <a:rPr lang="ro" sz="1000">
                <a:solidFill>
                  <a:schemeClr val="dk1"/>
                </a:solidFill>
                <a:latin typeface="Times New Roman"/>
                <a:ea typeface="Times New Roman"/>
                <a:cs typeface="Times New Roman"/>
                <a:sym typeface="Times New Roman"/>
              </a:rPr>
              <a:t> în serie. Rezultatele susțin necesitatea diferențierii seriei pentru a atinge staționaritatea.</a:t>
            </a:r>
            <a:endParaRPr sz="1700">
              <a:solidFill>
                <a:schemeClr val="dk1"/>
              </a:solidFill>
              <a:latin typeface="Times New Roman"/>
              <a:ea typeface="Times New Roman"/>
              <a:cs typeface="Times New Roman"/>
              <a:sym typeface="Times New Roman"/>
            </a:endParaRPr>
          </a:p>
        </p:txBody>
      </p:sp>
      <p:pic>
        <p:nvPicPr>
          <p:cNvPr id="230" name="Google Shape;230;p33"/>
          <p:cNvPicPr preferRelativeResize="0"/>
          <p:nvPr/>
        </p:nvPicPr>
        <p:blipFill>
          <a:blip r:embed="rId4">
            <a:alphaModFix/>
          </a:blip>
          <a:stretch>
            <a:fillRect/>
          </a:stretch>
        </p:blipFill>
        <p:spPr>
          <a:xfrm>
            <a:off x="630200" y="432425"/>
            <a:ext cx="2885000" cy="2666625"/>
          </a:xfrm>
          <a:prstGeom prst="rect">
            <a:avLst/>
          </a:prstGeom>
          <a:noFill/>
          <a:ln>
            <a:noFill/>
          </a:ln>
        </p:spPr>
      </p:pic>
      <p:sp>
        <p:nvSpPr>
          <p:cNvPr id="231" name="Google Shape;231;p33"/>
          <p:cNvSpPr txBox="1"/>
          <p:nvPr/>
        </p:nvSpPr>
        <p:spPr>
          <a:xfrm>
            <a:off x="1444300" y="3099050"/>
            <a:ext cx="69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rgbClr val="1D2125"/>
                </a:solidFill>
                <a:latin typeface="Times New Roman"/>
                <a:ea typeface="Times New Roman"/>
                <a:cs typeface="Times New Roman"/>
                <a:sym typeface="Times New Roman"/>
              </a:rPr>
              <a:t>Tabel 12</a:t>
            </a:r>
            <a:endParaRPr sz="1000">
              <a:solidFill>
                <a:srgbClr val="1D2125"/>
              </a:solidFill>
              <a:latin typeface="Times New Roman"/>
              <a:ea typeface="Times New Roman"/>
              <a:cs typeface="Times New Roman"/>
              <a:sym typeface="Times New Roman"/>
            </a:endParaRPr>
          </a:p>
        </p:txBody>
      </p:sp>
      <p:sp>
        <p:nvSpPr>
          <p:cNvPr id="232" name="Google Shape;232;p33"/>
          <p:cNvSpPr txBox="1"/>
          <p:nvPr/>
        </p:nvSpPr>
        <p:spPr>
          <a:xfrm>
            <a:off x="5961425" y="2766550"/>
            <a:ext cx="69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13</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Rădăcina</a:t>
            </a:r>
            <a:r>
              <a:rPr b="1" lang="ro" sz="2020">
                <a:latin typeface="Times New Roman"/>
                <a:ea typeface="Times New Roman"/>
                <a:cs typeface="Times New Roman"/>
                <a:sym typeface="Times New Roman"/>
              </a:rPr>
              <a:t> </a:t>
            </a:r>
            <a:r>
              <a:rPr b="1" lang="ro" sz="2020">
                <a:latin typeface="Times New Roman"/>
                <a:ea typeface="Times New Roman"/>
                <a:cs typeface="Times New Roman"/>
                <a:sym typeface="Times New Roman"/>
              </a:rPr>
              <a:t>unitară</a:t>
            </a:r>
            <a:r>
              <a:rPr b="1" lang="ro" sz="2020">
                <a:latin typeface="Times New Roman"/>
                <a:ea typeface="Times New Roman"/>
                <a:cs typeface="Times New Roman"/>
                <a:sym typeface="Times New Roman"/>
              </a:rPr>
              <a:t> </a:t>
            </a:r>
            <a:r>
              <a:rPr b="1" lang="ro" sz="2020">
                <a:latin typeface="Times New Roman"/>
                <a:ea typeface="Times New Roman"/>
                <a:cs typeface="Times New Roman"/>
                <a:sym typeface="Times New Roman"/>
              </a:rPr>
              <a:t>în</a:t>
            </a:r>
            <a:r>
              <a:rPr b="1" lang="ro" sz="2020">
                <a:latin typeface="Times New Roman"/>
                <a:ea typeface="Times New Roman"/>
                <a:cs typeface="Times New Roman"/>
                <a:sym typeface="Times New Roman"/>
              </a:rPr>
              <a:t> trend si Intercept</a:t>
            </a:r>
            <a:endParaRPr b="1" sz="2020">
              <a:latin typeface="Times New Roman"/>
              <a:ea typeface="Times New Roman"/>
              <a:cs typeface="Times New Roman"/>
              <a:sym typeface="Times New Roman"/>
            </a:endParaRPr>
          </a:p>
        </p:txBody>
      </p:sp>
      <p:sp>
        <p:nvSpPr>
          <p:cNvPr id="238" name="Google Shape;238;p34"/>
          <p:cNvSpPr txBox="1"/>
          <p:nvPr>
            <p:ph idx="1" type="body"/>
          </p:nvPr>
        </p:nvSpPr>
        <p:spPr>
          <a:xfrm>
            <a:off x="0" y="2949275"/>
            <a:ext cx="4356900" cy="21942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1200"/>
              </a:spcAft>
              <a:buSzPts val="523"/>
              <a:buNone/>
            </a:pPr>
            <a:r>
              <a:rPr lang="ro" sz="955">
                <a:solidFill>
                  <a:schemeClr val="dk1"/>
                </a:solidFill>
                <a:latin typeface="Times New Roman"/>
                <a:ea typeface="Times New Roman"/>
                <a:cs typeface="Times New Roman"/>
                <a:sym typeface="Times New Roman"/>
              </a:rPr>
              <a:t>  </a:t>
            </a:r>
            <a:r>
              <a:rPr b="1" lang="ro" sz="955">
                <a:solidFill>
                  <a:schemeClr val="dk1"/>
                </a:solidFill>
                <a:latin typeface="Times New Roman"/>
                <a:ea typeface="Times New Roman"/>
                <a:cs typeface="Times New Roman"/>
                <a:sym typeface="Times New Roman"/>
              </a:rPr>
              <a:t>Testul Augmented Dickey-Fuller (ADF)</a:t>
            </a:r>
            <a:r>
              <a:rPr lang="ro" sz="955">
                <a:solidFill>
                  <a:schemeClr val="dk1"/>
                </a:solidFill>
                <a:latin typeface="Times New Roman"/>
                <a:ea typeface="Times New Roman"/>
                <a:cs typeface="Times New Roman"/>
                <a:sym typeface="Times New Roman"/>
              </a:rPr>
              <a:t> aplicat cu elemente deterministe de tip </a:t>
            </a:r>
            <a:r>
              <a:rPr b="1" lang="ro" sz="955">
                <a:solidFill>
                  <a:schemeClr val="dk1"/>
                </a:solidFill>
                <a:latin typeface="Times New Roman"/>
                <a:ea typeface="Times New Roman"/>
                <a:cs typeface="Times New Roman"/>
                <a:sym typeface="Times New Roman"/>
              </a:rPr>
              <a:t>trend</a:t>
            </a:r>
            <a:r>
              <a:rPr lang="ro" sz="955">
                <a:solidFill>
                  <a:schemeClr val="dk1"/>
                </a:solidFill>
                <a:latin typeface="Times New Roman"/>
                <a:ea typeface="Times New Roman"/>
                <a:cs typeface="Times New Roman"/>
                <a:sym typeface="Times New Roman"/>
              </a:rPr>
              <a:t> (type = "trend") indică faptul că </a:t>
            </a:r>
            <a:r>
              <a:rPr b="1" lang="ro" sz="955">
                <a:solidFill>
                  <a:schemeClr val="dk1"/>
                </a:solidFill>
                <a:latin typeface="Times New Roman"/>
                <a:ea typeface="Times New Roman"/>
                <a:cs typeface="Times New Roman"/>
                <a:sym typeface="Times New Roman"/>
              </a:rPr>
              <a:t>seria nu este staționară.</a:t>
            </a:r>
            <a:r>
              <a:rPr lang="ro" sz="955">
                <a:solidFill>
                  <a:schemeClr val="dk1"/>
                </a:solidFill>
                <a:latin typeface="Times New Roman"/>
                <a:ea typeface="Times New Roman"/>
                <a:cs typeface="Times New Roman"/>
                <a:sym typeface="Times New Roman"/>
              </a:rPr>
              <a:t> Statistica testului este −2.489, iar în modul |−2.489| &lt; toate valorile critice tau3 (de exemplu, |−2.489| &lt; |-3.13|, valoarea critică la 10%), ceea ce înseamnă că nu putem respinge ipoteza nulă privind prezența unei rădăcini unitare. De asemenea, valorile testelor suplimentare phi2 și phi3 (care evaluează semnificația componentelor deterministe) sunt 2.8575 și 3.171, ambele fiind mai mici în modul decât valorile critice aferente (|2.8575| &lt; 4.07 pentru phi2 și |3.171| &lt; 5.47 pentru phi3, la nivelul de semnificație de 10%). Prin urmare, nici driftul, nici trendul nu sunt semnificativi statistic, iar seria analizată </a:t>
            </a:r>
            <a:r>
              <a:rPr b="1" lang="ro" sz="955">
                <a:solidFill>
                  <a:schemeClr val="dk1"/>
                </a:solidFill>
                <a:latin typeface="Times New Roman"/>
                <a:ea typeface="Times New Roman"/>
                <a:cs typeface="Times New Roman"/>
                <a:sym typeface="Times New Roman"/>
              </a:rPr>
              <a:t>necesită diferențiere</a:t>
            </a:r>
            <a:r>
              <a:rPr lang="ro" sz="955">
                <a:solidFill>
                  <a:schemeClr val="dk1"/>
                </a:solidFill>
                <a:latin typeface="Times New Roman"/>
                <a:ea typeface="Times New Roman"/>
                <a:cs typeface="Times New Roman"/>
                <a:sym typeface="Times New Roman"/>
              </a:rPr>
              <a:t> pentru a deveni staționară. Această concluzie este susținută și de coeficientul z.lag.1, care este semnificativ (p = 0.0135), dar insuficient pentru a respinge ipoteza nulă în ansamblul testului. Coeficientul z.diff.lag este semnificativ (p &lt; 0.001), ceea ce semnalează </a:t>
            </a:r>
            <a:r>
              <a:rPr b="1" lang="ro" sz="955">
                <a:solidFill>
                  <a:schemeClr val="dk1"/>
                </a:solidFill>
                <a:latin typeface="Times New Roman"/>
                <a:ea typeface="Times New Roman"/>
                <a:cs typeface="Times New Roman"/>
                <a:sym typeface="Times New Roman"/>
              </a:rPr>
              <a:t>prezența autocorelației de ordinul întâi.</a:t>
            </a:r>
            <a:endParaRPr b="1" sz="955">
              <a:solidFill>
                <a:schemeClr val="dk1"/>
              </a:solidFill>
              <a:latin typeface="Times New Roman"/>
              <a:ea typeface="Times New Roman"/>
              <a:cs typeface="Times New Roman"/>
              <a:sym typeface="Times New Roman"/>
            </a:endParaRPr>
          </a:p>
        </p:txBody>
      </p:sp>
      <p:pic>
        <p:nvPicPr>
          <p:cNvPr id="239" name="Google Shape;239;p34"/>
          <p:cNvPicPr preferRelativeResize="0"/>
          <p:nvPr/>
        </p:nvPicPr>
        <p:blipFill>
          <a:blip r:embed="rId3">
            <a:alphaModFix/>
          </a:blip>
          <a:stretch>
            <a:fillRect/>
          </a:stretch>
        </p:blipFill>
        <p:spPr>
          <a:xfrm>
            <a:off x="663525" y="394775"/>
            <a:ext cx="2498075" cy="2428675"/>
          </a:xfrm>
          <a:prstGeom prst="rect">
            <a:avLst/>
          </a:prstGeom>
          <a:noFill/>
          <a:ln>
            <a:noFill/>
          </a:ln>
        </p:spPr>
      </p:pic>
      <p:sp>
        <p:nvSpPr>
          <p:cNvPr id="240" name="Google Shape;240;p34"/>
          <p:cNvSpPr txBox="1"/>
          <p:nvPr/>
        </p:nvSpPr>
        <p:spPr>
          <a:xfrm>
            <a:off x="1313400" y="2786950"/>
            <a:ext cx="692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14</a:t>
            </a:r>
            <a:endParaRPr sz="1000">
              <a:solidFill>
                <a:schemeClr val="dk1"/>
              </a:solidFill>
              <a:latin typeface="Times New Roman"/>
              <a:ea typeface="Times New Roman"/>
              <a:cs typeface="Times New Roman"/>
              <a:sym typeface="Times New Roman"/>
            </a:endParaRPr>
          </a:p>
        </p:txBody>
      </p:sp>
      <p:pic>
        <p:nvPicPr>
          <p:cNvPr id="241" name="Google Shape;241;p34" title="Screenshot 2025-06-03 154307.png"/>
          <p:cNvPicPr preferRelativeResize="0"/>
          <p:nvPr/>
        </p:nvPicPr>
        <p:blipFill>
          <a:blip r:embed="rId4">
            <a:alphaModFix/>
          </a:blip>
          <a:stretch>
            <a:fillRect/>
          </a:stretch>
        </p:blipFill>
        <p:spPr>
          <a:xfrm>
            <a:off x="5083400" y="331900"/>
            <a:ext cx="2782701" cy="2357825"/>
          </a:xfrm>
          <a:prstGeom prst="rect">
            <a:avLst/>
          </a:prstGeom>
          <a:noFill/>
          <a:ln>
            <a:noFill/>
          </a:ln>
        </p:spPr>
      </p:pic>
      <p:sp>
        <p:nvSpPr>
          <p:cNvPr id="242" name="Google Shape;242;p34"/>
          <p:cNvSpPr txBox="1"/>
          <p:nvPr/>
        </p:nvSpPr>
        <p:spPr>
          <a:xfrm>
            <a:off x="6101100" y="2571750"/>
            <a:ext cx="74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15</a:t>
            </a:r>
            <a:endParaRPr sz="1000">
              <a:solidFill>
                <a:schemeClr val="dk1"/>
              </a:solidFill>
              <a:latin typeface="Times New Roman"/>
              <a:ea typeface="Times New Roman"/>
              <a:cs typeface="Times New Roman"/>
              <a:sym typeface="Times New Roman"/>
            </a:endParaRPr>
          </a:p>
        </p:txBody>
      </p:sp>
      <p:sp>
        <p:nvSpPr>
          <p:cNvPr id="243" name="Google Shape;243;p34"/>
          <p:cNvSpPr txBox="1"/>
          <p:nvPr/>
        </p:nvSpPr>
        <p:spPr>
          <a:xfrm>
            <a:off x="4572000" y="2910450"/>
            <a:ext cx="4530000" cy="193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o" sz="1000">
                <a:solidFill>
                  <a:schemeClr val="dk1"/>
                </a:solidFill>
                <a:latin typeface="Times New Roman"/>
                <a:ea typeface="Times New Roman"/>
                <a:cs typeface="Times New Roman"/>
                <a:sym typeface="Times New Roman"/>
              </a:rPr>
              <a:t> </a:t>
            </a:r>
            <a:r>
              <a:rPr b="1" lang="ro" sz="1000">
                <a:solidFill>
                  <a:schemeClr val="dk1"/>
                </a:solidFill>
                <a:latin typeface="Times New Roman"/>
                <a:ea typeface="Times New Roman"/>
                <a:cs typeface="Times New Roman"/>
                <a:sym typeface="Times New Roman"/>
              </a:rPr>
              <a:t> Statistica testului ADF</a:t>
            </a:r>
            <a:r>
              <a:rPr lang="ro" sz="1000">
                <a:solidFill>
                  <a:schemeClr val="dk1"/>
                </a:solidFill>
                <a:latin typeface="Times New Roman"/>
                <a:ea typeface="Times New Roman"/>
                <a:cs typeface="Times New Roman"/>
                <a:sym typeface="Times New Roman"/>
              </a:rPr>
              <a:t> este −9.334, care este în modul mai mare decât toate valorile critice tau3 (|−9.334| &gt; 3.99 la 1%), ceea ce înseamnă că respingem ipoteza nulă a existenței unei rădăcini unitare — deci </a:t>
            </a:r>
            <a:r>
              <a:rPr b="1" lang="ro" sz="1000">
                <a:solidFill>
                  <a:schemeClr val="dk1"/>
                </a:solidFill>
                <a:latin typeface="Times New Roman"/>
                <a:ea typeface="Times New Roman"/>
                <a:cs typeface="Times New Roman"/>
                <a:sym typeface="Times New Roman"/>
              </a:rPr>
              <a:t>seria este staționară după diferențiere.</a:t>
            </a:r>
            <a:r>
              <a:rPr lang="ro" sz="1000">
                <a:solidFill>
                  <a:schemeClr val="dk1"/>
                </a:solidFill>
                <a:latin typeface="Times New Roman"/>
                <a:ea typeface="Times New Roman"/>
                <a:cs typeface="Times New Roman"/>
                <a:sym typeface="Times New Roman"/>
              </a:rPr>
              <a:t> Valorile testelor suplimentare phi2 și phi3, care testează semnificația driftului și a trendului, sunt foarte mari: 29.0768 și 43.6051. Acestea depășesc cu mult valorile critice respective (phi2 &gt; 6.22 și phi3 &gt; 8.43 la 1%), indicând că </a:t>
            </a:r>
            <a:r>
              <a:rPr b="1" lang="ro" sz="1000">
                <a:solidFill>
                  <a:schemeClr val="dk1"/>
                </a:solidFill>
                <a:latin typeface="Times New Roman"/>
                <a:ea typeface="Times New Roman"/>
                <a:cs typeface="Times New Roman"/>
                <a:sym typeface="Times New Roman"/>
              </a:rPr>
              <a:t>modelul cu componente deterministe (intercept și trend) este statistic semnificativ</a:t>
            </a:r>
            <a:r>
              <a:rPr lang="ro" sz="1000">
                <a:solidFill>
                  <a:schemeClr val="dk1"/>
                </a:solidFill>
                <a:latin typeface="Times New Roman"/>
                <a:ea typeface="Times New Roman"/>
                <a:cs typeface="Times New Roman"/>
                <a:sym typeface="Times New Roman"/>
              </a:rPr>
              <a:t> în ansamblu. Coeficientul pentru z.lag.1 este foarte semnificativ (p &lt; 2e-16), ceea ce întărește concluzia privind staționaritatea seriei.Prin urmare, concluzionăm că </a:t>
            </a:r>
            <a:r>
              <a:rPr b="1" lang="ro" sz="1000">
                <a:solidFill>
                  <a:schemeClr val="dk1"/>
                </a:solidFill>
                <a:latin typeface="Times New Roman"/>
                <a:ea typeface="Times New Roman"/>
                <a:cs typeface="Times New Roman"/>
                <a:sym typeface="Times New Roman"/>
              </a:rPr>
              <a:t>seria diferențiată este staționară, iar modelul statistic este solid</a:t>
            </a:r>
            <a:r>
              <a:rPr lang="ro" sz="1000">
                <a:solidFill>
                  <a:schemeClr val="dk1"/>
                </a:solidFill>
                <a:latin typeface="Times New Roman"/>
                <a:ea typeface="Times New Roman"/>
                <a:cs typeface="Times New Roman"/>
                <a:sym typeface="Times New Roman"/>
              </a:rPr>
              <a:t>.</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idx="1" type="body"/>
          </p:nvPr>
        </p:nvSpPr>
        <p:spPr>
          <a:xfrm>
            <a:off x="311700" y="615600"/>
            <a:ext cx="4260300" cy="452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ro" sz="1200">
                <a:solidFill>
                  <a:srgbClr val="1D2125"/>
                </a:solidFill>
                <a:latin typeface="Times New Roman"/>
                <a:ea typeface="Times New Roman"/>
                <a:cs typeface="Times New Roman"/>
                <a:sym typeface="Times New Roman"/>
              </a:rPr>
              <a:t>Testul KPSS (Kwiatkowski-Phillips-Schmidt-Shin):</a:t>
            </a:r>
            <a:endParaRPr b="1" sz="1200">
              <a:solidFill>
                <a:srgbClr val="1D2125"/>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rPr b="1" i="1" lang="ro" sz="1100">
                <a:solidFill>
                  <a:srgbClr val="1D2125"/>
                </a:solidFill>
                <a:latin typeface="Times New Roman"/>
                <a:ea typeface="Times New Roman"/>
                <a:cs typeface="Times New Roman"/>
                <a:sym typeface="Times New Roman"/>
              </a:rPr>
              <a:t>   H0: Seria este stationara.</a:t>
            </a:r>
            <a:endParaRPr b="1" i="1" sz="1100">
              <a:solidFill>
                <a:srgbClr val="1D2125"/>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rPr b="1" i="1" lang="ro" sz="1100">
                <a:solidFill>
                  <a:srgbClr val="1D2125"/>
                </a:solidFill>
                <a:latin typeface="Times New Roman"/>
                <a:ea typeface="Times New Roman"/>
                <a:cs typeface="Times New Roman"/>
                <a:sym typeface="Times New Roman"/>
              </a:rPr>
              <a:t>   H1: Seria nu este stationara.</a:t>
            </a:r>
            <a:endParaRPr b="1" i="1" sz="1100">
              <a:solidFill>
                <a:srgbClr val="1D2125"/>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rPr lang="ro" sz="1100">
                <a:solidFill>
                  <a:schemeClr val="dk1"/>
                </a:solidFill>
                <a:latin typeface="Times New Roman"/>
                <a:ea typeface="Times New Roman"/>
                <a:cs typeface="Times New Roman"/>
                <a:sym typeface="Times New Roman"/>
              </a:rPr>
              <a:t>Aplicarea testului KPSS asupra seriei originale curs_ts a returnat o valoare a testului de 4.3541, care este mult mai mare decât pragurile critice (0.347, 0.463, 0.574, 0.739), indicând astfel că seria este </a:t>
            </a:r>
            <a:r>
              <a:rPr b="1" lang="ro" sz="1100">
                <a:solidFill>
                  <a:schemeClr val="dk1"/>
                </a:solidFill>
                <a:latin typeface="Times New Roman"/>
                <a:ea typeface="Times New Roman"/>
                <a:cs typeface="Times New Roman"/>
                <a:sym typeface="Times New Roman"/>
              </a:rPr>
              <a:t>nestationară</a:t>
            </a:r>
            <a:r>
              <a:rPr lang="ro"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rPr lang="ro" sz="1100">
                <a:solidFill>
                  <a:schemeClr val="dk1"/>
                </a:solidFill>
                <a:latin typeface="Times New Roman"/>
                <a:ea typeface="Times New Roman"/>
                <a:cs typeface="Times New Roman"/>
                <a:sym typeface="Times New Roman"/>
              </a:rPr>
              <a:t>După diferențierea seriei, testul KPSS aplicat pe diff(curs_ts) a dat o valoare a testului de 0.0617, mult mai mică decât pragurile critice, ceea ce confirmă că seria diferențiată este </a:t>
            </a:r>
            <a:r>
              <a:rPr b="1" lang="ro" sz="1100">
                <a:solidFill>
                  <a:schemeClr val="dk1"/>
                </a:solidFill>
                <a:latin typeface="Times New Roman"/>
                <a:ea typeface="Times New Roman"/>
                <a:cs typeface="Times New Roman"/>
                <a:sym typeface="Times New Roman"/>
              </a:rPr>
              <a:t>staționară</a:t>
            </a:r>
            <a:r>
              <a:rPr lang="ro"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rPr b="1" lang="ro" sz="1200">
                <a:solidFill>
                  <a:schemeClr val="dk1"/>
                </a:solidFill>
                <a:latin typeface="Times New Roman"/>
                <a:ea typeface="Times New Roman"/>
                <a:cs typeface="Times New Roman"/>
                <a:sym typeface="Times New Roman"/>
              </a:rPr>
              <a:t>Testul Phillips-Perron (PP):</a:t>
            </a:r>
            <a:endParaRPr b="1" sz="120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rPr b="1" i="1" lang="ro" sz="1200">
                <a:solidFill>
                  <a:schemeClr val="dk1"/>
                </a:solidFill>
                <a:latin typeface="Times New Roman"/>
                <a:ea typeface="Times New Roman"/>
                <a:cs typeface="Times New Roman"/>
                <a:sym typeface="Times New Roman"/>
              </a:rPr>
              <a:t>H0: Seria admite o radacina unitate.</a:t>
            </a:r>
            <a:endParaRPr b="1" i="1" sz="120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rPr b="1" i="1" lang="ro" sz="1200">
                <a:solidFill>
                  <a:schemeClr val="dk1"/>
                </a:solidFill>
                <a:latin typeface="Times New Roman"/>
                <a:ea typeface="Times New Roman"/>
                <a:cs typeface="Times New Roman"/>
                <a:sym typeface="Times New Roman"/>
              </a:rPr>
              <a:t>H1: Seria nu admite o radacina unitate.</a:t>
            </a:r>
            <a:endParaRPr b="1" i="1" sz="120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1200"/>
              </a:spcAft>
              <a:buNone/>
            </a:pPr>
            <a:r>
              <a:rPr lang="ro" sz="1100">
                <a:solidFill>
                  <a:srgbClr val="1D2125"/>
                </a:solidFill>
                <a:latin typeface="Times New Roman"/>
                <a:ea typeface="Times New Roman"/>
                <a:cs typeface="Times New Roman"/>
                <a:sym typeface="Times New Roman"/>
              </a:rPr>
              <a:t>Aplicarea testului PP pe seria originală curs_ts indică faptul că seria este </a:t>
            </a:r>
            <a:r>
              <a:rPr b="1" lang="ro" sz="1100">
                <a:solidFill>
                  <a:srgbClr val="1D2125"/>
                </a:solidFill>
                <a:latin typeface="Times New Roman"/>
                <a:ea typeface="Times New Roman"/>
                <a:cs typeface="Times New Roman"/>
                <a:sym typeface="Times New Roman"/>
              </a:rPr>
              <a:t>nestationară</a:t>
            </a:r>
            <a:r>
              <a:rPr lang="ro" sz="1100">
                <a:solidFill>
                  <a:srgbClr val="1D2125"/>
                </a:solidFill>
                <a:latin typeface="Times New Roman"/>
                <a:ea typeface="Times New Roman"/>
                <a:cs typeface="Times New Roman"/>
                <a:sym typeface="Times New Roman"/>
              </a:rPr>
              <a:t>, în timp ce testul aplicat pe seria diferențiată diff(curs_ts) arată că aceasta este </a:t>
            </a:r>
            <a:r>
              <a:rPr b="1" lang="ro" sz="1100">
                <a:solidFill>
                  <a:srgbClr val="1D2125"/>
                </a:solidFill>
                <a:latin typeface="Times New Roman"/>
                <a:ea typeface="Times New Roman"/>
                <a:cs typeface="Times New Roman"/>
                <a:sym typeface="Times New Roman"/>
              </a:rPr>
              <a:t>staționară</a:t>
            </a:r>
            <a:r>
              <a:rPr lang="ro" sz="1100">
                <a:solidFill>
                  <a:srgbClr val="1D2125"/>
                </a:solidFill>
                <a:latin typeface="Times New Roman"/>
                <a:ea typeface="Times New Roman"/>
                <a:cs typeface="Times New Roman"/>
                <a:sym typeface="Times New Roman"/>
              </a:rPr>
              <a:t>.</a:t>
            </a:r>
            <a:endParaRPr sz="1200">
              <a:solidFill>
                <a:srgbClr val="1D2125"/>
              </a:solidFill>
              <a:latin typeface="Times New Roman"/>
              <a:ea typeface="Times New Roman"/>
              <a:cs typeface="Times New Roman"/>
              <a:sym typeface="Times New Roman"/>
            </a:endParaRPr>
          </a:p>
        </p:txBody>
      </p:sp>
      <p:sp>
        <p:nvSpPr>
          <p:cNvPr id="249" name="Google Shape;249;p35"/>
          <p:cNvSpPr txBox="1"/>
          <p:nvPr>
            <p:ph type="title"/>
          </p:nvPr>
        </p:nvSpPr>
        <p:spPr>
          <a:xfrm>
            <a:off x="161300" y="156775"/>
            <a:ext cx="7574100" cy="4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2000">
                <a:latin typeface="Times New Roman"/>
                <a:ea typeface="Times New Roman"/>
                <a:cs typeface="Times New Roman"/>
                <a:sym typeface="Times New Roman"/>
              </a:rPr>
              <a:t>Detectarea staționarității - Testul KPSS &amp; Phillips-Perron</a:t>
            </a:r>
            <a:endParaRPr/>
          </a:p>
        </p:txBody>
      </p:sp>
      <p:pic>
        <p:nvPicPr>
          <p:cNvPr id="250" name="Google Shape;250;p35"/>
          <p:cNvPicPr preferRelativeResize="0"/>
          <p:nvPr/>
        </p:nvPicPr>
        <p:blipFill>
          <a:blip r:embed="rId3">
            <a:alphaModFix/>
          </a:blip>
          <a:stretch>
            <a:fillRect/>
          </a:stretch>
        </p:blipFill>
        <p:spPr>
          <a:xfrm>
            <a:off x="5466875" y="932322"/>
            <a:ext cx="3159175" cy="768250"/>
          </a:xfrm>
          <a:prstGeom prst="rect">
            <a:avLst/>
          </a:prstGeom>
          <a:noFill/>
          <a:ln>
            <a:noFill/>
          </a:ln>
        </p:spPr>
      </p:pic>
      <p:pic>
        <p:nvPicPr>
          <p:cNvPr id="251" name="Google Shape;251;p35"/>
          <p:cNvPicPr preferRelativeResize="0"/>
          <p:nvPr/>
        </p:nvPicPr>
        <p:blipFill>
          <a:blip r:embed="rId4">
            <a:alphaModFix/>
          </a:blip>
          <a:stretch>
            <a:fillRect/>
          </a:stretch>
        </p:blipFill>
        <p:spPr>
          <a:xfrm>
            <a:off x="5466875" y="1857687"/>
            <a:ext cx="3159175" cy="791578"/>
          </a:xfrm>
          <a:prstGeom prst="rect">
            <a:avLst/>
          </a:prstGeom>
          <a:noFill/>
          <a:ln>
            <a:noFill/>
          </a:ln>
        </p:spPr>
      </p:pic>
      <p:pic>
        <p:nvPicPr>
          <p:cNvPr id="252" name="Google Shape;252;p35"/>
          <p:cNvPicPr preferRelativeResize="0"/>
          <p:nvPr/>
        </p:nvPicPr>
        <p:blipFill>
          <a:blip r:embed="rId5">
            <a:alphaModFix/>
          </a:blip>
          <a:stretch>
            <a:fillRect/>
          </a:stretch>
        </p:blipFill>
        <p:spPr>
          <a:xfrm>
            <a:off x="4632995" y="3328075"/>
            <a:ext cx="4444250" cy="620125"/>
          </a:xfrm>
          <a:prstGeom prst="rect">
            <a:avLst/>
          </a:prstGeom>
          <a:noFill/>
          <a:ln>
            <a:noFill/>
          </a:ln>
        </p:spPr>
      </p:pic>
      <p:pic>
        <p:nvPicPr>
          <p:cNvPr id="253" name="Google Shape;253;p35"/>
          <p:cNvPicPr preferRelativeResize="0"/>
          <p:nvPr/>
        </p:nvPicPr>
        <p:blipFill>
          <a:blip r:embed="rId6">
            <a:alphaModFix/>
          </a:blip>
          <a:stretch>
            <a:fillRect/>
          </a:stretch>
        </p:blipFill>
        <p:spPr>
          <a:xfrm>
            <a:off x="4633000" y="4066821"/>
            <a:ext cx="4444251" cy="585432"/>
          </a:xfrm>
          <a:prstGeom prst="rect">
            <a:avLst/>
          </a:prstGeom>
          <a:noFill/>
          <a:ln>
            <a:noFill/>
          </a:ln>
        </p:spPr>
      </p:pic>
      <p:sp>
        <p:nvSpPr>
          <p:cNvPr id="254" name="Google Shape;254;p35"/>
          <p:cNvSpPr txBox="1"/>
          <p:nvPr/>
        </p:nvSpPr>
        <p:spPr>
          <a:xfrm>
            <a:off x="5742575" y="558325"/>
            <a:ext cx="24189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1200">
                <a:solidFill>
                  <a:srgbClr val="1D2125"/>
                </a:solidFill>
                <a:latin typeface="Times New Roman"/>
                <a:ea typeface="Times New Roman"/>
                <a:cs typeface="Times New Roman"/>
                <a:sym typeface="Times New Roman"/>
              </a:rPr>
              <a:t>KPSS </a:t>
            </a:r>
            <a:r>
              <a:rPr b="1" lang="ro" sz="1200">
                <a:solidFill>
                  <a:srgbClr val="1D2125"/>
                </a:solidFill>
                <a:latin typeface="Times New Roman"/>
                <a:ea typeface="Times New Roman"/>
                <a:cs typeface="Times New Roman"/>
                <a:sym typeface="Times New Roman"/>
              </a:rPr>
              <a:t>înainte</a:t>
            </a:r>
            <a:r>
              <a:rPr b="1" lang="ro" sz="1200">
                <a:solidFill>
                  <a:srgbClr val="1D2125"/>
                </a:solidFill>
                <a:latin typeface="Times New Roman"/>
                <a:ea typeface="Times New Roman"/>
                <a:cs typeface="Times New Roman"/>
                <a:sym typeface="Times New Roman"/>
              </a:rPr>
              <a:t> </a:t>
            </a:r>
            <a:r>
              <a:rPr b="1" lang="ro" sz="1200">
                <a:solidFill>
                  <a:srgbClr val="1D2125"/>
                </a:solidFill>
                <a:latin typeface="Times New Roman"/>
                <a:ea typeface="Times New Roman"/>
                <a:cs typeface="Times New Roman"/>
                <a:sym typeface="Times New Roman"/>
              </a:rPr>
              <a:t>și</a:t>
            </a:r>
            <a:r>
              <a:rPr b="1" lang="ro" sz="1200">
                <a:solidFill>
                  <a:srgbClr val="1D2125"/>
                </a:solidFill>
                <a:latin typeface="Times New Roman"/>
                <a:ea typeface="Times New Roman"/>
                <a:cs typeface="Times New Roman"/>
                <a:sym typeface="Times New Roman"/>
              </a:rPr>
              <a:t> </a:t>
            </a:r>
            <a:r>
              <a:rPr b="1" lang="ro" sz="1200">
                <a:solidFill>
                  <a:srgbClr val="1D2125"/>
                </a:solidFill>
                <a:latin typeface="Times New Roman"/>
                <a:ea typeface="Times New Roman"/>
                <a:cs typeface="Times New Roman"/>
                <a:sym typeface="Times New Roman"/>
              </a:rPr>
              <a:t>după</a:t>
            </a:r>
            <a:r>
              <a:rPr b="1" lang="ro" sz="1200">
                <a:solidFill>
                  <a:srgbClr val="1D2125"/>
                </a:solidFill>
                <a:latin typeface="Times New Roman"/>
                <a:ea typeface="Times New Roman"/>
                <a:cs typeface="Times New Roman"/>
                <a:sym typeface="Times New Roman"/>
              </a:rPr>
              <a:t> </a:t>
            </a:r>
            <a:r>
              <a:rPr b="1" lang="ro" sz="1200">
                <a:solidFill>
                  <a:srgbClr val="1D2125"/>
                </a:solidFill>
                <a:latin typeface="Times New Roman"/>
                <a:ea typeface="Times New Roman"/>
                <a:cs typeface="Times New Roman"/>
                <a:sym typeface="Times New Roman"/>
              </a:rPr>
              <a:t>diferențiere</a:t>
            </a:r>
            <a:r>
              <a:rPr b="1" lang="ro" sz="1200">
                <a:solidFill>
                  <a:srgbClr val="1D2125"/>
                </a:solidFill>
                <a:latin typeface="Times New Roman"/>
                <a:ea typeface="Times New Roman"/>
                <a:cs typeface="Times New Roman"/>
                <a:sym typeface="Times New Roman"/>
              </a:rPr>
              <a:t>:</a:t>
            </a:r>
            <a:endParaRPr b="1" sz="1200">
              <a:solidFill>
                <a:srgbClr val="1D2125"/>
              </a:solidFill>
              <a:latin typeface="Times New Roman"/>
              <a:ea typeface="Times New Roman"/>
              <a:cs typeface="Times New Roman"/>
              <a:sym typeface="Times New Roman"/>
            </a:endParaRPr>
          </a:p>
        </p:txBody>
      </p:sp>
      <p:sp>
        <p:nvSpPr>
          <p:cNvPr id="255" name="Google Shape;255;p35"/>
          <p:cNvSpPr txBox="1"/>
          <p:nvPr/>
        </p:nvSpPr>
        <p:spPr>
          <a:xfrm>
            <a:off x="5837000" y="2922950"/>
            <a:ext cx="2418900" cy="28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1200">
                <a:solidFill>
                  <a:srgbClr val="1D2125"/>
                </a:solidFill>
                <a:latin typeface="Times New Roman"/>
                <a:ea typeface="Times New Roman"/>
                <a:cs typeface="Times New Roman"/>
                <a:sym typeface="Times New Roman"/>
              </a:rPr>
              <a:t>PP </a:t>
            </a:r>
            <a:r>
              <a:rPr b="1" lang="ro" sz="1200">
                <a:solidFill>
                  <a:srgbClr val="1D2125"/>
                </a:solidFill>
                <a:latin typeface="Times New Roman"/>
                <a:ea typeface="Times New Roman"/>
                <a:cs typeface="Times New Roman"/>
                <a:sym typeface="Times New Roman"/>
              </a:rPr>
              <a:t>înainte</a:t>
            </a:r>
            <a:r>
              <a:rPr b="1" lang="ro" sz="1200">
                <a:solidFill>
                  <a:srgbClr val="1D2125"/>
                </a:solidFill>
                <a:latin typeface="Times New Roman"/>
                <a:ea typeface="Times New Roman"/>
                <a:cs typeface="Times New Roman"/>
                <a:sym typeface="Times New Roman"/>
              </a:rPr>
              <a:t> </a:t>
            </a:r>
            <a:r>
              <a:rPr b="1" lang="ro" sz="1200">
                <a:solidFill>
                  <a:srgbClr val="1D2125"/>
                </a:solidFill>
                <a:latin typeface="Times New Roman"/>
                <a:ea typeface="Times New Roman"/>
                <a:cs typeface="Times New Roman"/>
                <a:sym typeface="Times New Roman"/>
              </a:rPr>
              <a:t>și</a:t>
            </a:r>
            <a:r>
              <a:rPr b="1" lang="ro" sz="1200">
                <a:solidFill>
                  <a:srgbClr val="1D2125"/>
                </a:solidFill>
                <a:latin typeface="Times New Roman"/>
                <a:ea typeface="Times New Roman"/>
                <a:cs typeface="Times New Roman"/>
                <a:sym typeface="Times New Roman"/>
              </a:rPr>
              <a:t> </a:t>
            </a:r>
            <a:r>
              <a:rPr b="1" lang="ro" sz="1200">
                <a:solidFill>
                  <a:srgbClr val="1D2125"/>
                </a:solidFill>
                <a:latin typeface="Times New Roman"/>
                <a:ea typeface="Times New Roman"/>
                <a:cs typeface="Times New Roman"/>
                <a:sym typeface="Times New Roman"/>
              </a:rPr>
              <a:t>după</a:t>
            </a:r>
            <a:r>
              <a:rPr b="1" lang="ro" sz="1200">
                <a:solidFill>
                  <a:srgbClr val="1D2125"/>
                </a:solidFill>
                <a:latin typeface="Times New Roman"/>
                <a:ea typeface="Times New Roman"/>
                <a:cs typeface="Times New Roman"/>
                <a:sym typeface="Times New Roman"/>
              </a:rPr>
              <a:t> </a:t>
            </a:r>
            <a:r>
              <a:rPr b="1" lang="ro" sz="1200">
                <a:solidFill>
                  <a:srgbClr val="1D2125"/>
                </a:solidFill>
                <a:latin typeface="Times New Roman"/>
                <a:ea typeface="Times New Roman"/>
                <a:cs typeface="Times New Roman"/>
                <a:sym typeface="Times New Roman"/>
              </a:rPr>
              <a:t>diferențiere</a:t>
            </a:r>
            <a:r>
              <a:rPr b="1" lang="ro" sz="1200">
                <a:solidFill>
                  <a:srgbClr val="1D2125"/>
                </a:solidFill>
                <a:latin typeface="Times New Roman"/>
                <a:ea typeface="Times New Roman"/>
                <a:cs typeface="Times New Roman"/>
                <a:sym typeface="Times New Roman"/>
              </a:rPr>
              <a:t>:</a:t>
            </a:r>
            <a:endParaRPr b="1" sz="1200">
              <a:solidFill>
                <a:srgbClr val="1D2125"/>
              </a:solidFill>
              <a:latin typeface="Times New Roman"/>
              <a:ea typeface="Times New Roman"/>
              <a:cs typeface="Times New Roman"/>
              <a:sym typeface="Times New Roman"/>
            </a:endParaRPr>
          </a:p>
        </p:txBody>
      </p:sp>
      <p:sp>
        <p:nvSpPr>
          <p:cNvPr id="256" name="Google Shape;256;p35"/>
          <p:cNvSpPr txBox="1"/>
          <p:nvPr/>
        </p:nvSpPr>
        <p:spPr>
          <a:xfrm>
            <a:off x="6348675" y="26492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16</a:t>
            </a:r>
            <a:endParaRPr/>
          </a:p>
        </p:txBody>
      </p:sp>
      <p:sp>
        <p:nvSpPr>
          <p:cNvPr id="257" name="Google Shape;257;p35"/>
          <p:cNvSpPr txBox="1"/>
          <p:nvPr/>
        </p:nvSpPr>
        <p:spPr>
          <a:xfrm>
            <a:off x="5912325" y="4770875"/>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17</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311700" y="2513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Puncte de cotitură - Metoda segmentarii binare</a:t>
            </a:r>
            <a:endParaRPr b="1" sz="2020">
              <a:latin typeface="Times New Roman"/>
              <a:ea typeface="Times New Roman"/>
              <a:cs typeface="Times New Roman"/>
              <a:sym typeface="Times New Roman"/>
            </a:endParaRPr>
          </a:p>
        </p:txBody>
      </p:sp>
      <p:pic>
        <p:nvPicPr>
          <p:cNvPr id="263" name="Google Shape;263;p36"/>
          <p:cNvPicPr preferRelativeResize="0"/>
          <p:nvPr/>
        </p:nvPicPr>
        <p:blipFill>
          <a:blip r:embed="rId3">
            <a:alphaModFix/>
          </a:blip>
          <a:stretch>
            <a:fillRect/>
          </a:stretch>
        </p:blipFill>
        <p:spPr>
          <a:xfrm>
            <a:off x="399900" y="1051775"/>
            <a:ext cx="8839200" cy="1289420"/>
          </a:xfrm>
          <a:prstGeom prst="rect">
            <a:avLst/>
          </a:prstGeom>
          <a:noFill/>
          <a:ln>
            <a:noFill/>
          </a:ln>
        </p:spPr>
      </p:pic>
      <p:sp>
        <p:nvSpPr>
          <p:cNvPr id="264" name="Google Shape;264;p36"/>
          <p:cNvSpPr txBox="1"/>
          <p:nvPr/>
        </p:nvSpPr>
        <p:spPr>
          <a:xfrm>
            <a:off x="69200" y="2703275"/>
            <a:ext cx="8839200" cy="2614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Un punct de cotitură (changepoint) </a:t>
            </a:r>
            <a:r>
              <a:rPr lang="ro" sz="1200">
                <a:solidFill>
                  <a:schemeClr val="dk1"/>
                </a:solidFill>
                <a:latin typeface="Times New Roman"/>
                <a:ea typeface="Times New Roman"/>
                <a:cs typeface="Times New Roman"/>
                <a:sym typeface="Times New Roman"/>
              </a:rPr>
              <a:t>reprezintă </a:t>
            </a:r>
            <a:r>
              <a:rPr b="1" lang="ro" sz="1200">
                <a:solidFill>
                  <a:schemeClr val="dk1"/>
                </a:solidFill>
                <a:latin typeface="Times New Roman"/>
                <a:ea typeface="Times New Roman"/>
                <a:cs typeface="Times New Roman"/>
                <a:sym typeface="Times New Roman"/>
              </a:rPr>
              <a:t>momentul dintr-o serie temporală</a:t>
            </a:r>
            <a:r>
              <a:rPr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în care o caracteristică statistică </a:t>
            </a:r>
            <a:r>
              <a:rPr lang="ro" sz="1200">
                <a:solidFill>
                  <a:schemeClr val="dk1"/>
                </a:solidFill>
                <a:latin typeface="Times New Roman"/>
                <a:ea typeface="Times New Roman"/>
                <a:cs typeface="Times New Roman"/>
                <a:sym typeface="Times New Roman"/>
              </a:rPr>
              <a:t>a datelor — cum ar fi media, deviația standard sau tendința — </a:t>
            </a:r>
            <a:r>
              <a:rPr b="1" lang="ro" sz="1200">
                <a:solidFill>
                  <a:schemeClr val="dk1"/>
                </a:solidFill>
                <a:latin typeface="Times New Roman"/>
                <a:ea typeface="Times New Roman"/>
                <a:cs typeface="Times New Roman"/>
                <a:sym typeface="Times New Roman"/>
              </a:rPr>
              <a:t>suferă o schimbare semnificativă</a:t>
            </a:r>
            <a:r>
              <a:rPr lang="ro" sz="1200">
                <a:solidFill>
                  <a:schemeClr val="dk1"/>
                </a:solidFill>
                <a:latin typeface="Times New Roman"/>
                <a:ea typeface="Times New Roman"/>
                <a:cs typeface="Times New Roman"/>
                <a:sym typeface="Times New Roman"/>
              </a:rPr>
              <a:t> față de valorile anterioare. </a:t>
            </a:r>
            <a:endParaRPr sz="12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ro" sz="1200">
                <a:solidFill>
                  <a:schemeClr val="dk1"/>
                </a:solidFill>
                <a:latin typeface="Times New Roman"/>
                <a:ea typeface="Times New Roman"/>
                <a:cs typeface="Times New Roman"/>
                <a:sym typeface="Times New Roman"/>
              </a:rPr>
              <a:t>În cazul de față, punctul de cotitură identificat la </a:t>
            </a:r>
            <a:r>
              <a:rPr b="1" lang="ro" sz="1200">
                <a:solidFill>
                  <a:schemeClr val="dk1"/>
                </a:solidFill>
                <a:latin typeface="Times New Roman"/>
                <a:ea typeface="Times New Roman"/>
                <a:cs typeface="Times New Roman"/>
                <a:sym typeface="Times New Roman"/>
              </a:rPr>
              <a:t>2008.917 (sfârșitul anului 2008) </a:t>
            </a:r>
            <a:r>
              <a:rPr lang="ro" sz="1200">
                <a:solidFill>
                  <a:schemeClr val="dk1"/>
                </a:solidFill>
                <a:latin typeface="Times New Roman"/>
                <a:ea typeface="Times New Roman"/>
                <a:cs typeface="Times New Roman"/>
                <a:sym typeface="Times New Roman"/>
              </a:rPr>
              <a:t>reflectă </a:t>
            </a:r>
            <a:r>
              <a:rPr b="1" lang="ro" sz="1200">
                <a:solidFill>
                  <a:schemeClr val="dk1"/>
                </a:solidFill>
                <a:latin typeface="Times New Roman"/>
                <a:ea typeface="Times New Roman"/>
                <a:cs typeface="Times New Roman"/>
                <a:sym typeface="Times New Roman"/>
              </a:rPr>
              <a:t>impactul crizei financiare globale</a:t>
            </a:r>
            <a:r>
              <a:rPr lang="ro" sz="1200">
                <a:solidFill>
                  <a:schemeClr val="dk1"/>
                </a:solidFill>
                <a:latin typeface="Times New Roman"/>
                <a:ea typeface="Times New Roman"/>
                <a:cs typeface="Times New Roman"/>
                <a:sym typeface="Times New Roman"/>
              </a:rPr>
              <a:t>, când structura statistică a variabilei analizate (de exemplu, cursul valutar sau indicii bursieri) a suferit o modificare importantă. Astfel de puncte marchează </a:t>
            </a:r>
            <a:r>
              <a:rPr b="1" lang="ro" sz="1200">
                <a:solidFill>
                  <a:schemeClr val="dk1"/>
                </a:solidFill>
                <a:latin typeface="Times New Roman"/>
                <a:ea typeface="Times New Roman"/>
                <a:cs typeface="Times New Roman"/>
                <a:sym typeface="Times New Roman"/>
              </a:rPr>
              <a:t>tranziția către un nou regim de volatilitate sau trend.</a:t>
            </a:r>
            <a:endParaRPr b="1" sz="12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ro" sz="1200">
                <a:solidFill>
                  <a:schemeClr val="dk1"/>
                </a:solidFill>
                <a:latin typeface="Times New Roman"/>
                <a:ea typeface="Times New Roman"/>
                <a:cs typeface="Times New Roman"/>
                <a:sym typeface="Times New Roman"/>
              </a:rPr>
              <a:t>  Analiza a evidențiat o schimbare semnificativă în seria temporală la observația cu indexul 48 (decembrie 2008), care coincide cu perioada crizei financiare globale. Aceasta indică faptul că structura statistică a datelor s-a schimbat substanțial ca urmare a acestui eveniment major.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265" name="Google Shape;265;p36"/>
          <p:cNvSpPr txBox="1"/>
          <p:nvPr/>
        </p:nvSpPr>
        <p:spPr>
          <a:xfrm>
            <a:off x="636625" y="229480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18</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9685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Schimbări</a:t>
            </a:r>
            <a:r>
              <a:rPr b="1" lang="ro" sz="2020">
                <a:latin typeface="Times New Roman"/>
                <a:ea typeface="Times New Roman"/>
                <a:cs typeface="Times New Roman"/>
                <a:sym typeface="Times New Roman"/>
              </a:rPr>
              <a:t> </a:t>
            </a:r>
            <a:r>
              <a:rPr b="1" lang="ro" sz="2020">
                <a:latin typeface="Times New Roman"/>
                <a:ea typeface="Times New Roman"/>
                <a:cs typeface="Times New Roman"/>
                <a:sym typeface="Times New Roman"/>
              </a:rPr>
              <a:t>în</a:t>
            </a:r>
            <a:r>
              <a:rPr b="1" lang="ro" sz="2020">
                <a:latin typeface="Times New Roman"/>
                <a:ea typeface="Times New Roman"/>
                <a:cs typeface="Times New Roman"/>
                <a:sym typeface="Times New Roman"/>
              </a:rPr>
              <a:t> medie</a:t>
            </a:r>
            <a:endParaRPr b="1" sz="2020">
              <a:latin typeface="Times New Roman"/>
              <a:ea typeface="Times New Roman"/>
              <a:cs typeface="Times New Roman"/>
              <a:sym typeface="Times New Roman"/>
            </a:endParaRPr>
          </a:p>
        </p:txBody>
      </p:sp>
      <p:sp>
        <p:nvSpPr>
          <p:cNvPr id="271" name="Google Shape;271;p37"/>
          <p:cNvSpPr txBox="1"/>
          <p:nvPr>
            <p:ph idx="1" type="body"/>
          </p:nvPr>
        </p:nvSpPr>
        <p:spPr>
          <a:xfrm>
            <a:off x="4423275" y="734925"/>
            <a:ext cx="4644900" cy="3785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o" sz="1200">
                <a:solidFill>
                  <a:schemeClr val="dk1"/>
                </a:solidFill>
                <a:latin typeface="Times New Roman"/>
                <a:ea typeface="Times New Roman"/>
                <a:cs typeface="Times New Roman"/>
                <a:sym typeface="Times New Roman"/>
              </a:rPr>
              <a:t>  Graficul cursului valutar evidențiază o </a:t>
            </a:r>
            <a:r>
              <a:rPr b="1" lang="ro" sz="1200">
                <a:solidFill>
                  <a:schemeClr val="dk1"/>
                </a:solidFill>
                <a:latin typeface="Times New Roman"/>
                <a:ea typeface="Times New Roman"/>
                <a:cs typeface="Times New Roman"/>
                <a:sym typeface="Times New Roman"/>
              </a:rPr>
              <a:t>tendință </a:t>
            </a:r>
            <a:r>
              <a:rPr b="1" lang="ro" sz="1200">
                <a:solidFill>
                  <a:schemeClr val="dk1"/>
                </a:solidFill>
                <a:latin typeface="Times New Roman"/>
                <a:ea typeface="Times New Roman"/>
                <a:cs typeface="Times New Roman"/>
                <a:sym typeface="Times New Roman"/>
              </a:rPr>
              <a:t>ascendentă</a:t>
            </a:r>
            <a:r>
              <a:rPr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până în decembrie 2008</a:t>
            </a:r>
            <a:r>
              <a:rPr lang="ro" sz="1200">
                <a:solidFill>
                  <a:schemeClr val="dk1"/>
                </a:solidFill>
                <a:latin typeface="Times New Roman"/>
                <a:ea typeface="Times New Roman"/>
                <a:cs typeface="Times New Roman"/>
                <a:sym typeface="Times New Roman"/>
              </a:rPr>
              <a:t>, moment în care </a:t>
            </a:r>
            <a:r>
              <a:rPr b="1" lang="ro" sz="1200">
                <a:solidFill>
                  <a:schemeClr val="dk1"/>
                </a:solidFill>
                <a:latin typeface="Times New Roman"/>
                <a:ea typeface="Times New Roman"/>
                <a:cs typeface="Times New Roman"/>
                <a:sym typeface="Times New Roman"/>
              </a:rPr>
              <a:t>apare un punct de cotitură clar</a:t>
            </a:r>
            <a:r>
              <a:rPr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urmat de o creștere susținută pe termen lung</a:t>
            </a:r>
            <a:r>
              <a:rPr lang="ro" sz="1200">
                <a:solidFill>
                  <a:schemeClr val="dk1"/>
                </a:solidFill>
                <a:latin typeface="Times New Roman"/>
                <a:ea typeface="Times New Roman"/>
                <a:cs typeface="Times New Roman"/>
                <a:sym typeface="Times New Roman"/>
              </a:rPr>
              <a:t>, marcată prin linii orizontale ce delimitează nivelurile medii pre- și post-criză. Deși criza financiară globală a atins un moment critic în septembrie 2008, efectele sale asupra cursului de schimb s-au manifestat cu întârziere, explicabilă prin propagarea graduală a șocurilor economice și prin intervențiile concertate ale băncilor centrale, care au început reducerea ratelor dobânzilor în octombrie și au continuat până în martie 2009, oferind lichiditate suplimentară piețelor. Această întârziere reflectă și reevaluarea riscurilor de către investitori, ajustările treptate ale condițiilor de finanțare și acumularea presiunilor macroeconomice, precum contractarea creditării și deprecierea monedei. Astfel, înregistrarea 48 (decembrie 2008) marchează un punct statistic semnificativ de inflexiune, confirmat prin teste de staționaritate, ce reflectă schimbarea regimului monetar și structural în dinamica cursului valutar, cauzată de criza financiară și măsurile ulterioare de stabilizare.</a:t>
            </a:r>
            <a:endParaRPr>
              <a:latin typeface="Times New Roman"/>
              <a:ea typeface="Times New Roman"/>
              <a:cs typeface="Times New Roman"/>
              <a:sym typeface="Times New Roman"/>
            </a:endParaRPr>
          </a:p>
        </p:txBody>
      </p:sp>
      <p:pic>
        <p:nvPicPr>
          <p:cNvPr id="272" name="Google Shape;272;p37"/>
          <p:cNvPicPr preferRelativeResize="0"/>
          <p:nvPr/>
        </p:nvPicPr>
        <p:blipFill>
          <a:blip r:embed="rId3">
            <a:alphaModFix/>
          </a:blip>
          <a:stretch>
            <a:fillRect/>
          </a:stretch>
        </p:blipFill>
        <p:spPr>
          <a:xfrm>
            <a:off x="0" y="615950"/>
            <a:ext cx="4340149" cy="3888664"/>
          </a:xfrm>
          <a:prstGeom prst="rect">
            <a:avLst/>
          </a:prstGeom>
          <a:noFill/>
          <a:ln>
            <a:noFill/>
          </a:ln>
        </p:spPr>
      </p:pic>
      <p:sp>
        <p:nvSpPr>
          <p:cNvPr id="273" name="Google Shape;273;p37"/>
          <p:cNvSpPr txBox="1"/>
          <p:nvPr/>
        </p:nvSpPr>
        <p:spPr>
          <a:xfrm>
            <a:off x="1807075" y="4692475"/>
            <a:ext cx="887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12</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311700" y="1943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Stationarizarea seriei</a:t>
            </a:r>
            <a:endParaRPr b="1" sz="2020">
              <a:latin typeface="Times New Roman"/>
              <a:ea typeface="Times New Roman"/>
              <a:cs typeface="Times New Roman"/>
              <a:sym typeface="Times New Roman"/>
            </a:endParaRPr>
          </a:p>
        </p:txBody>
      </p:sp>
      <p:pic>
        <p:nvPicPr>
          <p:cNvPr id="279" name="Google Shape;279;p38"/>
          <p:cNvPicPr preferRelativeResize="0"/>
          <p:nvPr/>
        </p:nvPicPr>
        <p:blipFill>
          <a:blip r:embed="rId3">
            <a:alphaModFix/>
          </a:blip>
          <a:stretch>
            <a:fillRect/>
          </a:stretch>
        </p:blipFill>
        <p:spPr>
          <a:xfrm>
            <a:off x="3902350" y="194375"/>
            <a:ext cx="2372425" cy="2020325"/>
          </a:xfrm>
          <a:prstGeom prst="rect">
            <a:avLst/>
          </a:prstGeom>
          <a:noFill/>
          <a:ln>
            <a:noFill/>
          </a:ln>
        </p:spPr>
      </p:pic>
      <p:sp>
        <p:nvSpPr>
          <p:cNvPr id="280" name="Google Shape;280;p38"/>
          <p:cNvSpPr txBox="1"/>
          <p:nvPr/>
        </p:nvSpPr>
        <p:spPr>
          <a:xfrm>
            <a:off x="182750" y="627900"/>
            <a:ext cx="3613500" cy="388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300">
                <a:solidFill>
                  <a:schemeClr val="dk1"/>
                </a:solidFill>
                <a:latin typeface="Times New Roman"/>
                <a:ea typeface="Times New Roman"/>
                <a:cs typeface="Times New Roman"/>
                <a:sym typeface="Times New Roman"/>
              </a:rPr>
              <a:t>Analizand evolutia seriei originale (13), observam ca </a:t>
            </a:r>
            <a:r>
              <a:rPr b="1" lang="ro" sz="1300">
                <a:solidFill>
                  <a:schemeClr val="dk1"/>
                </a:solidFill>
                <a:latin typeface="Times New Roman"/>
                <a:ea typeface="Times New Roman"/>
                <a:cs typeface="Times New Roman"/>
                <a:sym typeface="Times New Roman"/>
              </a:rPr>
              <a:t>trendul este ascendent</a:t>
            </a:r>
            <a:r>
              <a:rPr lang="ro" sz="1300">
                <a:solidFill>
                  <a:schemeClr val="dk1"/>
                </a:solidFill>
                <a:latin typeface="Times New Roman"/>
                <a:ea typeface="Times New Roman"/>
                <a:cs typeface="Times New Roman"/>
                <a:sym typeface="Times New Roman"/>
              </a:rPr>
              <a:t>, deci avem </a:t>
            </a:r>
            <a:r>
              <a:rPr b="1" lang="ro" sz="1300">
                <a:solidFill>
                  <a:schemeClr val="dk1"/>
                </a:solidFill>
                <a:latin typeface="Times New Roman"/>
                <a:ea typeface="Times New Roman"/>
                <a:cs typeface="Times New Roman"/>
                <a:sym typeface="Times New Roman"/>
              </a:rPr>
              <a:t>nestationaritate</a:t>
            </a:r>
            <a:r>
              <a:rPr lang="ro" sz="1300">
                <a:solidFill>
                  <a:schemeClr val="dk1"/>
                </a:solidFill>
                <a:latin typeface="Times New Roman"/>
                <a:ea typeface="Times New Roman"/>
                <a:cs typeface="Times New Roman"/>
                <a:sym typeface="Times New Roman"/>
              </a:rPr>
              <a:t> </a:t>
            </a:r>
            <a:r>
              <a:rPr b="1" lang="ro" sz="1300">
                <a:solidFill>
                  <a:schemeClr val="dk1"/>
                </a:solidFill>
                <a:latin typeface="Times New Roman"/>
                <a:ea typeface="Times New Roman"/>
                <a:cs typeface="Times New Roman"/>
                <a:sym typeface="Times New Roman"/>
              </a:rPr>
              <a:t>în</a:t>
            </a:r>
            <a:r>
              <a:rPr b="1" lang="ro" sz="1300">
                <a:solidFill>
                  <a:schemeClr val="dk1"/>
                </a:solidFill>
                <a:latin typeface="Times New Roman"/>
                <a:ea typeface="Times New Roman"/>
                <a:cs typeface="Times New Roman"/>
                <a:sym typeface="Times New Roman"/>
              </a:rPr>
              <a:t> medie.</a:t>
            </a:r>
            <a:endParaRPr b="1"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ro" sz="1300">
                <a:solidFill>
                  <a:schemeClr val="dk1"/>
                </a:solidFill>
                <a:latin typeface="Times New Roman"/>
                <a:ea typeface="Times New Roman"/>
                <a:cs typeface="Times New Roman"/>
                <a:sym typeface="Times New Roman"/>
              </a:rPr>
              <a:t>Din graficul ACF aferent seriei originale (14), observam ca lag-urile sunt </a:t>
            </a:r>
            <a:r>
              <a:rPr lang="ro" sz="1300">
                <a:solidFill>
                  <a:schemeClr val="dk1"/>
                </a:solidFill>
                <a:latin typeface="Times New Roman"/>
                <a:ea typeface="Times New Roman"/>
                <a:cs typeface="Times New Roman"/>
                <a:sym typeface="Times New Roman"/>
              </a:rPr>
              <a:t>în</a:t>
            </a:r>
            <a:r>
              <a:rPr lang="ro" sz="1300">
                <a:solidFill>
                  <a:schemeClr val="dk1"/>
                </a:solidFill>
                <a:latin typeface="Times New Roman"/>
                <a:ea typeface="Times New Roman"/>
                <a:cs typeface="Times New Roman"/>
                <a:sym typeface="Times New Roman"/>
              </a:rPr>
              <a:t> afara intervalului Bartlett, indicand </a:t>
            </a:r>
            <a:r>
              <a:rPr b="1" lang="ro" sz="1300">
                <a:solidFill>
                  <a:schemeClr val="dk1"/>
                </a:solidFill>
                <a:latin typeface="Times New Roman"/>
                <a:ea typeface="Times New Roman"/>
                <a:cs typeface="Times New Roman"/>
                <a:sym typeface="Times New Roman"/>
              </a:rPr>
              <a:t>autocorelare</a:t>
            </a:r>
            <a:r>
              <a:rPr lang="ro" sz="1300">
                <a:solidFill>
                  <a:schemeClr val="dk1"/>
                </a:solidFill>
                <a:latin typeface="Times New Roman"/>
                <a:ea typeface="Times New Roman"/>
                <a:cs typeface="Times New Roman"/>
                <a:sym typeface="Times New Roman"/>
              </a:rPr>
              <a:t>. Valorile ACF scad lent, treptat, ceea ce indica </a:t>
            </a:r>
            <a:r>
              <a:rPr b="1" lang="ro" sz="1300">
                <a:solidFill>
                  <a:schemeClr val="dk1"/>
                </a:solidFill>
                <a:latin typeface="Times New Roman"/>
                <a:ea typeface="Times New Roman"/>
                <a:cs typeface="Times New Roman"/>
                <a:sym typeface="Times New Roman"/>
              </a:rPr>
              <a:t>nestationaritate </a:t>
            </a:r>
            <a:r>
              <a:rPr b="1" lang="ro" sz="1300">
                <a:solidFill>
                  <a:schemeClr val="dk1"/>
                </a:solidFill>
                <a:latin typeface="Times New Roman"/>
                <a:ea typeface="Times New Roman"/>
                <a:cs typeface="Times New Roman"/>
                <a:sym typeface="Times New Roman"/>
              </a:rPr>
              <a:t>în</a:t>
            </a:r>
            <a:r>
              <a:rPr b="1" lang="ro" sz="1300">
                <a:solidFill>
                  <a:schemeClr val="dk1"/>
                </a:solidFill>
                <a:latin typeface="Times New Roman"/>
                <a:ea typeface="Times New Roman"/>
                <a:cs typeface="Times New Roman"/>
                <a:sym typeface="Times New Roman"/>
              </a:rPr>
              <a:t> medie.</a:t>
            </a:r>
            <a:endParaRPr b="1"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ro" sz="1300">
                <a:solidFill>
                  <a:schemeClr val="dk1"/>
                </a:solidFill>
                <a:latin typeface="Times New Roman"/>
                <a:ea typeface="Times New Roman"/>
                <a:cs typeface="Times New Roman"/>
                <a:sym typeface="Times New Roman"/>
              </a:rPr>
              <a:t>Am utilizat ndiffs(curs_ts) care ne-a indicat ca </a:t>
            </a:r>
            <a:r>
              <a:rPr b="1" lang="ro" sz="1300">
                <a:solidFill>
                  <a:schemeClr val="dk1"/>
                </a:solidFill>
                <a:latin typeface="Times New Roman"/>
                <a:ea typeface="Times New Roman"/>
                <a:cs typeface="Times New Roman"/>
                <a:sym typeface="Times New Roman"/>
              </a:rPr>
              <a:t>numărul</a:t>
            </a:r>
            <a:r>
              <a:rPr b="1" lang="ro" sz="1300">
                <a:solidFill>
                  <a:schemeClr val="dk1"/>
                </a:solidFill>
                <a:latin typeface="Times New Roman"/>
                <a:ea typeface="Times New Roman"/>
                <a:cs typeface="Times New Roman"/>
                <a:sym typeface="Times New Roman"/>
              </a:rPr>
              <a:t> de diferentieri</a:t>
            </a:r>
            <a:r>
              <a:rPr lang="ro" sz="1300">
                <a:solidFill>
                  <a:schemeClr val="dk1"/>
                </a:solidFill>
                <a:latin typeface="Times New Roman"/>
                <a:ea typeface="Times New Roman"/>
                <a:cs typeface="Times New Roman"/>
                <a:sym typeface="Times New Roman"/>
              </a:rPr>
              <a:t> necesare pentru ca seria sa devina stationara este </a:t>
            </a:r>
            <a:r>
              <a:rPr b="1" lang="ro" sz="1300">
                <a:solidFill>
                  <a:schemeClr val="dk1"/>
                </a:solidFill>
                <a:latin typeface="Times New Roman"/>
                <a:ea typeface="Times New Roman"/>
                <a:cs typeface="Times New Roman"/>
                <a:sym typeface="Times New Roman"/>
              </a:rPr>
              <a:t>1</a:t>
            </a:r>
            <a:r>
              <a:rPr lang="ro"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ro" sz="1300">
                <a:solidFill>
                  <a:schemeClr val="dk1"/>
                </a:solidFill>
                <a:latin typeface="Times New Roman"/>
                <a:ea typeface="Times New Roman"/>
                <a:cs typeface="Times New Roman"/>
                <a:sym typeface="Times New Roman"/>
              </a:rPr>
              <a:t>Din graficul ACF pentru seria diferentiata (15), observam ca lag-urile se afla </a:t>
            </a:r>
            <a:r>
              <a:rPr lang="ro" sz="1300">
                <a:solidFill>
                  <a:schemeClr val="dk1"/>
                </a:solidFill>
                <a:latin typeface="Times New Roman"/>
                <a:ea typeface="Times New Roman"/>
                <a:cs typeface="Times New Roman"/>
                <a:sym typeface="Times New Roman"/>
              </a:rPr>
              <a:t>în</a:t>
            </a:r>
            <a:r>
              <a:rPr lang="ro" sz="1300">
                <a:solidFill>
                  <a:schemeClr val="dk1"/>
                </a:solidFill>
                <a:latin typeface="Times New Roman"/>
                <a:ea typeface="Times New Roman"/>
                <a:cs typeface="Times New Roman"/>
                <a:sym typeface="Times New Roman"/>
              </a:rPr>
              <a:t> interiorul intervalului, deci </a:t>
            </a:r>
            <a:r>
              <a:rPr b="1" lang="ro" sz="1300">
                <a:solidFill>
                  <a:schemeClr val="dk1"/>
                </a:solidFill>
                <a:latin typeface="Times New Roman"/>
                <a:ea typeface="Times New Roman"/>
                <a:cs typeface="Times New Roman"/>
                <a:sym typeface="Times New Roman"/>
              </a:rPr>
              <a:t>nu exista autocorelare </a:t>
            </a:r>
            <a:r>
              <a:rPr lang="ro" sz="1300">
                <a:solidFill>
                  <a:schemeClr val="dk1"/>
                </a:solidFill>
                <a:latin typeface="Times New Roman"/>
                <a:ea typeface="Times New Roman"/>
                <a:cs typeface="Times New Roman"/>
                <a:sym typeface="Times New Roman"/>
              </a:rPr>
              <a:t>semnificativă</a:t>
            </a:r>
            <a:r>
              <a:rPr lang="ro" sz="1300">
                <a:solidFill>
                  <a:schemeClr val="dk1"/>
                </a:solidFill>
                <a:latin typeface="Times New Roman"/>
                <a:ea typeface="Times New Roman"/>
                <a:cs typeface="Times New Roman"/>
                <a:sym typeface="Times New Roman"/>
              </a:rPr>
              <a:t>, </a:t>
            </a:r>
            <a:r>
              <a:rPr lang="ro" sz="1300">
                <a:solidFill>
                  <a:schemeClr val="dk1"/>
                </a:solidFill>
                <a:latin typeface="Times New Roman"/>
                <a:ea typeface="Times New Roman"/>
                <a:cs typeface="Times New Roman"/>
                <a:sym typeface="Times New Roman"/>
              </a:rPr>
              <a:t>așadar</a:t>
            </a:r>
            <a:r>
              <a:rPr lang="ro" sz="1300">
                <a:solidFill>
                  <a:schemeClr val="dk1"/>
                </a:solidFill>
                <a:latin typeface="Times New Roman"/>
                <a:ea typeface="Times New Roman"/>
                <a:cs typeface="Times New Roman"/>
                <a:sym typeface="Times New Roman"/>
              </a:rPr>
              <a:t> </a:t>
            </a:r>
            <a:r>
              <a:rPr b="1" lang="ro" sz="1300">
                <a:solidFill>
                  <a:schemeClr val="dk1"/>
                </a:solidFill>
                <a:latin typeface="Times New Roman"/>
                <a:ea typeface="Times New Roman"/>
                <a:cs typeface="Times New Roman"/>
                <a:sym typeface="Times New Roman"/>
              </a:rPr>
              <a:t>seria diferentiata este stationara.</a:t>
            </a:r>
            <a:endParaRPr b="1"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ro" sz="1300">
                <a:solidFill>
                  <a:schemeClr val="dk1"/>
                </a:solidFill>
                <a:latin typeface="Times New Roman"/>
                <a:ea typeface="Times New Roman"/>
                <a:cs typeface="Times New Roman"/>
                <a:sym typeface="Times New Roman"/>
              </a:rPr>
              <a:t>Reprezentand seria diferentiata (16), observam ca </a:t>
            </a:r>
            <a:r>
              <a:rPr b="1" lang="ro" sz="1300">
                <a:solidFill>
                  <a:schemeClr val="dk1"/>
                </a:solidFill>
                <a:latin typeface="Times New Roman"/>
                <a:ea typeface="Times New Roman"/>
                <a:cs typeface="Times New Roman"/>
                <a:sym typeface="Times New Roman"/>
              </a:rPr>
              <a:t>trendul a fost eliminat</a:t>
            </a:r>
            <a:r>
              <a:rPr lang="ro" sz="1300">
                <a:solidFill>
                  <a:schemeClr val="dk1"/>
                </a:solidFill>
                <a:latin typeface="Times New Roman"/>
                <a:ea typeface="Times New Roman"/>
                <a:cs typeface="Times New Roman"/>
                <a:sym typeface="Times New Roman"/>
              </a:rPr>
              <a:t>, seria devenind stationara.</a:t>
            </a:r>
            <a:endParaRPr sz="1300">
              <a:solidFill>
                <a:schemeClr val="dk1"/>
              </a:solidFill>
              <a:latin typeface="Times New Roman"/>
              <a:ea typeface="Times New Roman"/>
              <a:cs typeface="Times New Roman"/>
              <a:sym typeface="Times New Roman"/>
            </a:endParaRPr>
          </a:p>
        </p:txBody>
      </p:sp>
      <p:pic>
        <p:nvPicPr>
          <p:cNvPr id="281" name="Google Shape;281;p38"/>
          <p:cNvPicPr preferRelativeResize="0"/>
          <p:nvPr/>
        </p:nvPicPr>
        <p:blipFill>
          <a:blip r:embed="rId4">
            <a:alphaModFix/>
          </a:blip>
          <a:stretch>
            <a:fillRect/>
          </a:stretch>
        </p:blipFill>
        <p:spPr>
          <a:xfrm>
            <a:off x="6547600" y="194375"/>
            <a:ext cx="2372426" cy="2056565"/>
          </a:xfrm>
          <a:prstGeom prst="rect">
            <a:avLst/>
          </a:prstGeom>
          <a:noFill/>
          <a:ln>
            <a:noFill/>
          </a:ln>
        </p:spPr>
      </p:pic>
      <p:sp>
        <p:nvSpPr>
          <p:cNvPr id="282" name="Google Shape;282;p38"/>
          <p:cNvSpPr txBox="1"/>
          <p:nvPr/>
        </p:nvSpPr>
        <p:spPr>
          <a:xfrm>
            <a:off x="4644863" y="2214700"/>
            <a:ext cx="887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13</a:t>
            </a:r>
            <a:endParaRPr sz="1200">
              <a:solidFill>
                <a:schemeClr val="dk1"/>
              </a:solidFill>
              <a:latin typeface="Times New Roman"/>
              <a:ea typeface="Times New Roman"/>
              <a:cs typeface="Times New Roman"/>
              <a:sym typeface="Times New Roman"/>
            </a:endParaRPr>
          </a:p>
        </p:txBody>
      </p:sp>
      <p:sp>
        <p:nvSpPr>
          <p:cNvPr id="283" name="Google Shape;283;p38"/>
          <p:cNvSpPr txBox="1"/>
          <p:nvPr/>
        </p:nvSpPr>
        <p:spPr>
          <a:xfrm>
            <a:off x="7511550" y="2214700"/>
            <a:ext cx="887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14</a:t>
            </a:r>
            <a:endParaRPr sz="1200">
              <a:solidFill>
                <a:schemeClr val="dk1"/>
              </a:solidFill>
              <a:latin typeface="Times New Roman"/>
              <a:ea typeface="Times New Roman"/>
              <a:cs typeface="Times New Roman"/>
              <a:sym typeface="Times New Roman"/>
            </a:endParaRPr>
          </a:p>
        </p:txBody>
      </p:sp>
      <p:pic>
        <p:nvPicPr>
          <p:cNvPr id="284" name="Google Shape;284;p38"/>
          <p:cNvPicPr preferRelativeResize="0"/>
          <p:nvPr/>
        </p:nvPicPr>
        <p:blipFill>
          <a:blip r:embed="rId5">
            <a:alphaModFix/>
          </a:blip>
          <a:stretch>
            <a:fillRect/>
          </a:stretch>
        </p:blipFill>
        <p:spPr>
          <a:xfrm>
            <a:off x="3948650" y="2584000"/>
            <a:ext cx="2598957" cy="2254699"/>
          </a:xfrm>
          <a:prstGeom prst="rect">
            <a:avLst/>
          </a:prstGeom>
          <a:noFill/>
          <a:ln>
            <a:noFill/>
          </a:ln>
        </p:spPr>
      </p:pic>
      <p:sp>
        <p:nvSpPr>
          <p:cNvPr id="285" name="Google Shape;285;p38"/>
          <p:cNvSpPr txBox="1"/>
          <p:nvPr/>
        </p:nvSpPr>
        <p:spPr>
          <a:xfrm>
            <a:off x="4804425" y="4838700"/>
            <a:ext cx="887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15</a:t>
            </a:r>
            <a:endParaRPr sz="1200">
              <a:solidFill>
                <a:schemeClr val="dk1"/>
              </a:solidFill>
              <a:latin typeface="Times New Roman"/>
              <a:ea typeface="Times New Roman"/>
              <a:cs typeface="Times New Roman"/>
              <a:sym typeface="Times New Roman"/>
            </a:endParaRPr>
          </a:p>
        </p:txBody>
      </p:sp>
      <p:pic>
        <p:nvPicPr>
          <p:cNvPr id="286" name="Google Shape;286;p38"/>
          <p:cNvPicPr preferRelativeResize="0"/>
          <p:nvPr/>
        </p:nvPicPr>
        <p:blipFill>
          <a:blip r:embed="rId6">
            <a:alphaModFix/>
          </a:blip>
          <a:stretch>
            <a:fillRect/>
          </a:stretch>
        </p:blipFill>
        <p:spPr>
          <a:xfrm>
            <a:off x="6700007" y="2736400"/>
            <a:ext cx="2291593" cy="1970372"/>
          </a:xfrm>
          <a:prstGeom prst="rect">
            <a:avLst/>
          </a:prstGeom>
          <a:noFill/>
          <a:ln>
            <a:noFill/>
          </a:ln>
        </p:spPr>
      </p:pic>
      <p:sp>
        <p:nvSpPr>
          <p:cNvPr id="287" name="Google Shape;287;p38"/>
          <p:cNvSpPr txBox="1"/>
          <p:nvPr/>
        </p:nvSpPr>
        <p:spPr>
          <a:xfrm>
            <a:off x="7511550" y="4859175"/>
            <a:ext cx="887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16</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75325" y="64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o">
                <a:latin typeface="Times New Roman"/>
                <a:ea typeface="Times New Roman"/>
                <a:cs typeface="Times New Roman"/>
                <a:sym typeface="Times New Roman"/>
              </a:rPr>
              <a:t>Corelograma </a:t>
            </a:r>
            <a:r>
              <a:rPr b="1" lang="ro">
                <a:latin typeface="Times New Roman"/>
                <a:ea typeface="Times New Roman"/>
                <a:cs typeface="Times New Roman"/>
                <a:sym typeface="Times New Roman"/>
              </a:rPr>
              <a:t>și</a:t>
            </a:r>
            <a:r>
              <a:rPr b="1" lang="ro">
                <a:latin typeface="Times New Roman"/>
                <a:ea typeface="Times New Roman"/>
                <a:cs typeface="Times New Roman"/>
                <a:sym typeface="Times New Roman"/>
              </a:rPr>
              <a:t> Graficele ACF si PACF</a:t>
            </a:r>
            <a:endParaRPr b="1">
              <a:latin typeface="Times New Roman"/>
              <a:ea typeface="Times New Roman"/>
              <a:cs typeface="Times New Roman"/>
              <a:sym typeface="Times New Roman"/>
            </a:endParaRPr>
          </a:p>
        </p:txBody>
      </p:sp>
      <p:sp>
        <p:nvSpPr>
          <p:cNvPr id="293" name="Google Shape;293;p39"/>
          <p:cNvSpPr txBox="1"/>
          <p:nvPr>
            <p:ph idx="1" type="body"/>
          </p:nvPr>
        </p:nvSpPr>
        <p:spPr>
          <a:xfrm>
            <a:off x="4572000" y="570550"/>
            <a:ext cx="4260300" cy="425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ro" sz="1200">
                <a:solidFill>
                  <a:schemeClr val="dk1"/>
                </a:solidFill>
                <a:latin typeface="Times New Roman"/>
                <a:ea typeface="Times New Roman"/>
                <a:cs typeface="Times New Roman"/>
                <a:sym typeface="Times New Roman"/>
              </a:rPr>
              <a:t>  Graficul de sus prezintă </a:t>
            </a:r>
            <a:r>
              <a:rPr b="1" lang="ro" sz="1200">
                <a:solidFill>
                  <a:schemeClr val="dk1"/>
                </a:solidFill>
                <a:latin typeface="Times New Roman"/>
                <a:ea typeface="Times New Roman"/>
                <a:cs typeface="Times New Roman"/>
                <a:sym typeface="Times New Roman"/>
              </a:rPr>
              <a:t>seria diferențiată</a:t>
            </a:r>
            <a:r>
              <a:rPr lang="ro" sz="1200">
                <a:solidFill>
                  <a:schemeClr val="dk1"/>
                </a:solidFill>
                <a:latin typeface="Times New Roman"/>
                <a:ea typeface="Times New Roman"/>
                <a:cs typeface="Times New Roman"/>
                <a:sym typeface="Times New Roman"/>
              </a:rPr>
              <a:t> a cursului valutar, care oscilează în jurul valorii zero, fără tendințe sau variații sezoniere evidente, semn că seria a devenit staționară după diferențiere. </a:t>
            </a:r>
            <a:endParaRPr sz="1200">
              <a:solidFill>
                <a:schemeClr val="dk1"/>
              </a:solidFill>
              <a:latin typeface="Times New Roman"/>
              <a:ea typeface="Times New Roman"/>
              <a:cs typeface="Times New Roman"/>
              <a:sym typeface="Times New Roman"/>
            </a:endParaRPr>
          </a:p>
          <a:p>
            <a:pPr indent="0" lvl="0" marL="0" rtl="0" algn="ctr">
              <a:spcBef>
                <a:spcPts val="1200"/>
              </a:spcBef>
              <a:spcAft>
                <a:spcPts val="0"/>
              </a:spcAft>
              <a:buClr>
                <a:schemeClr val="dk1"/>
              </a:buClr>
              <a:buSzPts val="1100"/>
              <a:buFont typeface="Arial"/>
              <a:buNone/>
            </a:pPr>
            <a:r>
              <a:rPr lang="ro" sz="1200">
                <a:solidFill>
                  <a:schemeClr val="dk1"/>
                </a:solidFill>
                <a:latin typeface="Times New Roman"/>
                <a:ea typeface="Times New Roman"/>
                <a:cs typeface="Times New Roman"/>
                <a:sym typeface="Times New Roman"/>
              </a:rPr>
              <a:t>Corelograma de jos, formată din graficele ACF (Autocorrelation Function) și PACF (Partial Autocorrelation Function), confirmă această staționaritate: în ACF, </a:t>
            </a:r>
            <a:r>
              <a:rPr b="1" lang="ro" sz="1200">
                <a:solidFill>
                  <a:schemeClr val="dk1"/>
                </a:solidFill>
                <a:latin typeface="Times New Roman"/>
                <a:ea typeface="Times New Roman"/>
                <a:cs typeface="Times New Roman"/>
                <a:sym typeface="Times New Roman"/>
              </a:rPr>
              <a:t>doar primul lag este semnificativ pozitiv,</a:t>
            </a:r>
            <a:r>
              <a:rPr lang="ro" sz="1200">
                <a:solidFill>
                  <a:schemeClr val="dk1"/>
                </a:solidFill>
                <a:latin typeface="Times New Roman"/>
                <a:ea typeface="Times New Roman"/>
                <a:cs typeface="Times New Roman"/>
                <a:sym typeface="Times New Roman"/>
              </a:rPr>
              <a:t> iar restul valorilor</a:t>
            </a:r>
            <a:r>
              <a:rPr b="1" lang="ro" sz="1200">
                <a:solidFill>
                  <a:schemeClr val="dk1"/>
                </a:solidFill>
                <a:latin typeface="Times New Roman"/>
                <a:ea typeface="Times New Roman"/>
                <a:cs typeface="Times New Roman"/>
                <a:sym typeface="Times New Roman"/>
              </a:rPr>
              <a:t> scad rapid</a:t>
            </a:r>
            <a:r>
              <a:rPr lang="ro" sz="1200">
                <a:solidFill>
                  <a:schemeClr val="dk1"/>
                </a:solidFill>
                <a:latin typeface="Times New Roman"/>
                <a:ea typeface="Times New Roman"/>
                <a:cs typeface="Times New Roman"/>
                <a:sym typeface="Times New Roman"/>
              </a:rPr>
              <a:t> și se încadrează în limitele de semnificație, indicând </a:t>
            </a:r>
            <a:r>
              <a:rPr b="1" lang="ro" sz="1200">
                <a:solidFill>
                  <a:schemeClr val="dk1"/>
                </a:solidFill>
                <a:latin typeface="Times New Roman"/>
                <a:ea typeface="Times New Roman"/>
                <a:cs typeface="Times New Roman"/>
                <a:sym typeface="Times New Roman"/>
              </a:rPr>
              <a:t>absența autocorelației</a:t>
            </a:r>
            <a:r>
              <a:rPr lang="ro" sz="1200">
                <a:solidFill>
                  <a:schemeClr val="dk1"/>
                </a:solidFill>
                <a:latin typeface="Times New Roman"/>
                <a:ea typeface="Times New Roman"/>
                <a:cs typeface="Times New Roman"/>
                <a:sym typeface="Times New Roman"/>
              </a:rPr>
              <a:t> persistente și sugerând că nu este nevoie de o componentă MA (Moving Average) semnificativă. </a:t>
            </a:r>
            <a:endParaRPr sz="1200">
              <a:solidFill>
                <a:schemeClr val="dk1"/>
              </a:solidFill>
              <a:latin typeface="Times New Roman"/>
              <a:ea typeface="Times New Roman"/>
              <a:cs typeface="Times New Roman"/>
              <a:sym typeface="Times New Roman"/>
            </a:endParaRPr>
          </a:p>
          <a:p>
            <a:pPr indent="0" lvl="0" marL="0" rtl="0" algn="ctr">
              <a:spcBef>
                <a:spcPts val="1200"/>
              </a:spcBef>
              <a:spcAft>
                <a:spcPts val="0"/>
              </a:spcAft>
              <a:buClr>
                <a:schemeClr val="dk1"/>
              </a:buClr>
              <a:buSzPts val="1100"/>
              <a:buFont typeface="Arial"/>
              <a:buNone/>
            </a:pPr>
            <a:r>
              <a:rPr lang="ro" sz="1200">
                <a:solidFill>
                  <a:schemeClr val="dk1"/>
                </a:solidFill>
                <a:latin typeface="Times New Roman"/>
                <a:ea typeface="Times New Roman"/>
                <a:cs typeface="Times New Roman"/>
                <a:sym typeface="Times New Roman"/>
              </a:rPr>
              <a:t>În PACF, tot </a:t>
            </a:r>
            <a:r>
              <a:rPr b="1" lang="ro" sz="1200">
                <a:solidFill>
                  <a:schemeClr val="dk1"/>
                </a:solidFill>
                <a:latin typeface="Times New Roman"/>
                <a:ea typeface="Times New Roman"/>
                <a:cs typeface="Times New Roman"/>
                <a:sym typeface="Times New Roman"/>
              </a:rPr>
              <a:t>primul lag este semnificativ,</a:t>
            </a:r>
            <a:r>
              <a:rPr lang="ro" sz="1200">
                <a:solidFill>
                  <a:schemeClr val="dk1"/>
                </a:solidFill>
                <a:latin typeface="Times New Roman"/>
                <a:ea typeface="Times New Roman"/>
                <a:cs typeface="Times New Roman"/>
                <a:sym typeface="Times New Roman"/>
              </a:rPr>
              <a:t> iar </a:t>
            </a:r>
            <a:r>
              <a:rPr b="1" lang="ro" sz="1200">
                <a:solidFill>
                  <a:schemeClr val="dk1"/>
                </a:solidFill>
                <a:latin typeface="Times New Roman"/>
                <a:ea typeface="Times New Roman"/>
                <a:cs typeface="Times New Roman"/>
                <a:sym typeface="Times New Roman"/>
              </a:rPr>
              <a:t>celelalte laguri </a:t>
            </a:r>
            <a:r>
              <a:rPr lang="ro" sz="1200">
                <a:solidFill>
                  <a:schemeClr val="dk1"/>
                </a:solidFill>
                <a:latin typeface="Times New Roman"/>
                <a:ea typeface="Times New Roman"/>
                <a:cs typeface="Times New Roman"/>
                <a:sym typeface="Times New Roman"/>
              </a:rPr>
              <a:t>sunt slabe sau </a:t>
            </a:r>
            <a:r>
              <a:rPr b="1" lang="ro" sz="1200">
                <a:solidFill>
                  <a:schemeClr val="dk1"/>
                </a:solidFill>
                <a:latin typeface="Times New Roman"/>
                <a:ea typeface="Times New Roman"/>
                <a:cs typeface="Times New Roman"/>
                <a:sym typeface="Times New Roman"/>
              </a:rPr>
              <a:t>nesemnificative</a:t>
            </a:r>
            <a:r>
              <a:rPr lang="ro" sz="1200">
                <a:solidFill>
                  <a:schemeClr val="dk1"/>
                </a:solidFill>
                <a:latin typeface="Times New Roman"/>
                <a:ea typeface="Times New Roman"/>
                <a:cs typeface="Times New Roman"/>
                <a:sym typeface="Times New Roman"/>
              </a:rPr>
              <a:t>, ceea ce sugerează prezența unei </a:t>
            </a:r>
            <a:r>
              <a:rPr b="1" lang="ro" sz="1200">
                <a:solidFill>
                  <a:schemeClr val="dk1"/>
                </a:solidFill>
                <a:latin typeface="Times New Roman"/>
                <a:ea typeface="Times New Roman"/>
                <a:cs typeface="Times New Roman"/>
                <a:sym typeface="Times New Roman"/>
              </a:rPr>
              <a:t>componente autoregresive de ordinul 1</a:t>
            </a:r>
            <a:r>
              <a:rPr lang="ro" sz="1200">
                <a:solidFill>
                  <a:schemeClr val="dk1"/>
                </a:solidFill>
                <a:latin typeface="Times New Roman"/>
                <a:ea typeface="Times New Roman"/>
                <a:cs typeface="Times New Roman"/>
                <a:sym typeface="Times New Roman"/>
              </a:rPr>
              <a:t> (AR(1)). Astfel, pe baza acestor grafice, </a:t>
            </a:r>
            <a:r>
              <a:rPr b="1" lang="ro" sz="1200">
                <a:solidFill>
                  <a:schemeClr val="dk1"/>
                </a:solidFill>
                <a:latin typeface="Times New Roman"/>
                <a:ea typeface="Times New Roman"/>
                <a:cs typeface="Times New Roman"/>
                <a:sym typeface="Times New Roman"/>
              </a:rPr>
              <a:t>modelul optim</a:t>
            </a:r>
            <a:r>
              <a:rPr lang="ro" sz="1200">
                <a:solidFill>
                  <a:schemeClr val="dk1"/>
                </a:solidFill>
                <a:latin typeface="Times New Roman"/>
                <a:ea typeface="Times New Roman"/>
                <a:cs typeface="Times New Roman"/>
                <a:sym typeface="Times New Roman"/>
              </a:rPr>
              <a:t> sugerat pentru această serie este </a:t>
            </a:r>
            <a:r>
              <a:rPr b="1" lang="ro" sz="1200">
                <a:solidFill>
                  <a:schemeClr val="dk1"/>
                </a:solidFill>
                <a:latin typeface="Times New Roman"/>
                <a:ea typeface="Times New Roman"/>
                <a:cs typeface="Times New Roman"/>
                <a:sym typeface="Times New Roman"/>
              </a:rPr>
              <a:t>ARIMA(1,1,0)</a:t>
            </a:r>
            <a:r>
              <a:rPr lang="ro" sz="1200">
                <a:solidFill>
                  <a:schemeClr val="dk1"/>
                </a:solidFill>
                <a:latin typeface="Times New Roman"/>
                <a:ea typeface="Times New Roman"/>
                <a:cs typeface="Times New Roman"/>
                <a:sym typeface="Times New Roman"/>
              </a:rPr>
              <a:t>: o diferențiere de ordinul 1 pentru staționarizare (I(1)), o componentă autoregresivă de ordinul 1 (AR(1)), și fără componentă MA semnificativă (MA(0)).</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94" name="Google Shape;294;p39" title="Screenshot 2025-05-15 135021.png"/>
          <p:cNvPicPr preferRelativeResize="0"/>
          <p:nvPr/>
        </p:nvPicPr>
        <p:blipFill>
          <a:blip r:embed="rId3">
            <a:alphaModFix/>
          </a:blip>
          <a:stretch>
            <a:fillRect/>
          </a:stretch>
        </p:blipFill>
        <p:spPr>
          <a:xfrm>
            <a:off x="125508" y="683625"/>
            <a:ext cx="4362791" cy="4029525"/>
          </a:xfrm>
          <a:prstGeom prst="rect">
            <a:avLst/>
          </a:prstGeom>
          <a:noFill/>
          <a:ln>
            <a:noFill/>
          </a:ln>
        </p:spPr>
      </p:pic>
      <p:sp>
        <p:nvSpPr>
          <p:cNvPr id="295" name="Google Shape;295;p39"/>
          <p:cNvSpPr txBox="1"/>
          <p:nvPr/>
        </p:nvSpPr>
        <p:spPr>
          <a:xfrm>
            <a:off x="1774550" y="4730550"/>
            <a:ext cx="11874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17</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0"/>
          <p:cNvSpPr txBox="1"/>
          <p:nvPr>
            <p:ph type="title"/>
          </p:nvPr>
        </p:nvSpPr>
        <p:spPr>
          <a:xfrm>
            <a:off x="2256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o"/>
              <a:t>Funcția</a:t>
            </a:r>
            <a:r>
              <a:rPr b="1" lang="ro"/>
              <a:t> auto - arima</a:t>
            </a:r>
            <a:endParaRPr b="1"/>
          </a:p>
        </p:txBody>
      </p:sp>
      <p:sp>
        <p:nvSpPr>
          <p:cNvPr id="301" name="Google Shape;301;p40"/>
          <p:cNvSpPr txBox="1"/>
          <p:nvPr>
            <p:ph idx="1" type="body"/>
          </p:nvPr>
        </p:nvSpPr>
        <p:spPr>
          <a:xfrm>
            <a:off x="0" y="3542775"/>
            <a:ext cx="8832300" cy="14706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770"/>
              <a:buNone/>
            </a:pPr>
            <a:r>
              <a:rPr lang="ro" sz="1040">
                <a:solidFill>
                  <a:schemeClr val="dk1"/>
                </a:solidFill>
                <a:latin typeface="Times New Roman"/>
                <a:ea typeface="Times New Roman"/>
                <a:cs typeface="Times New Roman"/>
                <a:sym typeface="Times New Roman"/>
              </a:rPr>
              <a:t>  Aplicând funcția auto.arima pe seria cursului valutar, modelul optim identificat a fost </a:t>
            </a:r>
            <a:r>
              <a:rPr b="1" lang="ro" sz="1040">
                <a:solidFill>
                  <a:schemeClr val="dk1"/>
                </a:solidFill>
                <a:latin typeface="Times New Roman"/>
                <a:ea typeface="Times New Roman"/>
                <a:cs typeface="Times New Roman"/>
                <a:sym typeface="Times New Roman"/>
              </a:rPr>
              <a:t>ARIMA(1,1,0),</a:t>
            </a:r>
            <a:r>
              <a:rPr lang="ro" sz="1040">
                <a:solidFill>
                  <a:schemeClr val="dk1"/>
                </a:solidFill>
                <a:latin typeface="Times New Roman"/>
                <a:ea typeface="Times New Roman"/>
                <a:cs typeface="Times New Roman"/>
                <a:sym typeface="Times New Roman"/>
              </a:rPr>
              <a:t> atât cu drift, cât și fără drift. </a:t>
            </a:r>
            <a:endParaRPr sz="1040">
              <a:solidFill>
                <a:schemeClr val="dk1"/>
              </a:solidFill>
              <a:latin typeface="Times New Roman"/>
              <a:ea typeface="Times New Roman"/>
              <a:cs typeface="Times New Roman"/>
              <a:sym typeface="Times New Roman"/>
            </a:endParaRPr>
          </a:p>
          <a:p>
            <a:pPr indent="0" lvl="0" marL="0" rtl="0" algn="ctr">
              <a:lnSpc>
                <a:spcPct val="105000"/>
              </a:lnSpc>
              <a:spcBef>
                <a:spcPts val="1200"/>
              </a:spcBef>
              <a:spcAft>
                <a:spcPts val="1200"/>
              </a:spcAft>
              <a:buSzPts val="770"/>
              <a:buNone/>
            </a:pPr>
            <a:r>
              <a:rPr lang="ro" sz="1040">
                <a:solidFill>
                  <a:schemeClr val="dk1"/>
                </a:solidFill>
                <a:latin typeface="Times New Roman"/>
                <a:ea typeface="Times New Roman"/>
                <a:cs typeface="Times New Roman"/>
                <a:sym typeface="Times New Roman"/>
              </a:rPr>
              <a:t>În ambele variante, coeficientul ar1 este aproximativ 0.30 și este semnificativ statistic (p &lt; 0.1), ceea ce indică faptul că </a:t>
            </a:r>
            <a:r>
              <a:rPr b="1" lang="ro" sz="1040">
                <a:solidFill>
                  <a:schemeClr val="dk1"/>
                </a:solidFill>
                <a:latin typeface="Times New Roman"/>
                <a:ea typeface="Times New Roman"/>
                <a:cs typeface="Times New Roman"/>
                <a:sym typeface="Times New Roman"/>
              </a:rPr>
              <a:t>fiecare valoare a seriei este influențată în proporție de circa 30% de valoarea anterioară</a:t>
            </a:r>
            <a:r>
              <a:rPr lang="ro" sz="1040">
                <a:solidFill>
                  <a:schemeClr val="dk1"/>
                </a:solidFill>
                <a:latin typeface="Times New Roman"/>
                <a:ea typeface="Times New Roman"/>
                <a:cs typeface="Times New Roman"/>
                <a:sym typeface="Times New Roman"/>
              </a:rPr>
              <a:t>, justificând prezența componentei autoregresive de ordinul 1. Termenul de drift (constanta din seria diferențiată) nu este semnificativ statistic (p = 0.2462), deci </a:t>
            </a:r>
            <a:r>
              <a:rPr b="1" lang="ro" sz="1040">
                <a:solidFill>
                  <a:schemeClr val="dk1"/>
                </a:solidFill>
                <a:latin typeface="Times New Roman"/>
                <a:ea typeface="Times New Roman"/>
                <a:cs typeface="Times New Roman"/>
                <a:sym typeface="Times New Roman"/>
              </a:rPr>
              <a:t>nu aduce o contribuție semnificativă</a:t>
            </a:r>
            <a:r>
              <a:rPr lang="ro" sz="1040">
                <a:solidFill>
                  <a:schemeClr val="dk1"/>
                </a:solidFill>
                <a:latin typeface="Times New Roman"/>
                <a:ea typeface="Times New Roman"/>
                <a:cs typeface="Times New Roman"/>
                <a:sym typeface="Times New Roman"/>
              </a:rPr>
              <a:t> modelului, motiv pentru care </a:t>
            </a:r>
            <a:r>
              <a:rPr b="1" lang="ro" sz="1040">
                <a:solidFill>
                  <a:schemeClr val="dk1"/>
                </a:solidFill>
                <a:latin typeface="Times New Roman"/>
                <a:ea typeface="Times New Roman"/>
                <a:cs typeface="Times New Roman"/>
                <a:sym typeface="Times New Roman"/>
              </a:rPr>
              <a:t>a fost eliminat în etapa a doua. </a:t>
            </a:r>
            <a:r>
              <a:rPr lang="ro" sz="1040">
                <a:solidFill>
                  <a:schemeClr val="dk1"/>
                </a:solidFill>
                <a:latin typeface="Times New Roman"/>
                <a:ea typeface="Times New Roman"/>
                <a:cs typeface="Times New Roman"/>
                <a:sym typeface="Times New Roman"/>
              </a:rPr>
              <a:t>Eliminarea drift-ului a condus la o îmbunătățire a criteriului AIC (scădere de la -838.93 la -839.6), ceea ce indică </a:t>
            </a:r>
            <a:r>
              <a:rPr b="1" lang="ro" sz="1040">
                <a:solidFill>
                  <a:schemeClr val="dk1"/>
                </a:solidFill>
                <a:latin typeface="Times New Roman"/>
                <a:ea typeface="Times New Roman"/>
                <a:cs typeface="Times New Roman"/>
                <a:sym typeface="Times New Roman"/>
              </a:rPr>
              <a:t>o ajustare mai bună a modelului la date</a:t>
            </a:r>
            <a:r>
              <a:rPr lang="ro" sz="1040">
                <a:solidFill>
                  <a:schemeClr val="dk1"/>
                </a:solidFill>
                <a:latin typeface="Times New Roman"/>
                <a:ea typeface="Times New Roman"/>
                <a:cs typeface="Times New Roman"/>
                <a:sym typeface="Times New Roman"/>
              </a:rPr>
              <a:t>. </a:t>
            </a:r>
            <a:r>
              <a:rPr b="1" lang="ro" sz="1040">
                <a:solidFill>
                  <a:schemeClr val="dk1"/>
                </a:solidFill>
                <a:latin typeface="Times New Roman"/>
                <a:ea typeface="Times New Roman"/>
                <a:cs typeface="Times New Roman"/>
                <a:sym typeface="Times New Roman"/>
              </a:rPr>
              <a:t>Erorile</a:t>
            </a:r>
            <a:r>
              <a:rPr lang="ro" sz="1040">
                <a:solidFill>
                  <a:schemeClr val="dk1"/>
                </a:solidFill>
                <a:latin typeface="Times New Roman"/>
                <a:ea typeface="Times New Roman"/>
                <a:cs typeface="Times New Roman"/>
                <a:sym typeface="Times New Roman"/>
              </a:rPr>
              <a:t> de antrenament (RMSE, MAE, MAPE) sunt </a:t>
            </a:r>
            <a:r>
              <a:rPr b="1" lang="ro" sz="1040">
                <a:solidFill>
                  <a:schemeClr val="dk1"/>
                </a:solidFill>
                <a:latin typeface="Times New Roman"/>
                <a:ea typeface="Times New Roman"/>
                <a:cs typeface="Times New Roman"/>
                <a:sym typeface="Times New Roman"/>
              </a:rPr>
              <a:t>foarte mici</a:t>
            </a:r>
            <a:r>
              <a:rPr lang="ro" sz="1040">
                <a:solidFill>
                  <a:schemeClr val="dk1"/>
                </a:solidFill>
                <a:latin typeface="Times New Roman"/>
                <a:ea typeface="Times New Roman"/>
                <a:cs typeface="Times New Roman"/>
                <a:sym typeface="Times New Roman"/>
              </a:rPr>
              <a:t>, iar autocorelarea reziduurilor (ACF1) este nesemnificativă, ceea ce confirmă că modelul este bine specificat și nu există autocorelare reziduală. Astfel, </a:t>
            </a:r>
            <a:r>
              <a:rPr b="1" lang="ro" sz="1040">
                <a:solidFill>
                  <a:schemeClr val="dk1"/>
                </a:solidFill>
                <a:latin typeface="Times New Roman"/>
                <a:ea typeface="Times New Roman"/>
                <a:cs typeface="Times New Roman"/>
                <a:sym typeface="Times New Roman"/>
              </a:rPr>
              <a:t>modelul ARIMA(1,1,0) fără drift</a:t>
            </a:r>
            <a:r>
              <a:rPr lang="ro" sz="1040">
                <a:solidFill>
                  <a:schemeClr val="dk1"/>
                </a:solidFill>
                <a:latin typeface="Times New Roman"/>
                <a:ea typeface="Times New Roman"/>
                <a:cs typeface="Times New Roman"/>
                <a:sym typeface="Times New Roman"/>
              </a:rPr>
              <a:t> este </a:t>
            </a:r>
            <a:r>
              <a:rPr b="1" lang="ro" sz="1040">
                <a:solidFill>
                  <a:schemeClr val="dk1"/>
                </a:solidFill>
                <a:latin typeface="Times New Roman"/>
                <a:ea typeface="Times New Roman"/>
                <a:cs typeface="Times New Roman"/>
                <a:sym typeface="Times New Roman"/>
              </a:rPr>
              <a:t>cel mai potrivit pentru această serie</a:t>
            </a:r>
            <a:r>
              <a:rPr lang="ro" sz="1040">
                <a:solidFill>
                  <a:schemeClr val="dk1"/>
                </a:solidFill>
                <a:latin typeface="Times New Roman"/>
                <a:ea typeface="Times New Roman"/>
                <a:cs typeface="Times New Roman"/>
                <a:sym typeface="Times New Roman"/>
              </a:rPr>
              <a:t>, fiind performant din punct de vedere statistic.</a:t>
            </a:r>
            <a:endParaRPr sz="1460">
              <a:latin typeface="Times New Roman"/>
              <a:ea typeface="Times New Roman"/>
              <a:cs typeface="Times New Roman"/>
              <a:sym typeface="Times New Roman"/>
            </a:endParaRPr>
          </a:p>
        </p:txBody>
      </p:sp>
      <p:pic>
        <p:nvPicPr>
          <p:cNvPr id="302" name="Google Shape;302;p40" title="Screenshot 2025-05-15 140417.png"/>
          <p:cNvPicPr preferRelativeResize="0"/>
          <p:nvPr/>
        </p:nvPicPr>
        <p:blipFill>
          <a:blip r:embed="rId3">
            <a:alphaModFix/>
          </a:blip>
          <a:stretch>
            <a:fillRect/>
          </a:stretch>
        </p:blipFill>
        <p:spPr>
          <a:xfrm>
            <a:off x="115323" y="572700"/>
            <a:ext cx="4699377" cy="2676225"/>
          </a:xfrm>
          <a:prstGeom prst="rect">
            <a:avLst/>
          </a:prstGeom>
          <a:noFill/>
          <a:ln>
            <a:noFill/>
          </a:ln>
        </p:spPr>
      </p:pic>
      <p:pic>
        <p:nvPicPr>
          <p:cNvPr id="303" name="Google Shape;303;p40"/>
          <p:cNvPicPr preferRelativeResize="0"/>
          <p:nvPr/>
        </p:nvPicPr>
        <p:blipFill>
          <a:blip r:embed="rId4">
            <a:alphaModFix/>
          </a:blip>
          <a:stretch>
            <a:fillRect/>
          </a:stretch>
        </p:blipFill>
        <p:spPr>
          <a:xfrm>
            <a:off x="4972550" y="601525"/>
            <a:ext cx="4236026" cy="2618575"/>
          </a:xfrm>
          <a:prstGeom prst="rect">
            <a:avLst/>
          </a:prstGeom>
          <a:noFill/>
          <a:ln>
            <a:noFill/>
          </a:ln>
        </p:spPr>
      </p:pic>
      <p:sp>
        <p:nvSpPr>
          <p:cNvPr id="304" name="Google Shape;304;p40"/>
          <p:cNvSpPr txBox="1"/>
          <p:nvPr/>
        </p:nvSpPr>
        <p:spPr>
          <a:xfrm>
            <a:off x="1291750" y="3248925"/>
            <a:ext cx="87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Times New Roman"/>
                <a:ea typeface="Times New Roman"/>
                <a:cs typeface="Times New Roman"/>
                <a:sym typeface="Times New Roman"/>
              </a:rPr>
              <a:t>Tabel 19</a:t>
            </a:r>
            <a:endParaRPr sz="1200">
              <a:solidFill>
                <a:schemeClr val="dk1"/>
              </a:solidFill>
              <a:latin typeface="Times New Roman"/>
              <a:ea typeface="Times New Roman"/>
              <a:cs typeface="Times New Roman"/>
              <a:sym typeface="Times New Roman"/>
            </a:endParaRPr>
          </a:p>
        </p:txBody>
      </p:sp>
      <p:sp>
        <p:nvSpPr>
          <p:cNvPr id="305" name="Google Shape;305;p40"/>
          <p:cNvSpPr txBox="1"/>
          <p:nvPr/>
        </p:nvSpPr>
        <p:spPr>
          <a:xfrm>
            <a:off x="5989000" y="3248925"/>
            <a:ext cx="78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Times New Roman"/>
                <a:ea typeface="Times New Roman"/>
                <a:cs typeface="Times New Roman"/>
                <a:sym typeface="Times New Roman"/>
              </a:rPr>
              <a:t>Tabel 20</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494625" y="197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Model ARIMA</a:t>
            </a:r>
            <a:endParaRPr b="1" sz="2020">
              <a:latin typeface="Times New Roman"/>
              <a:ea typeface="Times New Roman"/>
              <a:cs typeface="Times New Roman"/>
              <a:sym typeface="Times New Roman"/>
            </a:endParaRPr>
          </a:p>
        </p:txBody>
      </p:sp>
      <p:sp>
        <p:nvSpPr>
          <p:cNvPr id="311" name="Google Shape;311;p41"/>
          <p:cNvSpPr txBox="1"/>
          <p:nvPr>
            <p:ph idx="1" type="body"/>
          </p:nvPr>
        </p:nvSpPr>
        <p:spPr>
          <a:xfrm>
            <a:off x="172150" y="864600"/>
            <a:ext cx="4572000" cy="4278900"/>
          </a:xfrm>
          <a:prstGeom prst="rect">
            <a:avLst/>
          </a:prstGeom>
        </p:spPr>
        <p:txBody>
          <a:bodyPr anchorCtr="0" anchor="t" bIns="91425" lIns="91425" spcFirstLastPara="1" rIns="91425" wrap="square" tIns="91425">
            <a:noAutofit/>
          </a:bodyPr>
          <a:lstStyle/>
          <a:p>
            <a:pPr indent="-298450" lvl="0" marL="457200" rtl="0" algn="ctr">
              <a:spcBef>
                <a:spcPts val="0"/>
              </a:spcBef>
              <a:spcAft>
                <a:spcPts val="0"/>
              </a:spcAft>
              <a:buClr>
                <a:srgbClr val="000000"/>
              </a:buClr>
              <a:buSzPts val="1100"/>
              <a:buFont typeface="Times New Roman"/>
              <a:buChar char="●"/>
            </a:pPr>
            <a:r>
              <a:rPr lang="ro" sz="1200">
                <a:solidFill>
                  <a:schemeClr val="dk1"/>
                </a:solidFill>
                <a:latin typeface="Times New Roman"/>
                <a:ea typeface="Times New Roman"/>
                <a:cs typeface="Times New Roman"/>
                <a:sym typeface="Times New Roman"/>
              </a:rPr>
              <a:t>Modelul ARIMA este folosit când seria nu este staționară, dar poate fi făcută staționară prin </a:t>
            </a:r>
            <a:r>
              <a:rPr lang="ro" sz="1200">
                <a:solidFill>
                  <a:schemeClr val="dk1"/>
                </a:solidFill>
                <a:latin typeface="Times New Roman"/>
                <a:ea typeface="Times New Roman"/>
                <a:cs typeface="Times New Roman"/>
                <a:sym typeface="Times New Roman"/>
              </a:rPr>
              <a:t>diferențiere</a:t>
            </a:r>
            <a:r>
              <a:rPr lang="ro"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ctr">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Au fost generate mai multe modele ARIMA,  </a:t>
            </a:r>
            <a:r>
              <a:rPr lang="ro" sz="1200">
                <a:solidFill>
                  <a:schemeClr val="dk1"/>
                </a:solidFill>
                <a:latin typeface="Times New Roman"/>
                <a:ea typeface="Times New Roman"/>
                <a:cs typeface="Times New Roman"/>
                <a:sym typeface="Times New Roman"/>
              </a:rPr>
              <a:t>însă</a:t>
            </a:r>
            <a:r>
              <a:rPr lang="ro" sz="1200">
                <a:solidFill>
                  <a:schemeClr val="dk1"/>
                </a:solidFill>
                <a:latin typeface="Times New Roman"/>
                <a:ea typeface="Times New Roman"/>
                <a:cs typeface="Times New Roman"/>
                <a:sym typeface="Times New Roman"/>
              </a:rPr>
              <a:t> modelul generat automat este cel mai optim. Modelul optim identificat pentru seria temporală analizată este </a:t>
            </a:r>
            <a:r>
              <a:rPr b="1" lang="ro" sz="1200">
                <a:solidFill>
                  <a:schemeClr val="dk1"/>
                </a:solidFill>
                <a:latin typeface="Times New Roman"/>
                <a:ea typeface="Times New Roman"/>
                <a:cs typeface="Times New Roman"/>
                <a:sym typeface="Times New Roman"/>
              </a:rPr>
              <a:t>ARIMA(1,1,0)</a:t>
            </a:r>
            <a:r>
              <a:rPr lang="ro" sz="1200">
                <a:solidFill>
                  <a:schemeClr val="dk1"/>
                </a:solidFill>
                <a:latin typeface="Times New Roman"/>
                <a:ea typeface="Times New Roman"/>
                <a:cs typeface="Times New Roman"/>
                <a:sym typeface="Times New Roman"/>
              </a:rPr>
              <a:t>. Acest model indică faptul că seria a fost diferențiată o dată pentru a deveni staționară (d = 1), iar componenta autoregresivă de ordin 1 (p = 1) este suficientă pentru a captura dependența temporală, fără a fi necesară o componentă de medie mobilă (q = 0). Alegerea acestui model se bazează pe criteriul AIC, care a fost cel mai mic în comparație cu alte modele testate, ceea ce sugerează o bună ajustare a datelor cu o complexitate redusă. </a:t>
            </a:r>
            <a:endParaRPr sz="1200">
              <a:solidFill>
                <a:schemeClr val="dk1"/>
              </a:solidFill>
              <a:latin typeface="Times New Roman"/>
              <a:ea typeface="Times New Roman"/>
              <a:cs typeface="Times New Roman"/>
              <a:sym typeface="Times New Roman"/>
            </a:endParaRPr>
          </a:p>
          <a:p>
            <a:pPr indent="-298450" lvl="0" marL="457200" rtl="0" algn="ctr">
              <a:spcBef>
                <a:spcPts val="0"/>
              </a:spcBef>
              <a:spcAft>
                <a:spcPts val="0"/>
              </a:spcAft>
              <a:buClr>
                <a:schemeClr val="dk1"/>
              </a:buClr>
              <a:buSzPts val="1100"/>
              <a:buFont typeface="Times New Roman"/>
              <a:buChar char="●"/>
            </a:pPr>
            <a:r>
              <a:rPr lang="ro" sz="1200">
                <a:solidFill>
                  <a:schemeClr val="dk1"/>
                </a:solidFill>
                <a:latin typeface="Times New Roman"/>
                <a:ea typeface="Times New Roman"/>
                <a:cs typeface="Times New Roman"/>
                <a:sym typeface="Times New Roman"/>
              </a:rPr>
              <a:t>Conform graficului 18, care prezintă rădăcinile inverse ale polinomului AR pentru modelul estimat, observăm că punctul roșu se află în interiorul cercului unitate. Acest lucru indică faptul că </a:t>
            </a:r>
            <a:r>
              <a:rPr b="1" lang="ro" sz="1200">
                <a:solidFill>
                  <a:schemeClr val="dk1"/>
                </a:solidFill>
                <a:latin typeface="Times New Roman"/>
                <a:ea typeface="Times New Roman"/>
                <a:cs typeface="Times New Roman"/>
                <a:sym typeface="Times New Roman"/>
              </a:rPr>
              <a:t>modelul ARIMA este staționar și inversabil.</a:t>
            </a:r>
            <a:endParaRPr b="1" sz="1100">
              <a:solidFill>
                <a:schemeClr val="dk1"/>
              </a:solidFill>
              <a:latin typeface="Times New Roman"/>
              <a:ea typeface="Times New Roman"/>
              <a:cs typeface="Times New Roman"/>
              <a:sym typeface="Times New Roman"/>
            </a:endParaRPr>
          </a:p>
        </p:txBody>
      </p:sp>
      <p:sp>
        <p:nvSpPr>
          <p:cNvPr id="312" name="Google Shape;312;p41"/>
          <p:cNvSpPr txBox="1"/>
          <p:nvPr/>
        </p:nvSpPr>
        <p:spPr>
          <a:xfrm>
            <a:off x="5393163" y="41418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18</a:t>
            </a:r>
            <a:endParaRPr sz="1200">
              <a:solidFill>
                <a:schemeClr val="dk1"/>
              </a:solidFill>
              <a:latin typeface="Times New Roman"/>
              <a:ea typeface="Times New Roman"/>
              <a:cs typeface="Times New Roman"/>
              <a:sym typeface="Times New Roman"/>
            </a:endParaRPr>
          </a:p>
        </p:txBody>
      </p:sp>
      <p:pic>
        <p:nvPicPr>
          <p:cNvPr id="313" name="Google Shape;313;p41"/>
          <p:cNvPicPr preferRelativeResize="0"/>
          <p:nvPr/>
        </p:nvPicPr>
        <p:blipFill>
          <a:blip r:embed="rId3">
            <a:alphaModFix/>
          </a:blip>
          <a:stretch>
            <a:fillRect/>
          </a:stretch>
        </p:blipFill>
        <p:spPr>
          <a:xfrm>
            <a:off x="5226350" y="251625"/>
            <a:ext cx="3605950" cy="3814851"/>
          </a:xfrm>
          <a:prstGeom prst="rect">
            <a:avLst/>
          </a:prstGeom>
          <a:noFill/>
          <a:ln>
            <a:noFill/>
          </a:ln>
        </p:spPr>
      </p:pic>
      <p:pic>
        <p:nvPicPr>
          <p:cNvPr id="314" name="Google Shape;314;p41"/>
          <p:cNvPicPr preferRelativeResize="0"/>
          <p:nvPr/>
        </p:nvPicPr>
        <p:blipFill>
          <a:blip r:embed="rId3">
            <a:alphaModFix/>
          </a:blip>
          <a:stretch>
            <a:fillRect/>
          </a:stretch>
        </p:blipFill>
        <p:spPr>
          <a:xfrm>
            <a:off x="5290900" y="251625"/>
            <a:ext cx="3605950" cy="390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149400" y="443575"/>
            <a:ext cx="8845200" cy="4788300"/>
          </a:xfrm>
          <a:prstGeom prst="rect">
            <a:avLst/>
          </a:prstGeom>
        </p:spPr>
        <p:txBody>
          <a:bodyPr anchorCtr="0" anchor="t" bIns="91425" lIns="91425" spcFirstLastPara="1" rIns="91425" wrap="square" tIns="91425">
            <a:normAutofit fontScale="92500" lnSpcReduction="10000"/>
          </a:bodyPr>
          <a:lstStyle/>
          <a:p>
            <a:pPr indent="0" lvl="0" marL="0" rtl="0" algn="l">
              <a:lnSpc>
                <a:spcPct val="80000"/>
              </a:lnSpc>
              <a:spcBef>
                <a:spcPts val="0"/>
              </a:spcBef>
              <a:spcAft>
                <a:spcPts val="0"/>
              </a:spcAft>
              <a:buNone/>
            </a:pPr>
            <a:r>
              <a:t/>
            </a:r>
            <a:endParaRPr sz="122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122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122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t/>
            </a:r>
            <a:endParaRPr sz="122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ro" sz="1328">
                <a:solidFill>
                  <a:schemeClr val="dk1"/>
                </a:solidFill>
                <a:latin typeface="Times New Roman"/>
                <a:ea typeface="Times New Roman"/>
                <a:cs typeface="Times New Roman"/>
                <a:sym typeface="Times New Roman"/>
              </a:rPr>
              <a:t>Diagnosticul pe reziduurile modelului ARIMA………………………………………………………………………………...pag. 30</a:t>
            </a:r>
            <a:endParaRPr sz="1328">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ro" sz="1328">
                <a:solidFill>
                  <a:schemeClr val="dk1"/>
                </a:solidFill>
                <a:latin typeface="Times New Roman"/>
                <a:ea typeface="Times New Roman"/>
                <a:cs typeface="Times New Roman"/>
                <a:sym typeface="Times New Roman"/>
              </a:rPr>
              <a:t>Modelul ETS - pentru compararea cu modelul ARIMA………………………………………………………….…….………pag 32</a:t>
            </a:r>
            <a:endParaRPr sz="1328">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ro" sz="1328">
                <a:solidFill>
                  <a:schemeClr val="dk1"/>
                </a:solidFill>
                <a:latin typeface="Times New Roman"/>
                <a:ea typeface="Times New Roman"/>
                <a:cs typeface="Times New Roman"/>
                <a:sym typeface="Times New Roman"/>
              </a:rPr>
              <a:t>Compararea celor două modele…………………………………………………………………………………………..……..pag. 33</a:t>
            </a:r>
            <a:endParaRPr sz="1328">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ro" sz="1328">
                <a:solidFill>
                  <a:schemeClr val="dk1"/>
                </a:solidFill>
                <a:latin typeface="Times New Roman"/>
                <a:ea typeface="Times New Roman"/>
                <a:cs typeface="Times New Roman"/>
                <a:sym typeface="Times New Roman"/>
              </a:rPr>
              <a:t>Modelul GARCH………………………………………………………………………………………………………………..pag. 34</a:t>
            </a:r>
            <a:endParaRPr sz="1328">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ro" sz="1328">
                <a:solidFill>
                  <a:schemeClr val="dk1"/>
                </a:solidFill>
                <a:latin typeface="Times New Roman"/>
                <a:ea typeface="Times New Roman"/>
                <a:cs typeface="Times New Roman"/>
                <a:sym typeface="Times New Roman"/>
              </a:rPr>
              <a:t>Graficul variantei conditionate…………………………………………………………………………………………………..pag. 35</a:t>
            </a:r>
            <a:endParaRPr sz="1328">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ro" sz="1320">
                <a:solidFill>
                  <a:schemeClr val="dk1"/>
                </a:solidFill>
                <a:latin typeface="Times New Roman"/>
                <a:ea typeface="Times New Roman"/>
                <a:cs typeface="Times New Roman"/>
                <a:sym typeface="Times New Roman"/>
              </a:rPr>
              <a:t>Împărțirea setului de date în set de antrenare </a:t>
            </a:r>
            <a:r>
              <a:rPr lang="ro" sz="1320">
                <a:solidFill>
                  <a:schemeClr val="dk1"/>
                </a:solidFill>
                <a:latin typeface="Times New Roman"/>
                <a:ea typeface="Times New Roman"/>
                <a:cs typeface="Times New Roman"/>
                <a:sym typeface="Times New Roman"/>
              </a:rPr>
              <a:t>și</a:t>
            </a:r>
            <a:r>
              <a:rPr lang="ro" sz="1320">
                <a:solidFill>
                  <a:schemeClr val="dk1"/>
                </a:solidFill>
                <a:latin typeface="Times New Roman"/>
                <a:ea typeface="Times New Roman"/>
                <a:cs typeface="Times New Roman"/>
                <a:sym typeface="Times New Roman"/>
              </a:rPr>
              <a:t> set de testare……………………………………………………………………pag. 36</a:t>
            </a:r>
            <a:endParaRPr sz="132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ro" sz="1320">
                <a:solidFill>
                  <a:schemeClr val="dk1"/>
                </a:solidFill>
                <a:latin typeface="Times New Roman"/>
                <a:ea typeface="Times New Roman"/>
                <a:cs typeface="Times New Roman"/>
                <a:sym typeface="Times New Roman"/>
              </a:rPr>
              <a:t>Predicții  pe interval de încredere ………………………………………………………………………………………………..pag. 37</a:t>
            </a:r>
            <a:endParaRPr sz="132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ro" sz="1320">
                <a:solidFill>
                  <a:schemeClr val="dk1"/>
                </a:solidFill>
                <a:latin typeface="Times New Roman"/>
                <a:ea typeface="Times New Roman"/>
                <a:cs typeface="Times New Roman"/>
                <a:sym typeface="Times New Roman"/>
              </a:rPr>
              <a:t>Model Multivariat - Aspecte Introductive…………………………………….………………………………………………… pag 38</a:t>
            </a:r>
            <a:endParaRPr sz="1320">
              <a:solidFill>
                <a:schemeClr val="dk1"/>
              </a:solidFill>
              <a:latin typeface="Times New Roman"/>
              <a:ea typeface="Times New Roman"/>
              <a:cs typeface="Times New Roman"/>
              <a:sym typeface="Times New Roman"/>
            </a:endParaRPr>
          </a:p>
          <a:p>
            <a:pPr indent="0" lvl="0" marL="0" rtl="0" algn="l">
              <a:lnSpc>
                <a:spcPct val="80000"/>
              </a:lnSpc>
              <a:spcBef>
                <a:spcPts val="0"/>
              </a:spcBef>
              <a:spcAft>
                <a:spcPts val="0"/>
              </a:spcAft>
              <a:buNone/>
            </a:pPr>
            <a:r>
              <a:rPr lang="ro" sz="1320">
                <a:solidFill>
                  <a:schemeClr val="dk1"/>
                </a:solidFill>
                <a:latin typeface="Times New Roman"/>
                <a:ea typeface="Times New Roman"/>
                <a:cs typeface="Times New Roman"/>
                <a:sym typeface="Times New Roman"/>
              </a:rPr>
              <a:t>Analiza Multivariată………………………………………………………………………………………………………….…  pag 39</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Efectul ARCH…………………………………………………………………………………………………………………….pag 40</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 Determinarea persistentei modelului - Curs de schimb EUR/RON…………………………………………………………….. pag 41</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Determinarea persistentei modelului - Rezerve internaționale………………………………………………………………….. pag 42</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Testarea staționarității seriilor…………………………………………………………………………………………………… pag 43</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Corelograma primei diferente și Testarea staționarității seriilor diferențiate……………………………………………………  pag 44</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Identificarea lag-urilor optime………………………………………………………………………………………………….. . pag 45</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Modelul VAR…………………………………………………………………………………………………………………….  pag 46</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Diagnosticul pe reziduuri………………………………………………………………………………………………………… pag 48</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Testarea pentru rupturi în serie…………………………………………………………………………………………………..  pag 49</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Cauzalitatea Granger…………………………………………………………………………………………………………….  pag 50</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Funcția de răspuns la impuls (IRF) ……………………………………………………………………………………………..  pag 51</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Descompunerea varianței………………………………………………………………………………………………………..  pag 52</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Cointegrarea………………………………………………………………………………………………….. ………………… pag 53</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ro" sz="1320">
                <a:solidFill>
                  <a:schemeClr val="dk1"/>
                </a:solidFill>
                <a:latin typeface="Times New Roman"/>
                <a:ea typeface="Times New Roman"/>
                <a:cs typeface="Times New Roman"/>
                <a:sym typeface="Times New Roman"/>
              </a:rPr>
              <a:t>Justificarea alegerii modelului VEC……………………………………………………………………………………………  pag 54</a:t>
            </a:r>
            <a:endParaRPr sz="132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46698"/>
              <a:buFont typeface="Arial"/>
              <a:buNone/>
            </a:pPr>
            <a:r>
              <a:t/>
            </a:r>
            <a:endParaRPr b="1" sz="2120">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1598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Diagnostic pe reziduuri</a:t>
            </a:r>
            <a:endParaRPr b="1" sz="2020">
              <a:latin typeface="Times New Roman"/>
              <a:ea typeface="Times New Roman"/>
              <a:cs typeface="Times New Roman"/>
              <a:sym typeface="Times New Roman"/>
            </a:endParaRPr>
          </a:p>
        </p:txBody>
      </p:sp>
      <p:sp>
        <p:nvSpPr>
          <p:cNvPr id="320" name="Google Shape;320;p42"/>
          <p:cNvSpPr txBox="1"/>
          <p:nvPr>
            <p:ph idx="1" type="body"/>
          </p:nvPr>
        </p:nvSpPr>
        <p:spPr>
          <a:xfrm>
            <a:off x="4758400" y="1322350"/>
            <a:ext cx="3984600" cy="28392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ro" sz="1772">
                <a:solidFill>
                  <a:schemeClr val="dk1"/>
                </a:solidFill>
                <a:latin typeface="Times New Roman"/>
                <a:ea typeface="Times New Roman"/>
                <a:cs typeface="Times New Roman"/>
                <a:sym typeface="Times New Roman"/>
              </a:rPr>
              <a:t> </a:t>
            </a:r>
            <a:r>
              <a:rPr lang="ro" sz="2550">
                <a:solidFill>
                  <a:schemeClr val="dk1"/>
                </a:solidFill>
                <a:latin typeface="Times New Roman"/>
                <a:ea typeface="Times New Roman"/>
                <a:cs typeface="Times New Roman"/>
                <a:sym typeface="Times New Roman"/>
              </a:rPr>
              <a:t> Graficul 19 prezintă reziduurile modelului ARIMA(1,1,0), care </a:t>
            </a:r>
            <a:r>
              <a:rPr b="1" lang="ro" sz="2550">
                <a:solidFill>
                  <a:schemeClr val="dk1"/>
                </a:solidFill>
                <a:latin typeface="Times New Roman"/>
                <a:ea typeface="Times New Roman"/>
                <a:cs typeface="Times New Roman"/>
                <a:sym typeface="Times New Roman"/>
              </a:rPr>
              <a:t>oscilează în jurul valorii zero </a:t>
            </a:r>
            <a:r>
              <a:rPr lang="ro" sz="2550">
                <a:solidFill>
                  <a:schemeClr val="dk1"/>
                </a:solidFill>
                <a:latin typeface="Times New Roman"/>
                <a:ea typeface="Times New Roman"/>
                <a:cs typeface="Times New Roman"/>
                <a:sym typeface="Times New Roman"/>
              </a:rPr>
              <a:t>fără a evidenția pattern-uri sistematice sau tendințe, sugerând că </a:t>
            </a:r>
            <a:r>
              <a:rPr b="1" lang="ro" sz="2550">
                <a:solidFill>
                  <a:schemeClr val="dk1"/>
                </a:solidFill>
                <a:latin typeface="Times New Roman"/>
                <a:ea typeface="Times New Roman"/>
                <a:cs typeface="Times New Roman"/>
                <a:sym typeface="Times New Roman"/>
              </a:rPr>
              <a:t>modelul a captat bine structura seriei. </a:t>
            </a:r>
            <a:r>
              <a:rPr lang="ro" sz="2550">
                <a:solidFill>
                  <a:schemeClr val="dk1"/>
                </a:solidFill>
                <a:latin typeface="Times New Roman"/>
                <a:ea typeface="Times New Roman"/>
                <a:cs typeface="Times New Roman"/>
                <a:sym typeface="Times New Roman"/>
              </a:rPr>
              <a:t>Graficele ACF și PACF ale reziduurilor arată că </a:t>
            </a:r>
            <a:r>
              <a:rPr b="1" lang="ro" sz="2550">
                <a:solidFill>
                  <a:schemeClr val="dk1"/>
                </a:solidFill>
                <a:latin typeface="Times New Roman"/>
                <a:ea typeface="Times New Roman"/>
                <a:cs typeface="Times New Roman"/>
                <a:sym typeface="Times New Roman"/>
              </a:rPr>
              <a:t>majoritatea autocorelațiilor se încadrează în limitele de semnificație</a:t>
            </a:r>
            <a:r>
              <a:rPr lang="ro" sz="2550">
                <a:solidFill>
                  <a:schemeClr val="dk1"/>
                </a:solidFill>
                <a:latin typeface="Times New Roman"/>
                <a:ea typeface="Times New Roman"/>
                <a:cs typeface="Times New Roman"/>
                <a:sym typeface="Times New Roman"/>
              </a:rPr>
              <a:t>, iar niciun lag nu depășește semnificativ aceste limite, ceea ce indică </a:t>
            </a:r>
            <a:r>
              <a:rPr b="1" lang="ro" sz="2550">
                <a:solidFill>
                  <a:schemeClr val="dk1"/>
                </a:solidFill>
                <a:latin typeface="Times New Roman"/>
                <a:ea typeface="Times New Roman"/>
                <a:cs typeface="Times New Roman"/>
                <a:sym typeface="Times New Roman"/>
              </a:rPr>
              <a:t>absența autocorelării reziduale</a:t>
            </a:r>
            <a:r>
              <a:rPr lang="ro" sz="2550">
                <a:solidFill>
                  <a:schemeClr val="dk1"/>
                </a:solidFill>
                <a:latin typeface="Times New Roman"/>
                <a:ea typeface="Times New Roman"/>
                <a:cs typeface="Times New Roman"/>
                <a:sym typeface="Times New Roman"/>
              </a:rPr>
              <a:t>. </a:t>
            </a:r>
            <a:endParaRPr sz="255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pic>
        <p:nvPicPr>
          <p:cNvPr id="321" name="Google Shape;321;p42"/>
          <p:cNvPicPr preferRelativeResize="0"/>
          <p:nvPr/>
        </p:nvPicPr>
        <p:blipFill>
          <a:blip r:embed="rId3">
            <a:alphaModFix/>
          </a:blip>
          <a:stretch>
            <a:fillRect/>
          </a:stretch>
        </p:blipFill>
        <p:spPr>
          <a:xfrm>
            <a:off x="159801" y="588549"/>
            <a:ext cx="4341749" cy="3748733"/>
          </a:xfrm>
          <a:prstGeom prst="rect">
            <a:avLst/>
          </a:prstGeom>
          <a:noFill/>
          <a:ln>
            <a:noFill/>
          </a:ln>
        </p:spPr>
      </p:pic>
      <p:sp>
        <p:nvSpPr>
          <p:cNvPr id="322" name="Google Shape;322;p42"/>
          <p:cNvSpPr txBox="1"/>
          <p:nvPr/>
        </p:nvSpPr>
        <p:spPr>
          <a:xfrm>
            <a:off x="1658302" y="4374650"/>
            <a:ext cx="97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Times New Roman"/>
                <a:ea typeface="Times New Roman"/>
                <a:cs typeface="Times New Roman"/>
                <a:sym typeface="Times New Roman"/>
              </a:rPr>
              <a:t>Grafic 19</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311700" y="-753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Diagnosticul pe reziduurile modelului ARIMA</a:t>
            </a:r>
            <a:endParaRPr b="1" sz="2020">
              <a:latin typeface="Times New Roman"/>
              <a:ea typeface="Times New Roman"/>
              <a:cs typeface="Times New Roman"/>
              <a:sym typeface="Times New Roman"/>
            </a:endParaRPr>
          </a:p>
        </p:txBody>
      </p:sp>
      <p:pic>
        <p:nvPicPr>
          <p:cNvPr id="328" name="Google Shape;328;p43"/>
          <p:cNvPicPr preferRelativeResize="0"/>
          <p:nvPr/>
        </p:nvPicPr>
        <p:blipFill>
          <a:blip r:embed="rId3">
            <a:alphaModFix/>
          </a:blip>
          <a:stretch>
            <a:fillRect/>
          </a:stretch>
        </p:blipFill>
        <p:spPr>
          <a:xfrm>
            <a:off x="4646473" y="378975"/>
            <a:ext cx="3978677" cy="2333575"/>
          </a:xfrm>
          <a:prstGeom prst="rect">
            <a:avLst/>
          </a:prstGeom>
          <a:noFill/>
          <a:ln>
            <a:noFill/>
          </a:ln>
        </p:spPr>
      </p:pic>
      <p:pic>
        <p:nvPicPr>
          <p:cNvPr id="329" name="Google Shape;329;p43"/>
          <p:cNvPicPr preferRelativeResize="0"/>
          <p:nvPr/>
        </p:nvPicPr>
        <p:blipFill>
          <a:blip r:embed="rId4">
            <a:alphaModFix/>
          </a:blip>
          <a:stretch>
            <a:fillRect/>
          </a:stretch>
        </p:blipFill>
        <p:spPr>
          <a:xfrm>
            <a:off x="5028225" y="2883427"/>
            <a:ext cx="3541075" cy="677250"/>
          </a:xfrm>
          <a:prstGeom prst="rect">
            <a:avLst/>
          </a:prstGeom>
          <a:noFill/>
          <a:ln>
            <a:noFill/>
          </a:ln>
        </p:spPr>
      </p:pic>
      <p:pic>
        <p:nvPicPr>
          <p:cNvPr id="330" name="Google Shape;330;p43"/>
          <p:cNvPicPr preferRelativeResize="0"/>
          <p:nvPr/>
        </p:nvPicPr>
        <p:blipFill>
          <a:blip r:embed="rId5">
            <a:alphaModFix/>
          </a:blip>
          <a:stretch>
            <a:fillRect/>
          </a:stretch>
        </p:blipFill>
        <p:spPr>
          <a:xfrm>
            <a:off x="4948175" y="3731550"/>
            <a:ext cx="4067075" cy="806550"/>
          </a:xfrm>
          <a:prstGeom prst="rect">
            <a:avLst/>
          </a:prstGeom>
          <a:noFill/>
          <a:ln>
            <a:noFill/>
          </a:ln>
        </p:spPr>
      </p:pic>
      <p:sp>
        <p:nvSpPr>
          <p:cNvPr id="331" name="Google Shape;331;p43"/>
          <p:cNvSpPr txBox="1"/>
          <p:nvPr/>
        </p:nvSpPr>
        <p:spPr>
          <a:xfrm>
            <a:off x="311700" y="854775"/>
            <a:ext cx="3664800" cy="4488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1"/>
              </a:buClr>
              <a:buSzPts val="1400"/>
              <a:buFont typeface="Times New Roman"/>
              <a:buChar char="●"/>
            </a:pPr>
            <a:r>
              <a:rPr b="1" lang="ro">
                <a:solidFill>
                  <a:schemeClr val="dk1"/>
                </a:solidFill>
                <a:latin typeface="Times New Roman"/>
                <a:ea typeface="Times New Roman"/>
                <a:cs typeface="Times New Roman"/>
                <a:sym typeface="Times New Roman"/>
              </a:rPr>
              <a:t>Testul Box-Pierce</a:t>
            </a:r>
            <a:r>
              <a:rPr lang="ro">
                <a:solidFill>
                  <a:schemeClr val="dk1"/>
                </a:solidFill>
                <a:latin typeface="Times New Roman"/>
                <a:ea typeface="Times New Roman"/>
                <a:cs typeface="Times New Roman"/>
                <a:sym typeface="Times New Roman"/>
              </a:rPr>
              <a:t> pentru lag 1 are p-value = 0.7285, </a:t>
            </a:r>
            <a:r>
              <a:rPr b="1" lang="ro">
                <a:solidFill>
                  <a:schemeClr val="dk1"/>
                </a:solidFill>
                <a:latin typeface="Times New Roman"/>
                <a:ea typeface="Times New Roman"/>
                <a:cs typeface="Times New Roman"/>
                <a:sym typeface="Times New Roman"/>
              </a:rPr>
              <a:t>testul Box-Ljung</a:t>
            </a:r>
            <a:r>
              <a:rPr lang="ro">
                <a:solidFill>
                  <a:schemeClr val="dk1"/>
                </a:solidFill>
                <a:latin typeface="Times New Roman"/>
                <a:ea typeface="Times New Roman"/>
                <a:cs typeface="Times New Roman"/>
                <a:sym typeface="Times New Roman"/>
              </a:rPr>
              <a:t> pentru lag 12 are p-value = 0.516, iar pentru lag 24 p-value = 0.2784, toate valorile fiind peste pragul de semnificație 0.1, indicând că </a:t>
            </a:r>
            <a:r>
              <a:rPr b="1" lang="ro">
                <a:solidFill>
                  <a:schemeClr val="dk1"/>
                </a:solidFill>
                <a:latin typeface="Times New Roman"/>
                <a:ea typeface="Times New Roman"/>
                <a:cs typeface="Times New Roman"/>
                <a:sym typeface="Times New Roman"/>
              </a:rPr>
              <a:t>nu există autocorelare semnificativă între reziduuri.</a:t>
            </a:r>
            <a:endParaRPr b="1">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b="1" lang="ro">
                <a:solidFill>
                  <a:schemeClr val="dk1"/>
                </a:solidFill>
                <a:latin typeface="Times New Roman"/>
                <a:ea typeface="Times New Roman"/>
                <a:cs typeface="Times New Roman"/>
                <a:sym typeface="Times New Roman"/>
              </a:rPr>
              <a:t>Testul ARCH LM</a:t>
            </a:r>
            <a:r>
              <a:rPr lang="ro">
                <a:solidFill>
                  <a:schemeClr val="dk1"/>
                </a:solidFill>
                <a:latin typeface="Times New Roman"/>
                <a:ea typeface="Times New Roman"/>
                <a:cs typeface="Times New Roman"/>
                <a:sym typeface="Times New Roman"/>
              </a:rPr>
              <a:t> evidențiază </a:t>
            </a:r>
            <a:r>
              <a:rPr b="1" lang="ro">
                <a:solidFill>
                  <a:schemeClr val="dk1"/>
                </a:solidFill>
                <a:latin typeface="Times New Roman"/>
                <a:ea typeface="Times New Roman"/>
                <a:cs typeface="Times New Roman"/>
                <a:sym typeface="Times New Roman"/>
              </a:rPr>
              <a:t>prezența efectelor ARCH</a:t>
            </a:r>
            <a:r>
              <a:rPr lang="ro">
                <a:solidFill>
                  <a:schemeClr val="dk1"/>
                </a:solidFill>
                <a:latin typeface="Times New Roman"/>
                <a:ea typeface="Times New Roman"/>
                <a:cs typeface="Times New Roman"/>
                <a:sym typeface="Times New Roman"/>
              </a:rPr>
              <a:t>, cu p-value = 0.0009385, semnalând </a:t>
            </a:r>
            <a:r>
              <a:rPr b="1" lang="ro">
                <a:solidFill>
                  <a:schemeClr val="dk1"/>
                </a:solidFill>
                <a:latin typeface="Times New Roman"/>
                <a:ea typeface="Times New Roman"/>
                <a:cs typeface="Times New Roman"/>
                <a:sym typeface="Times New Roman"/>
              </a:rPr>
              <a:t>heteroscedasticitate</a:t>
            </a:r>
            <a:r>
              <a:rPr lang="ro">
                <a:solidFill>
                  <a:schemeClr val="dk1"/>
                </a:solidFill>
                <a:latin typeface="Times New Roman"/>
                <a:ea typeface="Times New Roman"/>
                <a:cs typeface="Times New Roman"/>
                <a:sym typeface="Times New Roman"/>
              </a:rPr>
              <a:t> în reziduuri.</a:t>
            </a:r>
            <a:endParaRPr>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ro">
                <a:solidFill>
                  <a:schemeClr val="dk1"/>
                </a:solidFill>
                <a:latin typeface="Times New Roman"/>
                <a:ea typeface="Times New Roman"/>
                <a:cs typeface="Times New Roman"/>
                <a:sym typeface="Times New Roman"/>
              </a:rPr>
              <a:t>În plus, </a:t>
            </a:r>
            <a:r>
              <a:rPr b="1" lang="ro">
                <a:solidFill>
                  <a:schemeClr val="dk1"/>
                </a:solidFill>
                <a:latin typeface="Times New Roman"/>
                <a:ea typeface="Times New Roman"/>
                <a:cs typeface="Times New Roman"/>
                <a:sym typeface="Times New Roman"/>
              </a:rPr>
              <a:t>testul Jarque-Bera</a:t>
            </a:r>
            <a:r>
              <a:rPr lang="ro">
                <a:solidFill>
                  <a:schemeClr val="dk1"/>
                </a:solidFill>
                <a:latin typeface="Times New Roman"/>
                <a:ea typeface="Times New Roman"/>
                <a:cs typeface="Times New Roman"/>
                <a:sym typeface="Times New Roman"/>
              </a:rPr>
              <a:t> indică </a:t>
            </a:r>
            <a:r>
              <a:rPr b="1" lang="ro">
                <a:solidFill>
                  <a:schemeClr val="dk1"/>
                </a:solidFill>
                <a:latin typeface="Times New Roman"/>
                <a:ea typeface="Times New Roman"/>
                <a:cs typeface="Times New Roman"/>
                <a:sym typeface="Times New Roman"/>
              </a:rPr>
              <a:t>absența normalității reziduurilor</a:t>
            </a:r>
            <a:r>
              <a:rPr lang="ro">
                <a:solidFill>
                  <a:schemeClr val="dk1"/>
                </a:solidFill>
                <a:latin typeface="Times New Roman"/>
                <a:ea typeface="Times New Roman"/>
                <a:cs typeface="Times New Roman"/>
                <a:sym typeface="Times New Roman"/>
              </a:rPr>
              <a:t>, cu p-value extrem de mică (&lt; 2.2e-16), ceea ce sugerează că </a:t>
            </a:r>
            <a:r>
              <a:rPr b="1" lang="ro">
                <a:solidFill>
                  <a:schemeClr val="dk1"/>
                </a:solidFill>
                <a:latin typeface="Times New Roman"/>
                <a:ea typeface="Times New Roman"/>
                <a:cs typeface="Times New Roman"/>
                <a:sym typeface="Times New Roman"/>
              </a:rPr>
              <a:t>distribuția erorilor nu este  normală.</a:t>
            </a:r>
            <a:endParaRPr b="1">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sp>
        <p:nvSpPr>
          <p:cNvPr id="332" name="Google Shape;332;p43"/>
          <p:cNvSpPr txBox="1"/>
          <p:nvPr/>
        </p:nvSpPr>
        <p:spPr>
          <a:xfrm>
            <a:off x="5973275" y="4708975"/>
            <a:ext cx="14634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200">
                <a:solidFill>
                  <a:schemeClr val="dk1"/>
                </a:solidFill>
                <a:latin typeface="Times New Roman"/>
                <a:ea typeface="Times New Roman"/>
                <a:cs typeface="Times New Roman"/>
                <a:sym typeface="Times New Roman"/>
              </a:rPr>
              <a:t>Tabel 21</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idx="1" type="body"/>
          </p:nvPr>
        </p:nvSpPr>
        <p:spPr>
          <a:xfrm>
            <a:off x="98650" y="1415688"/>
            <a:ext cx="4365600" cy="2662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ro" sz="1500">
                <a:solidFill>
                  <a:schemeClr val="dk1"/>
                </a:solidFill>
                <a:latin typeface="Times New Roman"/>
                <a:ea typeface="Times New Roman"/>
                <a:cs typeface="Times New Roman"/>
                <a:sym typeface="Times New Roman"/>
              </a:rPr>
              <a:t>Reziduurile </a:t>
            </a:r>
            <a:r>
              <a:rPr b="1" lang="ro" sz="1500">
                <a:solidFill>
                  <a:schemeClr val="dk1"/>
                </a:solidFill>
                <a:latin typeface="Times New Roman"/>
                <a:ea typeface="Times New Roman"/>
                <a:cs typeface="Times New Roman"/>
                <a:sym typeface="Times New Roman"/>
              </a:rPr>
              <a:t>nu urmează o distribuție normală</a:t>
            </a:r>
            <a:r>
              <a:rPr lang="ro" sz="1500">
                <a:solidFill>
                  <a:schemeClr val="dk1"/>
                </a:solidFill>
                <a:latin typeface="Times New Roman"/>
                <a:ea typeface="Times New Roman"/>
                <a:cs typeface="Times New Roman"/>
                <a:sym typeface="Times New Roman"/>
              </a:rPr>
              <a:t>, ci prezintă o </a:t>
            </a:r>
            <a:r>
              <a:rPr b="1" lang="ro" sz="1500">
                <a:solidFill>
                  <a:schemeClr val="dk1"/>
                </a:solidFill>
                <a:latin typeface="Times New Roman"/>
                <a:ea typeface="Times New Roman"/>
                <a:cs typeface="Times New Roman"/>
                <a:sym typeface="Times New Roman"/>
              </a:rPr>
              <a:t>asimetrie spre dreapta</a:t>
            </a:r>
            <a:r>
              <a:rPr lang="ro" sz="1500">
                <a:solidFill>
                  <a:schemeClr val="dk1"/>
                </a:solidFill>
                <a:latin typeface="Times New Roman"/>
                <a:ea typeface="Times New Roman"/>
                <a:cs typeface="Times New Roman"/>
                <a:sym typeface="Times New Roman"/>
              </a:rPr>
              <a:t>, evidențiată printr-o coadă mai lungă în zona valorilor pozitive, ceea ce sugerează prezența unor </a:t>
            </a:r>
            <a:r>
              <a:rPr b="1" lang="ro" sz="1500">
                <a:solidFill>
                  <a:schemeClr val="dk1"/>
                </a:solidFill>
                <a:latin typeface="Times New Roman"/>
                <a:ea typeface="Times New Roman"/>
                <a:cs typeface="Times New Roman"/>
                <a:sym typeface="Times New Roman"/>
              </a:rPr>
              <a:t>valori reziduale mari. </a:t>
            </a:r>
            <a:endParaRPr b="1" sz="1500">
              <a:solidFill>
                <a:schemeClr val="dk1"/>
              </a:solidFill>
              <a:latin typeface="Times New Roman"/>
              <a:ea typeface="Times New Roman"/>
              <a:cs typeface="Times New Roman"/>
              <a:sym typeface="Times New Roman"/>
            </a:endParaRPr>
          </a:p>
          <a:p>
            <a:pPr indent="0" lvl="0" marL="0" rtl="0" algn="ctr">
              <a:spcBef>
                <a:spcPts val="1200"/>
              </a:spcBef>
              <a:spcAft>
                <a:spcPts val="1200"/>
              </a:spcAft>
              <a:buNone/>
            </a:pPr>
            <a:r>
              <a:rPr lang="ro" sz="1500">
                <a:solidFill>
                  <a:schemeClr val="dk1"/>
                </a:solidFill>
                <a:latin typeface="Times New Roman"/>
                <a:ea typeface="Times New Roman"/>
                <a:cs typeface="Times New Roman"/>
                <a:sym typeface="Times New Roman"/>
              </a:rPr>
              <a:t>Distribuția este </a:t>
            </a:r>
            <a:r>
              <a:rPr b="1" lang="ro" sz="1500">
                <a:solidFill>
                  <a:schemeClr val="dk1"/>
                </a:solidFill>
                <a:latin typeface="Times New Roman"/>
                <a:ea typeface="Times New Roman"/>
                <a:cs typeface="Times New Roman"/>
                <a:sym typeface="Times New Roman"/>
              </a:rPr>
              <a:t>leptocurtică</a:t>
            </a:r>
            <a:r>
              <a:rPr lang="ro" sz="1500">
                <a:solidFill>
                  <a:schemeClr val="dk1"/>
                </a:solidFill>
                <a:latin typeface="Times New Roman"/>
                <a:ea typeface="Times New Roman"/>
                <a:cs typeface="Times New Roman"/>
                <a:sym typeface="Times New Roman"/>
              </a:rPr>
              <a:t>, având un vârf accentuat și cozi mai grele decât cele ale unei distribuții normale. Barele izolate din partea dreaptă a histogramei indică </a:t>
            </a:r>
            <a:r>
              <a:rPr b="1" lang="ro" sz="1500">
                <a:solidFill>
                  <a:schemeClr val="dk1"/>
                </a:solidFill>
                <a:latin typeface="Times New Roman"/>
                <a:ea typeface="Times New Roman"/>
                <a:cs typeface="Times New Roman"/>
                <a:sym typeface="Times New Roman"/>
              </a:rPr>
              <a:t>posibili outlieri pozitivi.</a:t>
            </a:r>
            <a:endParaRPr b="1" sz="1500">
              <a:solidFill>
                <a:schemeClr val="dk1"/>
              </a:solidFill>
              <a:latin typeface="Times New Roman"/>
              <a:ea typeface="Times New Roman"/>
              <a:cs typeface="Times New Roman"/>
              <a:sym typeface="Times New Roman"/>
            </a:endParaRPr>
          </a:p>
        </p:txBody>
      </p:sp>
      <p:pic>
        <p:nvPicPr>
          <p:cNvPr id="338" name="Google Shape;338;p44"/>
          <p:cNvPicPr preferRelativeResize="0"/>
          <p:nvPr/>
        </p:nvPicPr>
        <p:blipFill>
          <a:blip r:embed="rId3">
            <a:alphaModFix/>
          </a:blip>
          <a:stretch>
            <a:fillRect/>
          </a:stretch>
        </p:blipFill>
        <p:spPr>
          <a:xfrm>
            <a:off x="4356832" y="804038"/>
            <a:ext cx="4559568" cy="3885776"/>
          </a:xfrm>
          <a:prstGeom prst="rect">
            <a:avLst/>
          </a:prstGeom>
          <a:noFill/>
          <a:ln>
            <a:noFill/>
          </a:ln>
        </p:spPr>
      </p:pic>
      <p:sp>
        <p:nvSpPr>
          <p:cNvPr id="339" name="Google Shape;339;p44"/>
          <p:cNvSpPr txBox="1"/>
          <p:nvPr>
            <p:ph type="title"/>
          </p:nvPr>
        </p:nvSpPr>
        <p:spPr>
          <a:xfrm>
            <a:off x="311700" y="1943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Diagnosticul pe reziduurile modelului ARIMA</a:t>
            </a:r>
            <a:endParaRPr b="1" sz="2020">
              <a:latin typeface="Times New Roman"/>
              <a:ea typeface="Times New Roman"/>
              <a:cs typeface="Times New Roman"/>
              <a:sym typeface="Times New Roman"/>
            </a:endParaRPr>
          </a:p>
        </p:txBody>
      </p:sp>
      <p:sp>
        <p:nvSpPr>
          <p:cNvPr id="340" name="Google Shape;340;p44"/>
          <p:cNvSpPr txBox="1"/>
          <p:nvPr/>
        </p:nvSpPr>
        <p:spPr>
          <a:xfrm>
            <a:off x="6457477" y="4726825"/>
            <a:ext cx="97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Times New Roman"/>
                <a:ea typeface="Times New Roman"/>
                <a:cs typeface="Times New Roman"/>
                <a:sym typeface="Times New Roman"/>
              </a:rPr>
              <a:t>Grafic 20</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120">
                <a:latin typeface="Times New Roman"/>
                <a:ea typeface="Times New Roman"/>
                <a:cs typeface="Times New Roman"/>
                <a:sym typeface="Times New Roman"/>
              </a:rPr>
              <a:t>Modelul ETS - pentru compararea cu modelul ARIMA</a:t>
            </a:r>
            <a:endParaRPr b="1" sz="2120">
              <a:latin typeface="Times New Roman"/>
              <a:ea typeface="Times New Roman"/>
              <a:cs typeface="Times New Roman"/>
              <a:sym typeface="Times New Roman"/>
            </a:endParaRPr>
          </a:p>
        </p:txBody>
      </p:sp>
      <p:sp>
        <p:nvSpPr>
          <p:cNvPr id="346" name="Google Shape;346;p45"/>
          <p:cNvSpPr txBox="1"/>
          <p:nvPr>
            <p:ph idx="1" type="body"/>
          </p:nvPr>
        </p:nvSpPr>
        <p:spPr>
          <a:xfrm>
            <a:off x="916650" y="967575"/>
            <a:ext cx="7310700" cy="2076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sz="1400">
                <a:solidFill>
                  <a:srgbClr val="000000"/>
                </a:solidFill>
                <a:latin typeface="Times New Roman"/>
                <a:ea typeface="Times New Roman"/>
                <a:cs typeface="Times New Roman"/>
                <a:sym typeface="Times New Roman"/>
              </a:rPr>
              <a:t>Pentru a compara performanța prognozelor, a fost aplicat și modelul ETS asupra seriei temporale. </a:t>
            </a:r>
            <a:endParaRPr sz="1400">
              <a:solidFill>
                <a:srgbClr val="000000"/>
              </a:solidFill>
              <a:latin typeface="Times New Roman"/>
              <a:ea typeface="Times New Roman"/>
              <a:cs typeface="Times New Roman"/>
              <a:sym typeface="Times New Roman"/>
            </a:endParaRPr>
          </a:p>
          <a:p>
            <a:pPr indent="0" lvl="0" marL="0" rtl="0" algn="ctr">
              <a:spcBef>
                <a:spcPts val="1200"/>
              </a:spcBef>
              <a:spcAft>
                <a:spcPts val="0"/>
              </a:spcAft>
              <a:buNone/>
            </a:pPr>
            <a:r>
              <a:rPr lang="ro" sz="1400">
                <a:solidFill>
                  <a:srgbClr val="000000"/>
                </a:solidFill>
                <a:latin typeface="Times New Roman"/>
                <a:ea typeface="Times New Roman"/>
                <a:cs typeface="Times New Roman"/>
                <a:sym typeface="Times New Roman"/>
              </a:rPr>
              <a:t>Rezultatele arată că, deși valorile erorilor (RMSE, MAPE, MASE) sunt apropiate între modelele ETS și ARIMA(1,1,0), modelul ARIMA are un avantaj clar prin </a:t>
            </a:r>
            <a:r>
              <a:rPr b="1" lang="ro" sz="1400">
                <a:solidFill>
                  <a:srgbClr val="000000"/>
                </a:solidFill>
                <a:latin typeface="Times New Roman"/>
                <a:ea typeface="Times New Roman"/>
                <a:cs typeface="Times New Roman"/>
                <a:sym typeface="Times New Roman"/>
              </a:rPr>
              <a:t>valoarea mult mai mică a criteriului AIC</a:t>
            </a:r>
            <a:r>
              <a:rPr lang="ro" sz="1400">
                <a:solidFill>
                  <a:srgbClr val="000000"/>
                </a:solidFill>
                <a:latin typeface="Times New Roman"/>
                <a:ea typeface="Times New Roman"/>
                <a:cs typeface="Times New Roman"/>
                <a:sym typeface="Times New Roman"/>
              </a:rPr>
              <a:t> (-839.6 față de -178.99). </a:t>
            </a:r>
            <a:endParaRPr sz="1400">
              <a:solidFill>
                <a:srgbClr val="000000"/>
              </a:solidFill>
              <a:latin typeface="Times New Roman"/>
              <a:ea typeface="Times New Roman"/>
              <a:cs typeface="Times New Roman"/>
              <a:sym typeface="Times New Roman"/>
            </a:endParaRPr>
          </a:p>
          <a:p>
            <a:pPr indent="0" lvl="0" marL="0" rtl="0" algn="ctr">
              <a:spcBef>
                <a:spcPts val="1200"/>
              </a:spcBef>
              <a:spcAft>
                <a:spcPts val="1200"/>
              </a:spcAft>
              <a:buNone/>
            </a:pPr>
            <a:r>
              <a:rPr lang="ro" sz="1400">
                <a:solidFill>
                  <a:srgbClr val="000000"/>
                </a:solidFill>
                <a:latin typeface="Times New Roman"/>
                <a:ea typeface="Times New Roman"/>
                <a:cs typeface="Times New Roman"/>
                <a:sym typeface="Times New Roman"/>
              </a:rPr>
              <a:t>Acest aspect indică </a:t>
            </a:r>
            <a:r>
              <a:rPr b="1" lang="ro" sz="1400">
                <a:solidFill>
                  <a:srgbClr val="000000"/>
                </a:solidFill>
                <a:latin typeface="Times New Roman"/>
                <a:ea typeface="Times New Roman"/>
                <a:cs typeface="Times New Roman"/>
                <a:sym typeface="Times New Roman"/>
              </a:rPr>
              <a:t>o potrivire mai bună a modelului ARIMA</a:t>
            </a:r>
            <a:r>
              <a:rPr lang="ro" sz="1400">
                <a:solidFill>
                  <a:srgbClr val="000000"/>
                </a:solidFill>
                <a:latin typeface="Times New Roman"/>
                <a:ea typeface="Times New Roman"/>
                <a:cs typeface="Times New Roman"/>
                <a:sym typeface="Times New Roman"/>
              </a:rPr>
              <a:t>, ceea ce sugerează că, în cazul de față, </a:t>
            </a:r>
            <a:r>
              <a:rPr b="1" lang="ro" sz="1400">
                <a:solidFill>
                  <a:srgbClr val="000000"/>
                </a:solidFill>
                <a:latin typeface="Times New Roman"/>
                <a:ea typeface="Times New Roman"/>
                <a:cs typeface="Times New Roman"/>
                <a:sym typeface="Times New Roman"/>
              </a:rPr>
              <a:t>modelul ETS oferă o prognoză mai slabă comparativ cu ARIMA.</a:t>
            </a:r>
            <a:endParaRPr b="1" sz="1400">
              <a:solidFill>
                <a:srgbClr val="000000"/>
              </a:solidFill>
              <a:latin typeface="Times New Roman"/>
              <a:ea typeface="Times New Roman"/>
              <a:cs typeface="Times New Roman"/>
              <a:sym typeface="Times New Roman"/>
            </a:endParaRPr>
          </a:p>
        </p:txBody>
      </p:sp>
      <p:pic>
        <p:nvPicPr>
          <p:cNvPr id="347" name="Google Shape;347;p45"/>
          <p:cNvPicPr preferRelativeResize="0"/>
          <p:nvPr/>
        </p:nvPicPr>
        <p:blipFill>
          <a:blip r:embed="rId3">
            <a:alphaModFix/>
          </a:blip>
          <a:stretch>
            <a:fillRect/>
          </a:stretch>
        </p:blipFill>
        <p:spPr>
          <a:xfrm>
            <a:off x="466725" y="3321713"/>
            <a:ext cx="8210550" cy="1343025"/>
          </a:xfrm>
          <a:prstGeom prst="rect">
            <a:avLst/>
          </a:prstGeom>
          <a:noFill/>
          <a:ln>
            <a:noFill/>
          </a:ln>
        </p:spPr>
      </p:pic>
      <p:sp>
        <p:nvSpPr>
          <p:cNvPr id="348" name="Google Shape;348;p45"/>
          <p:cNvSpPr txBox="1"/>
          <p:nvPr/>
        </p:nvSpPr>
        <p:spPr>
          <a:xfrm>
            <a:off x="4027350" y="4773525"/>
            <a:ext cx="1463400" cy="23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200">
                <a:solidFill>
                  <a:schemeClr val="dk1"/>
                </a:solidFill>
                <a:latin typeface="Times New Roman"/>
                <a:ea typeface="Times New Roman"/>
                <a:cs typeface="Times New Roman"/>
                <a:sym typeface="Times New Roman"/>
              </a:rPr>
              <a:t>Tabel 22</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84200" y="684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o" sz="2000">
                <a:latin typeface="Times New Roman"/>
                <a:ea typeface="Times New Roman"/>
                <a:cs typeface="Times New Roman"/>
                <a:sym typeface="Times New Roman"/>
              </a:rPr>
              <a:t>Compararea celor </a:t>
            </a:r>
            <a:r>
              <a:rPr b="1" lang="ro" sz="2000">
                <a:latin typeface="Times New Roman"/>
                <a:ea typeface="Times New Roman"/>
                <a:cs typeface="Times New Roman"/>
                <a:sym typeface="Times New Roman"/>
              </a:rPr>
              <a:t>două</a:t>
            </a:r>
            <a:r>
              <a:rPr b="1" lang="ro" sz="2000">
                <a:latin typeface="Times New Roman"/>
                <a:ea typeface="Times New Roman"/>
                <a:cs typeface="Times New Roman"/>
                <a:sym typeface="Times New Roman"/>
              </a:rPr>
              <a:t> modele</a:t>
            </a:r>
            <a:endParaRPr b="1" sz="2000">
              <a:latin typeface="Times New Roman"/>
              <a:ea typeface="Times New Roman"/>
              <a:cs typeface="Times New Roman"/>
              <a:sym typeface="Times New Roman"/>
            </a:endParaRPr>
          </a:p>
        </p:txBody>
      </p:sp>
      <p:pic>
        <p:nvPicPr>
          <p:cNvPr id="354" name="Google Shape;354;p46"/>
          <p:cNvPicPr preferRelativeResize="0"/>
          <p:nvPr/>
        </p:nvPicPr>
        <p:blipFill>
          <a:blip r:embed="rId3">
            <a:alphaModFix/>
          </a:blip>
          <a:stretch>
            <a:fillRect/>
          </a:stretch>
        </p:blipFill>
        <p:spPr>
          <a:xfrm>
            <a:off x="4918701" y="68400"/>
            <a:ext cx="2788624" cy="1953976"/>
          </a:xfrm>
          <a:prstGeom prst="rect">
            <a:avLst/>
          </a:prstGeom>
          <a:noFill/>
          <a:ln>
            <a:noFill/>
          </a:ln>
        </p:spPr>
      </p:pic>
      <p:pic>
        <p:nvPicPr>
          <p:cNvPr id="355" name="Google Shape;355;p46"/>
          <p:cNvPicPr preferRelativeResize="0"/>
          <p:nvPr/>
        </p:nvPicPr>
        <p:blipFill>
          <a:blip r:embed="rId4">
            <a:alphaModFix/>
          </a:blip>
          <a:stretch>
            <a:fillRect/>
          </a:stretch>
        </p:blipFill>
        <p:spPr>
          <a:xfrm>
            <a:off x="5112425" y="2927275"/>
            <a:ext cx="2708034" cy="1897500"/>
          </a:xfrm>
          <a:prstGeom prst="rect">
            <a:avLst/>
          </a:prstGeom>
          <a:noFill/>
          <a:ln>
            <a:noFill/>
          </a:ln>
        </p:spPr>
      </p:pic>
      <p:sp>
        <p:nvSpPr>
          <p:cNvPr id="356" name="Google Shape;356;p46"/>
          <p:cNvSpPr txBox="1"/>
          <p:nvPr/>
        </p:nvSpPr>
        <p:spPr>
          <a:xfrm>
            <a:off x="4572000" y="2022363"/>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21</a:t>
            </a:r>
            <a:endParaRPr/>
          </a:p>
        </p:txBody>
      </p:sp>
      <p:sp>
        <p:nvSpPr>
          <p:cNvPr id="357" name="Google Shape;357;p46"/>
          <p:cNvSpPr txBox="1"/>
          <p:nvPr/>
        </p:nvSpPr>
        <p:spPr>
          <a:xfrm>
            <a:off x="5888775" y="5360388"/>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22</a:t>
            </a:r>
            <a:endParaRPr/>
          </a:p>
        </p:txBody>
      </p:sp>
      <p:sp>
        <p:nvSpPr>
          <p:cNvPr id="358" name="Google Shape;358;p46"/>
          <p:cNvSpPr txBox="1"/>
          <p:nvPr/>
        </p:nvSpPr>
        <p:spPr>
          <a:xfrm>
            <a:off x="184200" y="358925"/>
            <a:ext cx="4387800" cy="483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Ambele grafice prezintă </a:t>
            </a:r>
            <a:r>
              <a:rPr b="1" lang="ro" sz="1200">
                <a:solidFill>
                  <a:schemeClr val="dk1"/>
                </a:solidFill>
                <a:latin typeface="Times New Roman"/>
                <a:ea typeface="Times New Roman"/>
                <a:cs typeface="Times New Roman"/>
                <a:sym typeface="Times New Roman"/>
              </a:rPr>
              <a:t>evoluția și prognoza cursului de schimb </a:t>
            </a:r>
            <a:r>
              <a:rPr lang="ro" sz="1200">
                <a:solidFill>
                  <a:schemeClr val="dk1"/>
                </a:solidFill>
                <a:latin typeface="Times New Roman"/>
                <a:ea typeface="Times New Roman"/>
                <a:cs typeface="Times New Roman"/>
                <a:sym typeface="Times New Roman"/>
              </a:rPr>
              <a:t>valutar RON/EUR folosind două modele statistice diferite, </a:t>
            </a:r>
            <a:r>
              <a:rPr b="1" lang="ro" sz="1200">
                <a:solidFill>
                  <a:schemeClr val="dk1"/>
                </a:solidFill>
                <a:latin typeface="Times New Roman"/>
                <a:ea typeface="Times New Roman"/>
                <a:cs typeface="Times New Roman"/>
                <a:sym typeface="Times New Roman"/>
              </a:rPr>
              <a:t>ETS(A,Ad,N) și ARIMA(1,1,0),</a:t>
            </a:r>
            <a:r>
              <a:rPr lang="ro" sz="1200">
                <a:solidFill>
                  <a:schemeClr val="dk1"/>
                </a:solidFill>
                <a:latin typeface="Times New Roman"/>
                <a:ea typeface="Times New Roman"/>
                <a:cs typeface="Times New Roman"/>
                <a:sym typeface="Times New Roman"/>
              </a:rPr>
              <a:t> iar rezultatele sunt foarte asemănătoare: după o creștere semnificativă a cursului din 2008 până în prezent, ambele modele estimează pentru perioada următoare </a:t>
            </a:r>
            <a:r>
              <a:rPr b="1" lang="ro" sz="1200">
                <a:solidFill>
                  <a:schemeClr val="dk1"/>
                </a:solidFill>
                <a:latin typeface="Times New Roman"/>
                <a:ea typeface="Times New Roman"/>
                <a:cs typeface="Times New Roman"/>
                <a:sym typeface="Times New Roman"/>
              </a:rPr>
              <a:t>o stabilizare în jurul valorii de 5 RON/EUR</a:t>
            </a:r>
            <a:r>
              <a:rPr lang="ro" sz="1200">
                <a:solidFill>
                  <a:schemeClr val="dk1"/>
                </a:solidFill>
                <a:latin typeface="Times New Roman"/>
                <a:ea typeface="Times New Roman"/>
                <a:cs typeface="Times New Roman"/>
                <a:sym typeface="Times New Roman"/>
              </a:rPr>
              <a:t>, cu o </a:t>
            </a:r>
            <a:r>
              <a:rPr b="1" lang="ro" sz="1200">
                <a:solidFill>
                  <a:schemeClr val="dk1"/>
                </a:solidFill>
                <a:latin typeface="Times New Roman"/>
                <a:ea typeface="Times New Roman"/>
                <a:cs typeface="Times New Roman"/>
                <a:sym typeface="Times New Roman"/>
              </a:rPr>
              <a:t>ușoară tendință de creștere</a:t>
            </a:r>
            <a:r>
              <a:rPr lang="ro" sz="1200">
                <a:solidFill>
                  <a:schemeClr val="dk1"/>
                </a:solidFill>
                <a:latin typeface="Times New Roman"/>
                <a:ea typeface="Times New Roman"/>
                <a:cs typeface="Times New Roman"/>
                <a:sym typeface="Times New Roman"/>
              </a:rPr>
              <a:t> și cu un interval de incertitudine moderat, reprezentat de banda albastră din partea dreaptă a graficelor, ceea ce sugerează că nu sunt anticipate fluctuații majore pe termen scurt. </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Deoarece ipoteza de normalitate a reziduurilor a fost încălcată, prognoza pe interval de încredere pentru modelul ARIMA este mai largă, reflectând o incertitudine mai ridicată.</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Pentru a compara performanța celor două modele, a fost aplicat </a:t>
            </a:r>
            <a:r>
              <a:rPr b="1" lang="ro" sz="1200">
                <a:solidFill>
                  <a:schemeClr val="dk1"/>
                </a:solidFill>
                <a:latin typeface="Times New Roman"/>
                <a:ea typeface="Times New Roman"/>
                <a:cs typeface="Times New Roman"/>
                <a:sym typeface="Times New Roman"/>
              </a:rPr>
              <a:t>testul Diebold-Mariano</a:t>
            </a:r>
            <a:r>
              <a:rPr lang="ro" sz="1200">
                <a:solidFill>
                  <a:schemeClr val="dk1"/>
                </a:solidFill>
                <a:latin typeface="Times New Roman"/>
                <a:ea typeface="Times New Roman"/>
                <a:cs typeface="Times New Roman"/>
                <a:sym typeface="Times New Roman"/>
              </a:rPr>
              <a:t>, iar rezultatul (p &gt; 0.1) indică faptul că </a:t>
            </a:r>
            <a:r>
              <a:rPr b="1" lang="ro" sz="1200">
                <a:solidFill>
                  <a:schemeClr val="dk1"/>
                </a:solidFill>
                <a:latin typeface="Times New Roman"/>
                <a:ea typeface="Times New Roman"/>
                <a:cs typeface="Times New Roman"/>
                <a:sym typeface="Times New Roman"/>
              </a:rPr>
              <a:t>nu există o diferență semnificativă între acuratețea prognozelor </a:t>
            </a:r>
            <a:r>
              <a:rPr lang="ro" sz="1200">
                <a:solidFill>
                  <a:schemeClr val="dk1"/>
                </a:solidFill>
                <a:latin typeface="Times New Roman"/>
                <a:ea typeface="Times New Roman"/>
                <a:cs typeface="Times New Roman"/>
                <a:sym typeface="Times New Roman"/>
              </a:rPr>
              <a:t>furnizate de cele două modele. Prin urmare, cele două modele au </a:t>
            </a:r>
            <a:r>
              <a:rPr b="1" lang="ro" sz="1200">
                <a:solidFill>
                  <a:schemeClr val="dk1"/>
                </a:solidFill>
                <a:latin typeface="Times New Roman"/>
                <a:ea typeface="Times New Roman"/>
                <a:cs typeface="Times New Roman"/>
                <a:sym typeface="Times New Roman"/>
              </a:rPr>
              <a:t>performanțe egale la prognozare.</a:t>
            </a:r>
            <a:endParaRPr b="1"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Totuși, în final, </a:t>
            </a:r>
            <a:r>
              <a:rPr b="1" lang="ro" sz="1200">
                <a:solidFill>
                  <a:schemeClr val="dk1"/>
                </a:solidFill>
                <a:latin typeface="Times New Roman"/>
                <a:ea typeface="Times New Roman"/>
                <a:cs typeface="Times New Roman"/>
                <a:sym typeface="Times New Roman"/>
              </a:rPr>
              <a:t>modelul optim rămâne ARIMA(1,1,0)</a:t>
            </a:r>
            <a:r>
              <a:rPr lang="ro" sz="1200">
                <a:solidFill>
                  <a:schemeClr val="dk1"/>
                </a:solidFill>
                <a:latin typeface="Times New Roman"/>
                <a:ea typeface="Times New Roman"/>
                <a:cs typeface="Times New Roman"/>
                <a:sym typeface="Times New Roman"/>
              </a:rPr>
              <a:t>, deoarece are o valoare AIC mult mai scăzută față de modelul ETS, ceea ce reflectă o potrivire superioară a datelor și o eficiență mai bună în estimare.</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pic>
        <p:nvPicPr>
          <p:cNvPr id="359" name="Google Shape;359;p46"/>
          <p:cNvPicPr preferRelativeResize="0"/>
          <p:nvPr/>
        </p:nvPicPr>
        <p:blipFill>
          <a:blip r:embed="rId5">
            <a:alphaModFix/>
          </a:blip>
          <a:stretch>
            <a:fillRect/>
          </a:stretch>
        </p:blipFill>
        <p:spPr>
          <a:xfrm>
            <a:off x="5015575" y="2457237"/>
            <a:ext cx="3294026" cy="494525"/>
          </a:xfrm>
          <a:prstGeom prst="rect">
            <a:avLst/>
          </a:prstGeom>
          <a:noFill/>
          <a:ln>
            <a:noFill/>
          </a:ln>
        </p:spPr>
      </p:pic>
      <p:sp>
        <p:nvSpPr>
          <p:cNvPr id="360" name="Google Shape;360;p46"/>
          <p:cNvSpPr txBox="1"/>
          <p:nvPr/>
        </p:nvSpPr>
        <p:spPr>
          <a:xfrm>
            <a:off x="4661450" y="4689838"/>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22</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7"/>
          <p:cNvSpPr txBox="1"/>
          <p:nvPr>
            <p:ph type="title"/>
          </p:nvPr>
        </p:nvSpPr>
        <p:spPr>
          <a:xfrm>
            <a:off x="387025" y="4127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120">
                <a:latin typeface="Times New Roman"/>
                <a:ea typeface="Times New Roman"/>
                <a:cs typeface="Times New Roman"/>
                <a:sym typeface="Times New Roman"/>
              </a:rPr>
              <a:t>Modelul </a:t>
            </a:r>
            <a:r>
              <a:rPr b="1" lang="ro" sz="2020">
                <a:latin typeface="Times New Roman"/>
                <a:ea typeface="Times New Roman"/>
                <a:cs typeface="Times New Roman"/>
                <a:sym typeface="Times New Roman"/>
              </a:rPr>
              <a:t>GARCH</a:t>
            </a:r>
            <a:endParaRPr b="1" sz="2020">
              <a:latin typeface="Times New Roman"/>
              <a:ea typeface="Times New Roman"/>
              <a:cs typeface="Times New Roman"/>
              <a:sym typeface="Times New Roman"/>
            </a:endParaRPr>
          </a:p>
        </p:txBody>
      </p:sp>
      <p:pic>
        <p:nvPicPr>
          <p:cNvPr id="366" name="Google Shape;366;p47"/>
          <p:cNvPicPr preferRelativeResize="0"/>
          <p:nvPr/>
        </p:nvPicPr>
        <p:blipFill>
          <a:blip r:embed="rId3">
            <a:alphaModFix/>
          </a:blip>
          <a:stretch>
            <a:fillRect/>
          </a:stretch>
        </p:blipFill>
        <p:spPr>
          <a:xfrm>
            <a:off x="197850" y="2153500"/>
            <a:ext cx="5246175" cy="2442625"/>
          </a:xfrm>
          <a:prstGeom prst="rect">
            <a:avLst/>
          </a:prstGeom>
          <a:noFill/>
          <a:ln>
            <a:noFill/>
          </a:ln>
        </p:spPr>
      </p:pic>
      <p:sp>
        <p:nvSpPr>
          <p:cNvPr id="367" name="Google Shape;367;p47"/>
          <p:cNvSpPr txBox="1"/>
          <p:nvPr/>
        </p:nvSpPr>
        <p:spPr>
          <a:xfrm>
            <a:off x="4633025" y="343400"/>
            <a:ext cx="4192500" cy="4800000"/>
          </a:xfrm>
          <a:prstGeom prst="rect">
            <a:avLst/>
          </a:prstGeom>
          <a:noFill/>
          <a:ln>
            <a:noFill/>
          </a:ln>
        </p:spPr>
        <p:txBody>
          <a:bodyPr anchorCtr="0" anchor="t" bIns="91425" lIns="91425" spcFirstLastPara="1" rIns="91425" wrap="square" tIns="91425">
            <a:noAutofit/>
          </a:bodyPr>
          <a:lstStyle/>
          <a:p>
            <a:pPr indent="-298450" lvl="0" marL="457200" rtl="0" algn="ctr">
              <a:spcBef>
                <a:spcPts val="0"/>
              </a:spcBef>
              <a:spcAft>
                <a:spcPts val="0"/>
              </a:spcAft>
              <a:buClr>
                <a:schemeClr val="dk1"/>
              </a:buClr>
              <a:buSzPts val="1100"/>
              <a:buFont typeface="Times New Roman"/>
              <a:buChar char="●"/>
            </a:pPr>
            <a:r>
              <a:rPr b="1" lang="ro" sz="1100">
                <a:solidFill>
                  <a:schemeClr val="dk1"/>
                </a:solidFill>
                <a:latin typeface="Times New Roman"/>
                <a:ea typeface="Times New Roman"/>
                <a:cs typeface="Times New Roman"/>
                <a:sym typeface="Times New Roman"/>
              </a:rPr>
              <a:t>Testul ARCH </a:t>
            </a:r>
            <a:r>
              <a:rPr lang="ro" sz="1100">
                <a:solidFill>
                  <a:schemeClr val="dk1"/>
                </a:solidFill>
                <a:latin typeface="Times New Roman"/>
                <a:ea typeface="Times New Roman"/>
                <a:cs typeface="Times New Roman"/>
                <a:sym typeface="Times New Roman"/>
              </a:rPr>
              <a:t>aplicat reziduurilor modelului ARIMA(1,1,0) arată efecte semnificative de </a:t>
            </a:r>
            <a:r>
              <a:rPr b="1" lang="ro" sz="1100">
                <a:solidFill>
                  <a:schemeClr val="dk1"/>
                </a:solidFill>
                <a:latin typeface="Times New Roman"/>
                <a:ea typeface="Times New Roman"/>
                <a:cs typeface="Times New Roman"/>
                <a:sym typeface="Times New Roman"/>
              </a:rPr>
              <a:t>heteroscedasticitate </a:t>
            </a:r>
            <a:r>
              <a:rPr lang="ro" sz="1100">
                <a:solidFill>
                  <a:schemeClr val="dk1"/>
                </a:solidFill>
                <a:latin typeface="Times New Roman"/>
                <a:ea typeface="Times New Roman"/>
                <a:cs typeface="Times New Roman"/>
                <a:sym typeface="Times New Roman"/>
              </a:rPr>
              <a:t>pentru lags = 1, 12 și 24 (p &lt; 0.05), ceea ce indică </a:t>
            </a:r>
            <a:r>
              <a:rPr b="1" lang="ro" sz="1100">
                <a:solidFill>
                  <a:schemeClr val="dk1"/>
                </a:solidFill>
                <a:latin typeface="Times New Roman"/>
                <a:ea typeface="Times New Roman"/>
                <a:cs typeface="Times New Roman"/>
                <a:sym typeface="Times New Roman"/>
              </a:rPr>
              <a:t>prezența efectului ARCH. </a:t>
            </a:r>
            <a:r>
              <a:rPr lang="ro" sz="1100">
                <a:solidFill>
                  <a:schemeClr val="dk1"/>
                </a:solidFill>
                <a:latin typeface="Times New Roman"/>
                <a:ea typeface="Times New Roman"/>
                <a:cs typeface="Times New Roman"/>
                <a:sym typeface="Times New Roman"/>
              </a:rPr>
              <a:t>La lag = 36, p &gt; 0.1, deci </a:t>
            </a:r>
            <a:r>
              <a:rPr b="1" lang="ro" sz="1100">
                <a:solidFill>
                  <a:schemeClr val="dk1"/>
                </a:solidFill>
                <a:latin typeface="Times New Roman"/>
                <a:ea typeface="Times New Roman"/>
                <a:cs typeface="Times New Roman"/>
                <a:sym typeface="Times New Roman"/>
              </a:rPr>
              <a:t>volatilitatea nu mai este semnificativă</a:t>
            </a:r>
            <a:r>
              <a:rPr lang="ro" sz="1100">
                <a:solidFill>
                  <a:schemeClr val="dk1"/>
                </a:solidFill>
                <a:latin typeface="Times New Roman"/>
                <a:ea typeface="Times New Roman"/>
                <a:cs typeface="Times New Roman"/>
                <a:sym typeface="Times New Roman"/>
              </a:rPr>
              <a:t>. Rezultatele sugerează că modelul prezintă variații instabile ale varianței în timp.</a:t>
            </a:r>
            <a:endParaRPr sz="1100">
              <a:solidFill>
                <a:schemeClr val="dk1"/>
              </a:solidFill>
            </a:endParaRPr>
          </a:p>
          <a:p>
            <a:pPr indent="-304800" lvl="0" marL="457200" rtl="0" algn="ctr">
              <a:spcBef>
                <a:spcPts val="0"/>
              </a:spcBef>
              <a:spcAft>
                <a:spcPts val="0"/>
              </a:spcAft>
              <a:buClr>
                <a:srgbClr val="1D2125"/>
              </a:buClr>
              <a:buSzPts val="1200"/>
              <a:buFont typeface="Times New Roman"/>
              <a:buChar char="●"/>
            </a:pPr>
            <a:r>
              <a:rPr lang="ro" sz="1200">
                <a:solidFill>
                  <a:srgbClr val="1D2125"/>
                </a:solidFill>
                <a:latin typeface="Times New Roman"/>
                <a:ea typeface="Times New Roman"/>
                <a:cs typeface="Times New Roman"/>
                <a:sym typeface="Times New Roman"/>
              </a:rPr>
              <a:t>Majoritatea </a:t>
            </a:r>
            <a:r>
              <a:rPr lang="ro" sz="1200">
                <a:solidFill>
                  <a:srgbClr val="1D2125"/>
                </a:solidFill>
                <a:latin typeface="Times New Roman"/>
                <a:ea typeface="Times New Roman"/>
                <a:cs typeface="Times New Roman"/>
                <a:sym typeface="Times New Roman"/>
              </a:rPr>
              <a:t>coeficienților</a:t>
            </a:r>
            <a:r>
              <a:rPr lang="ro" sz="1200">
                <a:solidFill>
                  <a:srgbClr val="1D2125"/>
                </a:solidFill>
                <a:latin typeface="Times New Roman"/>
                <a:ea typeface="Times New Roman"/>
                <a:cs typeface="Times New Roman"/>
                <a:sym typeface="Times New Roman"/>
              </a:rPr>
              <a:t> sunt </a:t>
            </a:r>
            <a:r>
              <a:rPr b="1" lang="ro" sz="1200">
                <a:solidFill>
                  <a:srgbClr val="1D2125"/>
                </a:solidFill>
                <a:latin typeface="Times New Roman"/>
                <a:ea typeface="Times New Roman"/>
                <a:cs typeface="Times New Roman"/>
                <a:sym typeface="Times New Roman"/>
              </a:rPr>
              <a:t>semnificativi statistic</a:t>
            </a:r>
            <a:r>
              <a:rPr lang="ro" sz="1200">
                <a:solidFill>
                  <a:srgbClr val="1D2125"/>
                </a:solidFill>
                <a:latin typeface="Times New Roman"/>
                <a:ea typeface="Times New Roman"/>
                <a:cs typeface="Times New Roman"/>
                <a:sym typeface="Times New Roman"/>
              </a:rPr>
              <a:t>, </a:t>
            </a:r>
            <a:r>
              <a:rPr lang="ro" sz="1200">
                <a:solidFill>
                  <a:srgbClr val="1D2125"/>
                </a:solidFill>
                <a:latin typeface="Times New Roman"/>
                <a:ea typeface="Times New Roman"/>
                <a:cs typeface="Times New Roman"/>
                <a:sym typeface="Times New Roman"/>
              </a:rPr>
              <a:t>în</a:t>
            </a:r>
            <a:r>
              <a:rPr lang="ro" sz="1200">
                <a:solidFill>
                  <a:srgbClr val="1D2125"/>
                </a:solidFill>
                <a:latin typeface="Times New Roman"/>
                <a:ea typeface="Times New Roman"/>
                <a:cs typeface="Times New Roman"/>
                <a:sym typeface="Times New Roman"/>
              </a:rPr>
              <a:t> afara de coeficientul omega.</a:t>
            </a:r>
            <a:endParaRPr sz="1200">
              <a:solidFill>
                <a:srgbClr val="1D2125"/>
              </a:solidFill>
              <a:latin typeface="Times New Roman"/>
              <a:ea typeface="Times New Roman"/>
              <a:cs typeface="Times New Roman"/>
              <a:sym typeface="Times New Roman"/>
            </a:endParaRPr>
          </a:p>
          <a:p>
            <a:pPr indent="-304800" lvl="0" marL="457200" rtl="0" algn="ctr">
              <a:spcBef>
                <a:spcPts val="0"/>
              </a:spcBef>
              <a:spcAft>
                <a:spcPts val="0"/>
              </a:spcAft>
              <a:buClr>
                <a:srgbClr val="1D2125"/>
              </a:buClr>
              <a:buSzPts val="1200"/>
              <a:buFont typeface="Times New Roman"/>
              <a:buChar char="●"/>
            </a:pPr>
            <a:r>
              <a:rPr b="1" lang="ro" sz="1200">
                <a:solidFill>
                  <a:srgbClr val="1D2125"/>
                </a:solidFill>
                <a:latin typeface="Times New Roman"/>
                <a:ea typeface="Times New Roman"/>
                <a:cs typeface="Times New Roman"/>
                <a:sym typeface="Times New Roman"/>
              </a:rPr>
              <a:t>Nu mai există autocorelare</a:t>
            </a:r>
            <a:r>
              <a:rPr lang="ro" sz="1200">
                <a:solidFill>
                  <a:srgbClr val="1D2125"/>
                </a:solidFill>
                <a:latin typeface="Times New Roman"/>
                <a:ea typeface="Times New Roman"/>
                <a:cs typeface="Times New Roman"/>
                <a:sym typeface="Times New Roman"/>
              </a:rPr>
              <a:t> în reziduuri sau în volatilitate după modelare, deci modelul a explicat bine </a:t>
            </a:r>
            <a:r>
              <a:rPr lang="ro" sz="1200">
                <a:solidFill>
                  <a:srgbClr val="1D2125"/>
                </a:solidFill>
                <a:latin typeface="Times New Roman"/>
                <a:ea typeface="Times New Roman"/>
                <a:cs typeface="Times New Roman"/>
                <a:sym typeface="Times New Roman"/>
              </a:rPr>
              <a:t>dependențele.</a:t>
            </a:r>
            <a:endParaRPr sz="1200">
              <a:solidFill>
                <a:srgbClr val="1D2125"/>
              </a:solidFill>
              <a:latin typeface="Times New Roman"/>
              <a:ea typeface="Times New Roman"/>
              <a:cs typeface="Times New Roman"/>
              <a:sym typeface="Times New Roman"/>
            </a:endParaRPr>
          </a:p>
          <a:p>
            <a:pPr indent="-304800" lvl="0" marL="457200" rtl="0" algn="ctr">
              <a:spcBef>
                <a:spcPts val="0"/>
              </a:spcBef>
              <a:spcAft>
                <a:spcPts val="0"/>
              </a:spcAft>
              <a:buClr>
                <a:srgbClr val="1D2125"/>
              </a:buClr>
              <a:buSzPts val="1200"/>
              <a:buFont typeface="Times New Roman"/>
              <a:buChar char="●"/>
            </a:pPr>
            <a:r>
              <a:rPr b="1" lang="ro" sz="1200">
                <a:solidFill>
                  <a:schemeClr val="dk1"/>
                </a:solidFill>
                <a:latin typeface="Times New Roman"/>
                <a:ea typeface="Times New Roman"/>
                <a:cs typeface="Times New Roman"/>
                <a:sym typeface="Times New Roman"/>
              </a:rPr>
              <a:t>Modelul GARCH(1,1)</a:t>
            </a:r>
            <a:r>
              <a:rPr lang="ro" sz="1200">
                <a:solidFill>
                  <a:schemeClr val="dk1"/>
                </a:solidFill>
                <a:latin typeface="Times New Roman"/>
                <a:ea typeface="Times New Roman"/>
                <a:cs typeface="Times New Roman"/>
                <a:sym typeface="Times New Roman"/>
              </a:rPr>
              <a:t> estimat pentru seria de log-returnuri indică o medie ușor pozitivă a randamentelor (μ ≈ 0.00053), iar procesul de volatilitate este caracterizat printr-o persistență foarte ridicată (β₁ ≈ 0.925) și o reacție moderată la șocurile recente (α₁ ≈ 0.063), ceea ce sugerează că </a:t>
            </a:r>
            <a:r>
              <a:rPr b="1" lang="ro" sz="1200">
                <a:solidFill>
                  <a:schemeClr val="dk1"/>
                </a:solidFill>
                <a:latin typeface="Times New Roman"/>
                <a:ea typeface="Times New Roman"/>
                <a:cs typeface="Times New Roman"/>
                <a:sym typeface="Times New Roman"/>
              </a:rPr>
              <a:t>volatilitatea tinde să se mențină ridicată</a:t>
            </a:r>
            <a:r>
              <a:rPr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pe perioade extinse după apariția unor șocuri.</a:t>
            </a:r>
            <a:r>
              <a:rPr lang="ro" sz="1200">
                <a:solidFill>
                  <a:schemeClr val="dk1"/>
                </a:solidFill>
                <a:latin typeface="Times New Roman"/>
                <a:ea typeface="Times New Roman"/>
                <a:cs typeface="Times New Roman"/>
                <a:sym typeface="Times New Roman"/>
              </a:rPr>
              <a:t> Suma coeficienților α₁ și β₁ fiind aproape de 1 confirmă stabilitatea și staționaritatea modelului, iar testele diagnostice indică o bună ajustare, fără autocorelații remanente, deși reziduurile nu sunt perfect normale, reflectând caracteristicile tipice ale datelor financiare.</a:t>
            </a:r>
            <a:endParaRPr sz="1200">
              <a:solidFill>
                <a:schemeClr val="dk2"/>
              </a:solidFill>
              <a:latin typeface="Times New Roman"/>
              <a:ea typeface="Times New Roman"/>
              <a:cs typeface="Times New Roman"/>
              <a:sym typeface="Times New Roman"/>
            </a:endParaRPr>
          </a:p>
        </p:txBody>
      </p:sp>
      <p:pic>
        <p:nvPicPr>
          <p:cNvPr id="368" name="Google Shape;368;p47"/>
          <p:cNvPicPr preferRelativeResize="0"/>
          <p:nvPr/>
        </p:nvPicPr>
        <p:blipFill>
          <a:blip r:embed="rId4">
            <a:alphaModFix/>
          </a:blip>
          <a:stretch>
            <a:fillRect/>
          </a:stretch>
        </p:blipFill>
        <p:spPr>
          <a:xfrm>
            <a:off x="387025" y="1268750"/>
            <a:ext cx="4469526" cy="809625"/>
          </a:xfrm>
          <a:prstGeom prst="rect">
            <a:avLst/>
          </a:prstGeom>
          <a:noFill/>
          <a:ln>
            <a:noFill/>
          </a:ln>
        </p:spPr>
      </p:pic>
      <p:sp>
        <p:nvSpPr>
          <p:cNvPr id="369" name="Google Shape;369;p47"/>
          <p:cNvSpPr txBox="1"/>
          <p:nvPr/>
        </p:nvSpPr>
        <p:spPr>
          <a:xfrm>
            <a:off x="1633013" y="467125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Times New Roman"/>
                <a:ea typeface="Times New Roman"/>
                <a:cs typeface="Times New Roman"/>
                <a:sym typeface="Times New Roman"/>
              </a:rPr>
              <a:t>Tabel 23</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ph type="title"/>
          </p:nvPr>
        </p:nvSpPr>
        <p:spPr>
          <a:xfrm>
            <a:off x="448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Graficul variantei conditionate</a:t>
            </a:r>
            <a:endParaRPr b="1" sz="2020">
              <a:latin typeface="Times New Roman"/>
              <a:ea typeface="Times New Roman"/>
              <a:cs typeface="Times New Roman"/>
              <a:sym typeface="Times New Roman"/>
            </a:endParaRPr>
          </a:p>
        </p:txBody>
      </p:sp>
      <p:sp>
        <p:nvSpPr>
          <p:cNvPr id="375" name="Google Shape;375;p48"/>
          <p:cNvSpPr txBox="1"/>
          <p:nvPr>
            <p:ph idx="1" type="body"/>
          </p:nvPr>
        </p:nvSpPr>
        <p:spPr>
          <a:xfrm>
            <a:off x="4439150" y="841500"/>
            <a:ext cx="4462800" cy="3460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o" sz="1400">
                <a:solidFill>
                  <a:schemeClr val="dk1"/>
                </a:solidFill>
                <a:latin typeface="Roboto"/>
                <a:ea typeface="Roboto"/>
                <a:cs typeface="Roboto"/>
                <a:sym typeface="Roboto"/>
              </a:rPr>
              <a:t> </a:t>
            </a:r>
            <a:r>
              <a:rPr lang="ro" sz="1400">
                <a:solidFill>
                  <a:schemeClr val="dk1"/>
                </a:solidFill>
                <a:latin typeface="Times New Roman"/>
                <a:ea typeface="Times New Roman"/>
                <a:cs typeface="Times New Roman"/>
                <a:sym typeface="Times New Roman"/>
              </a:rPr>
              <a:t> Graficul prezintă evoluția variantei condiționate estimate cu modelul GARCH(1,1) pentru randamentele logaritmice ale cursului valutar. Se observă </a:t>
            </a:r>
            <a:r>
              <a:rPr b="1" lang="ro" sz="1400">
                <a:solidFill>
                  <a:schemeClr val="dk1"/>
                </a:solidFill>
                <a:latin typeface="Times New Roman"/>
                <a:ea typeface="Times New Roman"/>
                <a:cs typeface="Times New Roman"/>
                <a:sym typeface="Times New Roman"/>
              </a:rPr>
              <a:t>o creștere accentuată a volatilității la începutul perioadei</a:t>
            </a:r>
            <a:r>
              <a:rPr lang="ro" sz="1400">
                <a:solidFill>
                  <a:schemeClr val="dk1"/>
                </a:solidFill>
                <a:latin typeface="Times New Roman"/>
                <a:ea typeface="Times New Roman"/>
                <a:cs typeface="Times New Roman"/>
                <a:sym typeface="Times New Roman"/>
              </a:rPr>
              <a:t>, cu un vârf semnificativ în jurul observației 50, </a:t>
            </a:r>
            <a:r>
              <a:rPr b="1" lang="ro" sz="1400">
                <a:solidFill>
                  <a:schemeClr val="dk1"/>
                </a:solidFill>
                <a:latin typeface="Times New Roman"/>
                <a:ea typeface="Times New Roman"/>
                <a:cs typeface="Times New Roman"/>
                <a:sym typeface="Times New Roman"/>
              </a:rPr>
              <a:t>urmată de o scădere treptată</a:t>
            </a:r>
            <a:r>
              <a:rPr lang="ro" sz="1400">
                <a:solidFill>
                  <a:schemeClr val="dk1"/>
                </a:solidFill>
                <a:latin typeface="Times New Roman"/>
                <a:ea typeface="Times New Roman"/>
                <a:cs typeface="Times New Roman"/>
                <a:sym typeface="Times New Roman"/>
              </a:rPr>
              <a:t> și </a:t>
            </a:r>
            <a:r>
              <a:rPr b="1" lang="ro" sz="1400">
                <a:solidFill>
                  <a:schemeClr val="dk1"/>
                </a:solidFill>
                <a:latin typeface="Times New Roman"/>
                <a:ea typeface="Times New Roman"/>
                <a:cs typeface="Times New Roman"/>
                <a:sym typeface="Times New Roman"/>
              </a:rPr>
              <a:t>stabilizare la valori foarte mici </a:t>
            </a:r>
            <a:r>
              <a:rPr lang="ro" sz="1400">
                <a:solidFill>
                  <a:schemeClr val="dk1"/>
                </a:solidFill>
                <a:latin typeface="Times New Roman"/>
                <a:ea typeface="Times New Roman"/>
                <a:cs typeface="Times New Roman"/>
                <a:sym typeface="Times New Roman"/>
              </a:rPr>
              <a:t>spre finalul intervalului. Acest comportament reflectă faptul că volatilitatea a fost ridicată într-o perioadă de criză (criza financiară din 2008), după care piața și-a revenit treptat, iar volatilitatea s-a diminuat considerabil. Modelul GARCH(1,1) surprinde foarte bine dinamica volatilă a seriei, explicând atât </a:t>
            </a:r>
            <a:r>
              <a:rPr b="1" lang="ro" sz="1400">
                <a:solidFill>
                  <a:schemeClr val="dk1"/>
                </a:solidFill>
                <a:latin typeface="Times New Roman"/>
                <a:ea typeface="Times New Roman"/>
                <a:cs typeface="Times New Roman"/>
                <a:sym typeface="Times New Roman"/>
              </a:rPr>
              <a:t>perioadele de turbulență</a:t>
            </a:r>
            <a:r>
              <a:rPr lang="ro" sz="1400">
                <a:solidFill>
                  <a:schemeClr val="dk1"/>
                </a:solidFill>
                <a:latin typeface="Times New Roman"/>
                <a:ea typeface="Times New Roman"/>
                <a:cs typeface="Times New Roman"/>
                <a:sym typeface="Times New Roman"/>
              </a:rPr>
              <a:t>, cât și revenirea la o </a:t>
            </a:r>
            <a:r>
              <a:rPr b="1" lang="ro" sz="1400">
                <a:solidFill>
                  <a:schemeClr val="dk1"/>
                </a:solidFill>
                <a:latin typeface="Times New Roman"/>
                <a:ea typeface="Times New Roman"/>
                <a:cs typeface="Times New Roman"/>
                <a:sym typeface="Times New Roman"/>
              </a:rPr>
              <a:t>volatilitate scăzută.</a:t>
            </a:r>
            <a:endParaRPr b="1" sz="1400">
              <a:latin typeface="Times New Roman"/>
              <a:ea typeface="Times New Roman"/>
              <a:cs typeface="Times New Roman"/>
              <a:sym typeface="Times New Roman"/>
            </a:endParaRPr>
          </a:p>
        </p:txBody>
      </p:sp>
      <p:pic>
        <p:nvPicPr>
          <p:cNvPr id="376" name="Google Shape;376;p48" title="Screenshot 2025-05-15 154539.png"/>
          <p:cNvPicPr preferRelativeResize="0"/>
          <p:nvPr/>
        </p:nvPicPr>
        <p:blipFill>
          <a:blip r:embed="rId3">
            <a:alphaModFix/>
          </a:blip>
          <a:stretch>
            <a:fillRect/>
          </a:stretch>
        </p:blipFill>
        <p:spPr>
          <a:xfrm>
            <a:off x="152400" y="483150"/>
            <a:ext cx="4116320" cy="4085725"/>
          </a:xfrm>
          <a:prstGeom prst="rect">
            <a:avLst/>
          </a:prstGeom>
          <a:noFill/>
          <a:ln>
            <a:noFill/>
          </a:ln>
        </p:spPr>
      </p:pic>
      <p:sp>
        <p:nvSpPr>
          <p:cNvPr id="377" name="Google Shape;377;p48"/>
          <p:cNvSpPr txBox="1"/>
          <p:nvPr/>
        </p:nvSpPr>
        <p:spPr>
          <a:xfrm>
            <a:off x="1584975" y="4568875"/>
            <a:ext cx="1161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23</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9"/>
          <p:cNvSpPr txBox="1"/>
          <p:nvPr>
            <p:ph type="title"/>
          </p:nvPr>
        </p:nvSpPr>
        <p:spPr>
          <a:xfrm>
            <a:off x="311700" y="94375"/>
            <a:ext cx="8520600" cy="51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Împărțirea</a:t>
            </a:r>
            <a:r>
              <a:rPr b="1" lang="ro" sz="2020">
                <a:latin typeface="Times New Roman"/>
                <a:ea typeface="Times New Roman"/>
                <a:cs typeface="Times New Roman"/>
                <a:sym typeface="Times New Roman"/>
              </a:rPr>
              <a:t> setului de date </a:t>
            </a:r>
            <a:r>
              <a:rPr b="1" lang="ro" sz="2020">
                <a:latin typeface="Times New Roman"/>
                <a:ea typeface="Times New Roman"/>
                <a:cs typeface="Times New Roman"/>
                <a:sym typeface="Times New Roman"/>
              </a:rPr>
              <a:t>în</a:t>
            </a:r>
            <a:r>
              <a:rPr b="1" lang="ro" sz="2020">
                <a:latin typeface="Times New Roman"/>
                <a:ea typeface="Times New Roman"/>
                <a:cs typeface="Times New Roman"/>
                <a:sym typeface="Times New Roman"/>
              </a:rPr>
              <a:t> set de antrenare si set de testare</a:t>
            </a:r>
            <a:endParaRPr b="1" sz="2020">
              <a:latin typeface="Times New Roman"/>
              <a:ea typeface="Times New Roman"/>
              <a:cs typeface="Times New Roman"/>
              <a:sym typeface="Times New Roman"/>
            </a:endParaRPr>
          </a:p>
        </p:txBody>
      </p:sp>
      <p:sp>
        <p:nvSpPr>
          <p:cNvPr id="383" name="Google Shape;383;p49"/>
          <p:cNvSpPr txBox="1"/>
          <p:nvPr>
            <p:ph idx="1" type="body"/>
          </p:nvPr>
        </p:nvSpPr>
        <p:spPr>
          <a:xfrm>
            <a:off x="193725" y="613375"/>
            <a:ext cx="8520600" cy="1096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ro" sz="1200">
                <a:solidFill>
                  <a:schemeClr val="dk1"/>
                </a:solidFill>
                <a:latin typeface="Times New Roman"/>
                <a:ea typeface="Times New Roman"/>
                <a:cs typeface="Times New Roman"/>
                <a:sym typeface="Times New Roman"/>
              </a:rPr>
              <a:t>   </a:t>
            </a:r>
            <a:r>
              <a:rPr lang="ro" sz="1200">
                <a:solidFill>
                  <a:schemeClr val="dk1"/>
                </a:solidFill>
                <a:latin typeface="Times New Roman"/>
                <a:ea typeface="Times New Roman"/>
                <a:cs typeface="Times New Roman"/>
                <a:sym typeface="Times New Roman"/>
              </a:rPr>
              <a:t>A</a:t>
            </a:r>
            <a:r>
              <a:rPr lang="ro" sz="1200">
                <a:solidFill>
                  <a:schemeClr val="dk1"/>
                </a:solidFill>
                <a:latin typeface="Times New Roman"/>
                <a:ea typeface="Times New Roman"/>
                <a:cs typeface="Times New Roman"/>
                <a:sym typeface="Times New Roman"/>
              </a:rPr>
              <a:t>m pregătit seria temporală lunară a cursului de schimb pentru analiza și prognoză, </a:t>
            </a:r>
            <a:r>
              <a:rPr lang="ro" sz="1200">
                <a:solidFill>
                  <a:schemeClr val="dk1"/>
                </a:solidFill>
                <a:latin typeface="Times New Roman"/>
                <a:ea typeface="Times New Roman"/>
                <a:cs typeface="Times New Roman"/>
                <a:sym typeface="Times New Roman"/>
              </a:rPr>
              <a:t>delimitând</a:t>
            </a:r>
            <a:r>
              <a:rPr lang="ro" sz="1200">
                <a:solidFill>
                  <a:schemeClr val="dk1"/>
                </a:solidFill>
                <a:latin typeface="Times New Roman"/>
                <a:ea typeface="Times New Roman"/>
                <a:cs typeface="Times New Roman"/>
                <a:sym typeface="Times New Roman"/>
              </a:rPr>
              <a:t> perioada analizată între anii 2005 și 2025. Având în vedere evenimentele economice majore din acest interval — precum criza financiară globală și pandemia COVID-19 — am împărțit seria în două subseturi: </a:t>
            </a:r>
            <a:r>
              <a:rPr b="1" lang="ro" sz="1200">
                <a:solidFill>
                  <a:schemeClr val="dk1"/>
                </a:solidFill>
                <a:latin typeface="Times New Roman"/>
                <a:ea typeface="Times New Roman"/>
                <a:cs typeface="Times New Roman"/>
                <a:sym typeface="Times New Roman"/>
              </a:rPr>
              <a:t>setul de antrenare (2005–2021)</a:t>
            </a:r>
            <a:r>
              <a:rPr lang="ro" sz="1200">
                <a:solidFill>
                  <a:schemeClr val="dk1"/>
                </a:solidFill>
                <a:latin typeface="Times New Roman"/>
                <a:ea typeface="Times New Roman"/>
                <a:cs typeface="Times New Roman"/>
                <a:sym typeface="Times New Roman"/>
              </a:rPr>
              <a:t>, utilizat pentru estimarea modelului, și</a:t>
            </a:r>
            <a:r>
              <a:rPr b="1" lang="ro" sz="1200">
                <a:solidFill>
                  <a:schemeClr val="dk1"/>
                </a:solidFill>
                <a:latin typeface="Times New Roman"/>
                <a:ea typeface="Times New Roman"/>
                <a:cs typeface="Times New Roman"/>
                <a:sym typeface="Times New Roman"/>
              </a:rPr>
              <a:t> setul de testare (2022–2025)</a:t>
            </a:r>
            <a:r>
              <a:rPr lang="ro" sz="1200">
                <a:solidFill>
                  <a:schemeClr val="dk1"/>
                </a:solidFill>
                <a:latin typeface="Times New Roman"/>
                <a:ea typeface="Times New Roman"/>
                <a:cs typeface="Times New Roman"/>
                <a:sym typeface="Times New Roman"/>
              </a:rPr>
              <a:t>, utilizat pentru validarea performanței prognozei. </a:t>
            </a:r>
            <a:endParaRPr sz="1200">
              <a:solidFill>
                <a:schemeClr val="dk1"/>
              </a:solidFill>
              <a:latin typeface="Times New Roman"/>
              <a:ea typeface="Times New Roman"/>
              <a:cs typeface="Times New Roman"/>
              <a:sym typeface="Times New Roman"/>
            </a:endParaRPr>
          </a:p>
        </p:txBody>
      </p:sp>
      <p:pic>
        <p:nvPicPr>
          <p:cNvPr id="384" name="Google Shape;384;p49"/>
          <p:cNvPicPr preferRelativeResize="0"/>
          <p:nvPr/>
        </p:nvPicPr>
        <p:blipFill>
          <a:blip r:embed="rId3">
            <a:alphaModFix/>
          </a:blip>
          <a:stretch>
            <a:fillRect/>
          </a:stretch>
        </p:blipFill>
        <p:spPr>
          <a:xfrm>
            <a:off x="440650" y="1975375"/>
            <a:ext cx="3638375" cy="2204650"/>
          </a:xfrm>
          <a:prstGeom prst="rect">
            <a:avLst/>
          </a:prstGeom>
          <a:noFill/>
          <a:ln>
            <a:noFill/>
          </a:ln>
        </p:spPr>
      </p:pic>
      <p:sp>
        <p:nvSpPr>
          <p:cNvPr id="385" name="Google Shape;385;p49"/>
          <p:cNvSpPr txBox="1"/>
          <p:nvPr/>
        </p:nvSpPr>
        <p:spPr>
          <a:xfrm>
            <a:off x="1848375" y="4180025"/>
            <a:ext cx="64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24</a:t>
            </a:r>
            <a:endParaRPr sz="1000">
              <a:solidFill>
                <a:schemeClr val="dk1"/>
              </a:solidFill>
              <a:latin typeface="Times New Roman"/>
              <a:ea typeface="Times New Roman"/>
              <a:cs typeface="Times New Roman"/>
              <a:sym typeface="Times New Roman"/>
            </a:endParaRPr>
          </a:p>
        </p:txBody>
      </p:sp>
      <p:sp>
        <p:nvSpPr>
          <p:cNvPr id="386" name="Google Shape;386;p49"/>
          <p:cNvSpPr txBox="1"/>
          <p:nvPr/>
        </p:nvSpPr>
        <p:spPr>
          <a:xfrm>
            <a:off x="4325700" y="1748225"/>
            <a:ext cx="4506600" cy="318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300">
                <a:solidFill>
                  <a:schemeClr val="dk1"/>
                </a:solidFill>
                <a:latin typeface="Times New Roman"/>
                <a:ea typeface="Times New Roman"/>
                <a:cs typeface="Times New Roman"/>
                <a:sym typeface="Times New Roman"/>
              </a:rPr>
              <a:t>  În urma aplicării funcției auto.arima() pe setul de antrenare (2005–2021), modelul selectat este un </a:t>
            </a:r>
            <a:r>
              <a:rPr b="1" lang="ro" sz="1300">
                <a:solidFill>
                  <a:schemeClr val="dk1"/>
                </a:solidFill>
                <a:latin typeface="Times New Roman"/>
                <a:ea typeface="Times New Roman"/>
                <a:cs typeface="Times New Roman"/>
                <a:sym typeface="Times New Roman"/>
              </a:rPr>
              <a:t>ARIMA(1,1,0) cu derivă (drift)</a:t>
            </a:r>
            <a:r>
              <a:rPr lang="ro" sz="1300">
                <a:solidFill>
                  <a:schemeClr val="dk1"/>
                </a:solidFill>
                <a:latin typeface="Times New Roman"/>
                <a:ea typeface="Times New Roman"/>
                <a:cs typeface="Times New Roman"/>
                <a:sym typeface="Times New Roman"/>
              </a:rPr>
              <a:t>, ceea ce înseamnă că seria a fost diferențiată o dată pentru a deveni staționară, iar componenta autoregresivă de ordinul 1 (AR(1)) a fost inclusă împreună cu o tendință constantă. Coeficientul AR(1) are o valoare estimată de 0.3015 și este semnificativ statistic (p &lt; 0.001), indicând o </a:t>
            </a:r>
            <a:r>
              <a:rPr b="1" lang="ro" sz="1300">
                <a:solidFill>
                  <a:schemeClr val="dk1"/>
                </a:solidFill>
                <a:latin typeface="Times New Roman"/>
                <a:ea typeface="Times New Roman"/>
                <a:cs typeface="Times New Roman"/>
                <a:sym typeface="Times New Roman"/>
              </a:rPr>
              <a:t>dependență clară de valorile trecute</a:t>
            </a:r>
            <a:r>
              <a:rPr lang="ro" sz="1300">
                <a:solidFill>
                  <a:schemeClr val="dk1"/>
                </a:solidFill>
                <a:latin typeface="Times New Roman"/>
                <a:ea typeface="Times New Roman"/>
                <a:cs typeface="Times New Roman"/>
                <a:sym typeface="Times New Roman"/>
              </a:rPr>
              <a:t> ale seriei. În schimb, coeficientul drift-ului, cu o valoare de aproximativ 0.0052, nu este semnificativ (p ≈ 0.26), ceea ce sugerează că tendința liniară nu aduce o contribuție relevantă la model. Modelul are o varianță reziduală mică (σ² ≈ 0.0022), iar criteriile de informare </a:t>
            </a:r>
            <a:r>
              <a:rPr b="1" lang="ro" sz="1300">
                <a:solidFill>
                  <a:schemeClr val="dk1"/>
                </a:solidFill>
                <a:latin typeface="Times New Roman"/>
                <a:ea typeface="Times New Roman"/>
                <a:cs typeface="Times New Roman"/>
                <a:sym typeface="Times New Roman"/>
              </a:rPr>
              <a:t>AIC și BIC</a:t>
            </a:r>
            <a:r>
              <a:rPr lang="ro" sz="1300">
                <a:solidFill>
                  <a:schemeClr val="dk1"/>
                </a:solidFill>
                <a:latin typeface="Times New Roman"/>
                <a:ea typeface="Times New Roman"/>
                <a:cs typeface="Times New Roman"/>
                <a:sym typeface="Times New Roman"/>
              </a:rPr>
              <a:t> indică o </a:t>
            </a:r>
            <a:r>
              <a:rPr b="1" lang="ro" sz="1300">
                <a:solidFill>
                  <a:schemeClr val="dk1"/>
                </a:solidFill>
                <a:latin typeface="Times New Roman"/>
                <a:ea typeface="Times New Roman"/>
                <a:cs typeface="Times New Roman"/>
                <a:sym typeface="Times New Roman"/>
              </a:rPr>
              <a:t>bună ajustare</a:t>
            </a:r>
            <a:r>
              <a:rPr lang="ro" sz="1300">
                <a:solidFill>
                  <a:schemeClr val="dk1"/>
                </a:solidFill>
                <a:latin typeface="Times New Roman"/>
                <a:ea typeface="Times New Roman"/>
                <a:cs typeface="Times New Roman"/>
                <a:sym typeface="Times New Roman"/>
              </a:rPr>
              <a:t>. De asemenea, orizontul de prognoză stabilit este de 40 de perioade, corespunzând celor 40 de luni din setul de testare (ianuarie 2022 – aprilie 2025).</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txBox="1"/>
          <p:nvPr>
            <p:ph type="title"/>
          </p:nvPr>
        </p:nvSpPr>
        <p:spPr>
          <a:xfrm>
            <a:off x="741750" y="305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Predicții  </a:t>
            </a:r>
            <a:r>
              <a:rPr b="1" lang="ro" sz="2000">
                <a:latin typeface="Times New Roman"/>
                <a:ea typeface="Times New Roman"/>
                <a:cs typeface="Times New Roman"/>
                <a:sym typeface="Times New Roman"/>
              </a:rPr>
              <a:t>pe interval de încredere </a:t>
            </a:r>
            <a:endParaRPr b="1" sz="2820">
              <a:latin typeface="Times New Roman"/>
              <a:ea typeface="Times New Roman"/>
              <a:cs typeface="Times New Roman"/>
              <a:sym typeface="Times New Roman"/>
            </a:endParaRPr>
          </a:p>
        </p:txBody>
      </p:sp>
      <p:pic>
        <p:nvPicPr>
          <p:cNvPr id="392" name="Google Shape;392;p50"/>
          <p:cNvPicPr preferRelativeResize="0"/>
          <p:nvPr/>
        </p:nvPicPr>
        <p:blipFill>
          <a:blip r:embed="rId3">
            <a:alphaModFix/>
          </a:blip>
          <a:stretch>
            <a:fillRect/>
          </a:stretch>
        </p:blipFill>
        <p:spPr>
          <a:xfrm>
            <a:off x="198802" y="945150"/>
            <a:ext cx="4373199" cy="3699201"/>
          </a:xfrm>
          <a:prstGeom prst="rect">
            <a:avLst/>
          </a:prstGeom>
          <a:noFill/>
          <a:ln>
            <a:noFill/>
          </a:ln>
        </p:spPr>
      </p:pic>
      <p:sp>
        <p:nvSpPr>
          <p:cNvPr id="393" name="Google Shape;393;p50"/>
          <p:cNvSpPr txBox="1"/>
          <p:nvPr/>
        </p:nvSpPr>
        <p:spPr>
          <a:xfrm>
            <a:off x="1030600" y="43496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latin typeface="Times New Roman"/>
                <a:ea typeface="Times New Roman"/>
                <a:cs typeface="Times New Roman"/>
                <a:sym typeface="Times New Roman"/>
              </a:rPr>
              <a:t>Grafic 24</a:t>
            </a:r>
            <a:endParaRPr sz="1200">
              <a:solidFill>
                <a:schemeClr val="dk1"/>
              </a:solidFill>
              <a:latin typeface="Times New Roman"/>
              <a:ea typeface="Times New Roman"/>
              <a:cs typeface="Times New Roman"/>
              <a:sym typeface="Times New Roman"/>
            </a:endParaRPr>
          </a:p>
        </p:txBody>
      </p:sp>
      <p:sp>
        <p:nvSpPr>
          <p:cNvPr id="394" name="Google Shape;394;p50"/>
          <p:cNvSpPr txBox="1"/>
          <p:nvPr/>
        </p:nvSpPr>
        <p:spPr>
          <a:xfrm>
            <a:off x="5080125" y="1239850"/>
            <a:ext cx="3669300" cy="31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395" name="Google Shape;395;p50"/>
          <p:cNvSpPr txBox="1"/>
          <p:nvPr/>
        </p:nvSpPr>
        <p:spPr>
          <a:xfrm>
            <a:off x="4572000" y="1089200"/>
            <a:ext cx="4373100" cy="391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300">
                <a:solidFill>
                  <a:srgbClr val="1D2125"/>
                </a:solidFill>
                <a:latin typeface="Times New Roman"/>
                <a:ea typeface="Times New Roman"/>
                <a:cs typeface="Times New Roman"/>
                <a:sym typeface="Times New Roman"/>
              </a:rPr>
              <a:t>Graficul prezintă o </a:t>
            </a:r>
            <a:r>
              <a:rPr b="1" lang="ro" sz="1300">
                <a:solidFill>
                  <a:srgbClr val="1D2125"/>
                </a:solidFill>
                <a:latin typeface="Times New Roman"/>
                <a:ea typeface="Times New Roman"/>
                <a:cs typeface="Times New Roman"/>
                <a:sym typeface="Times New Roman"/>
              </a:rPr>
              <a:t>comparație între predicțiile realizate cu un model ARIMA(1,1,0)</a:t>
            </a:r>
            <a:r>
              <a:rPr lang="ro" sz="1300">
                <a:solidFill>
                  <a:srgbClr val="1D2125"/>
                </a:solidFill>
                <a:latin typeface="Times New Roman"/>
                <a:ea typeface="Times New Roman"/>
                <a:cs typeface="Times New Roman"/>
                <a:sym typeface="Times New Roman"/>
              </a:rPr>
              <a:t> (linie albastră) </a:t>
            </a:r>
            <a:r>
              <a:rPr b="1" lang="ro" sz="1300">
                <a:solidFill>
                  <a:srgbClr val="1D2125"/>
                </a:solidFill>
                <a:latin typeface="Times New Roman"/>
                <a:ea typeface="Times New Roman"/>
                <a:cs typeface="Times New Roman"/>
                <a:sym typeface="Times New Roman"/>
              </a:rPr>
              <a:t>și valorile reale</a:t>
            </a:r>
            <a:r>
              <a:rPr lang="ro" sz="1300">
                <a:solidFill>
                  <a:srgbClr val="1D2125"/>
                </a:solidFill>
                <a:latin typeface="Times New Roman"/>
                <a:ea typeface="Times New Roman"/>
                <a:cs typeface="Times New Roman"/>
                <a:sym typeface="Times New Roman"/>
              </a:rPr>
              <a:t> (linie roșie) pentru o serie temporală, cel mai probabil un indicator financiar sau economic, pe o perioadă ce se întinde din 2005 până în 2025. </a:t>
            </a:r>
            <a:r>
              <a:rPr b="1" lang="ro" sz="1300">
                <a:solidFill>
                  <a:srgbClr val="1D2125"/>
                </a:solidFill>
                <a:latin typeface="Times New Roman"/>
                <a:ea typeface="Times New Roman"/>
                <a:cs typeface="Times New Roman"/>
                <a:sym typeface="Times New Roman"/>
              </a:rPr>
              <a:t>Zona gri</a:t>
            </a:r>
            <a:r>
              <a:rPr lang="ro" sz="1300">
                <a:solidFill>
                  <a:srgbClr val="1D2125"/>
                </a:solidFill>
                <a:latin typeface="Times New Roman"/>
                <a:ea typeface="Times New Roman"/>
                <a:cs typeface="Times New Roman"/>
                <a:sym typeface="Times New Roman"/>
              </a:rPr>
              <a:t> din jurul predicției reprezintă </a:t>
            </a:r>
            <a:r>
              <a:rPr b="1" lang="ro" sz="1300">
                <a:solidFill>
                  <a:srgbClr val="1D2125"/>
                </a:solidFill>
                <a:latin typeface="Times New Roman"/>
                <a:ea typeface="Times New Roman"/>
                <a:cs typeface="Times New Roman"/>
                <a:sym typeface="Times New Roman"/>
              </a:rPr>
              <a:t>intervalul de încredere,</a:t>
            </a:r>
            <a:r>
              <a:rPr lang="ro" sz="1300">
                <a:solidFill>
                  <a:srgbClr val="1D2125"/>
                </a:solidFill>
                <a:latin typeface="Times New Roman"/>
                <a:ea typeface="Times New Roman"/>
                <a:cs typeface="Times New Roman"/>
                <a:sym typeface="Times New Roman"/>
              </a:rPr>
              <a:t> adică </a:t>
            </a:r>
            <a:r>
              <a:rPr b="1" lang="ro" sz="1300">
                <a:solidFill>
                  <a:srgbClr val="1D2125"/>
                </a:solidFill>
                <a:latin typeface="Times New Roman"/>
                <a:ea typeface="Times New Roman"/>
                <a:cs typeface="Times New Roman"/>
                <a:sym typeface="Times New Roman"/>
              </a:rPr>
              <a:t>incertitudinea</a:t>
            </a:r>
            <a:r>
              <a:rPr lang="ro" sz="1300">
                <a:solidFill>
                  <a:srgbClr val="1D2125"/>
                </a:solidFill>
                <a:latin typeface="Times New Roman"/>
                <a:ea typeface="Times New Roman"/>
                <a:cs typeface="Times New Roman"/>
                <a:sym typeface="Times New Roman"/>
              </a:rPr>
              <a:t> asociată prognozei - cu cât ne îndepărtăm mai mult în viitor, cu atât această zonă devine mai largă, indicând o </a:t>
            </a:r>
            <a:r>
              <a:rPr b="1" lang="ro" sz="1300">
                <a:solidFill>
                  <a:srgbClr val="1D2125"/>
                </a:solidFill>
                <a:latin typeface="Times New Roman"/>
                <a:ea typeface="Times New Roman"/>
                <a:cs typeface="Times New Roman"/>
                <a:sym typeface="Times New Roman"/>
              </a:rPr>
              <a:t>creștere a incertitudinii</a:t>
            </a:r>
            <a:r>
              <a:rPr lang="ro" sz="1300">
                <a:solidFill>
                  <a:srgbClr val="1D2125"/>
                </a:solidFill>
                <a:latin typeface="Times New Roman"/>
                <a:ea typeface="Times New Roman"/>
                <a:cs typeface="Times New Roman"/>
                <a:sym typeface="Times New Roman"/>
              </a:rPr>
              <a:t>. Se observă că predicțiile modelului tind să urmeze </a:t>
            </a:r>
            <a:r>
              <a:rPr b="1" lang="ro" sz="1300">
                <a:solidFill>
                  <a:srgbClr val="1D2125"/>
                </a:solidFill>
                <a:latin typeface="Times New Roman"/>
                <a:ea typeface="Times New Roman"/>
                <a:cs typeface="Times New Roman"/>
                <a:sym typeface="Times New Roman"/>
              </a:rPr>
              <a:t>tendința ascendentă </a:t>
            </a:r>
            <a:r>
              <a:rPr lang="ro" sz="1300">
                <a:solidFill>
                  <a:srgbClr val="1D2125"/>
                </a:solidFill>
                <a:latin typeface="Times New Roman"/>
                <a:ea typeface="Times New Roman"/>
                <a:cs typeface="Times New Roman"/>
                <a:sym typeface="Times New Roman"/>
              </a:rPr>
              <a:t>a datelor istorice, însă valorile reale din perioada de prognoză sunt ușor sub predicțiile modelului. Această discrepanță sugerează că, deși modelul ARIMA(1,1,0) surprinde bine tendința generală,</a:t>
            </a:r>
            <a:r>
              <a:rPr b="1" lang="ro" sz="1300">
                <a:solidFill>
                  <a:srgbClr val="1D2125"/>
                </a:solidFill>
                <a:latin typeface="Times New Roman"/>
                <a:ea typeface="Times New Roman"/>
                <a:cs typeface="Times New Roman"/>
                <a:sym typeface="Times New Roman"/>
              </a:rPr>
              <a:t> poate</a:t>
            </a:r>
            <a:r>
              <a:rPr lang="ro" sz="1300">
                <a:solidFill>
                  <a:srgbClr val="1D2125"/>
                </a:solidFill>
                <a:latin typeface="Times New Roman"/>
                <a:ea typeface="Times New Roman"/>
                <a:cs typeface="Times New Roman"/>
                <a:sym typeface="Times New Roman"/>
              </a:rPr>
              <a:t> </a:t>
            </a:r>
            <a:r>
              <a:rPr b="1" lang="ro" sz="1300">
                <a:solidFill>
                  <a:srgbClr val="1D2125"/>
                </a:solidFill>
                <a:latin typeface="Times New Roman"/>
                <a:ea typeface="Times New Roman"/>
                <a:cs typeface="Times New Roman"/>
                <a:sym typeface="Times New Roman"/>
              </a:rPr>
              <a:t>supraestima ușor nivelul viitor al seriei,</a:t>
            </a:r>
            <a:r>
              <a:rPr lang="ro" sz="1300">
                <a:solidFill>
                  <a:srgbClr val="1D2125"/>
                </a:solidFill>
                <a:latin typeface="Times New Roman"/>
                <a:ea typeface="Times New Roman"/>
                <a:cs typeface="Times New Roman"/>
                <a:sym typeface="Times New Roman"/>
              </a:rPr>
              <a:t> iar incertitudinea crește pe măsură ce orizontul de prognoză se extinde. </a:t>
            </a:r>
            <a:endParaRPr sz="1300">
              <a:solidFill>
                <a:srgbClr val="1D2125"/>
              </a:solidFill>
              <a:latin typeface="Times New Roman"/>
              <a:ea typeface="Times New Roman"/>
              <a:cs typeface="Times New Roman"/>
              <a:sym typeface="Times New Roman"/>
            </a:endParaRPr>
          </a:p>
          <a:p>
            <a:pPr indent="0" lvl="0" marL="0" rtl="0" algn="ctr">
              <a:spcBef>
                <a:spcPts val="0"/>
              </a:spcBef>
              <a:spcAft>
                <a:spcPts val="0"/>
              </a:spcAft>
              <a:buNone/>
            </a:pPr>
            <a:r>
              <a:rPr lang="ro" sz="1300">
                <a:solidFill>
                  <a:srgbClr val="1D2125"/>
                </a:solidFill>
                <a:latin typeface="Times New Roman"/>
                <a:ea typeface="Times New Roman"/>
                <a:cs typeface="Times New Roman"/>
                <a:sym typeface="Times New Roman"/>
              </a:rPr>
              <a:t>În concluzie, modelul oferă o</a:t>
            </a:r>
            <a:r>
              <a:rPr b="1" lang="ro" sz="1300">
                <a:solidFill>
                  <a:srgbClr val="1D2125"/>
                </a:solidFill>
                <a:latin typeface="Times New Roman"/>
                <a:ea typeface="Times New Roman"/>
                <a:cs typeface="Times New Roman"/>
                <a:sym typeface="Times New Roman"/>
              </a:rPr>
              <a:t> estimare rezonabilă,</a:t>
            </a:r>
            <a:r>
              <a:rPr lang="ro" sz="1300">
                <a:solidFill>
                  <a:srgbClr val="1D2125"/>
                </a:solidFill>
                <a:latin typeface="Times New Roman"/>
                <a:ea typeface="Times New Roman"/>
                <a:cs typeface="Times New Roman"/>
                <a:sym typeface="Times New Roman"/>
              </a:rPr>
              <a:t> dar este important să se țină cont de intervalul de încredere și de eventualele abateri față de valorile reale.</a:t>
            </a:r>
            <a:endParaRPr sz="1300">
              <a:solidFill>
                <a:srgbClr val="1D2125"/>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1"/>
          <p:cNvSpPr txBox="1"/>
          <p:nvPr>
            <p:ph type="title"/>
          </p:nvPr>
        </p:nvSpPr>
        <p:spPr>
          <a:xfrm>
            <a:off x="9232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Model Multivariat - Aspecte Introductive</a:t>
            </a:r>
            <a:endParaRPr b="1" sz="2020">
              <a:latin typeface="Times New Roman"/>
              <a:ea typeface="Times New Roman"/>
              <a:cs typeface="Times New Roman"/>
              <a:sym typeface="Times New Roman"/>
            </a:endParaRPr>
          </a:p>
        </p:txBody>
      </p:sp>
      <p:sp>
        <p:nvSpPr>
          <p:cNvPr id="401" name="Google Shape;401;p51"/>
          <p:cNvSpPr txBox="1"/>
          <p:nvPr>
            <p:ph idx="1" type="body"/>
          </p:nvPr>
        </p:nvSpPr>
        <p:spPr>
          <a:xfrm>
            <a:off x="178000" y="390525"/>
            <a:ext cx="8520600" cy="44955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1018"/>
              <a:buNone/>
            </a:pPr>
            <a:r>
              <a:rPr lang="ro" sz="1117">
                <a:solidFill>
                  <a:schemeClr val="dk1"/>
                </a:solidFill>
                <a:latin typeface="Times New Roman"/>
                <a:ea typeface="Times New Roman"/>
                <a:cs typeface="Times New Roman"/>
                <a:sym typeface="Times New Roman"/>
              </a:rPr>
              <a:t> </a:t>
            </a:r>
            <a:r>
              <a:rPr lang="ro" sz="1217">
                <a:solidFill>
                  <a:schemeClr val="dk1"/>
                </a:solidFill>
                <a:latin typeface="Times New Roman"/>
                <a:ea typeface="Times New Roman"/>
                <a:cs typeface="Times New Roman"/>
                <a:sym typeface="Times New Roman"/>
              </a:rPr>
              <a:t> Într-un context economic global marcat de volatilitate și interdependențe, stabilitatea monetară devine un obiectiv esențial pentru orice economie. România, ca economie emergentă și stat membru al Uniunii Europene, se confruntă permanent cu presiuni interne și externe care influențează cursul de schimb RON/EUR. </a:t>
            </a:r>
            <a:endParaRPr sz="1217">
              <a:solidFill>
                <a:schemeClr val="dk1"/>
              </a:solidFill>
              <a:latin typeface="Times New Roman"/>
              <a:ea typeface="Times New Roman"/>
              <a:cs typeface="Times New Roman"/>
              <a:sym typeface="Times New Roman"/>
            </a:endParaRPr>
          </a:p>
          <a:p>
            <a:pPr indent="0" lvl="0" marL="0" rtl="0" algn="ctr">
              <a:lnSpc>
                <a:spcPct val="105000"/>
              </a:lnSpc>
              <a:spcBef>
                <a:spcPts val="1200"/>
              </a:spcBef>
              <a:spcAft>
                <a:spcPts val="0"/>
              </a:spcAft>
              <a:buSzPts val="1018"/>
              <a:buNone/>
            </a:pPr>
            <a:r>
              <a:rPr lang="ro" sz="1217">
                <a:solidFill>
                  <a:schemeClr val="dk1"/>
                </a:solidFill>
                <a:latin typeface="Times New Roman"/>
                <a:ea typeface="Times New Roman"/>
                <a:cs typeface="Times New Roman"/>
                <a:sym typeface="Times New Roman"/>
              </a:rPr>
              <a:t>În această parte a </a:t>
            </a:r>
            <a:r>
              <a:rPr lang="ro" sz="1217">
                <a:solidFill>
                  <a:schemeClr val="dk1"/>
                </a:solidFill>
                <a:latin typeface="Times New Roman"/>
                <a:ea typeface="Times New Roman"/>
                <a:cs typeface="Times New Roman"/>
                <a:sym typeface="Times New Roman"/>
              </a:rPr>
              <a:t>lucrării</a:t>
            </a:r>
            <a:r>
              <a:rPr lang="ro" sz="1217">
                <a:solidFill>
                  <a:schemeClr val="dk1"/>
                </a:solidFill>
                <a:latin typeface="Times New Roman"/>
                <a:ea typeface="Times New Roman"/>
                <a:cs typeface="Times New Roman"/>
                <a:sym typeface="Times New Roman"/>
              </a:rPr>
              <a:t>, </a:t>
            </a:r>
            <a:r>
              <a:rPr b="1" lang="ro" sz="1217">
                <a:solidFill>
                  <a:schemeClr val="dk1"/>
                </a:solidFill>
                <a:latin typeface="Times New Roman"/>
                <a:ea typeface="Times New Roman"/>
                <a:cs typeface="Times New Roman"/>
                <a:sym typeface="Times New Roman"/>
              </a:rPr>
              <a:t>analizăm evoluția și relația dintre două variabile economice esențiale:</a:t>
            </a:r>
            <a:r>
              <a:rPr lang="ro" sz="1217">
                <a:solidFill>
                  <a:schemeClr val="dk1"/>
                </a:solidFill>
                <a:latin typeface="Times New Roman"/>
                <a:ea typeface="Times New Roman"/>
                <a:cs typeface="Times New Roman"/>
                <a:sym typeface="Times New Roman"/>
              </a:rPr>
              <a:t> </a:t>
            </a:r>
            <a:r>
              <a:rPr b="1" lang="ro" sz="1217">
                <a:solidFill>
                  <a:schemeClr val="dk1"/>
                </a:solidFill>
                <a:latin typeface="Times New Roman"/>
                <a:ea typeface="Times New Roman"/>
                <a:cs typeface="Times New Roman"/>
                <a:sym typeface="Times New Roman"/>
              </a:rPr>
              <a:t>rezervele internaționale</a:t>
            </a:r>
            <a:r>
              <a:rPr lang="ro" sz="1217">
                <a:solidFill>
                  <a:schemeClr val="dk1"/>
                </a:solidFill>
                <a:latin typeface="Times New Roman"/>
                <a:ea typeface="Times New Roman"/>
                <a:cs typeface="Times New Roman"/>
                <a:sym typeface="Times New Roman"/>
              </a:rPr>
              <a:t> ale Băncii Naționale a României (BNR) și </a:t>
            </a:r>
            <a:r>
              <a:rPr b="1" lang="ro" sz="1217">
                <a:solidFill>
                  <a:schemeClr val="dk1"/>
                </a:solidFill>
                <a:latin typeface="Times New Roman"/>
                <a:ea typeface="Times New Roman"/>
                <a:cs typeface="Times New Roman"/>
                <a:sym typeface="Times New Roman"/>
              </a:rPr>
              <a:t>cursul de schimb RON/EUR.</a:t>
            </a:r>
            <a:br>
              <a:rPr b="1" lang="ro" sz="1217">
                <a:solidFill>
                  <a:schemeClr val="dk1"/>
                </a:solidFill>
                <a:latin typeface="Times New Roman"/>
                <a:ea typeface="Times New Roman"/>
                <a:cs typeface="Times New Roman"/>
                <a:sym typeface="Times New Roman"/>
              </a:rPr>
            </a:br>
            <a:r>
              <a:rPr b="1" lang="ro" sz="1217">
                <a:solidFill>
                  <a:schemeClr val="dk1"/>
                </a:solidFill>
                <a:latin typeface="Times New Roman"/>
                <a:ea typeface="Times New Roman"/>
                <a:cs typeface="Times New Roman"/>
                <a:sym typeface="Times New Roman"/>
              </a:rPr>
              <a:t>Rezervele internaționale</a:t>
            </a:r>
            <a:r>
              <a:rPr lang="ro" sz="1217">
                <a:solidFill>
                  <a:schemeClr val="dk1"/>
                </a:solidFill>
                <a:latin typeface="Times New Roman"/>
                <a:ea typeface="Times New Roman"/>
                <a:cs typeface="Times New Roman"/>
                <a:sym typeface="Times New Roman"/>
              </a:rPr>
              <a:t> reprezintă un </a:t>
            </a:r>
            <a:r>
              <a:rPr b="1" lang="ro" sz="1217">
                <a:solidFill>
                  <a:schemeClr val="dk1"/>
                </a:solidFill>
                <a:latin typeface="Times New Roman"/>
                <a:ea typeface="Times New Roman"/>
                <a:cs typeface="Times New Roman"/>
                <a:sym typeface="Times New Roman"/>
              </a:rPr>
              <a:t>instrument cheie</a:t>
            </a:r>
            <a:r>
              <a:rPr lang="ro" sz="1217">
                <a:solidFill>
                  <a:schemeClr val="dk1"/>
                </a:solidFill>
                <a:latin typeface="Times New Roman"/>
                <a:ea typeface="Times New Roman"/>
                <a:cs typeface="Times New Roman"/>
                <a:sym typeface="Times New Roman"/>
              </a:rPr>
              <a:t> ale politicii monetare, având un</a:t>
            </a:r>
            <a:r>
              <a:rPr b="1" lang="ro" sz="1217">
                <a:solidFill>
                  <a:schemeClr val="dk1"/>
                </a:solidFill>
                <a:latin typeface="Times New Roman"/>
                <a:ea typeface="Times New Roman"/>
                <a:cs typeface="Times New Roman"/>
                <a:sym typeface="Times New Roman"/>
              </a:rPr>
              <a:t> rol fundamental în susținerea stabilității monedei naționale.</a:t>
            </a:r>
            <a:r>
              <a:rPr lang="ro" sz="1217">
                <a:solidFill>
                  <a:schemeClr val="dk1"/>
                </a:solidFill>
                <a:latin typeface="Times New Roman"/>
                <a:ea typeface="Times New Roman"/>
                <a:cs typeface="Times New Roman"/>
                <a:sym typeface="Times New Roman"/>
              </a:rPr>
              <a:t> Relevanța acestor rezerve pentru cursul de schimb:</a:t>
            </a:r>
            <a:endParaRPr sz="1217">
              <a:solidFill>
                <a:schemeClr val="dk1"/>
              </a:solidFill>
              <a:latin typeface="Times New Roman"/>
              <a:ea typeface="Times New Roman"/>
              <a:cs typeface="Times New Roman"/>
              <a:sym typeface="Times New Roman"/>
            </a:endParaRPr>
          </a:p>
          <a:p>
            <a:pPr indent="-305911" lvl="0" marL="457200" rtl="0" algn="ctr">
              <a:lnSpc>
                <a:spcPct val="105000"/>
              </a:lnSpc>
              <a:spcBef>
                <a:spcPts val="1200"/>
              </a:spcBef>
              <a:spcAft>
                <a:spcPts val="0"/>
              </a:spcAft>
              <a:buClr>
                <a:schemeClr val="dk1"/>
              </a:buClr>
              <a:buSzPts val="1218"/>
              <a:buAutoNum type="arabicPeriod"/>
            </a:pPr>
            <a:r>
              <a:rPr b="1" lang="ro" sz="1217">
                <a:solidFill>
                  <a:schemeClr val="dk1"/>
                </a:solidFill>
                <a:latin typeface="Times New Roman"/>
                <a:ea typeface="Times New Roman"/>
                <a:cs typeface="Times New Roman"/>
                <a:sym typeface="Times New Roman"/>
              </a:rPr>
              <a:t>Mecanism de apărare al monedei</a:t>
            </a:r>
            <a:r>
              <a:rPr lang="ro" sz="1217">
                <a:solidFill>
                  <a:schemeClr val="dk1"/>
                </a:solidFill>
                <a:latin typeface="Times New Roman"/>
                <a:ea typeface="Times New Roman"/>
                <a:cs typeface="Times New Roman"/>
                <a:sym typeface="Times New Roman"/>
              </a:rPr>
              <a:t> – BNR utilizează rezervele valutare pentru a interveni direct pe piața valutară. În perioade de presiune de depreciere a leului, banca centrală poate vinde valută (EUR sau USD) din rezerve pentru a cumpăra RON, limitând astfel volatilitatea excesivă și protejând puterea de cumpărare internă.</a:t>
            </a:r>
            <a:br>
              <a:rPr lang="ro" sz="1217">
                <a:solidFill>
                  <a:schemeClr val="dk1"/>
                </a:solidFill>
                <a:latin typeface="Times New Roman"/>
                <a:ea typeface="Times New Roman"/>
                <a:cs typeface="Times New Roman"/>
                <a:sym typeface="Times New Roman"/>
              </a:rPr>
            </a:br>
            <a:endParaRPr sz="1217">
              <a:solidFill>
                <a:schemeClr val="dk1"/>
              </a:solidFill>
              <a:latin typeface="Times New Roman"/>
              <a:ea typeface="Times New Roman"/>
              <a:cs typeface="Times New Roman"/>
              <a:sym typeface="Times New Roman"/>
            </a:endParaRPr>
          </a:p>
          <a:p>
            <a:pPr indent="-305911" lvl="0" marL="457200" rtl="0" algn="ctr">
              <a:lnSpc>
                <a:spcPct val="105000"/>
              </a:lnSpc>
              <a:spcBef>
                <a:spcPts val="0"/>
              </a:spcBef>
              <a:spcAft>
                <a:spcPts val="0"/>
              </a:spcAft>
              <a:buClr>
                <a:schemeClr val="dk1"/>
              </a:buClr>
              <a:buSzPts val="1218"/>
              <a:buAutoNum type="arabicPeriod"/>
            </a:pPr>
            <a:r>
              <a:rPr b="1" lang="ro" sz="1217">
                <a:solidFill>
                  <a:schemeClr val="dk1"/>
                </a:solidFill>
                <a:latin typeface="Times New Roman"/>
                <a:ea typeface="Times New Roman"/>
                <a:cs typeface="Times New Roman"/>
                <a:sym typeface="Times New Roman"/>
              </a:rPr>
              <a:t>Indicator de încredere macroeconomică</a:t>
            </a:r>
            <a:r>
              <a:rPr lang="ro" sz="1217">
                <a:solidFill>
                  <a:schemeClr val="dk1"/>
                </a:solidFill>
                <a:latin typeface="Times New Roman"/>
                <a:ea typeface="Times New Roman"/>
                <a:cs typeface="Times New Roman"/>
                <a:sym typeface="Times New Roman"/>
              </a:rPr>
              <a:t> – Nivelul rezervelor este adesea perceput de investitori și agenții de rating ca un semnal al capacității țării de a face față unor șocuri externe. Rezervele ridicate generează încredere în stabilitatea financiară și contribuie implicit la stabilitatea cursului de schimb.</a:t>
            </a:r>
            <a:br>
              <a:rPr lang="ro" sz="1217">
                <a:solidFill>
                  <a:schemeClr val="dk1"/>
                </a:solidFill>
                <a:latin typeface="Times New Roman"/>
                <a:ea typeface="Times New Roman"/>
                <a:cs typeface="Times New Roman"/>
                <a:sym typeface="Times New Roman"/>
              </a:rPr>
            </a:br>
            <a:endParaRPr sz="1217">
              <a:solidFill>
                <a:schemeClr val="dk1"/>
              </a:solidFill>
              <a:latin typeface="Times New Roman"/>
              <a:ea typeface="Times New Roman"/>
              <a:cs typeface="Times New Roman"/>
              <a:sym typeface="Times New Roman"/>
            </a:endParaRPr>
          </a:p>
          <a:p>
            <a:pPr indent="-305911" lvl="0" marL="457200" rtl="0" algn="ctr">
              <a:lnSpc>
                <a:spcPct val="105000"/>
              </a:lnSpc>
              <a:spcBef>
                <a:spcPts val="0"/>
              </a:spcBef>
              <a:spcAft>
                <a:spcPts val="0"/>
              </a:spcAft>
              <a:buClr>
                <a:schemeClr val="dk1"/>
              </a:buClr>
              <a:buSzPts val="1218"/>
              <a:buAutoNum type="arabicPeriod"/>
            </a:pPr>
            <a:r>
              <a:rPr b="1" lang="ro" sz="1217">
                <a:solidFill>
                  <a:schemeClr val="dk1"/>
                </a:solidFill>
                <a:latin typeface="Times New Roman"/>
                <a:ea typeface="Times New Roman"/>
                <a:cs typeface="Times New Roman"/>
                <a:sym typeface="Times New Roman"/>
              </a:rPr>
              <a:t>Corelație inversă posibilă</a:t>
            </a:r>
            <a:r>
              <a:rPr lang="ro" sz="1217">
                <a:solidFill>
                  <a:schemeClr val="dk1"/>
                </a:solidFill>
                <a:latin typeface="Times New Roman"/>
                <a:ea typeface="Times New Roman"/>
                <a:cs typeface="Times New Roman"/>
                <a:sym typeface="Times New Roman"/>
              </a:rPr>
              <a:t> – Din perspectivă empirică, în anumite perioade se observă o relație inversă între evoluția rezervelor și cursul RON/EUR. Creșterea rezervelor poate coincide cu o apreciere sau cel puțin o stabilizare a leului, în timp ce scăderea acestora poate amplifica presiunea de depreciere asupra monedei naționale.</a:t>
            </a:r>
            <a:endParaRPr sz="1217">
              <a:solidFill>
                <a:schemeClr val="dk1"/>
              </a:solidFill>
              <a:latin typeface="Times New Roman"/>
              <a:ea typeface="Times New Roman"/>
              <a:cs typeface="Times New Roman"/>
              <a:sym typeface="Times New Roman"/>
            </a:endParaRPr>
          </a:p>
          <a:p>
            <a:pPr indent="0" lvl="0" marL="0" rtl="0" algn="ctr">
              <a:lnSpc>
                <a:spcPct val="105000"/>
              </a:lnSpc>
              <a:spcBef>
                <a:spcPts val="1200"/>
              </a:spcBef>
              <a:spcAft>
                <a:spcPts val="0"/>
              </a:spcAft>
              <a:buSzPts val="1018"/>
              <a:buNone/>
            </a:pPr>
            <a:r>
              <a:rPr lang="ro" sz="1217">
                <a:solidFill>
                  <a:schemeClr val="dk1"/>
                </a:solidFill>
                <a:latin typeface="Times New Roman"/>
                <a:ea typeface="Times New Roman"/>
                <a:cs typeface="Times New Roman"/>
                <a:sym typeface="Times New Roman"/>
              </a:rPr>
              <a:t>  Analiza efectuată în această lucrare se bazează pe date lunare din perioada mai 2005 – prezent(aprilie 2025), pentru cele două serii temporale, care sunt ulterior normalizate și transformate în obiecte de tip ts pentru prelucrare statistică. Scopul analizei este acela de a evidenția legătura dintre rezervele internaționale și cursul de schimb, punând accent pe dinamica și posibilele interdependențe dintre acestea în contextul economiei românești.</a:t>
            </a:r>
            <a:endParaRPr sz="1217">
              <a:solidFill>
                <a:schemeClr val="dk1"/>
              </a:solidFill>
              <a:latin typeface="Times New Roman"/>
              <a:ea typeface="Times New Roman"/>
              <a:cs typeface="Times New Roman"/>
              <a:sym typeface="Times New Roman"/>
            </a:endParaRPr>
          </a:p>
          <a:p>
            <a:pPr indent="0" lvl="0" marL="0" rtl="0" algn="ctr">
              <a:lnSpc>
                <a:spcPct val="105000"/>
              </a:lnSpc>
              <a:spcBef>
                <a:spcPts val="1200"/>
              </a:spcBef>
              <a:spcAft>
                <a:spcPts val="1200"/>
              </a:spcAft>
              <a:buSzPts val="1018"/>
              <a:buNone/>
            </a:pPr>
            <a:r>
              <a:t/>
            </a:r>
            <a:endParaRPr sz="1217">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254025" y="159125"/>
            <a:ext cx="8520600" cy="4398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rgbClr val="000000"/>
              </a:buClr>
              <a:buSzPts val="852"/>
              <a:buFont typeface="Arial"/>
              <a:buNone/>
            </a:pPr>
            <a:r>
              <a:t/>
            </a:r>
            <a:endParaRPr sz="1200">
              <a:latin typeface="Times New Roman"/>
              <a:ea typeface="Times New Roman"/>
              <a:cs typeface="Times New Roman"/>
              <a:sym typeface="Times New Roman"/>
            </a:endParaRPr>
          </a:p>
          <a:p>
            <a:pPr indent="0" lvl="0" marL="0" rtl="0" algn="l">
              <a:lnSpc>
                <a:spcPct val="60000"/>
              </a:lnSpc>
              <a:spcBef>
                <a:spcPts val="1200"/>
              </a:spcBef>
              <a:spcAft>
                <a:spcPts val="0"/>
              </a:spcAft>
              <a:buClr>
                <a:schemeClr val="dk1"/>
              </a:buClr>
              <a:buSzPts val="852"/>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rPr lang="ro" sz="1200">
                <a:solidFill>
                  <a:schemeClr val="dk1"/>
                </a:solidFill>
                <a:latin typeface="Times New Roman"/>
                <a:ea typeface="Times New Roman"/>
                <a:cs typeface="Times New Roman"/>
                <a:sym typeface="Times New Roman"/>
              </a:rPr>
              <a:t>Modelul VECM……………………………………………………………………………………………………………..pag 56</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ro" sz="1200">
                <a:solidFill>
                  <a:schemeClr val="dk1"/>
                </a:solidFill>
                <a:latin typeface="Times New Roman"/>
                <a:ea typeface="Times New Roman"/>
                <a:cs typeface="Times New Roman"/>
                <a:sym typeface="Times New Roman"/>
              </a:rPr>
              <a:t>Testul Johansen și transformarea modelului VAR in VECM……………………………………………………………….pag 57</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ro" sz="1200">
                <a:solidFill>
                  <a:schemeClr val="dk1"/>
                </a:solidFill>
                <a:latin typeface="Times New Roman"/>
                <a:ea typeface="Times New Roman"/>
                <a:cs typeface="Times New Roman"/>
                <a:sym typeface="Times New Roman"/>
              </a:rPr>
              <a:t>Diagnosticul pe reziduuri……………………………………………………………………………………………………pag 58</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ro" sz="1200">
                <a:solidFill>
                  <a:schemeClr val="dk1"/>
                </a:solidFill>
                <a:latin typeface="Times New Roman"/>
                <a:ea typeface="Times New Roman"/>
                <a:cs typeface="Times New Roman"/>
                <a:sym typeface="Times New Roman"/>
              </a:rPr>
              <a:t>Funcția de răspuns la impuls (IRF) - VECM………………………………………………………………………………..pag 59</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ro" sz="1200">
                <a:solidFill>
                  <a:schemeClr val="dk1"/>
                </a:solidFill>
                <a:latin typeface="Times New Roman"/>
                <a:ea typeface="Times New Roman"/>
                <a:cs typeface="Times New Roman"/>
                <a:sym typeface="Times New Roman"/>
              </a:rPr>
              <a:t>Descompunerea variantei -VECM ………………………………………………………………………………………….pag 60</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rPr lang="ro" sz="1200">
                <a:solidFill>
                  <a:schemeClr val="dk1"/>
                </a:solidFill>
                <a:latin typeface="Times New Roman"/>
                <a:ea typeface="Times New Roman"/>
                <a:cs typeface="Times New Roman"/>
                <a:sym typeface="Times New Roman"/>
              </a:rPr>
              <a:t>Prognoza VECM…………………………………………………………………………………………………………….pag 61</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0"/>
              </a:spcAft>
              <a:buClr>
                <a:schemeClr val="dk1"/>
              </a:buClr>
              <a:buSzPts val="1100"/>
              <a:buFont typeface="Arial"/>
              <a:buNone/>
            </a:pPr>
            <a:r>
              <a:rPr b="1" lang="ro" sz="1200">
                <a:solidFill>
                  <a:schemeClr val="dk1"/>
                </a:solidFill>
                <a:latin typeface="Times New Roman"/>
                <a:ea typeface="Times New Roman"/>
                <a:cs typeface="Times New Roman"/>
                <a:sym typeface="Times New Roman"/>
              </a:rPr>
              <a:t>Bibliografie</a:t>
            </a:r>
            <a:r>
              <a:rPr lang="ro" sz="1200">
                <a:solidFill>
                  <a:schemeClr val="dk1"/>
                </a:solidFill>
                <a:latin typeface="Times New Roman"/>
                <a:ea typeface="Times New Roman"/>
                <a:cs typeface="Times New Roman"/>
                <a:sym typeface="Times New Roman"/>
              </a:rPr>
              <a:t>……………………………………………………………………………………………………. …………...pag 63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852"/>
              <a:buNone/>
            </a:pPr>
            <a:r>
              <a:t/>
            </a:r>
            <a:endParaRPr sz="12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852"/>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473100" y="3266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Analiza Multivariată</a:t>
            </a:r>
            <a:endParaRPr b="1" sz="2020">
              <a:latin typeface="Times New Roman"/>
              <a:ea typeface="Times New Roman"/>
              <a:cs typeface="Times New Roman"/>
              <a:sym typeface="Times New Roman"/>
            </a:endParaRPr>
          </a:p>
        </p:txBody>
      </p:sp>
      <p:sp>
        <p:nvSpPr>
          <p:cNvPr id="407" name="Google Shape;407;p52"/>
          <p:cNvSpPr txBox="1"/>
          <p:nvPr>
            <p:ph idx="1" type="body"/>
          </p:nvPr>
        </p:nvSpPr>
        <p:spPr>
          <a:xfrm>
            <a:off x="4940700" y="899375"/>
            <a:ext cx="4053000" cy="3837600"/>
          </a:xfrm>
          <a:prstGeom prst="rect">
            <a:avLst/>
          </a:prstGeom>
        </p:spPr>
        <p:txBody>
          <a:bodyPr anchorCtr="0" anchor="t" bIns="91425" lIns="91425" spcFirstLastPara="1" rIns="91425" wrap="square" tIns="91425">
            <a:normAutofit fontScale="92500"/>
          </a:bodyPr>
          <a:lstStyle/>
          <a:p>
            <a:pPr indent="-310832" lvl="0" marL="457200" rtl="0" algn="ctr">
              <a:spcBef>
                <a:spcPts val="0"/>
              </a:spcBef>
              <a:spcAft>
                <a:spcPts val="0"/>
              </a:spcAft>
              <a:buClr>
                <a:schemeClr val="dk1"/>
              </a:buClr>
              <a:buSzPct val="100000"/>
              <a:buChar char="●"/>
            </a:pPr>
            <a:r>
              <a:rPr lang="ro" sz="1400">
                <a:solidFill>
                  <a:schemeClr val="dk1"/>
                </a:solidFill>
                <a:latin typeface="Times New Roman"/>
                <a:ea typeface="Times New Roman"/>
                <a:cs typeface="Times New Roman"/>
                <a:sym typeface="Times New Roman"/>
              </a:rPr>
              <a:t>Graficul prezintă evoluția cursului de schimb valutar (presupunând EUR/RON) și a rezervelor internaționale ale României din 2005 până în 2025. </a:t>
            </a:r>
            <a:r>
              <a:rPr b="1" lang="ro" sz="1400">
                <a:solidFill>
                  <a:schemeClr val="dk1"/>
                </a:solidFill>
                <a:latin typeface="Times New Roman"/>
                <a:ea typeface="Times New Roman"/>
                <a:cs typeface="Times New Roman"/>
                <a:sym typeface="Times New Roman"/>
              </a:rPr>
              <a:t>Până în 2010</a:t>
            </a:r>
            <a:r>
              <a:rPr lang="ro" sz="1400">
                <a:solidFill>
                  <a:schemeClr val="dk1"/>
                </a:solidFill>
                <a:latin typeface="Times New Roman"/>
                <a:ea typeface="Times New Roman"/>
                <a:cs typeface="Times New Roman"/>
                <a:sym typeface="Times New Roman"/>
              </a:rPr>
              <a:t>, cursul de schimb reprezentat de linia roșie prezintă o </a:t>
            </a:r>
            <a:r>
              <a:rPr b="1" lang="ro" sz="1400">
                <a:solidFill>
                  <a:schemeClr val="dk1"/>
                </a:solidFill>
                <a:latin typeface="Times New Roman"/>
                <a:ea typeface="Times New Roman"/>
                <a:cs typeface="Times New Roman"/>
                <a:sym typeface="Times New Roman"/>
              </a:rPr>
              <a:t>volatilitate mai mare</a:t>
            </a:r>
            <a:r>
              <a:rPr lang="ro" sz="1400">
                <a:solidFill>
                  <a:schemeClr val="dk1"/>
                </a:solidFill>
                <a:latin typeface="Times New Roman"/>
                <a:ea typeface="Times New Roman"/>
                <a:cs typeface="Times New Roman"/>
                <a:sym typeface="Times New Roman"/>
              </a:rPr>
              <a:t>, cu fluctuații semnificative. Rezervele redate de linia albastră în graficul 17, arată o</a:t>
            </a:r>
            <a:r>
              <a:rPr b="1" lang="ro" sz="1400">
                <a:solidFill>
                  <a:schemeClr val="dk1"/>
                </a:solidFill>
                <a:latin typeface="Times New Roman"/>
                <a:ea typeface="Times New Roman"/>
                <a:cs typeface="Times New Roman"/>
                <a:sym typeface="Times New Roman"/>
              </a:rPr>
              <a:t> tendință generală de creștere,</a:t>
            </a:r>
            <a:r>
              <a:rPr lang="ro" sz="1400">
                <a:solidFill>
                  <a:schemeClr val="dk1"/>
                </a:solidFill>
                <a:latin typeface="Times New Roman"/>
                <a:ea typeface="Times New Roman"/>
                <a:cs typeface="Times New Roman"/>
                <a:sym typeface="Times New Roman"/>
              </a:rPr>
              <a:t> dar cu unele </a:t>
            </a:r>
            <a:r>
              <a:rPr b="1" lang="ro" sz="1400">
                <a:solidFill>
                  <a:schemeClr val="dk1"/>
                </a:solidFill>
                <a:latin typeface="Times New Roman"/>
                <a:ea typeface="Times New Roman"/>
                <a:cs typeface="Times New Roman"/>
                <a:sym typeface="Times New Roman"/>
              </a:rPr>
              <a:t>scăderi temporare.</a:t>
            </a:r>
            <a:endParaRPr b="1" sz="1400">
              <a:solidFill>
                <a:schemeClr val="dk1"/>
              </a:solidFill>
              <a:latin typeface="Times New Roman"/>
              <a:ea typeface="Times New Roman"/>
              <a:cs typeface="Times New Roman"/>
              <a:sym typeface="Times New Roman"/>
            </a:endParaRPr>
          </a:p>
          <a:p>
            <a:pPr indent="-310832" lvl="0" marL="457200" rtl="0" algn="ctr">
              <a:spcBef>
                <a:spcPts val="0"/>
              </a:spcBef>
              <a:spcAft>
                <a:spcPts val="0"/>
              </a:spcAft>
              <a:buClr>
                <a:srgbClr val="1D2125"/>
              </a:buClr>
              <a:buSzPct val="100000"/>
              <a:buFont typeface="Times New Roman"/>
              <a:buChar char="●"/>
            </a:pPr>
            <a:r>
              <a:rPr lang="ro" sz="1400">
                <a:solidFill>
                  <a:schemeClr val="dk1"/>
                </a:solidFill>
                <a:latin typeface="Times New Roman"/>
                <a:ea typeface="Times New Roman"/>
                <a:cs typeface="Times New Roman"/>
                <a:sym typeface="Times New Roman"/>
              </a:rPr>
              <a:t>Odată cu apariția pandemiei, creșterea rapidă a rezervelor poate fi rezultatul intrărilor de capital, împrumuturilor externe sau al îmbunătățirii balanței de plăți. Deprecierea cursului poate reflecta inflația crescută sau alte dezechilibre macroeconomice.</a:t>
            </a:r>
            <a:endParaRPr sz="1400">
              <a:solidFill>
                <a:schemeClr val="dk1"/>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200">
              <a:solidFill>
                <a:schemeClr val="dk1"/>
              </a:solidFill>
              <a:latin typeface="Roboto"/>
              <a:ea typeface="Roboto"/>
              <a:cs typeface="Roboto"/>
              <a:sym typeface="Roboto"/>
            </a:endParaRPr>
          </a:p>
          <a:p>
            <a:pPr indent="0" lvl="0" marL="0" rtl="0" algn="l">
              <a:spcBef>
                <a:spcPts val="1200"/>
              </a:spcBef>
              <a:spcAft>
                <a:spcPts val="1200"/>
              </a:spcAft>
              <a:buNone/>
            </a:pPr>
            <a:r>
              <a:t/>
            </a:r>
            <a:endParaRPr sz="1200">
              <a:solidFill>
                <a:schemeClr val="dk1"/>
              </a:solidFill>
              <a:latin typeface="Times New Roman"/>
              <a:ea typeface="Times New Roman"/>
              <a:cs typeface="Times New Roman"/>
              <a:sym typeface="Times New Roman"/>
            </a:endParaRPr>
          </a:p>
        </p:txBody>
      </p:sp>
      <p:pic>
        <p:nvPicPr>
          <p:cNvPr id="408" name="Google Shape;408;p52"/>
          <p:cNvPicPr preferRelativeResize="0"/>
          <p:nvPr/>
        </p:nvPicPr>
        <p:blipFill>
          <a:blip r:embed="rId3">
            <a:alphaModFix/>
          </a:blip>
          <a:stretch>
            <a:fillRect/>
          </a:stretch>
        </p:blipFill>
        <p:spPr>
          <a:xfrm>
            <a:off x="355475" y="899375"/>
            <a:ext cx="4875299" cy="3172251"/>
          </a:xfrm>
          <a:prstGeom prst="rect">
            <a:avLst/>
          </a:prstGeom>
          <a:noFill/>
          <a:ln>
            <a:noFill/>
          </a:ln>
        </p:spPr>
      </p:pic>
      <p:sp>
        <p:nvSpPr>
          <p:cNvPr id="409" name="Google Shape;409;p52"/>
          <p:cNvSpPr txBox="1"/>
          <p:nvPr/>
        </p:nvSpPr>
        <p:spPr>
          <a:xfrm>
            <a:off x="2131750" y="4071650"/>
            <a:ext cx="18723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200">
                <a:solidFill>
                  <a:srgbClr val="1D2125"/>
                </a:solidFill>
                <a:latin typeface="Times New Roman"/>
                <a:ea typeface="Times New Roman"/>
                <a:cs typeface="Times New Roman"/>
                <a:sym typeface="Times New Roman"/>
              </a:rPr>
              <a:t>Grafic 26</a:t>
            </a:r>
            <a:endParaRPr sz="700">
              <a:solidFill>
                <a:srgbClr val="1D2125"/>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3"/>
          <p:cNvSpPr txBox="1"/>
          <p:nvPr>
            <p:ph type="title"/>
          </p:nvPr>
        </p:nvSpPr>
        <p:spPr>
          <a:xfrm>
            <a:off x="311850" y="2190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Efectul ARCH</a:t>
            </a:r>
            <a:endParaRPr b="1" sz="2020">
              <a:latin typeface="Times New Roman"/>
              <a:ea typeface="Times New Roman"/>
              <a:cs typeface="Times New Roman"/>
              <a:sym typeface="Times New Roman"/>
            </a:endParaRPr>
          </a:p>
        </p:txBody>
      </p:sp>
      <p:sp>
        <p:nvSpPr>
          <p:cNvPr id="415" name="Google Shape;415;p53"/>
          <p:cNvSpPr txBox="1"/>
          <p:nvPr>
            <p:ph idx="1" type="body"/>
          </p:nvPr>
        </p:nvSpPr>
        <p:spPr>
          <a:xfrm>
            <a:off x="4783325" y="863550"/>
            <a:ext cx="4135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ro" sz="1200">
                <a:solidFill>
                  <a:schemeClr val="dk1"/>
                </a:solidFill>
                <a:latin typeface="Roboto"/>
                <a:ea typeface="Roboto"/>
                <a:cs typeface="Roboto"/>
                <a:sym typeface="Roboto"/>
              </a:rPr>
              <a:t>  </a:t>
            </a:r>
            <a:r>
              <a:rPr lang="ro" sz="1200">
                <a:solidFill>
                  <a:schemeClr val="dk1"/>
                </a:solidFill>
                <a:latin typeface="Times New Roman"/>
                <a:ea typeface="Times New Roman"/>
                <a:cs typeface="Times New Roman"/>
                <a:sym typeface="Times New Roman"/>
              </a:rPr>
              <a:t>Graficul PACF  pentru pătratul reziduurilor modelului ARIMA(1,1,0) evidențiază mai multe laguri </a:t>
            </a:r>
            <a:r>
              <a:rPr b="1" lang="ro" sz="1200">
                <a:solidFill>
                  <a:schemeClr val="dk1"/>
                </a:solidFill>
                <a:latin typeface="Times New Roman"/>
                <a:ea typeface="Times New Roman"/>
                <a:cs typeface="Times New Roman"/>
                <a:sym typeface="Times New Roman"/>
              </a:rPr>
              <a:t>(în special lag-urile 1, 3 și 12) care depășesc limitele de semnificație</a:t>
            </a:r>
            <a:r>
              <a:rPr lang="ro" sz="1200">
                <a:solidFill>
                  <a:schemeClr val="dk1"/>
                </a:solidFill>
                <a:latin typeface="Times New Roman"/>
                <a:ea typeface="Times New Roman"/>
                <a:cs typeface="Times New Roman"/>
                <a:sym typeface="Times New Roman"/>
              </a:rPr>
              <a:t> (liniile punctate albastre), indicând </a:t>
            </a:r>
            <a:r>
              <a:rPr b="1" lang="ro" sz="1200">
                <a:solidFill>
                  <a:schemeClr val="dk1"/>
                </a:solidFill>
                <a:latin typeface="Times New Roman"/>
                <a:ea typeface="Times New Roman"/>
                <a:cs typeface="Times New Roman"/>
                <a:sym typeface="Times New Roman"/>
              </a:rPr>
              <a:t>autocorelare semnificativă</a:t>
            </a:r>
            <a:r>
              <a:rPr lang="ro" sz="1200">
                <a:solidFill>
                  <a:schemeClr val="dk1"/>
                </a:solidFill>
                <a:latin typeface="Times New Roman"/>
                <a:ea typeface="Times New Roman"/>
                <a:cs typeface="Times New Roman"/>
                <a:sym typeface="Times New Roman"/>
              </a:rPr>
              <a:t> în volatilitatea reziduurilor – un semnal clar al prezenței efectului ARCH (Autoregressive Conditional Heteroskedasticity). Această interpretare vizuală este susținută de rezultatele testelor ARCH LM: pentru lag 1 (p-value = 0.0009385), lag 12 (p-value = 0.0007374) și lag 24 (p-value = 0.01849), </a:t>
            </a:r>
            <a:r>
              <a:rPr b="1" lang="ro" sz="1200">
                <a:solidFill>
                  <a:schemeClr val="dk1"/>
                </a:solidFill>
                <a:latin typeface="Times New Roman"/>
                <a:ea typeface="Times New Roman"/>
                <a:cs typeface="Times New Roman"/>
                <a:sym typeface="Times New Roman"/>
              </a:rPr>
              <a:t>toate p-value-urile sunt sub pragul de 0.1, deci efectul ARCH este semnificativ statistic</a:t>
            </a:r>
            <a:r>
              <a:rPr lang="ro" sz="1200">
                <a:solidFill>
                  <a:schemeClr val="dk1"/>
                </a:solidFill>
                <a:latin typeface="Times New Roman"/>
                <a:ea typeface="Times New Roman"/>
                <a:cs typeface="Times New Roman"/>
                <a:sym typeface="Times New Roman"/>
              </a:rPr>
              <a:t> pe aceste intervale. Doar pentru lag 36 (p-value = 0.1083) efectul începe s</a:t>
            </a:r>
            <a:r>
              <a:rPr lang="ro" sz="1200">
                <a:solidFill>
                  <a:schemeClr val="dk1"/>
                </a:solidFill>
                <a:latin typeface="Times New Roman"/>
                <a:ea typeface="Times New Roman"/>
                <a:cs typeface="Times New Roman"/>
                <a:sym typeface="Times New Roman"/>
              </a:rPr>
              <a:t>ă-și</a:t>
            </a:r>
            <a:r>
              <a:rPr lang="ro" sz="1200">
                <a:solidFill>
                  <a:schemeClr val="dk1"/>
                </a:solidFill>
                <a:latin typeface="Times New Roman"/>
                <a:ea typeface="Times New Roman"/>
                <a:cs typeface="Times New Roman"/>
                <a:sym typeface="Times New Roman"/>
              </a:rPr>
              <a:t> piardă </a:t>
            </a:r>
            <a:r>
              <a:rPr lang="ro" sz="1200">
                <a:solidFill>
                  <a:schemeClr val="dk1"/>
                </a:solidFill>
                <a:latin typeface="Times New Roman"/>
                <a:ea typeface="Times New Roman"/>
                <a:cs typeface="Times New Roman"/>
                <a:sym typeface="Times New Roman"/>
              </a:rPr>
              <a:t>semnificația</a:t>
            </a:r>
            <a:r>
              <a:rPr lang="ro" sz="1200">
                <a:solidFill>
                  <a:schemeClr val="dk1"/>
                </a:solidFill>
                <a:latin typeface="Times New Roman"/>
                <a:ea typeface="Times New Roman"/>
                <a:cs typeface="Times New Roman"/>
                <a:sym typeface="Times New Roman"/>
              </a:rPr>
              <a:t>, sugerând că volatilitatea nu mai are memorie pe termen foarte lung, dar persistă pe termen scurt și mediu. </a:t>
            </a:r>
            <a:endParaRPr>
              <a:latin typeface="Times New Roman"/>
              <a:ea typeface="Times New Roman"/>
              <a:cs typeface="Times New Roman"/>
              <a:sym typeface="Times New Roman"/>
            </a:endParaRPr>
          </a:p>
        </p:txBody>
      </p:sp>
      <p:pic>
        <p:nvPicPr>
          <p:cNvPr id="416" name="Google Shape;416;p53"/>
          <p:cNvPicPr preferRelativeResize="0"/>
          <p:nvPr/>
        </p:nvPicPr>
        <p:blipFill>
          <a:blip r:embed="rId3">
            <a:alphaModFix/>
          </a:blip>
          <a:stretch>
            <a:fillRect/>
          </a:stretch>
        </p:blipFill>
        <p:spPr>
          <a:xfrm>
            <a:off x="-4" y="759313"/>
            <a:ext cx="4419074" cy="3624875"/>
          </a:xfrm>
          <a:prstGeom prst="rect">
            <a:avLst/>
          </a:prstGeom>
          <a:noFill/>
          <a:ln>
            <a:noFill/>
          </a:ln>
        </p:spPr>
      </p:pic>
      <p:sp>
        <p:nvSpPr>
          <p:cNvPr id="417" name="Google Shape;417;p53"/>
          <p:cNvSpPr txBox="1"/>
          <p:nvPr/>
        </p:nvSpPr>
        <p:spPr>
          <a:xfrm>
            <a:off x="1970250" y="4449350"/>
            <a:ext cx="83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chemeClr val="dk1"/>
                </a:solidFill>
                <a:latin typeface="Times New Roman"/>
                <a:ea typeface="Times New Roman"/>
                <a:cs typeface="Times New Roman"/>
                <a:sym typeface="Times New Roman"/>
              </a:rPr>
              <a:t>Grafic 27</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4"/>
          <p:cNvSpPr txBox="1"/>
          <p:nvPr>
            <p:ph type="title"/>
          </p:nvPr>
        </p:nvSpPr>
        <p:spPr>
          <a:xfrm>
            <a:off x="311700" y="2405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 Determinarea persistentei modelului - Curs de schimb EUR/RON</a:t>
            </a:r>
            <a:endParaRPr b="1" sz="2020">
              <a:latin typeface="Times New Roman"/>
              <a:ea typeface="Times New Roman"/>
              <a:cs typeface="Times New Roman"/>
              <a:sym typeface="Times New Roman"/>
            </a:endParaRPr>
          </a:p>
        </p:txBody>
      </p:sp>
      <p:pic>
        <p:nvPicPr>
          <p:cNvPr id="423" name="Google Shape;423;p54"/>
          <p:cNvPicPr preferRelativeResize="0"/>
          <p:nvPr/>
        </p:nvPicPr>
        <p:blipFill>
          <a:blip r:embed="rId3">
            <a:alphaModFix/>
          </a:blip>
          <a:stretch>
            <a:fillRect/>
          </a:stretch>
        </p:blipFill>
        <p:spPr>
          <a:xfrm>
            <a:off x="151875" y="926500"/>
            <a:ext cx="5057425" cy="3290500"/>
          </a:xfrm>
          <a:prstGeom prst="rect">
            <a:avLst/>
          </a:prstGeom>
          <a:noFill/>
          <a:ln>
            <a:noFill/>
          </a:ln>
        </p:spPr>
      </p:pic>
      <p:sp>
        <p:nvSpPr>
          <p:cNvPr id="424" name="Google Shape;424;p54"/>
          <p:cNvSpPr txBox="1"/>
          <p:nvPr/>
        </p:nvSpPr>
        <p:spPr>
          <a:xfrm>
            <a:off x="5033850" y="926500"/>
            <a:ext cx="3934800" cy="3978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500"/>
              </a:spcBef>
              <a:spcAft>
                <a:spcPts val="0"/>
              </a:spcAft>
              <a:buClr>
                <a:schemeClr val="dk1"/>
              </a:buClr>
              <a:buSzPts val="1300"/>
              <a:buFont typeface="Times New Roman"/>
              <a:buChar char="●"/>
            </a:pPr>
            <a:r>
              <a:rPr lang="ro" sz="1300">
                <a:solidFill>
                  <a:schemeClr val="dk1"/>
                </a:solidFill>
                <a:latin typeface="Times New Roman"/>
                <a:ea typeface="Times New Roman"/>
                <a:cs typeface="Times New Roman"/>
                <a:sym typeface="Times New Roman"/>
              </a:rPr>
              <a:t>Se observă o</a:t>
            </a:r>
            <a:r>
              <a:rPr b="1" lang="ro" sz="1300">
                <a:solidFill>
                  <a:schemeClr val="dk1"/>
                </a:solidFill>
                <a:latin typeface="Times New Roman"/>
                <a:ea typeface="Times New Roman"/>
                <a:cs typeface="Times New Roman"/>
                <a:sym typeface="Times New Roman"/>
              </a:rPr>
              <a:t> tendință de creștere pe termen lung</a:t>
            </a:r>
            <a:r>
              <a:rPr lang="ro" sz="1300">
                <a:solidFill>
                  <a:schemeClr val="dk1"/>
                </a:solidFill>
                <a:latin typeface="Times New Roman"/>
                <a:ea typeface="Times New Roman"/>
                <a:cs typeface="Times New Roman"/>
                <a:sym typeface="Times New Roman"/>
              </a:rPr>
              <a:t>, cu perioade de volatilitate (fluctuații mai mari) în jurul crizei financiare din 2008–2009.</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ro" sz="1300">
                <a:solidFill>
                  <a:schemeClr val="dk1"/>
                </a:solidFill>
                <a:latin typeface="Times New Roman"/>
                <a:ea typeface="Times New Roman"/>
                <a:cs typeface="Times New Roman"/>
                <a:sym typeface="Times New Roman"/>
              </a:rPr>
              <a:t>După 2010, creșterea este mai stabilă, cu mici corecții.</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ro" sz="1300">
                <a:solidFill>
                  <a:schemeClr val="dk1"/>
                </a:solidFill>
                <a:latin typeface="Times New Roman"/>
                <a:ea typeface="Times New Roman"/>
                <a:cs typeface="Times New Roman"/>
                <a:sym typeface="Times New Roman"/>
              </a:rPr>
              <a:t>Seria </a:t>
            </a:r>
            <a:r>
              <a:rPr b="1" lang="ro" sz="1300">
                <a:solidFill>
                  <a:schemeClr val="dk1"/>
                </a:solidFill>
                <a:latin typeface="Times New Roman"/>
                <a:ea typeface="Times New Roman"/>
                <a:cs typeface="Times New Roman"/>
                <a:sym typeface="Times New Roman"/>
              </a:rPr>
              <a:t>nu pare să fie staționară</a:t>
            </a:r>
            <a:r>
              <a:rPr lang="ro" sz="1300">
                <a:solidFill>
                  <a:schemeClr val="dk1"/>
                </a:solidFill>
                <a:latin typeface="Times New Roman"/>
                <a:ea typeface="Times New Roman"/>
                <a:cs typeface="Times New Roman"/>
                <a:sym typeface="Times New Roman"/>
              </a:rPr>
              <a:t>, întrucât </a:t>
            </a:r>
            <a:r>
              <a:rPr b="1" lang="ro" sz="1300">
                <a:solidFill>
                  <a:schemeClr val="dk1"/>
                </a:solidFill>
                <a:latin typeface="Times New Roman"/>
                <a:ea typeface="Times New Roman"/>
                <a:cs typeface="Times New Roman"/>
                <a:sym typeface="Times New Roman"/>
              </a:rPr>
              <a:t>are trend.</a:t>
            </a:r>
            <a:endParaRPr b="1"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ro" sz="1300">
                <a:solidFill>
                  <a:schemeClr val="dk1"/>
                </a:solidFill>
                <a:latin typeface="Times New Roman"/>
                <a:ea typeface="Times New Roman"/>
                <a:cs typeface="Times New Roman"/>
                <a:sym typeface="Times New Roman"/>
              </a:rPr>
              <a:t>Valorile ACF scad lent</a:t>
            </a:r>
            <a:r>
              <a:rPr lang="ro" sz="1300">
                <a:solidFill>
                  <a:schemeClr val="dk1"/>
                </a:solidFill>
                <a:latin typeface="Times New Roman"/>
                <a:ea typeface="Times New Roman"/>
                <a:cs typeface="Times New Roman"/>
                <a:sym typeface="Times New Roman"/>
              </a:rPr>
              <a:t>, dar rămân semnificativ pozitive pentru mulți pași de timp (laguri). Acest comportament este tipic pentru o serie </a:t>
            </a:r>
            <a:r>
              <a:rPr b="1" lang="ro" sz="1300">
                <a:solidFill>
                  <a:schemeClr val="dk1"/>
                </a:solidFill>
                <a:latin typeface="Times New Roman"/>
                <a:ea typeface="Times New Roman"/>
                <a:cs typeface="Times New Roman"/>
                <a:sym typeface="Times New Roman"/>
              </a:rPr>
              <a:t>nestaționară.</a:t>
            </a:r>
            <a:endParaRPr b="1"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ro" sz="1300">
                <a:solidFill>
                  <a:schemeClr val="dk1"/>
                </a:solidFill>
                <a:latin typeface="Times New Roman"/>
                <a:ea typeface="Times New Roman"/>
                <a:cs typeface="Times New Roman"/>
                <a:sym typeface="Times New Roman"/>
              </a:rPr>
              <a:t>Prima bară (lag 1) este foarte ridicată, restul barelor fiind aproape de zero sau în intervalul de neîncredere.</a:t>
            </a:r>
            <a:endParaRPr sz="13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lang="ro" sz="1300">
                <a:solidFill>
                  <a:schemeClr val="dk1"/>
                </a:solidFill>
                <a:latin typeface="Times New Roman"/>
                <a:ea typeface="Times New Roman"/>
                <a:cs typeface="Times New Roman"/>
                <a:sym typeface="Times New Roman"/>
              </a:rPr>
              <a:t>Evenimentele externe (crize, politici monetare) au generat salturi sau sc</a:t>
            </a:r>
            <a:r>
              <a:rPr lang="ro" sz="1200">
                <a:solidFill>
                  <a:schemeClr val="dk1"/>
                </a:solidFill>
                <a:latin typeface="Times New Roman"/>
                <a:ea typeface="Times New Roman"/>
                <a:cs typeface="Times New Roman"/>
                <a:sym typeface="Times New Roman"/>
              </a:rPr>
              <a:t>himbări de trend.</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2100"/>
              </a:spcBef>
              <a:spcAft>
                <a:spcPts val="0"/>
              </a:spcAft>
              <a:buNone/>
            </a:pPr>
            <a:r>
              <a:t/>
            </a:r>
            <a:endParaRPr sz="1200">
              <a:solidFill>
                <a:schemeClr val="dk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chemeClr val="dk1"/>
              </a:solidFill>
              <a:latin typeface="Roboto"/>
              <a:ea typeface="Roboto"/>
              <a:cs typeface="Roboto"/>
              <a:sym typeface="Roboto"/>
            </a:endParaRPr>
          </a:p>
          <a:p>
            <a:pPr indent="0" lvl="0" marL="457200" rtl="0" algn="l">
              <a:lnSpc>
                <a:spcPct val="115000"/>
              </a:lnSpc>
              <a:spcBef>
                <a:spcPts val="1500"/>
              </a:spcBef>
              <a:spcAft>
                <a:spcPts val="1500"/>
              </a:spcAft>
              <a:buNone/>
            </a:pPr>
            <a:r>
              <a:t/>
            </a:r>
            <a:endParaRPr sz="1200">
              <a:solidFill>
                <a:schemeClr val="dk1"/>
              </a:solidFill>
              <a:latin typeface="Times New Roman"/>
              <a:ea typeface="Times New Roman"/>
              <a:cs typeface="Times New Roman"/>
              <a:sym typeface="Times New Roman"/>
            </a:endParaRPr>
          </a:p>
        </p:txBody>
      </p:sp>
      <p:sp>
        <p:nvSpPr>
          <p:cNvPr id="425" name="Google Shape;425;p54"/>
          <p:cNvSpPr txBox="1"/>
          <p:nvPr/>
        </p:nvSpPr>
        <p:spPr>
          <a:xfrm>
            <a:off x="2131750" y="4071650"/>
            <a:ext cx="18723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200">
                <a:solidFill>
                  <a:srgbClr val="1D2125"/>
                </a:solidFill>
                <a:latin typeface="Times New Roman"/>
                <a:ea typeface="Times New Roman"/>
                <a:cs typeface="Times New Roman"/>
                <a:sym typeface="Times New Roman"/>
              </a:rPr>
              <a:t>Grafic 28</a:t>
            </a:r>
            <a:endParaRPr sz="700">
              <a:solidFill>
                <a:srgbClr val="1D2125"/>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5"/>
          <p:cNvSpPr txBox="1"/>
          <p:nvPr>
            <p:ph type="title"/>
          </p:nvPr>
        </p:nvSpPr>
        <p:spPr>
          <a:xfrm>
            <a:off x="107250" y="1975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b="1" lang="ro" sz="2020">
                <a:latin typeface="Times New Roman"/>
                <a:ea typeface="Times New Roman"/>
                <a:cs typeface="Times New Roman"/>
                <a:sym typeface="Times New Roman"/>
              </a:rPr>
              <a:t>Determinarea persistentei modelului - Rezerve internaționale</a:t>
            </a:r>
            <a:endParaRPr/>
          </a:p>
        </p:txBody>
      </p:sp>
      <p:sp>
        <p:nvSpPr>
          <p:cNvPr id="431" name="Google Shape;431;p55"/>
          <p:cNvSpPr txBox="1"/>
          <p:nvPr>
            <p:ph idx="1" type="body"/>
          </p:nvPr>
        </p:nvSpPr>
        <p:spPr>
          <a:xfrm>
            <a:off x="5089350" y="1270850"/>
            <a:ext cx="3929100" cy="3416400"/>
          </a:xfrm>
          <a:prstGeom prst="rect">
            <a:avLst/>
          </a:prstGeom>
        </p:spPr>
        <p:txBody>
          <a:bodyPr anchorCtr="0" anchor="t" bIns="91425" lIns="91425" spcFirstLastPara="1" rIns="91425" wrap="square" tIns="91425">
            <a:normAutofit lnSpcReduction="10000"/>
          </a:bodyPr>
          <a:lstStyle/>
          <a:p>
            <a:pPr indent="-304800" lvl="0" marL="457200" rtl="0" algn="just">
              <a:spcBef>
                <a:spcPts val="60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Graficul de sus indică o </a:t>
            </a:r>
            <a:r>
              <a:rPr b="1" lang="ro" sz="1200">
                <a:solidFill>
                  <a:schemeClr val="dk1"/>
                </a:solidFill>
                <a:latin typeface="Times New Roman"/>
                <a:ea typeface="Times New Roman"/>
                <a:cs typeface="Times New Roman"/>
                <a:sym typeface="Times New Roman"/>
              </a:rPr>
              <a:t>creștere semnificativă a rezervelor internaționale</a:t>
            </a:r>
            <a:r>
              <a:rPr lang="ro" sz="1200">
                <a:solidFill>
                  <a:schemeClr val="dk1"/>
                </a:solidFill>
                <a:latin typeface="Times New Roman"/>
                <a:ea typeface="Times New Roman"/>
                <a:cs typeface="Times New Roman"/>
                <a:sym typeface="Times New Roman"/>
              </a:rPr>
              <a:t> în ultimii ani, ceea ce sugerează o consolidare a poziției externe și o </a:t>
            </a:r>
            <a:r>
              <a:rPr b="1" lang="ro" sz="1200">
                <a:solidFill>
                  <a:schemeClr val="dk1"/>
                </a:solidFill>
                <a:latin typeface="Times New Roman"/>
                <a:ea typeface="Times New Roman"/>
                <a:cs typeface="Times New Roman"/>
                <a:sym typeface="Times New Roman"/>
              </a:rPr>
              <a:t>capacitate mai mare </a:t>
            </a:r>
            <a:r>
              <a:rPr lang="ro" sz="1200">
                <a:solidFill>
                  <a:schemeClr val="dk1"/>
                </a:solidFill>
                <a:latin typeface="Times New Roman"/>
                <a:ea typeface="Times New Roman"/>
                <a:cs typeface="Times New Roman"/>
                <a:sym typeface="Times New Roman"/>
              </a:rPr>
              <a:t>de a face față </a:t>
            </a:r>
            <a:r>
              <a:rPr b="1" lang="ro" sz="1200">
                <a:solidFill>
                  <a:schemeClr val="dk1"/>
                </a:solidFill>
                <a:latin typeface="Times New Roman"/>
                <a:ea typeface="Times New Roman"/>
                <a:cs typeface="Times New Roman"/>
                <a:sym typeface="Times New Roman"/>
              </a:rPr>
              <a:t>șocurilor externe</a:t>
            </a:r>
            <a:r>
              <a:rPr lang="ro"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Diagrama ACF arată o </a:t>
            </a:r>
            <a:r>
              <a:rPr b="1" lang="ro" sz="1200">
                <a:solidFill>
                  <a:schemeClr val="dk1"/>
                </a:solidFill>
                <a:latin typeface="Times New Roman"/>
                <a:ea typeface="Times New Roman"/>
                <a:cs typeface="Times New Roman"/>
                <a:sym typeface="Times New Roman"/>
              </a:rPr>
              <a:t>autocorelare puternică</a:t>
            </a:r>
            <a:r>
              <a:rPr lang="ro" sz="1200">
                <a:solidFill>
                  <a:schemeClr val="dk1"/>
                </a:solidFill>
                <a:latin typeface="Times New Roman"/>
                <a:ea typeface="Times New Roman"/>
                <a:cs typeface="Times New Roman"/>
                <a:sym typeface="Times New Roman"/>
              </a:rPr>
              <a:t> și persistentă, tipică pentru serii de timp </a:t>
            </a:r>
            <a:r>
              <a:rPr b="1" lang="ro" sz="1200">
                <a:solidFill>
                  <a:schemeClr val="dk1"/>
                </a:solidFill>
                <a:latin typeface="Times New Roman"/>
                <a:ea typeface="Times New Roman"/>
                <a:cs typeface="Times New Roman"/>
                <a:sym typeface="Times New Roman"/>
              </a:rPr>
              <a:t>nestaționare</a:t>
            </a:r>
            <a:r>
              <a:rPr lang="ro" sz="1200">
                <a:solidFill>
                  <a:schemeClr val="dk1"/>
                </a:solidFill>
                <a:latin typeface="Times New Roman"/>
                <a:ea typeface="Times New Roman"/>
                <a:cs typeface="Times New Roman"/>
                <a:sym typeface="Times New Roman"/>
              </a:rPr>
              <a:t>, cum sunt rezervele internaționale care tind să crească în timp.</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Diagrama PACF arată o </a:t>
            </a:r>
            <a:r>
              <a:rPr b="1" lang="ro" sz="1200">
                <a:solidFill>
                  <a:schemeClr val="dk1"/>
                </a:solidFill>
                <a:latin typeface="Times New Roman"/>
                <a:ea typeface="Times New Roman"/>
                <a:cs typeface="Times New Roman"/>
                <a:sym typeface="Times New Roman"/>
              </a:rPr>
              <a:t>tăiere bruscă </a:t>
            </a:r>
            <a:r>
              <a:rPr lang="ro" sz="1200">
                <a:solidFill>
                  <a:schemeClr val="dk1"/>
                </a:solidFill>
                <a:latin typeface="Times New Roman"/>
                <a:ea typeface="Times New Roman"/>
                <a:cs typeface="Times New Roman"/>
                <a:sym typeface="Times New Roman"/>
              </a:rPr>
              <a:t>după primul lag, ceea ce sugerează că seria ar putea fi modelată ca un proces autoregresiv de ordinul 1 (AR(1)), adică </a:t>
            </a:r>
            <a:r>
              <a:rPr b="1" lang="ro" sz="1200">
                <a:solidFill>
                  <a:schemeClr val="dk1"/>
                </a:solidFill>
                <a:latin typeface="Times New Roman"/>
                <a:ea typeface="Times New Roman"/>
                <a:cs typeface="Times New Roman"/>
                <a:sym typeface="Times New Roman"/>
              </a:rPr>
              <a:t>valoarea actuală depinde puternic de valoarea precedentă</a:t>
            </a:r>
            <a:r>
              <a:rPr lang="ro"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pic>
        <p:nvPicPr>
          <p:cNvPr id="432" name="Google Shape;432;p55"/>
          <p:cNvPicPr preferRelativeResize="0"/>
          <p:nvPr/>
        </p:nvPicPr>
        <p:blipFill>
          <a:blip r:embed="rId3">
            <a:alphaModFix/>
          </a:blip>
          <a:stretch>
            <a:fillRect/>
          </a:stretch>
        </p:blipFill>
        <p:spPr>
          <a:xfrm>
            <a:off x="1" y="770250"/>
            <a:ext cx="4986524" cy="3688450"/>
          </a:xfrm>
          <a:prstGeom prst="rect">
            <a:avLst/>
          </a:prstGeom>
          <a:noFill/>
          <a:ln>
            <a:noFill/>
          </a:ln>
        </p:spPr>
      </p:pic>
      <p:sp>
        <p:nvSpPr>
          <p:cNvPr id="433" name="Google Shape;433;p55"/>
          <p:cNvSpPr txBox="1"/>
          <p:nvPr/>
        </p:nvSpPr>
        <p:spPr>
          <a:xfrm>
            <a:off x="1732400" y="44587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200">
                <a:solidFill>
                  <a:srgbClr val="1D2125"/>
                </a:solidFill>
                <a:latin typeface="Times New Roman"/>
                <a:ea typeface="Times New Roman"/>
                <a:cs typeface="Times New Roman"/>
                <a:sym typeface="Times New Roman"/>
              </a:rPr>
              <a:t>Grafic 29</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6"/>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Testarea </a:t>
            </a:r>
            <a:r>
              <a:rPr b="1" lang="ro" sz="2020">
                <a:latin typeface="Times New Roman"/>
                <a:ea typeface="Times New Roman"/>
                <a:cs typeface="Times New Roman"/>
                <a:sym typeface="Times New Roman"/>
              </a:rPr>
              <a:t>staționarității</a:t>
            </a:r>
            <a:r>
              <a:rPr b="1" lang="ro" sz="2020">
                <a:latin typeface="Times New Roman"/>
                <a:ea typeface="Times New Roman"/>
                <a:cs typeface="Times New Roman"/>
                <a:sym typeface="Times New Roman"/>
              </a:rPr>
              <a:t> seriilor</a:t>
            </a:r>
            <a:endParaRPr b="1" sz="2020">
              <a:latin typeface="Times New Roman"/>
              <a:ea typeface="Times New Roman"/>
              <a:cs typeface="Times New Roman"/>
              <a:sym typeface="Times New Roman"/>
            </a:endParaRPr>
          </a:p>
        </p:txBody>
      </p:sp>
      <p:sp>
        <p:nvSpPr>
          <p:cNvPr id="439" name="Google Shape;439;p56"/>
          <p:cNvSpPr txBox="1"/>
          <p:nvPr>
            <p:ph idx="1" type="body"/>
          </p:nvPr>
        </p:nvSpPr>
        <p:spPr>
          <a:xfrm>
            <a:off x="311700" y="572700"/>
            <a:ext cx="8832300" cy="45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br>
              <a:rPr lang="ro" sz="1100">
                <a:solidFill>
                  <a:schemeClr val="dk1"/>
                </a:solidFill>
              </a:rPr>
            </a:br>
            <a:r>
              <a:rPr lang="ro" sz="1100">
                <a:solidFill>
                  <a:schemeClr val="dk1"/>
                </a:solidFill>
              </a:rPr>
              <a:t>                      </a:t>
            </a:r>
            <a:r>
              <a:rPr lang="ro" sz="1000">
                <a:solidFill>
                  <a:schemeClr val="dk1"/>
                </a:solidFill>
                <a:latin typeface="Times New Roman"/>
                <a:ea typeface="Times New Roman"/>
                <a:cs typeface="Times New Roman"/>
                <a:sym typeface="Times New Roman"/>
              </a:rPr>
              <a:t> Tabel 25                                                                                                   Tabel 26</a:t>
            </a:r>
            <a:endParaRPr sz="1000">
              <a:solidFill>
                <a:schemeClr val="dk1"/>
              </a:solidFill>
              <a:latin typeface="Times New Roman"/>
              <a:ea typeface="Times New Roman"/>
              <a:cs typeface="Times New Roman"/>
              <a:sym typeface="Times New Roman"/>
            </a:endParaRPr>
          </a:p>
          <a:p>
            <a:pPr indent="0" lvl="0" marL="0" rtl="0" algn="ctr">
              <a:spcBef>
                <a:spcPts val="1200"/>
              </a:spcBef>
              <a:spcAft>
                <a:spcPts val="1200"/>
              </a:spcAft>
              <a:buNone/>
            </a:pPr>
            <a:r>
              <a:rPr lang="ro" sz="1100">
                <a:solidFill>
                  <a:schemeClr val="dk1"/>
                </a:solidFill>
              </a:rPr>
              <a:t> </a:t>
            </a:r>
            <a:r>
              <a:rPr lang="ro" sz="1200">
                <a:solidFill>
                  <a:schemeClr val="dk1"/>
                </a:solidFill>
                <a:latin typeface="Times New Roman"/>
                <a:ea typeface="Times New Roman"/>
                <a:cs typeface="Times New Roman"/>
                <a:sym typeface="Times New Roman"/>
              </a:rPr>
              <a:t> Rezultatele </a:t>
            </a:r>
            <a:r>
              <a:rPr b="1" lang="ro" sz="1200">
                <a:solidFill>
                  <a:schemeClr val="dk1"/>
                </a:solidFill>
                <a:latin typeface="Times New Roman"/>
                <a:ea typeface="Times New Roman"/>
                <a:cs typeface="Times New Roman"/>
                <a:sym typeface="Times New Roman"/>
              </a:rPr>
              <a:t>testului Augmented Dickey-Fuller (ADF) </a:t>
            </a:r>
            <a:r>
              <a:rPr lang="ro" sz="1200">
                <a:solidFill>
                  <a:schemeClr val="dk1"/>
                </a:solidFill>
                <a:latin typeface="Times New Roman"/>
                <a:ea typeface="Times New Roman"/>
                <a:cs typeface="Times New Roman"/>
                <a:sym typeface="Times New Roman"/>
              </a:rPr>
              <a:t>indică faptul că atât cursul de schimb RON/EUR, cât și rezervele internaționale sunt </a:t>
            </a:r>
            <a:r>
              <a:rPr b="1" lang="ro" sz="1200">
                <a:solidFill>
                  <a:schemeClr val="dk1"/>
                </a:solidFill>
                <a:latin typeface="Times New Roman"/>
                <a:ea typeface="Times New Roman"/>
                <a:cs typeface="Times New Roman"/>
                <a:sym typeface="Times New Roman"/>
              </a:rPr>
              <a:t>serii nestationare.</a:t>
            </a:r>
            <a:r>
              <a:rPr lang="ro" sz="1200">
                <a:solidFill>
                  <a:schemeClr val="dk1"/>
                </a:solidFill>
                <a:latin typeface="Times New Roman"/>
                <a:ea typeface="Times New Roman"/>
                <a:cs typeface="Times New Roman"/>
                <a:sym typeface="Times New Roman"/>
              </a:rPr>
              <a:t> În cazul cursului de schimb, valoarea statisticii </a:t>
            </a:r>
            <a:r>
              <a:rPr lang="ro" sz="1200">
                <a:solidFill>
                  <a:schemeClr val="dk1"/>
                </a:solidFill>
                <a:latin typeface="Times New Roman"/>
                <a:ea typeface="Times New Roman"/>
                <a:cs typeface="Times New Roman"/>
                <a:sym typeface="Times New Roman"/>
              </a:rPr>
              <a:t>tau</a:t>
            </a:r>
            <a:r>
              <a:rPr lang="ro" sz="1200">
                <a:solidFill>
                  <a:schemeClr val="dk1"/>
                </a:solidFill>
                <a:latin typeface="Times New Roman"/>
                <a:ea typeface="Times New Roman"/>
                <a:cs typeface="Times New Roman"/>
                <a:sym typeface="Times New Roman"/>
              </a:rPr>
              <a:t> este de -2.46, care este mai mare (în valoare absolută) decât pragurile critice(-3.99, -3.43, -3.13), ceea ce înseamnă că nu putem respinge ipoteza nulă de prezență a unei rădăcini unitare – deci seria este nestationară. Situația este și mai clară pentru rezervele internaționale, unde valoarea absoluta a statisticii tau este de doar -0.2267, semnificativ mai mică în valoare absolută decât orice prag critic, ceea ce confirmă clar nestationaritatea. De asemenea, valorile statisticilor suplimentare phi2 și phi3 sunt sub nivelurile critice, susținând aceleași concluzii. Astfel, înainte de a realiza orice analiză de cauzalitate sau modelare,</a:t>
            </a:r>
            <a:r>
              <a:rPr b="1" lang="ro" sz="1200">
                <a:solidFill>
                  <a:schemeClr val="dk1"/>
                </a:solidFill>
                <a:latin typeface="Times New Roman"/>
                <a:ea typeface="Times New Roman"/>
                <a:cs typeface="Times New Roman"/>
                <a:sym typeface="Times New Roman"/>
              </a:rPr>
              <a:t> este necesară diferențierea seriilor</a:t>
            </a:r>
            <a:r>
              <a:rPr lang="ro" sz="1200">
                <a:solidFill>
                  <a:schemeClr val="dk1"/>
                </a:solidFill>
                <a:latin typeface="Times New Roman"/>
                <a:ea typeface="Times New Roman"/>
                <a:cs typeface="Times New Roman"/>
                <a:sym typeface="Times New Roman"/>
              </a:rPr>
              <a:t> pentru a le face staționare, respectând cerințele metodologice ale modelelor econometrice.</a:t>
            </a:r>
            <a:endParaRPr sz="1200">
              <a:latin typeface="Times New Roman"/>
              <a:ea typeface="Times New Roman"/>
              <a:cs typeface="Times New Roman"/>
              <a:sym typeface="Times New Roman"/>
            </a:endParaRPr>
          </a:p>
        </p:txBody>
      </p:sp>
      <p:pic>
        <p:nvPicPr>
          <p:cNvPr id="440" name="Google Shape;440;p56"/>
          <p:cNvPicPr preferRelativeResize="0"/>
          <p:nvPr/>
        </p:nvPicPr>
        <p:blipFill>
          <a:blip r:embed="rId3">
            <a:alphaModFix/>
          </a:blip>
          <a:stretch>
            <a:fillRect/>
          </a:stretch>
        </p:blipFill>
        <p:spPr>
          <a:xfrm>
            <a:off x="1013575" y="427390"/>
            <a:ext cx="2745375" cy="2449523"/>
          </a:xfrm>
          <a:prstGeom prst="rect">
            <a:avLst/>
          </a:prstGeom>
          <a:noFill/>
          <a:ln>
            <a:noFill/>
          </a:ln>
        </p:spPr>
      </p:pic>
      <p:sp>
        <p:nvSpPr>
          <p:cNvPr id="441" name="Google Shape;441;p56"/>
          <p:cNvSpPr txBox="1"/>
          <p:nvPr/>
        </p:nvSpPr>
        <p:spPr>
          <a:xfrm>
            <a:off x="3853700" y="637050"/>
            <a:ext cx="453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442" name="Google Shape;442;p56"/>
          <p:cNvPicPr preferRelativeResize="0"/>
          <p:nvPr/>
        </p:nvPicPr>
        <p:blipFill>
          <a:blip r:embed="rId4">
            <a:alphaModFix/>
          </a:blip>
          <a:stretch>
            <a:fillRect/>
          </a:stretch>
        </p:blipFill>
        <p:spPr>
          <a:xfrm>
            <a:off x="5441100" y="333350"/>
            <a:ext cx="2745375" cy="2543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7"/>
          <p:cNvSpPr txBox="1"/>
          <p:nvPr>
            <p:ph type="title"/>
          </p:nvPr>
        </p:nvSpPr>
        <p:spPr>
          <a:xfrm>
            <a:off x="247150" y="-860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Corelograma primei diferente si Testarea </a:t>
            </a:r>
            <a:r>
              <a:rPr b="1" lang="ro" sz="2020">
                <a:latin typeface="Times New Roman"/>
                <a:ea typeface="Times New Roman"/>
                <a:cs typeface="Times New Roman"/>
                <a:sym typeface="Times New Roman"/>
              </a:rPr>
              <a:t>staționarității</a:t>
            </a:r>
            <a:r>
              <a:rPr b="1" lang="ro" sz="2020">
                <a:latin typeface="Times New Roman"/>
                <a:ea typeface="Times New Roman"/>
                <a:cs typeface="Times New Roman"/>
                <a:sym typeface="Times New Roman"/>
              </a:rPr>
              <a:t> seriilor </a:t>
            </a:r>
            <a:r>
              <a:rPr b="1" lang="ro" sz="2020">
                <a:latin typeface="Times New Roman"/>
                <a:ea typeface="Times New Roman"/>
                <a:cs typeface="Times New Roman"/>
                <a:sym typeface="Times New Roman"/>
              </a:rPr>
              <a:t>diferențiate</a:t>
            </a:r>
            <a:endParaRPr b="1" sz="2020">
              <a:latin typeface="Times New Roman"/>
              <a:ea typeface="Times New Roman"/>
              <a:cs typeface="Times New Roman"/>
              <a:sym typeface="Times New Roman"/>
            </a:endParaRPr>
          </a:p>
        </p:txBody>
      </p:sp>
      <p:sp>
        <p:nvSpPr>
          <p:cNvPr id="448" name="Google Shape;448;p57"/>
          <p:cNvSpPr txBox="1"/>
          <p:nvPr>
            <p:ph idx="1" type="body"/>
          </p:nvPr>
        </p:nvSpPr>
        <p:spPr>
          <a:xfrm>
            <a:off x="55825" y="314600"/>
            <a:ext cx="5944200" cy="470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br>
              <a:rPr lang="ro"/>
            </a:br>
            <a:endParaRPr/>
          </a:p>
          <a:p>
            <a:pPr indent="0" lvl="0" marL="0" rtl="0" algn="l">
              <a:spcBef>
                <a:spcPts val="1200"/>
              </a:spcBef>
              <a:spcAft>
                <a:spcPts val="0"/>
              </a:spcAft>
              <a:buNone/>
            </a:pPr>
            <a:r>
              <a:rPr lang="ro" sz="1000">
                <a:latin typeface="Times New Roman"/>
                <a:ea typeface="Times New Roman"/>
                <a:cs typeface="Times New Roman"/>
                <a:sym typeface="Times New Roman"/>
              </a:rPr>
              <a:t>                  </a:t>
            </a:r>
            <a:r>
              <a:rPr lang="ro" sz="1000">
                <a:solidFill>
                  <a:schemeClr val="dk1"/>
                </a:solidFill>
                <a:latin typeface="Times New Roman"/>
                <a:ea typeface="Times New Roman"/>
                <a:cs typeface="Times New Roman"/>
                <a:sym typeface="Times New Roman"/>
              </a:rPr>
              <a:t>Grafic 30 - Corelograma Curs                                   Grafic 31 - Corelograma Rezerva </a:t>
            </a:r>
            <a:r>
              <a:rPr lang="ro"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spcBef>
                <a:spcPts val="1200"/>
              </a:spcBef>
              <a:spcAft>
                <a:spcPts val="0"/>
              </a:spcAft>
              <a:buNone/>
            </a:pPr>
            <a:r>
              <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ro"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ro"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rtl="0" algn="l">
              <a:spcBef>
                <a:spcPts val="1200"/>
              </a:spcBef>
              <a:spcAft>
                <a:spcPts val="0"/>
              </a:spcAft>
              <a:buNone/>
            </a:pPr>
            <a:r>
              <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ro" sz="1000">
                <a:solidFill>
                  <a:schemeClr val="dk1"/>
                </a:solidFill>
                <a:latin typeface="Times New Roman"/>
                <a:ea typeface="Times New Roman"/>
                <a:cs typeface="Times New Roman"/>
                <a:sym typeface="Times New Roman"/>
              </a:rPr>
              <a:t>                                    Tabel 27                                                                          Tabel 28</a:t>
            </a:r>
            <a:endParaRPr sz="10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br>
              <a:rPr lang="ro" sz="1000">
                <a:latin typeface="Times New Roman"/>
                <a:ea typeface="Times New Roman"/>
                <a:cs typeface="Times New Roman"/>
                <a:sym typeface="Times New Roman"/>
              </a:rPr>
            </a:br>
            <a:endParaRPr sz="1000">
              <a:latin typeface="Times New Roman"/>
              <a:ea typeface="Times New Roman"/>
              <a:cs typeface="Times New Roman"/>
              <a:sym typeface="Times New Roman"/>
            </a:endParaRPr>
          </a:p>
        </p:txBody>
      </p:sp>
      <p:pic>
        <p:nvPicPr>
          <p:cNvPr id="449" name="Google Shape;449;p57"/>
          <p:cNvPicPr preferRelativeResize="0"/>
          <p:nvPr/>
        </p:nvPicPr>
        <p:blipFill>
          <a:blip r:embed="rId3">
            <a:alphaModFix/>
          </a:blip>
          <a:stretch>
            <a:fillRect/>
          </a:stretch>
        </p:blipFill>
        <p:spPr>
          <a:xfrm>
            <a:off x="311700" y="440425"/>
            <a:ext cx="2763399" cy="2166000"/>
          </a:xfrm>
          <a:prstGeom prst="rect">
            <a:avLst/>
          </a:prstGeom>
          <a:noFill/>
          <a:ln>
            <a:noFill/>
          </a:ln>
        </p:spPr>
      </p:pic>
      <p:pic>
        <p:nvPicPr>
          <p:cNvPr id="450" name="Google Shape;450;p57"/>
          <p:cNvPicPr preferRelativeResize="0"/>
          <p:nvPr/>
        </p:nvPicPr>
        <p:blipFill>
          <a:blip r:embed="rId4">
            <a:alphaModFix/>
          </a:blip>
          <a:stretch>
            <a:fillRect/>
          </a:stretch>
        </p:blipFill>
        <p:spPr>
          <a:xfrm>
            <a:off x="3035775" y="567863"/>
            <a:ext cx="2560701" cy="1911124"/>
          </a:xfrm>
          <a:prstGeom prst="rect">
            <a:avLst/>
          </a:prstGeom>
          <a:noFill/>
          <a:ln>
            <a:noFill/>
          </a:ln>
        </p:spPr>
      </p:pic>
      <p:pic>
        <p:nvPicPr>
          <p:cNvPr id="451" name="Google Shape;451;p57"/>
          <p:cNvPicPr preferRelativeResize="0"/>
          <p:nvPr/>
        </p:nvPicPr>
        <p:blipFill>
          <a:blip r:embed="rId5">
            <a:alphaModFix/>
          </a:blip>
          <a:stretch>
            <a:fillRect/>
          </a:stretch>
        </p:blipFill>
        <p:spPr>
          <a:xfrm>
            <a:off x="69500" y="2987350"/>
            <a:ext cx="2856299" cy="1208864"/>
          </a:xfrm>
          <a:prstGeom prst="rect">
            <a:avLst/>
          </a:prstGeom>
          <a:noFill/>
          <a:ln>
            <a:noFill/>
          </a:ln>
        </p:spPr>
      </p:pic>
      <p:pic>
        <p:nvPicPr>
          <p:cNvPr id="452" name="Google Shape;452;p57"/>
          <p:cNvPicPr preferRelativeResize="0"/>
          <p:nvPr/>
        </p:nvPicPr>
        <p:blipFill>
          <a:blip r:embed="rId6">
            <a:alphaModFix/>
          </a:blip>
          <a:stretch>
            <a:fillRect/>
          </a:stretch>
        </p:blipFill>
        <p:spPr>
          <a:xfrm>
            <a:off x="3143851" y="3020176"/>
            <a:ext cx="2856291" cy="1235950"/>
          </a:xfrm>
          <a:prstGeom prst="rect">
            <a:avLst/>
          </a:prstGeom>
          <a:noFill/>
          <a:ln>
            <a:noFill/>
          </a:ln>
        </p:spPr>
      </p:pic>
      <p:sp>
        <p:nvSpPr>
          <p:cNvPr id="453" name="Google Shape;453;p57"/>
          <p:cNvSpPr txBox="1"/>
          <p:nvPr/>
        </p:nvSpPr>
        <p:spPr>
          <a:xfrm>
            <a:off x="5872200" y="478350"/>
            <a:ext cx="3271800" cy="4340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ro" sz="1000">
                <a:solidFill>
                  <a:schemeClr val="dk1"/>
                </a:solidFill>
                <a:latin typeface="Times New Roman"/>
                <a:ea typeface="Times New Roman"/>
                <a:cs typeface="Times New Roman"/>
                <a:sym typeface="Times New Roman"/>
              </a:rPr>
              <a:t>  În urma aplicării testului Augmented Dickey-Fuller (ADF) asupra primei diferențe a cursului de schimb și a rezervelor valutare, rezultatele obținute confirmă observațiile din graficele analizate. Pentru </a:t>
            </a:r>
            <a:r>
              <a:rPr b="1" lang="ro" sz="1000">
                <a:solidFill>
                  <a:schemeClr val="dk1"/>
                </a:solidFill>
                <a:latin typeface="Times New Roman"/>
                <a:ea typeface="Times New Roman"/>
                <a:cs typeface="Times New Roman"/>
                <a:sym typeface="Times New Roman"/>
              </a:rPr>
              <a:t>cursul de schimb</a:t>
            </a:r>
            <a:r>
              <a:rPr lang="ro" sz="1000">
                <a:solidFill>
                  <a:schemeClr val="dk1"/>
                </a:solidFill>
                <a:latin typeface="Times New Roman"/>
                <a:ea typeface="Times New Roman"/>
                <a:cs typeface="Times New Roman"/>
                <a:sym typeface="Times New Roman"/>
              </a:rPr>
              <a:t>, valoarea absolută a statisticii ADF este de</a:t>
            </a:r>
            <a:r>
              <a:rPr b="1" lang="ro" sz="1000">
                <a:solidFill>
                  <a:schemeClr val="dk1"/>
                </a:solidFill>
                <a:latin typeface="Times New Roman"/>
                <a:ea typeface="Times New Roman"/>
                <a:cs typeface="Times New Roman"/>
                <a:sym typeface="Times New Roman"/>
              </a:rPr>
              <a:t> 9.17, mai mare decât toate valorile critice corespunzătoare statisticii tau3 (3.99, 3.43 și 3.13)</a:t>
            </a:r>
            <a:r>
              <a:rPr lang="ro" sz="1000">
                <a:solidFill>
                  <a:schemeClr val="dk1"/>
                </a:solidFill>
                <a:latin typeface="Times New Roman"/>
                <a:ea typeface="Times New Roman"/>
                <a:cs typeface="Times New Roman"/>
                <a:sym typeface="Times New Roman"/>
              </a:rPr>
              <a:t>, iar același lucru este valabil și pentru celelalte două statistici (phi2 = 28.0674, phi3 = 42.098), care depășesc valorile critice aferente. În plus, valoarea </a:t>
            </a:r>
            <a:r>
              <a:rPr b="1" lang="ro" sz="1000">
                <a:solidFill>
                  <a:schemeClr val="dk1"/>
                </a:solidFill>
                <a:latin typeface="Times New Roman"/>
                <a:ea typeface="Times New Roman"/>
                <a:cs typeface="Times New Roman"/>
                <a:sym typeface="Times New Roman"/>
              </a:rPr>
              <a:t>p este sub 0.01</a:t>
            </a:r>
            <a:r>
              <a:rPr lang="ro" sz="1000">
                <a:solidFill>
                  <a:schemeClr val="dk1"/>
                </a:solidFill>
                <a:latin typeface="Times New Roman"/>
                <a:ea typeface="Times New Roman"/>
                <a:cs typeface="Times New Roman"/>
                <a:sym typeface="Times New Roman"/>
              </a:rPr>
              <a:t>, ceea ce conduce la respingerea ipotezei nule de existență a unei rădăcini unitare și la acceptarea alternativei — așadar, </a:t>
            </a:r>
            <a:r>
              <a:rPr b="1" lang="ro" sz="1000">
                <a:solidFill>
                  <a:schemeClr val="dk1"/>
                </a:solidFill>
                <a:latin typeface="Times New Roman"/>
                <a:ea typeface="Times New Roman"/>
                <a:cs typeface="Times New Roman"/>
                <a:sym typeface="Times New Roman"/>
              </a:rPr>
              <a:t>seria este staționară după diferențiere</a:t>
            </a:r>
            <a:r>
              <a:rPr lang="ro" sz="1000">
                <a:solidFill>
                  <a:schemeClr val="dk1"/>
                </a:solidFill>
                <a:latin typeface="Times New Roman"/>
                <a:ea typeface="Times New Roman"/>
                <a:cs typeface="Times New Roman"/>
                <a:sym typeface="Times New Roman"/>
              </a:rPr>
              <a:t>. Acest lucru este susținut și de graficul seriei, care oscilează în jurul valorii zero, cu o volatilitate redusă. Analiza ACF și PACF sugerează un model de tip ARIMA(1,1,0).</a:t>
            </a:r>
            <a:br>
              <a:rPr lang="ro" sz="1000">
                <a:solidFill>
                  <a:schemeClr val="dk1"/>
                </a:solidFill>
                <a:latin typeface="Times New Roman"/>
                <a:ea typeface="Times New Roman"/>
                <a:cs typeface="Times New Roman"/>
                <a:sym typeface="Times New Roman"/>
              </a:rPr>
            </a:br>
            <a:r>
              <a:rPr lang="ro" sz="1000">
                <a:solidFill>
                  <a:schemeClr val="dk1"/>
                </a:solidFill>
                <a:latin typeface="Times New Roman"/>
                <a:ea typeface="Times New Roman"/>
                <a:cs typeface="Times New Roman"/>
                <a:sym typeface="Times New Roman"/>
              </a:rPr>
              <a:t>  Rezultate similare se obțin și în cazul rezervelor valutare, unde valoarea absolută a statisticii ADF este de 1</a:t>
            </a:r>
            <a:r>
              <a:rPr b="1" lang="ro" sz="1000">
                <a:solidFill>
                  <a:schemeClr val="dk1"/>
                </a:solidFill>
                <a:latin typeface="Times New Roman"/>
                <a:ea typeface="Times New Roman"/>
                <a:cs typeface="Times New Roman"/>
                <a:sym typeface="Times New Roman"/>
              </a:rPr>
              <a:t>2.88, depășind cu mult valorile critice tau3</a:t>
            </a:r>
            <a:r>
              <a:rPr lang="ro" sz="1000">
                <a:solidFill>
                  <a:schemeClr val="dk1"/>
                </a:solidFill>
                <a:latin typeface="Times New Roman"/>
                <a:ea typeface="Times New Roman"/>
                <a:cs typeface="Times New Roman"/>
                <a:sym typeface="Times New Roman"/>
              </a:rPr>
              <a:t>. De asemenea, celelalte două statistici (phi2 = 55.3497 și phi3 = 83.0229) sunt semnificativ mai mari decât valorile critice respective, iar </a:t>
            </a:r>
            <a:r>
              <a:rPr b="1" lang="ro" sz="1000">
                <a:solidFill>
                  <a:schemeClr val="dk1"/>
                </a:solidFill>
                <a:latin typeface="Times New Roman"/>
                <a:ea typeface="Times New Roman"/>
                <a:cs typeface="Times New Roman"/>
                <a:sym typeface="Times New Roman"/>
              </a:rPr>
              <a:t>p-value-ul se situează sub pragul de 0.01, confirmând staționaritatea seriei diferențiate.</a:t>
            </a:r>
            <a:r>
              <a:rPr lang="ro" sz="1000">
                <a:solidFill>
                  <a:schemeClr val="dk1"/>
                </a:solidFill>
                <a:latin typeface="Times New Roman"/>
                <a:ea typeface="Times New Roman"/>
                <a:cs typeface="Times New Roman"/>
                <a:sym typeface="Times New Roman"/>
              </a:rPr>
              <a:t> Graficul aferent acestei serii confirmă concluzia testului, prezentând oscilații în jurul valorii zero, însă cu o </a:t>
            </a:r>
            <a:r>
              <a:rPr b="1" lang="ro" sz="1000">
                <a:solidFill>
                  <a:schemeClr val="dk1"/>
                </a:solidFill>
                <a:latin typeface="Times New Roman"/>
                <a:ea typeface="Times New Roman"/>
                <a:cs typeface="Times New Roman"/>
                <a:sym typeface="Times New Roman"/>
              </a:rPr>
              <a:t>volatilitate mai ridicată comparativ cu seria cursului de schimb</a:t>
            </a:r>
            <a:r>
              <a:rPr lang="ro"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8"/>
          <p:cNvSpPr txBox="1"/>
          <p:nvPr>
            <p:ph type="title"/>
          </p:nvPr>
        </p:nvSpPr>
        <p:spPr>
          <a:xfrm>
            <a:off x="270275" y="3159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Identificarea lag-urilor optime</a:t>
            </a:r>
            <a:endParaRPr b="1" sz="2020">
              <a:latin typeface="Times New Roman"/>
              <a:ea typeface="Times New Roman"/>
              <a:cs typeface="Times New Roman"/>
              <a:sym typeface="Times New Roman"/>
            </a:endParaRPr>
          </a:p>
        </p:txBody>
      </p:sp>
      <p:sp>
        <p:nvSpPr>
          <p:cNvPr id="459" name="Google Shape;459;p58"/>
          <p:cNvSpPr txBox="1"/>
          <p:nvPr/>
        </p:nvSpPr>
        <p:spPr>
          <a:xfrm>
            <a:off x="5790875" y="306967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t/>
            </a:r>
            <a:endParaRPr/>
          </a:p>
        </p:txBody>
      </p:sp>
      <p:pic>
        <p:nvPicPr>
          <p:cNvPr id="460" name="Google Shape;460;p58"/>
          <p:cNvPicPr preferRelativeResize="0"/>
          <p:nvPr/>
        </p:nvPicPr>
        <p:blipFill>
          <a:blip r:embed="rId3">
            <a:alphaModFix/>
          </a:blip>
          <a:stretch>
            <a:fillRect/>
          </a:stretch>
        </p:blipFill>
        <p:spPr>
          <a:xfrm>
            <a:off x="528450" y="895725"/>
            <a:ext cx="7576751" cy="2381475"/>
          </a:xfrm>
          <a:prstGeom prst="rect">
            <a:avLst/>
          </a:prstGeom>
          <a:noFill/>
          <a:ln>
            <a:noFill/>
          </a:ln>
        </p:spPr>
      </p:pic>
      <p:sp>
        <p:nvSpPr>
          <p:cNvPr id="461" name="Google Shape;461;p58"/>
          <p:cNvSpPr txBox="1"/>
          <p:nvPr/>
        </p:nvSpPr>
        <p:spPr>
          <a:xfrm>
            <a:off x="668325" y="3284325"/>
            <a:ext cx="23781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solidFill>
                  <a:schemeClr val="dk1"/>
                </a:solidFill>
                <a:latin typeface="Times New Roman"/>
                <a:ea typeface="Times New Roman"/>
                <a:cs typeface="Times New Roman"/>
                <a:sym typeface="Times New Roman"/>
              </a:rPr>
              <a:t>Tabel 29</a:t>
            </a:r>
            <a:endParaRPr>
              <a:solidFill>
                <a:schemeClr val="dk1"/>
              </a:solidFill>
              <a:latin typeface="Times New Roman"/>
              <a:ea typeface="Times New Roman"/>
              <a:cs typeface="Times New Roman"/>
              <a:sym typeface="Times New Roman"/>
            </a:endParaRPr>
          </a:p>
        </p:txBody>
      </p:sp>
      <p:sp>
        <p:nvSpPr>
          <p:cNvPr id="462" name="Google Shape;462;p58"/>
          <p:cNvSpPr txBox="1"/>
          <p:nvPr/>
        </p:nvSpPr>
        <p:spPr>
          <a:xfrm>
            <a:off x="377825" y="3830700"/>
            <a:ext cx="8305500" cy="131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600"/>
              </a:spcAft>
              <a:buNone/>
            </a:pPr>
            <a:r>
              <a:rPr lang="ro" sz="1300">
                <a:solidFill>
                  <a:schemeClr val="dk1"/>
                </a:solidFill>
                <a:latin typeface="Times New Roman"/>
                <a:ea typeface="Times New Roman"/>
                <a:cs typeface="Times New Roman"/>
                <a:sym typeface="Times New Roman"/>
              </a:rPr>
              <a:t>AIC(n) și FPE(n) recomandă</a:t>
            </a:r>
            <a:r>
              <a:rPr b="1" lang="ro" sz="1300">
                <a:solidFill>
                  <a:schemeClr val="dk1"/>
                </a:solidFill>
                <a:latin typeface="Times New Roman"/>
                <a:ea typeface="Times New Roman"/>
                <a:cs typeface="Times New Roman"/>
                <a:sym typeface="Times New Roman"/>
              </a:rPr>
              <a:t> 3 lag-uri</a:t>
            </a:r>
            <a:r>
              <a:rPr lang="ro" sz="1300">
                <a:solidFill>
                  <a:schemeClr val="dk1"/>
                </a:solidFill>
                <a:latin typeface="Times New Roman"/>
                <a:ea typeface="Times New Roman"/>
                <a:cs typeface="Times New Roman"/>
                <a:sym typeface="Times New Roman"/>
              </a:rPr>
              <a:t>,  în timp ce HQ(n) și SC(n) recomandă 2 lag-uri. Se  va alege un </a:t>
            </a:r>
            <a:r>
              <a:rPr b="1" lang="ro" sz="1300">
                <a:solidFill>
                  <a:schemeClr val="dk1"/>
                </a:solidFill>
                <a:latin typeface="Times New Roman"/>
                <a:ea typeface="Times New Roman"/>
                <a:cs typeface="Times New Roman"/>
                <a:sym typeface="Times New Roman"/>
              </a:rPr>
              <a:t>număr optim de 3 lag-uri,</a:t>
            </a:r>
            <a:r>
              <a:rPr lang="ro" sz="1300">
                <a:solidFill>
                  <a:schemeClr val="dk1"/>
                </a:solidFill>
                <a:latin typeface="Times New Roman"/>
                <a:ea typeface="Times New Roman"/>
                <a:cs typeface="Times New Roman"/>
                <a:sym typeface="Times New Roman"/>
              </a:rPr>
              <a:t> deoarece favorizează modele mai complexe și o prognoză mai relevantă a datelor. Un număr prea mic de lag-uri poate induce autocorelare în reziduuri, iar un număr prea mare reduce puterea predictivă.</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9"/>
          <p:cNvSpPr txBox="1"/>
          <p:nvPr>
            <p:ph type="title"/>
          </p:nvPr>
        </p:nvSpPr>
        <p:spPr>
          <a:xfrm>
            <a:off x="214850" y="1545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Modelul VAR</a:t>
            </a:r>
            <a:endParaRPr b="1" sz="2020">
              <a:latin typeface="Times New Roman"/>
              <a:ea typeface="Times New Roman"/>
              <a:cs typeface="Times New Roman"/>
              <a:sym typeface="Times New Roman"/>
            </a:endParaRPr>
          </a:p>
        </p:txBody>
      </p:sp>
      <p:sp>
        <p:nvSpPr>
          <p:cNvPr id="468" name="Google Shape;468;p59"/>
          <p:cNvSpPr txBox="1"/>
          <p:nvPr>
            <p:ph idx="1" type="body"/>
          </p:nvPr>
        </p:nvSpPr>
        <p:spPr>
          <a:xfrm>
            <a:off x="4617450" y="329050"/>
            <a:ext cx="4397700" cy="3841800"/>
          </a:xfrm>
          <a:prstGeom prst="rect">
            <a:avLst/>
          </a:prstGeom>
        </p:spPr>
        <p:txBody>
          <a:bodyPr anchorCtr="0" anchor="t" bIns="91425" lIns="91425" spcFirstLastPara="1" rIns="91425" wrap="square" tIns="91425">
            <a:noAutofit/>
          </a:bodyPr>
          <a:lstStyle/>
          <a:p>
            <a:pPr indent="-299767" lvl="0" marL="457200" rtl="0" algn="just">
              <a:lnSpc>
                <a:spcPct val="105000"/>
              </a:lnSpc>
              <a:spcBef>
                <a:spcPts val="0"/>
              </a:spcBef>
              <a:spcAft>
                <a:spcPts val="0"/>
              </a:spcAft>
              <a:buClr>
                <a:schemeClr val="dk1"/>
              </a:buClr>
              <a:buSzPts val="1121"/>
              <a:buFont typeface="Times New Roman"/>
              <a:buChar char="●"/>
            </a:pPr>
            <a:r>
              <a:rPr lang="ro" sz="1120">
                <a:solidFill>
                  <a:schemeClr val="dk1"/>
                </a:solidFill>
                <a:latin typeface="Times New Roman"/>
                <a:ea typeface="Times New Roman"/>
                <a:cs typeface="Times New Roman"/>
                <a:sym typeface="Times New Roman"/>
              </a:rPr>
              <a:t>Acesta este output-ul estimării unui model VAR(3) unde variabila dependentă este "curs" (presupunând că este vorba despre cursul de schimb) și include și variabila "rezerve" (rezervele internaționale). Modelul include o constantă. Datele au fost diferențiate (diff(df)), ceea ce înseamnă că modelul VAR este estimat pe variațiile cursului și ale rezervelor.</a:t>
            </a:r>
            <a:endParaRPr sz="1120">
              <a:solidFill>
                <a:schemeClr val="dk1"/>
              </a:solidFill>
              <a:latin typeface="Times New Roman"/>
              <a:ea typeface="Times New Roman"/>
              <a:cs typeface="Times New Roman"/>
              <a:sym typeface="Times New Roman"/>
            </a:endParaRPr>
          </a:p>
          <a:p>
            <a:pPr indent="0" lvl="0" marL="457200" rtl="0" algn="just">
              <a:lnSpc>
                <a:spcPct val="105000"/>
              </a:lnSpc>
              <a:spcBef>
                <a:spcPts val="1200"/>
              </a:spcBef>
              <a:spcAft>
                <a:spcPts val="0"/>
              </a:spcAft>
              <a:buSzPts val="440"/>
              <a:buNone/>
            </a:pPr>
            <a:r>
              <a:t/>
            </a:r>
            <a:endParaRPr sz="112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rPr lang="ro" sz="1120">
                <a:solidFill>
                  <a:schemeClr val="dk1"/>
                </a:solidFill>
                <a:latin typeface="Times New Roman"/>
                <a:ea typeface="Times New Roman"/>
                <a:cs typeface="Times New Roman"/>
                <a:sym typeface="Times New Roman"/>
              </a:rPr>
              <a:t>Ecuația estimată pentru curs este: </a:t>
            </a:r>
            <a:r>
              <a:rPr lang="ro" sz="1120">
                <a:solidFill>
                  <a:schemeClr val="dk1"/>
                </a:solidFill>
                <a:latin typeface="Times New Roman"/>
                <a:ea typeface="Times New Roman"/>
                <a:cs typeface="Times New Roman"/>
                <a:sym typeface="Times New Roman"/>
              </a:rPr>
              <a:t>curs = 0.271530 * curs.l1 + 0.072210 * rezerve.l1 + 0.024402 * curs.l2 + 0.040664 * rezerve.l2 - 0.054282 * curs.l3 + 0.118326 * rezerve.l3 + 0.005516</a:t>
            </a:r>
            <a:endParaRPr sz="1120">
              <a:solidFill>
                <a:schemeClr val="dk1"/>
              </a:solidFill>
              <a:latin typeface="Times New Roman"/>
              <a:ea typeface="Times New Roman"/>
              <a:cs typeface="Times New Roman"/>
              <a:sym typeface="Times New Roman"/>
            </a:endParaRPr>
          </a:p>
          <a:p>
            <a:pPr indent="0" lvl="0" marL="457200" rtl="0" algn="just">
              <a:lnSpc>
                <a:spcPct val="105000"/>
              </a:lnSpc>
              <a:spcBef>
                <a:spcPts val="1200"/>
              </a:spcBef>
              <a:spcAft>
                <a:spcPts val="0"/>
              </a:spcAft>
              <a:buSzPts val="440"/>
              <a:buNone/>
            </a:pPr>
            <a:r>
              <a:t/>
            </a:r>
            <a:endParaRPr sz="1120">
              <a:solidFill>
                <a:schemeClr val="dk1"/>
              </a:solidFill>
              <a:latin typeface="Times New Roman"/>
              <a:ea typeface="Times New Roman"/>
              <a:cs typeface="Times New Roman"/>
              <a:sym typeface="Times New Roman"/>
            </a:endParaRPr>
          </a:p>
          <a:p>
            <a:pPr indent="-299767" lvl="0" marL="457200" rtl="0" algn="just">
              <a:lnSpc>
                <a:spcPct val="105000"/>
              </a:lnSpc>
              <a:spcBef>
                <a:spcPts val="1200"/>
              </a:spcBef>
              <a:spcAft>
                <a:spcPts val="0"/>
              </a:spcAft>
              <a:buClr>
                <a:schemeClr val="dk1"/>
              </a:buClr>
              <a:buSzPts val="1121"/>
              <a:buFont typeface="Times New Roman"/>
              <a:buChar char="●"/>
            </a:pPr>
            <a:r>
              <a:rPr lang="ro" sz="1120">
                <a:solidFill>
                  <a:schemeClr val="dk1"/>
                </a:solidFill>
                <a:latin typeface="Times New Roman"/>
                <a:ea typeface="Times New Roman"/>
                <a:cs typeface="Times New Roman"/>
                <a:sym typeface="Times New Roman"/>
              </a:rPr>
              <a:t> Coeficientul de 0.271530 este </a:t>
            </a:r>
            <a:r>
              <a:rPr b="1" lang="ro" sz="1120">
                <a:solidFill>
                  <a:schemeClr val="dk1"/>
                </a:solidFill>
                <a:latin typeface="Times New Roman"/>
                <a:ea typeface="Times New Roman"/>
                <a:cs typeface="Times New Roman"/>
                <a:sym typeface="Times New Roman"/>
              </a:rPr>
              <a:t>semnificativ statistic</a:t>
            </a:r>
            <a:r>
              <a:rPr lang="ro" sz="1120">
                <a:solidFill>
                  <a:schemeClr val="dk1"/>
                </a:solidFill>
                <a:latin typeface="Times New Roman"/>
                <a:ea typeface="Times New Roman"/>
                <a:cs typeface="Times New Roman"/>
                <a:sym typeface="Times New Roman"/>
              </a:rPr>
              <a:t> (p &lt; 0.001). O variație cu o unitate a cursului în perioada anterioară (lag 1) este asociată cu o variație de 0.271530 unități în </a:t>
            </a:r>
            <a:r>
              <a:rPr b="1" lang="ro" sz="1120">
                <a:solidFill>
                  <a:schemeClr val="dk1"/>
                </a:solidFill>
                <a:latin typeface="Times New Roman"/>
                <a:ea typeface="Times New Roman"/>
                <a:cs typeface="Times New Roman"/>
                <a:sym typeface="Times New Roman"/>
              </a:rPr>
              <a:t>aceeași direcție a cursului în perioada curentă.</a:t>
            </a:r>
            <a:endParaRPr b="1" sz="1120">
              <a:solidFill>
                <a:schemeClr val="dk1"/>
              </a:solidFill>
              <a:latin typeface="Times New Roman"/>
              <a:ea typeface="Times New Roman"/>
              <a:cs typeface="Times New Roman"/>
              <a:sym typeface="Times New Roman"/>
            </a:endParaRPr>
          </a:p>
          <a:p>
            <a:pPr indent="-299767" lvl="0" marL="457200" rtl="0" algn="just">
              <a:lnSpc>
                <a:spcPct val="105000"/>
              </a:lnSpc>
              <a:spcBef>
                <a:spcPts val="0"/>
              </a:spcBef>
              <a:spcAft>
                <a:spcPts val="0"/>
              </a:spcAft>
              <a:buClr>
                <a:schemeClr val="dk1"/>
              </a:buClr>
              <a:buSzPts val="1121"/>
              <a:buFont typeface="Times New Roman"/>
              <a:buChar char="●"/>
            </a:pPr>
            <a:r>
              <a:rPr b="1" lang="ro" sz="1120">
                <a:solidFill>
                  <a:schemeClr val="dk1"/>
                </a:solidFill>
                <a:latin typeface="Times New Roman"/>
                <a:ea typeface="Times New Roman"/>
                <a:cs typeface="Times New Roman"/>
                <a:sym typeface="Times New Roman"/>
              </a:rPr>
              <a:t>Variațiile recente ale cursului</a:t>
            </a:r>
            <a:r>
              <a:rPr lang="ro" sz="1120">
                <a:solidFill>
                  <a:schemeClr val="dk1"/>
                </a:solidFill>
                <a:latin typeface="Times New Roman"/>
                <a:ea typeface="Times New Roman"/>
                <a:cs typeface="Times New Roman"/>
                <a:sym typeface="Times New Roman"/>
              </a:rPr>
              <a:t> au un impact semnificativ asupra valorilor curente.Rezervele, cu un decalaj de trei perioade, pot avea un i</a:t>
            </a:r>
            <a:r>
              <a:rPr b="1" lang="ro" sz="1120">
                <a:solidFill>
                  <a:schemeClr val="dk1"/>
                </a:solidFill>
                <a:latin typeface="Times New Roman"/>
                <a:ea typeface="Times New Roman"/>
                <a:cs typeface="Times New Roman"/>
                <a:sym typeface="Times New Roman"/>
              </a:rPr>
              <a:t>mpact asupra cursului</a:t>
            </a:r>
            <a:r>
              <a:rPr lang="ro" sz="1120">
                <a:solidFill>
                  <a:schemeClr val="dk1"/>
                </a:solidFill>
                <a:latin typeface="Times New Roman"/>
                <a:ea typeface="Times New Roman"/>
                <a:cs typeface="Times New Roman"/>
                <a:sym typeface="Times New Roman"/>
              </a:rPr>
              <a:t>, dar această relație este </a:t>
            </a:r>
            <a:r>
              <a:rPr b="1" lang="ro" sz="1120">
                <a:solidFill>
                  <a:schemeClr val="dk1"/>
                </a:solidFill>
                <a:latin typeface="Times New Roman"/>
                <a:ea typeface="Times New Roman"/>
                <a:cs typeface="Times New Roman"/>
                <a:sym typeface="Times New Roman"/>
              </a:rPr>
              <a:t>slabă</a:t>
            </a:r>
            <a:r>
              <a:rPr lang="ro" sz="1120">
                <a:solidFill>
                  <a:schemeClr val="dk1"/>
                </a:solidFill>
                <a:latin typeface="Times New Roman"/>
                <a:ea typeface="Times New Roman"/>
                <a:cs typeface="Times New Roman"/>
                <a:sym typeface="Times New Roman"/>
              </a:rPr>
              <a:t>.</a:t>
            </a:r>
            <a:endParaRPr sz="1120">
              <a:solidFill>
                <a:schemeClr val="dk1"/>
              </a:solidFill>
              <a:latin typeface="Times New Roman"/>
              <a:ea typeface="Times New Roman"/>
              <a:cs typeface="Times New Roman"/>
              <a:sym typeface="Times New Roman"/>
            </a:endParaRPr>
          </a:p>
          <a:p>
            <a:pPr indent="-299767" lvl="0" marL="457200" rtl="0" algn="just">
              <a:lnSpc>
                <a:spcPct val="105000"/>
              </a:lnSpc>
              <a:spcBef>
                <a:spcPts val="0"/>
              </a:spcBef>
              <a:spcAft>
                <a:spcPts val="0"/>
              </a:spcAft>
              <a:buClr>
                <a:schemeClr val="dk1"/>
              </a:buClr>
              <a:buSzPts val="1121"/>
              <a:buFont typeface="Times New Roman"/>
              <a:buChar char="●"/>
            </a:pPr>
            <a:r>
              <a:rPr lang="ro" sz="1120">
                <a:solidFill>
                  <a:schemeClr val="dk1"/>
                </a:solidFill>
                <a:latin typeface="Times New Roman"/>
                <a:ea typeface="Times New Roman"/>
                <a:cs typeface="Times New Roman"/>
                <a:sym typeface="Times New Roman"/>
              </a:rPr>
              <a:t>Modelul explică doar o mică parte din variația cursului (R-squared = 10.02%).</a:t>
            </a:r>
            <a:endParaRPr sz="1120">
              <a:solidFill>
                <a:schemeClr val="dk1"/>
              </a:solidFill>
              <a:latin typeface="Times New Roman"/>
              <a:ea typeface="Times New Roman"/>
              <a:cs typeface="Times New Roman"/>
              <a:sym typeface="Times New Roman"/>
            </a:endParaRPr>
          </a:p>
          <a:p>
            <a:pPr indent="0" lvl="0" marL="457200" rtl="0" algn="l">
              <a:lnSpc>
                <a:spcPct val="105000"/>
              </a:lnSpc>
              <a:spcBef>
                <a:spcPts val="600"/>
              </a:spcBef>
              <a:spcAft>
                <a:spcPts val="0"/>
              </a:spcAft>
              <a:buSzPts val="440"/>
              <a:buNone/>
            </a:pPr>
            <a:r>
              <a:t/>
            </a:r>
            <a:endParaRPr sz="680">
              <a:solidFill>
                <a:schemeClr val="dk1"/>
              </a:solidFill>
              <a:latin typeface="Times New Roman"/>
              <a:ea typeface="Times New Roman"/>
              <a:cs typeface="Times New Roman"/>
              <a:sym typeface="Times New Roman"/>
            </a:endParaRPr>
          </a:p>
          <a:p>
            <a:pPr indent="0" lvl="0" marL="0" rtl="0" algn="l">
              <a:lnSpc>
                <a:spcPct val="105000"/>
              </a:lnSpc>
              <a:spcBef>
                <a:spcPts val="600"/>
              </a:spcBef>
              <a:spcAft>
                <a:spcPts val="0"/>
              </a:spcAft>
              <a:buSzPts val="440"/>
              <a:buNone/>
            </a:pPr>
            <a:r>
              <a:t/>
            </a:r>
            <a:endParaRPr sz="680">
              <a:solidFill>
                <a:schemeClr val="dk1"/>
              </a:solidFill>
              <a:latin typeface="Roboto"/>
              <a:ea typeface="Roboto"/>
              <a:cs typeface="Roboto"/>
              <a:sym typeface="Roboto"/>
            </a:endParaRPr>
          </a:p>
          <a:p>
            <a:pPr indent="0" lvl="0" marL="0" rtl="0" algn="l">
              <a:lnSpc>
                <a:spcPct val="105000"/>
              </a:lnSpc>
              <a:spcBef>
                <a:spcPts val="1200"/>
              </a:spcBef>
              <a:spcAft>
                <a:spcPts val="1200"/>
              </a:spcAft>
              <a:buSzPts val="440"/>
              <a:buNone/>
            </a:pPr>
            <a:r>
              <a:t/>
            </a:r>
            <a:endParaRPr sz="680">
              <a:solidFill>
                <a:schemeClr val="dk1"/>
              </a:solidFill>
              <a:latin typeface="Roboto"/>
              <a:ea typeface="Roboto"/>
              <a:cs typeface="Roboto"/>
              <a:sym typeface="Roboto"/>
            </a:endParaRPr>
          </a:p>
        </p:txBody>
      </p:sp>
      <p:pic>
        <p:nvPicPr>
          <p:cNvPr id="469" name="Google Shape;469;p59"/>
          <p:cNvPicPr preferRelativeResize="0"/>
          <p:nvPr/>
        </p:nvPicPr>
        <p:blipFill>
          <a:blip r:embed="rId3">
            <a:alphaModFix/>
          </a:blip>
          <a:stretch>
            <a:fillRect/>
          </a:stretch>
        </p:blipFill>
        <p:spPr>
          <a:xfrm>
            <a:off x="130250" y="1023525"/>
            <a:ext cx="4441750" cy="3287101"/>
          </a:xfrm>
          <a:prstGeom prst="rect">
            <a:avLst/>
          </a:prstGeom>
          <a:noFill/>
          <a:ln>
            <a:noFill/>
          </a:ln>
        </p:spPr>
      </p:pic>
      <p:sp>
        <p:nvSpPr>
          <p:cNvPr id="470" name="Google Shape;470;p59"/>
          <p:cNvSpPr txBox="1"/>
          <p:nvPr/>
        </p:nvSpPr>
        <p:spPr>
          <a:xfrm>
            <a:off x="785500" y="44548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dk1"/>
                </a:solidFill>
                <a:latin typeface="Times New Roman"/>
                <a:ea typeface="Times New Roman"/>
                <a:cs typeface="Times New Roman"/>
                <a:sym typeface="Times New Roman"/>
              </a:rPr>
              <a:t>Tabel 30</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0"/>
          <p:cNvSpPr txBox="1"/>
          <p:nvPr>
            <p:ph type="title"/>
          </p:nvPr>
        </p:nvSpPr>
        <p:spPr>
          <a:xfrm>
            <a:off x="311700" y="576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b="1" lang="ro" sz="2020">
                <a:latin typeface="Times New Roman"/>
                <a:ea typeface="Times New Roman"/>
                <a:cs typeface="Times New Roman"/>
                <a:sym typeface="Times New Roman"/>
              </a:rPr>
              <a:t>Modelul VAR</a:t>
            </a:r>
            <a:endParaRPr/>
          </a:p>
        </p:txBody>
      </p:sp>
      <p:sp>
        <p:nvSpPr>
          <p:cNvPr id="476" name="Google Shape;476;p60"/>
          <p:cNvSpPr txBox="1"/>
          <p:nvPr>
            <p:ph idx="1" type="body"/>
          </p:nvPr>
        </p:nvSpPr>
        <p:spPr>
          <a:xfrm>
            <a:off x="5123175" y="454325"/>
            <a:ext cx="3841500" cy="4578000"/>
          </a:xfrm>
          <a:prstGeom prst="rect">
            <a:avLst/>
          </a:prstGeom>
        </p:spPr>
        <p:txBody>
          <a:bodyPr anchorCtr="0" anchor="t" bIns="91425" lIns="91425" spcFirstLastPara="1" rIns="91425" wrap="square" tIns="91425">
            <a:normAutofit lnSpcReduction="20000"/>
          </a:bodyPr>
          <a:lstStyle/>
          <a:p>
            <a:pPr indent="-304800" lvl="0" marL="457200" rtl="0" algn="just">
              <a:lnSpc>
                <a:spcPct val="100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Variabila dependentă este reprezentata de rezervele internationale, modelată în funcție de lag-urile celor două variabile „curs” și „rezerve”:</a:t>
            </a:r>
            <a:endParaRPr sz="12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ro" sz="1200">
                <a:solidFill>
                  <a:schemeClr val="dk1"/>
                </a:solidFill>
                <a:latin typeface="Times New Roman"/>
                <a:ea typeface="Times New Roman"/>
                <a:cs typeface="Times New Roman"/>
                <a:sym typeface="Times New Roman"/>
              </a:rPr>
              <a:t>rezerve = β1 * curs.l1 + β2 * rezerve.l1 + β3 * curs.l2 + β4 * rezerve.l2 + β5 * curs.l3 + β6 * rezerve.l3 + const</a:t>
            </a:r>
            <a:endParaRPr sz="1200">
              <a:solidFill>
                <a:schemeClr val="dk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just">
              <a:spcBef>
                <a:spcPts val="60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Constanta este semnificativă și pozitivă, sugerând o </a:t>
            </a:r>
            <a:r>
              <a:rPr b="1" lang="ro" sz="1200">
                <a:solidFill>
                  <a:schemeClr val="dk1"/>
                </a:solidFill>
                <a:latin typeface="Times New Roman"/>
                <a:ea typeface="Times New Roman"/>
                <a:cs typeface="Times New Roman"/>
                <a:sym typeface="Times New Roman"/>
              </a:rPr>
              <a:t>tendință medie de creștere a rezervelor</a:t>
            </a:r>
            <a:r>
              <a:rPr lang="ro" sz="1200">
                <a:solidFill>
                  <a:schemeClr val="dk1"/>
                </a:solidFill>
                <a:latin typeface="Times New Roman"/>
                <a:ea typeface="Times New Roman"/>
                <a:cs typeface="Times New Roman"/>
                <a:sym typeface="Times New Roman"/>
              </a:rPr>
              <a:t> în absența altor efecte. Lag-urile de ordinul 2 ale ambelor variabile (curs și rezerve) au o </a:t>
            </a:r>
            <a:r>
              <a:rPr b="1" lang="ro" sz="1200">
                <a:solidFill>
                  <a:schemeClr val="dk1"/>
                </a:solidFill>
                <a:latin typeface="Times New Roman"/>
                <a:ea typeface="Times New Roman"/>
                <a:cs typeface="Times New Roman"/>
                <a:sym typeface="Times New Roman"/>
              </a:rPr>
              <a:t>influență semnificativă și negativă</a:t>
            </a:r>
            <a:r>
              <a:rPr lang="ro" sz="1200">
                <a:solidFill>
                  <a:schemeClr val="dk1"/>
                </a:solidFill>
                <a:latin typeface="Times New Roman"/>
                <a:ea typeface="Times New Roman"/>
                <a:cs typeface="Times New Roman"/>
                <a:sym typeface="Times New Roman"/>
              </a:rPr>
              <a:t> asupra rezervelor curente.</a:t>
            </a:r>
            <a:endParaRPr sz="1200">
              <a:solidFill>
                <a:schemeClr val="dk1"/>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Constanta pozitivă indică o </a:t>
            </a:r>
            <a:r>
              <a:rPr b="1" lang="ro" sz="1200">
                <a:solidFill>
                  <a:schemeClr val="dk1"/>
                </a:solidFill>
                <a:latin typeface="Times New Roman"/>
                <a:ea typeface="Times New Roman"/>
                <a:cs typeface="Times New Roman"/>
                <a:sym typeface="Times New Roman"/>
              </a:rPr>
              <a:t>tendință ascendentă </a:t>
            </a:r>
            <a:r>
              <a:rPr lang="ro" sz="1200">
                <a:solidFill>
                  <a:schemeClr val="dk1"/>
                </a:solidFill>
                <a:latin typeface="Times New Roman"/>
                <a:ea typeface="Times New Roman"/>
                <a:cs typeface="Times New Roman"/>
                <a:sym typeface="Times New Roman"/>
              </a:rPr>
              <a:t>a rezervelor în absența altor influențe.</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Relațiile cu lag-urile 1 și 3 sunt nesemnificative, ceea ce sugerează că impactul relevant se manifestă după două perioade.</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Residual Std. Error măsoară abaterea medie a valorilor prezise față de cele observate. Valorile apropiate (0.086 vs 0.088) indică o precizie similară a modelelor.</a:t>
            </a:r>
            <a:endParaRPr sz="1200">
              <a:solidFill>
                <a:schemeClr val="dk1"/>
              </a:solidFill>
              <a:latin typeface="Times New Roman"/>
              <a:ea typeface="Times New Roman"/>
              <a:cs typeface="Times New Roman"/>
              <a:sym typeface="Times New Roman"/>
            </a:endParaRPr>
          </a:p>
          <a:p>
            <a:pPr indent="0" lvl="0" marL="457200" rtl="0" algn="just">
              <a:lnSpc>
                <a:spcPct val="100000"/>
              </a:lnSpc>
              <a:spcBef>
                <a:spcPts val="150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477" name="Google Shape;477;p60"/>
          <p:cNvPicPr preferRelativeResize="0"/>
          <p:nvPr/>
        </p:nvPicPr>
        <p:blipFill rotWithShape="1">
          <a:blip r:embed="rId3">
            <a:alphaModFix/>
          </a:blip>
          <a:srcRect b="2069" l="0" r="0" t="-2070"/>
          <a:stretch/>
        </p:blipFill>
        <p:spPr>
          <a:xfrm>
            <a:off x="107600" y="792738"/>
            <a:ext cx="5015575" cy="3558025"/>
          </a:xfrm>
          <a:prstGeom prst="rect">
            <a:avLst/>
          </a:prstGeom>
          <a:noFill/>
          <a:ln>
            <a:noFill/>
          </a:ln>
        </p:spPr>
      </p:pic>
      <p:sp>
        <p:nvSpPr>
          <p:cNvPr id="478" name="Google Shape;478;p60"/>
          <p:cNvSpPr txBox="1"/>
          <p:nvPr/>
        </p:nvSpPr>
        <p:spPr>
          <a:xfrm>
            <a:off x="936175" y="4513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a:solidFill>
                  <a:schemeClr val="dk1"/>
                </a:solidFill>
                <a:latin typeface="Times New Roman"/>
                <a:ea typeface="Times New Roman"/>
                <a:cs typeface="Times New Roman"/>
                <a:sym typeface="Times New Roman"/>
              </a:rPr>
              <a:t>Tabel 31</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1"/>
          <p:cNvSpPr txBox="1"/>
          <p:nvPr>
            <p:ph type="title"/>
          </p:nvPr>
        </p:nvSpPr>
        <p:spPr>
          <a:xfrm>
            <a:off x="94350" y="-538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Diagnosticul pe reziduuri</a:t>
            </a:r>
            <a:endParaRPr b="1" sz="2020">
              <a:latin typeface="Times New Roman"/>
              <a:ea typeface="Times New Roman"/>
              <a:cs typeface="Times New Roman"/>
              <a:sym typeface="Times New Roman"/>
            </a:endParaRPr>
          </a:p>
        </p:txBody>
      </p:sp>
      <p:sp>
        <p:nvSpPr>
          <p:cNvPr id="484" name="Google Shape;484;p61"/>
          <p:cNvSpPr txBox="1"/>
          <p:nvPr>
            <p:ph idx="1" type="body"/>
          </p:nvPr>
        </p:nvSpPr>
        <p:spPr>
          <a:xfrm>
            <a:off x="94350" y="405150"/>
            <a:ext cx="3067200" cy="47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o" sz="1200">
                <a:solidFill>
                  <a:schemeClr val="dk1"/>
                </a:solidFill>
                <a:latin typeface="Times New Roman"/>
                <a:ea typeface="Times New Roman"/>
                <a:cs typeface="Times New Roman"/>
                <a:sym typeface="Times New Roman"/>
              </a:rPr>
              <a:t>Autocorelarea</a:t>
            </a:r>
            <a:endParaRPr b="1"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b="1" lang="ro" sz="1200">
                <a:solidFill>
                  <a:schemeClr val="dk1"/>
                </a:solidFill>
                <a:latin typeface="Times New Roman"/>
                <a:ea typeface="Times New Roman"/>
                <a:cs typeface="Times New Roman"/>
                <a:sym typeface="Times New Roman"/>
              </a:rPr>
              <a:t>                      </a:t>
            </a:r>
            <a:r>
              <a:rPr lang="ro" sz="1200">
                <a:solidFill>
                  <a:schemeClr val="dk1"/>
                </a:solidFill>
                <a:latin typeface="Times New Roman"/>
                <a:ea typeface="Times New Roman"/>
                <a:cs typeface="Times New Roman"/>
                <a:sym typeface="Times New Roman"/>
              </a:rPr>
              <a:t>Tabel 33</a:t>
            </a:r>
            <a:br>
              <a:rPr lang="ro" sz="1200">
                <a:solidFill>
                  <a:schemeClr val="dk1"/>
                </a:solidFill>
                <a:latin typeface="Times New Roman"/>
                <a:ea typeface="Times New Roman"/>
                <a:cs typeface="Times New Roman"/>
                <a:sym typeface="Times New Roman"/>
              </a:rPr>
            </a:br>
            <a:r>
              <a:rPr lang="ro" sz="1200">
                <a:solidFill>
                  <a:schemeClr val="dk1"/>
                </a:solidFill>
                <a:latin typeface="Times New Roman"/>
                <a:ea typeface="Times New Roman"/>
                <a:cs typeface="Times New Roman"/>
                <a:sym typeface="Times New Roman"/>
              </a:rPr>
              <a:t>  În urma aplicării </a:t>
            </a:r>
            <a:r>
              <a:rPr b="1" lang="ro" sz="1200">
                <a:solidFill>
                  <a:schemeClr val="dk1"/>
                </a:solidFill>
                <a:latin typeface="Times New Roman"/>
                <a:ea typeface="Times New Roman"/>
                <a:cs typeface="Times New Roman"/>
                <a:sym typeface="Times New Roman"/>
              </a:rPr>
              <a:t>testului Portmanteau </a:t>
            </a:r>
            <a:r>
              <a:rPr lang="ro" sz="1200">
                <a:solidFill>
                  <a:schemeClr val="dk1"/>
                </a:solidFill>
                <a:latin typeface="Times New Roman"/>
                <a:ea typeface="Times New Roman"/>
                <a:cs typeface="Times New Roman"/>
                <a:sym typeface="Times New Roman"/>
              </a:rPr>
              <a:t>(varianta asimptotică) pentru autocorelarea reziduurilor modelului VAR, s-a obținut o valoare a statisticii </a:t>
            </a:r>
            <a:r>
              <a:rPr b="1" lang="ro" sz="1200">
                <a:solidFill>
                  <a:schemeClr val="dk1"/>
                </a:solidFill>
                <a:latin typeface="Times New Roman"/>
                <a:ea typeface="Times New Roman"/>
                <a:cs typeface="Times New Roman"/>
                <a:sym typeface="Times New Roman"/>
              </a:rPr>
              <a:t>Chi-pătrat de 40.57 cu 36 de grade de libertate, iar p-value-ul asociat este 0.2759</a:t>
            </a:r>
            <a:r>
              <a:rPr lang="ro" sz="1200">
                <a:solidFill>
                  <a:schemeClr val="dk1"/>
                </a:solidFill>
                <a:latin typeface="Times New Roman"/>
                <a:ea typeface="Times New Roman"/>
                <a:cs typeface="Times New Roman"/>
                <a:sym typeface="Times New Roman"/>
              </a:rPr>
              <a:t>. Deoarece acest p-value este mai mare decât pragurile uzuale de semnificație (0.01, 0.05 sau chiar 0.1), nu respingem ipoteza nulă, conform căreia nu există autocorelare semnificativă între reziduuri. Cu alte cuvinte, </a:t>
            </a:r>
            <a:r>
              <a:rPr b="1" lang="ro" sz="1200">
                <a:solidFill>
                  <a:schemeClr val="dk1"/>
                </a:solidFill>
                <a:latin typeface="Times New Roman"/>
                <a:ea typeface="Times New Roman"/>
                <a:cs typeface="Times New Roman"/>
                <a:sym typeface="Times New Roman"/>
              </a:rPr>
              <a:t>reziduurile modelului VAR se comportă ca un zgomot alb, ceea ce indică faptul că dinamica seriei a fost corect captată de model.</a:t>
            </a:r>
            <a:r>
              <a:rPr lang="ro" sz="1200">
                <a:solidFill>
                  <a:schemeClr val="dk1"/>
                </a:solidFill>
                <a:latin typeface="Times New Roman"/>
                <a:ea typeface="Times New Roman"/>
                <a:cs typeface="Times New Roman"/>
                <a:sym typeface="Times New Roman"/>
              </a:rPr>
              <a:t> Acest rezultat confirmă că modelul este bine specificat din punct de vedere al structurii temporale și nu este necesară ajustarea lui pentru a corecta autocorelarea.</a:t>
            </a:r>
            <a:endParaRPr sz="1200">
              <a:solidFill>
                <a:schemeClr val="dk1"/>
              </a:solidFill>
              <a:latin typeface="Times New Roman"/>
              <a:ea typeface="Times New Roman"/>
              <a:cs typeface="Times New Roman"/>
              <a:sym typeface="Times New Roman"/>
            </a:endParaRPr>
          </a:p>
        </p:txBody>
      </p:sp>
      <p:pic>
        <p:nvPicPr>
          <p:cNvPr id="485" name="Google Shape;485;p61" title="Screenshot 2025-06-03 131925.png"/>
          <p:cNvPicPr preferRelativeResize="0"/>
          <p:nvPr/>
        </p:nvPicPr>
        <p:blipFill>
          <a:blip r:embed="rId3">
            <a:alphaModFix/>
          </a:blip>
          <a:stretch>
            <a:fillRect/>
          </a:stretch>
        </p:blipFill>
        <p:spPr>
          <a:xfrm>
            <a:off x="94350" y="755250"/>
            <a:ext cx="2477400" cy="434850"/>
          </a:xfrm>
          <a:prstGeom prst="rect">
            <a:avLst/>
          </a:prstGeom>
          <a:noFill/>
          <a:ln>
            <a:noFill/>
          </a:ln>
        </p:spPr>
      </p:pic>
      <p:sp>
        <p:nvSpPr>
          <p:cNvPr id="486" name="Google Shape;486;p61"/>
          <p:cNvSpPr txBox="1"/>
          <p:nvPr/>
        </p:nvSpPr>
        <p:spPr>
          <a:xfrm>
            <a:off x="3161550" y="448200"/>
            <a:ext cx="2839200" cy="554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o" sz="1200">
                <a:solidFill>
                  <a:schemeClr val="dk1"/>
                </a:solidFill>
                <a:latin typeface="Times New Roman"/>
                <a:ea typeface="Times New Roman"/>
                <a:cs typeface="Times New Roman"/>
                <a:sym typeface="Times New Roman"/>
              </a:rPr>
              <a:t>Heteroscedasticitatea</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ro" sz="1200">
                <a:solidFill>
                  <a:schemeClr val="dk1"/>
                </a:solidFill>
                <a:latin typeface="Times New Roman"/>
                <a:ea typeface="Times New Roman"/>
                <a:cs typeface="Times New Roman"/>
                <a:sym typeface="Times New Roman"/>
              </a:rPr>
              <a:t>           </a:t>
            </a:r>
            <a:r>
              <a:rPr lang="ro" sz="1000">
                <a:solidFill>
                  <a:schemeClr val="dk1"/>
                </a:solidFill>
                <a:latin typeface="Times New Roman"/>
                <a:ea typeface="Times New Roman"/>
                <a:cs typeface="Times New Roman"/>
                <a:sym typeface="Times New Roman"/>
              </a:rPr>
              <a:t>       Tabel 34</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ro" sz="10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Testul ARCH</a:t>
            </a:r>
            <a:r>
              <a:rPr lang="ro" sz="1200">
                <a:solidFill>
                  <a:schemeClr val="dk1"/>
                </a:solidFill>
                <a:latin typeface="Times New Roman"/>
                <a:ea typeface="Times New Roman"/>
                <a:cs typeface="Times New Roman"/>
                <a:sym typeface="Times New Roman"/>
              </a:rPr>
              <a:t> multivariat aplicat asupra reziduurilor modelului VAR a evidențiat o valoare a statisticii </a:t>
            </a:r>
            <a:r>
              <a:rPr b="1" lang="ro" sz="1200">
                <a:solidFill>
                  <a:schemeClr val="dk1"/>
                </a:solidFill>
                <a:latin typeface="Times New Roman"/>
                <a:ea typeface="Times New Roman"/>
                <a:cs typeface="Times New Roman"/>
                <a:sym typeface="Times New Roman"/>
              </a:rPr>
              <a:t>Chi-pătrat de 17.262, cu 9 grade de libertate și un p-value de 0.04477</a:t>
            </a:r>
            <a:r>
              <a:rPr lang="ro" sz="1200">
                <a:solidFill>
                  <a:schemeClr val="dk1"/>
                </a:solidFill>
                <a:latin typeface="Times New Roman"/>
                <a:ea typeface="Times New Roman"/>
                <a:cs typeface="Times New Roman"/>
                <a:sym typeface="Times New Roman"/>
              </a:rPr>
              <a:t>. Deoarece acest p-value este mai mic decât pragul de semnificație de 0.05, respingem ipoteza nulă, conform căreia reziduurile nu prezintă heteroscedasticitate condiționată. Astfel, concluzionăm că </a:t>
            </a:r>
            <a:r>
              <a:rPr b="1" lang="ro" sz="1200">
                <a:solidFill>
                  <a:schemeClr val="dk1"/>
                </a:solidFill>
                <a:latin typeface="Times New Roman"/>
                <a:ea typeface="Times New Roman"/>
                <a:cs typeface="Times New Roman"/>
                <a:sym typeface="Times New Roman"/>
              </a:rPr>
              <a:t>în modelul estimat există heteroscedasticitate</a:t>
            </a:r>
            <a:r>
              <a:rPr lang="ro" sz="1200">
                <a:solidFill>
                  <a:schemeClr val="dk1"/>
                </a:solidFill>
                <a:latin typeface="Times New Roman"/>
                <a:ea typeface="Times New Roman"/>
                <a:cs typeface="Times New Roman"/>
                <a:sym typeface="Times New Roman"/>
              </a:rPr>
              <a:t>, ceea ce înseamnă că </a:t>
            </a:r>
            <a:r>
              <a:rPr b="1" lang="ro" sz="1200">
                <a:solidFill>
                  <a:schemeClr val="dk1"/>
                </a:solidFill>
                <a:latin typeface="Times New Roman"/>
                <a:ea typeface="Times New Roman"/>
                <a:cs typeface="Times New Roman"/>
                <a:sym typeface="Times New Roman"/>
              </a:rPr>
              <a:t>variabilitatea reziduurilor nu este constantă</a:t>
            </a:r>
            <a:r>
              <a:rPr lang="ro" sz="1200">
                <a:solidFill>
                  <a:schemeClr val="dk1"/>
                </a:solidFill>
                <a:latin typeface="Times New Roman"/>
                <a:ea typeface="Times New Roman"/>
                <a:cs typeface="Times New Roman"/>
                <a:sym typeface="Times New Roman"/>
              </a:rPr>
              <a:t> în timp.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ro" sz="1200">
                <a:solidFill>
                  <a:schemeClr val="dk1"/>
                </a:solidFill>
                <a:latin typeface="Times New Roman"/>
                <a:ea typeface="Times New Roman"/>
                <a:cs typeface="Times New Roman"/>
                <a:sym typeface="Times New Roman"/>
              </a:rPr>
              <a:t>              </a:t>
            </a:r>
            <a:endParaRPr sz="1000">
              <a:solidFill>
                <a:schemeClr val="dk1"/>
              </a:solidFill>
              <a:latin typeface="Times New Roman"/>
              <a:ea typeface="Times New Roman"/>
              <a:cs typeface="Times New Roman"/>
              <a:sym typeface="Times New Roman"/>
            </a:endParaRPr>
          </a:p>
        </p:txBody>
      </p:sp>
      <p:pic>
        <p:nvPicPr>
          <p:cNvPr id="487" name="Google Shape;487;p61" title="Screenshot 2025-06-03 132632.png"/>
          <p:cNvPicPr preferRelativeResize="0"/>
          <p:nvPr/>
        </p:nvPicPr>
        <p:blipFill>
          <a:blip r:embed="rId4">
            <a:alphaModFix/>
          </a:blip>
          <a:stretch>
            <a:fillRect/>
          </a:stretch>
        </p:blipFill>
        <p:spPr>
          <a:xfrm>
            <a:off x="3211725" y="817500"/>
            <a:ext cx="2214781" cy="434850"/>
          </a:xfrm>
          <a:prstGeom prst="rect">
            <a:avLst/>
          </a:prstGeom>
          <a:noFill/>
          <a:ln>
            <a:noFill/>
          </a:ln>
        </p:spPr>
      </p:pic>
      <p:pic>
        <p:nvPicPr>
          <p:cNvPr id="488" name="Google Shape;488;p61"/>
          <p:cNvPicPr preferRelativeResize="0"/>
          <p:nvPr/>
        </p:nvPicPr>
        <p:blipFill>
          <a:blip r:embed="rId5">
            <a:alphaModFix/>
          </a:blip>
          <a:stretch>
            <a:fillRect/>
          </a:stretch>
        </p:blipFill>
        <p:spPr>
          <a:xfrm>
            <a:off x="6362525" y="817500"/>
            <a:ext cx="1698275" cy="1500600"/>
          </a:xfrm>
          <a:prstGeom prst="rect">
            <a:avLst/>
          </a:prstGeom>
          <a:noFill/>
          <a:ln>
            <a:noFill/>
          </a:ln>
        </p:spPr>
      </p:pic>
      <p:sp>
        <p:nvSpPr>
          <p:cNvPr id="489" name="Google Shape;489;p61"/>
          <p:cNvSpPr txBox="1"/>
          <p:nvPr/>
        </p:nvSpPr>
        <p:spPr>
          <a:xfrm>
            <a:off x="6000750" y="233100"/>
            <a:ext cx="3287700" cy="51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b="1" lang="ro" sz="1200">
                <a:solidFill>
                  <a:schemeClr val="dk1"/>
                </a:solidFill>
                <a:latin typeface="Times New Roman"/>
                <a:ea typeface="Times New Roman"/>
                <a:cs typeface="Times New Roman"/>
                <a:sym typeface="Times New Roman"/>
              </a:rPr>
              <a:t>Normalitatea</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ro" sz="1000">
                <a:solidFill>
                  <a:schemeClr val="dk1"/>
                </a:solidFill>
                <a:latin typeface="Times New Roman"/>
                <a:ea typeface="Times New Roman"/>
                <a:cs typeface="Times New Roman"/>
                <a:sym typeface="Times New Roman"/>
              </a:rPr>
              <a:t>                     </a:t>
            </a:r>
            <a:r>
              <a:rPr lang="ro" sz="1000">
                <a:solidFill>
                  <a:schemeClr val="dk1"/>
                </a:solidFill>
                <a:latin typeface="Times New Roman"/>
                <a:ea typeface="Times New Roman"/>
                <a:cs typeface="Times New Roman"/>
                <a:sym typeface="Times New Roman"/>
              </a:rPr>
              <a:t>Tabel 35</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ro" sz="1100">
                <a:solidFill>
                  <a:schemeClr val="dk1"/>
                </a:solidFill>
              </a:rPr>
              <a:t>  </a:t>
            </a:r>
            <a:r>
              <a:rPr b="1" lang="ro" sz="1200">
                <a:solidFill>
                  <a:schemeClr val="dk1"/>
                </a:solidFill>
                <a:latin typeface="Times New Roman"/>
                <a:ea typeface="Times New Roman"/>
                <a:cs typeface="Times New Roman"/>
                <a:sym typeface="Times New Roman"/>
              </a:rPr>
              <a:t>Testul de normalitate</a:t>
            </a:r>
            <a:r>
              <a:rPr lang="ro" sz="1200">
                <a:solidFill>
                  <a:schemeClr val="dk1"/>
                </a:solidFill>
                <a:latin typeface="Times New Roman"/>
                <a:ea typeface="Times New Roman"/>
                <a:cs typeface="Times New Roman"/>
                <a:sym typeface="Times New Roman"/>
              </a:rPr>
              <a:t> aplicat reziduurilor modelului VAR, utilizând </a:t>
            </a:r>
            <a:r>
              <a:rPr b="1" lang="ro" sz="1200">
                <a:solidFill>
                  <a:schemeClr val="dk1"/>
                </a:solidFill>
                <a:latin typeface="Times New Roman"/>
                <a:ea typeface="Times New Roman"/>
                <a:cs typeface="Times New Roman"/>
                <a:sym typeface="Times New Roman"/>
              </a:rPr>
              <a:t>testul Jarque-Bera </a:t>
            </a:r>
            <a:r>
              <a:rPr lang="ro" sz="1200">
                <a:solidFill>
                  <a:schemeClr val="dk1"/>
                </a:solidFill>
                <a:latin typeface="Times New Roman"/>
                <a:ea typeface="Times New Roman"/>
                <a:cs typeface="Times New Roman"/>
                <a:sym typeface="Times New Roman"/>
              </a:rPr>
              <a:t>multivariat, indică faptul că r</a:t>
            </a:r>
            <a:r>
              <a:rPr b="1" lang="ro" sz="1200">
                <a:solidFill>
                  <a:schemeClr val="dk1"/>
                </a:solidFill>
                <a:latin typeface="Times New Roman"/>
                <a:ea typeface="Times New Roman"/>
                <a:cs typeface="Times New Roman"/>
                <a:sym typeface="Times New Roman"/>
              </a:rPr>
              <a:t>eziduurile nu sunt distribuite normal</a:t>
            </a:r>
            <a:r>
              <a:rPr lang="ro" sz="1200">
                <a:solidFill>
                  <a:schemeClr val="dk1"/>
                </a:solidFill>
                <a:latin typeface="Times New Roman"/>
                <a:ea typeface="Times New Roman"/>
                <a:cs typeface="Times New Roman"/>
                <a:sym typeface="Times New Roman"/>
              </a:rPr>
              <a:t>. Acest lucru este evidențiat de valoarea foarte mare a statisticii Chi-pătrat (1110.6) și de un </a:t>
            </a:r>
            <a:r>
              <a:rPr b="1" lang="ro" sz="1200">
                <a:solidFill>
                  <a:schemeClr val="dk1"/>
                </a:solidFill>
                <a:latin typeface="Times New Roman"/>
                <a:ea typeface="Times New Roman"/>
                <a:cs typeface="Times New Roman"/>
                <a:sym typeface="Times New Roman"/>
              </a:rPr>
              <a:t>p-value extrem de mic(&lt; 2.2e-16), ceea ce duce la respingerea ipotezei nule a normalității.</a:t>
            </a:r>
            <a:r>
              <a:rPr lang="ro" sz="1200">
                <a:solidFill>
                  <a:schemeClr val="dk1"/>
                </a:solidFill>
                <a:latin typeface="Times New Roman"/>
                <a:ea typeface="Times New Roman"/>
                <a:cs typeface="Times New Roman"/>
                <a:sym typeface="Times New Roman"/>
              </a:rPr>
              <a:t> De asemenea, componentele testului arată abateri semnificative atât în asimetrie (Skewness: χ² = 144.32, p &lt; 2.2e-16), cât și în aplatizare (Kurtosis: χ² = 966.3, p &lt; 2.2e-16). Prin urmare, putem concluziona că distribuția reziduurilor modelului prezintă asimetrie și leptocurticitate.</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Introducere</a:t>
            </a:r>
            <a:endParaRPr b="1" sz="2020">
              <a:latin typeface="Times New Roman"/>
              <a:ea typeface="Times New Roman"/>
              <a:cs typeface="Times New Roman"/>
              <a:sym typeface="Times New Roman"/>
            </a:endParaRPr>
          </a:p>
        </p:txBody>
      </p:sp>
      <p:sp>
        <p:nvSpPr>
          <p:cNvPr id="80" name="Google Shape;80;p17"/>
          <p:cNvSpPr txBox="1"/>
          <p:nvPr>
            <p:ph idx="1" type="body"/>
          </p:nvPr>
        </p:nvSpPr>
        <p:spPr>
          <a:xfrm>
            <a:off x="168150" y="1126375"/>
            <a:ext cx="8520600" cy="3416400"/>
          </a:xfrm>
          <a:prstGeom prst="rect">
            <a:avLst/>
          </a:prstGeom>
        </p:spPr>
        <p:txBody>
          <a:bodyPr anchorCtr="0" anchor="t" bIns="91425" lIns="91425" spcFirstLastPara="1" rIns="91425" wrap="square" tIns="91425">
            <a:normAutofit lnSpcReduction="10000"/>
          </a:bodyPr>
          <a:lstStyle/>
          <a:p>
            <a:pPr indent="0" lvl="0" marL="0" marR="304800" rtl="0" algn="just">
              <a:lnSpc>
                <a:spcPct val="100000"/>
              </a:lnSpc>
              <a:spcBef>
                <a:spcPts val="600"/>
              </a:spcBef>
              <a:spcAft>
                <a:spcPts val="0"/>
              </a:spcAft>
              <a:buNone/>
            </a:pPr>
            <a:r>
              <a:t/>
            </a:r>
            <a:endParaRPr sz="1100">
              <a:solidFill>
                <a:schemeClr val="dk1"/>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chemeClr val="dk1"/>
              </a:buClr>
              <a:buSzPts val="1200"/>
              <a:buFont typeface="Times New Roman"/>
              <a:buChar char="●"/>
            </a:pPr>
            <a:r>
              <a:rPr b="1" lang="ro" sz="1200">
                <a:solidFill>
                  <a:schemeClr val="dk1"/>
                </a:solidFill>
                <a:latin typeface="Times New Roman"/>
                <a:ea typeface="Times New Roman"/>
                <a:cs typeface="Times New Roman"/>
                <a:sym typeface="Times New Roman"/>
              </a:rPr>
              <a:t>Cursul de schimb dintre euro (EUR) și leul românesc (RON)</a:t>
            </a:r>
            <a:r>
              <a:rPr lang="ro" sz="1200">
                <a:solidFill>
                  <a:schemeClr val="dk1"/>
                </a:solidFill>
                <a:latin typeface="Times New Roman"/>
                <a:ea typeface="Times New Roman"/>
                <a:cs typeface="Times New Roman"/>
                <a:sym typeface="Times New Roman"/>
              </a:rPr>
              <a:t> reprezintă unul dintre cei mai importanți indicatori macroeconomici pentru economia României. Acesta reflectă </a:t>
            </a:r>
            <a:r>
              <a:rPr b="1" lang="ro" sz="1200">
                <a:solidFill>
                  <a:schemeClr val="dk1"/>
                </a:solidFill>
                <a:latin typeface="Times New Roman"/>
                <a:ea typeface="Times New Roman"/>
                <a:cs typeface="Times New Roman"/>
                <a:sym typeface="Times New Roman"/>
              </a:rPr>
              <a:t>raportul la care moneda națională poate fi schimbată cu moneda unică europeană</a:t>
            </a:r>
            <a:r>
              <a:rPr lang="ro" sz="1200">
                <a:solidFill>
                  <a:schemeClr val="dk1"/>
                </a:solidFill>
                <a:latin typeface="Times New Roman"/>
                <a:ea typeface="Times New Roman"/>
                <a:cs typeface="Times New Roman"/>
                <a:sym typeface="Times New Roman"/>
              </a:rPr>
              <a:t> și influențează direct competitivitatea exporturilor, costul importurilor, nivelul inflației, investițiile străine, dar și deciziile de politică monetară ale Băncii Naționale a României (BNR). După aderarea României la Uniunea Europeană în 2007, euro a devenit </a:t>
            </a:r>
            <a:r>
              <a:rPr b="1" lang="ro" sz="1200">
                <a:solidFill>
                  <a:schemeClr val="dk1"/>
                </a:solidFill>
                <a:latin typeface="Times New Roman"/>
                <a:ea typeface="Times New Roman"/>
                <a:cs typeface="Times New Roman"/>
                <a:sym typeface="Times New Roman"/>
              </a:rPr>
              <a:t>principala</a:t>
            </a:r>
            <a:r>
              <a:rPr b="1"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moneda</a:t>
            </a:r>
            <a:r>
              <a:rPr b="1" lang="ro" sz="1200">
                <a:solidFill>
                  <a:schemeClr val="dk1"/>
                </a:solidFill>
                <a:latin typeface="Times New Roman"/>
                <a:ea typeface="Times New Roman"/>
                <a:cs typeface="Times New Roman"/>
                <a:sym typeface="Times New Roman"/>
              </a:rPr>
              <a:t> de referință</a:t>
            </a:r>
            <a:r>
              <a:rPr lang="ro" sz="1200">
                <a:solidFill>
                  <a:schemeClr val="dk1"/>
                </a:solidFill>
                <a:latin typeface="Times New Roman"/>
                <a:ea typeface="Times New Roman"/>
                <a:cs typeface="Times New Roman"/>
                <a:sym typeface="Times New Roman"/>
              </a:rPr>
              <a:t> pentru tranzacții internaționale, iar evoluția cursului EUR/RON a căpătat o relevanță sporită pentru mediul de afaceri, autorități și populație. Fluctuațiile acestui curs sunt influențate de factori interni (politici fiscale, inflație, creșterea economică, stabilitatea politică) și externi (evoluția economiei zonei euro, fluxurile de capital, evenimente geopolitice).</a:t>
            </a:r>
            <a:endParaRPr sz="1200">
              <a:solidFill>
                <a:schemeClr val="dk1"/>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a:p>
            <a:pPr indent="-304800" lvl="0" marL="457200" rtl="0" algn="just">
              <a:lnSpc>
                <a:spcPct val="100000"/>
              </a:lnSpc>
              <a:spcBef>
                <a:spcPts val="120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Am ales tema analizei seriei de timp a cursului de schimb EUR/RON datorită importanței sale majore pentru economia României, influențând direct prețurile, investițiile și deciziile de politică economică. Lucrarea utilizează metode moderne de analiză statistică și econometrică (cum ar fi netezirea exponențială, testarea staționarității și identificarea rupturilor structurale), aplicate pe date lunare din perioada </a:t>
            </a:r>
            <a:r>
              <a:rPr lang="ro" sz="1200">
                <a:solidFill>
                  <a:schemeClr val="dk1"/>
                </a:solidFill>
                <a:latin typeface="Times New Roman"/>
                <a:ea typeface="Times New Roman"/>
                <a:cs typeface="Times New Roman"/>
                <a:sym typeface="Times New Roman"/>
              </a:rPr>
              <a:t>2005-2025</a:t>
            </a:r>
            <a:r>
              <a:rPr lang="ro" sz="1200">
                <a:solidFill>
                  <a:schemeClr val="dk1"/>
                </a:solidFill>
                <a:latin typeface="Times New Roman"/>
                <a:ea typeface="Times New Roman"/>
                <a:cs typeface="Times New Roman"/>
                <a:sym typeface="Times New Roman"/>
              </a:rPr>
              <a:t> preluate de pe BNR. Modul de lucru a constat în prelucrarea și vizualizarea datelor, estimarea trendului și </a:t>
            </a:r>
            <a:r>
              <a:rPr lang="ro" sz="1200">
                <a:solidFill>
                  <a:schemeClr val="dk1"/>
                </a:solidFill>
                <a:latin typeface="Times New Roman"/>
                <a:ea typeface="Times New Roman"/>
                <a:cs typeface="Times New Roman"/>
                <a:sym typeface="Times New Roman"/>
              </a:rPr>
              <a:t>sezonalității</a:t>
            </a:r>
            <a:r>
              <a:rPr lang="ro" sz="1200">
                <a:solidFill>
                  <a:schemeClr val="dk1"/>
                </a:solidFill>
                <a:latin typeface="Times New Roman"/>
                <a:ea typeface="Times New Roman"/>
                <a:cs typeface="Times New Roman"/>
                <a:sym typeface="Times New Roman"/>
              </a:rPr>
              <a:t>, compararea și validarea modelelor de prognoză, testarea proprietăților statistice ale seriei și identificarea schimbărilor structurale, pentru a oferi o imagine completă și riguroasă asupra dinamicii cursului EUR/RON.</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2"/>
          <p:cNvSpPr txBox="1"/>
          <p:nvPr>
            <p:ph type="title"/>
          </p:nvPr>
        </p:nvSpPr>
        <p:spPr>
          <a:xfrm>
            <a:off x="209450" y="393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Testarea pentru rupturi </a:t>
            </a:r>
            <a:r>
              <a:rPr b="1" lang="ro" sz="2020">
                <a:latin typeface="Times New Roman"/>
                <a:ea typeface="Times New Roman"/>
                <a:cs typeface="Times New Roman"/>
                <a:sym typeface="Times New Roman"/>
              </a:rPr>
              <a:t>în</a:t>
            </a:r>
            <a:r>
              <a:rPr b="1" lang="ro" sz="2020">
                <a:latin typeface="Times New Roman"/>
                <a:ea typeface="Times New Roman"/>
                <a:cs typeface="Times New Roman"/>
                <a:sym typeface="Times New Roman"/>
              </a:rPr>
              <a:t> serie</a:t>
            </a:r>
            <a:endParaRPr b="1" sz="2020">
              <a:latin typeface="Times New Roman"/>
              <a:ea typeface="Times New Roman"/>
              <a:cs typeface="Times New Roman"/>
              <a:sym typeface="Times New Roman"/>
            </a:endParaRPr>
          </a:p>
        </p:txBody>
      </p:sp>
      <p:sp>
        <p:nvSpPr>
          <p:cNvPr id="495" name="Google Shape;495;p62"/>
          <p:cNvSpPr txBox="1"/>
          <p:nvPr>
            <p:ph idx="1" type="body"/>
          </p:nvPr>
        </p:nvSpPr>
        <p:spPr>
          <a:xfrm>
            <a:off x="4364750" y="1014550"/>
            <a:ext cx="4365300" cy="2304300"/>
          </a:xfrm>
          <a:prstGeom prst="rect">
            <a:avLst/>
          </a:prstGeom>
        </p:spPr>
        <p:txBody>
          <a:bodyPr anchorCtr="0" anchor="t" bIns="91425" lIns="91425" spcFirstLastPara="1" rIns="91425" wrap="square" tIns="91425">
            <a:normAutofit lnSpcReduction="10000"/>
          </a:bodyPr>
          <a:lstStyle/>
          <a:p>
            <a:pPr indent="0" lvl="0" marL="0" rtl="0" algn="just">
              <a:lnSpc>
                <a:spcPct val="105000"/>
              </a:lnSpc>
              <a:spcBef>
                <a:spcPts val="0"/>
              </a:spcBef>
              <a:spcAft>
                <a:spcPts val="1200"/>
              </a:spcAft>
              <a:buSzPts val="935"/>
              <a:buNone/>
            </a:pPr>
            <a:r>
              <a:rPr lang="ro" sz="1230">
                <a:solidFill>
                  <a:schemeClr val="dk1"/>
                </a:solidFill>
                <a:latin typeface="Times New Roman"/>
                <a:ea typeface="Times New Roman"/>
                <a:cs typeface="Times New Roman"/>
                <a:sym typeface="Times New Roman"/>
              </a:rPr>
              <a:t>  Testul OLS-CUSUM aplicat pentru evaluarea </a:t>
            </a:r>
            <a:r>
              <a:rPr b="1" lang="ro" sz="1230">
                <a:solidFill>
                  <a:schemeClr val="dk1"/>
                </a:solidFill>
                <a:latin typeface="Times New Roman"/>
                <a:ea typeface="Times New Roman"/>
                <a:cs typeface="Times New Roman"/>
                <a:sym typeface="Times New Roman"/>
              </a:rPr>
              <a:t>stabilității structurale a modelului VAR</a:t>
            </a:r>
            <a:r>
              <a:rPr lang="ro" sz="1230">
                <a:solidFill>
                  <a:schemeClr val="dk1"/>
                </a:solidFill>
                <a:latin typeface="Times New Roman"/>
                <a:ea typeface="Times New Roman"/>
                <a:cs typeface="Times New Roman"/>
                <a:sym typeface="Times New Roman"/>
              </a:rPr>
              <a:t> arată rezultate diferite pentru cele două ecuații analizate. În cazul ecuației „curs”, linia fluctuațiilor empirice se menține pe tot parcursul perioadei analizate în interiorul benzilor de încredere delimitate de liniile roșii, ceea ce indică faptul că </a:t>
            </a:r>
            <a:r>
              <a:rPr b="1" lang="ro" sz="1230">
                <a:solidFill>
                  <a:schemeClr val="dk1"/>
                </a:solidFill>
                <a:latin typeface="Times New Roman"/>
                <a:ea typeface="Times New Roman"/>
                <a:cs typeface="Times New Roman"/>
                <a:sym typeface="Times New Roman"/>
              </a:rPr>
              <a:t>nu există rupturi structurale </a:t>
            </a:r>
            <a:r>
              <a:rPr lang="ro" sz="1230">
                <a:solidFill>
                  <a:schemeClr val="dk1"/>
                </a:solidFill>
                <a:latin typeface="Times New Roman"/>
                <a:ea typeface="Times New Roman"/>
                <a:cs typeface="Times New Roman"/>
                <a:sym typeface="Times New Roman"/>
              </a:rPr>
              <a:t>și, implicit, </a:t>
            </a:r>
            <a:r>
              <a:rPr b="1" lang="ro" sz="1230">
                <a:solidFill>
                  <a:schemeClr val="dk1"/>
                </a:solidFill>
                <a:latin typeface="Times New Roman"/>
                <a:ea typeface="Times New Roman"/>
                <a:cs typeface="Times New Roman"/>
                <a:sym typeface="Times New Roman"/>
              </a:rPr>
              <a:t>modelul este stabil</a:t>
            </a:r>
            <a:r>
              <a:rPr lang="ro" sz="1230">
                <a:solidFill>
                  <a:schemeClr val="dk1"/>
                </a:solidFill>
                <a:latin typeface="Times New Roman"/>
                <a:ea typeface="Times New Roman"/>
                <a:cs typeface="Times New Roman"/>
                <a:sym typeface="Times New Roman"/>
              </a:rPr>
              <a:t> din punct de vedere structural pentru această variabilă. În schimb, pentru ecuația „rezerve”, linia fluctuațiilor se apropie semnificativ și chiar atinge limita inferioară a benzii roșii în jurul valorii 0.8 de pe axa timpului, sugerând </a:t>
            </a:r>
            <a:r>
              <a:rPr b="1" lang="ro" sz="1230">
                <a:solidFill>
                  <a:schemeClr val="dk1"/>
                </a:solidFill>
                <a:latin typeface="Times New Roman"/>
                <a:ea typeface="Times New Roman"/>
                <a:cs typeface="Times New Roman"/>
                <a:sym typeface="Times New Roman"/>
              </a:rPr>
              <a:t>existența unei posibile instabilități structurale. </a:t>
            </a:r>
            <a:endParaRPr b="1" sz="1230">
              <a:solidFill>
                <a:schemeClr val="dk1"/>
              </a:solidFill>
              <a:latin typeface="Times New Roman"/>
              <a:ea typeface="Times New Roman"/>
              <a:cs typeface="Times New Roman"/>
              <a:sym typeface="Times New Roman"/>
            </a:endParaRPr>
          </a:p>
        </p:txBody>
      </p:sp>
      <p:pic>
        <p:nvPicPr>
          <p:cNvPr id="496" name="Google Shape;496;p62"/>
          <p:cNvPicPr preferRelativeResize="0"/>
          <p:nvPr/>
        </p:nvPicPr>
        <p:blipFill>
          <a:blip r:embed="rId3">
            <a:alphaModFix/>
          </a:blip>
          <a:stretch>
            <a:fillRect/>
          </a:stretch>
        </p:blipFill>
        <p:spPr>
          <a:xfrm>
            <a:off x="209450" y="612025"/>
            <a:ext cx="4006026" cy="3166750"/>
          </a:xfrm>
          <a:prstGeom prst="rect">
            <a:avLst/>
          </a:prstGeom>
          <a:noFill/>
          <a:ln>
            <a:noFill/>
          </a:ln>
        </p:spPr>
      </p:pic>
      <p:sp>
        <p:nvSpPr>
          <p:cNvPr id="497" name="Google Shape;497;p62"/>
          <p:cNvSpPr txBox="1"/>
          <p:nvPr/>
        </p:nvSpPr>
        <p:spPr>
          <a:xfrm>
            <a:off x="1832450" y="3688525"/>
            <a:ext cx="873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000">
                <a:solidFill>
                  <a:schemeClr val="dk1"/>
                </a:solidFill>
                <a:latin typeface="Times New Roman"/>
                <a:ea typeface="Times New Roman"/>
                <a:cs typeface="Times New Roman"/>
                <a:sym typeface="Times New Roman"/>
              </a:rPr>
              <a:t>Grafic 32</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3"/>
          <p:cNvSpPr txBox="1"/>
          <p:nvPr>
            <p:ph type="title"/>
          </p:nvPr>
        </p:nvSpPr>
        <p:spPr>
          <a:xfrm>
            <a:off x="311700" y="122125"/>
            <a:ext cx="2631300" cy="47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b="1" lang="ro" sz="2020">
                <a:latin typeface="Times New Roman"/>
                <a:ea typeface="Times New Roman"/>
                <a:cs typeface="Times New Roman"/>
                <a:sym typeface="Times New Roman"/>
              </a:rPr>
              <a:t>Cauzalitatea Granger</a:t>
            </a:r>
            <a:endParaRPr b="1" sz="2020">
              <a:latin typeface="Times New Roman"/>
              <a:ea typeface="Times New Roman"/>
              <a:cs typeface="Times New Roman"/>
              <a:sym typeface="Times New Roman"/>
            </a:endParaRPr>
          </a:p>
        </p:txBody>
      </p:sp>
      <p:sp>
        <p:nvSpPr>
          <p:cNvPr id="503" name="Google Shape;503;p63"/>
          <p:cNvSpPr txBox="1"/>
          <p:nvPr>
            <p:ph idx="1" type="body"/>
          </p:nvPr>
        </p:nvSpPr>
        <p:spPr>
          <a:xfrm>
            <a:off x="-110275" y="644200"/>
            <a:ext cx="4248600" cy="4286100"/>
          </a:xfrm>
          <a:prstGeom prst="rect">
            <a:avLst/>
          </a:prstGeom>
        </p:spPr>
        <p:txBody>
          <a:bodyPr anchorCtr="0" anchor="t" bIns="91425" lIns="91425" spcFirstLastPara="1" rIns="91425" wrap="square" tIns="91425">
            <a:noAutofit/>
          </a:bodyPr>
          <a:lstStyle/>
          <a:p>
            <a:pPr indent="-306387" lvl="0" marL="457200" rtl="0" algn="just">
              <a:lnSpc>
                <a:spcPct val="95000"/>
              </a:lnSpc>
              <a:spcBef>
                <a:spcPts val="0"/>
              </a:spcBef>
              <a:spcAft>
                <a:spcPts val="0"/>
              </a:spcAft>
              <a:buClr>
                <a:schemeClr val="dk1"/>
              </a:buClr>
              <a:buSzPts val="1225"/>
              <a:buFont typeface="Times New Roman"/>
              <a:buChar char="●"/>
            </a:pPr>
            <a:r>
              <a:rPr lang="ro" sz="1225">
                <a:solidFill>
                  <a:schemeClr val="dk1"/>
                </a:solidFill>
                <a:latin typeface="Times New Roman"/>
                <a:ea typeface="Times New Roman"/>
                <a:cs typeface="Times New Roman"/>
                <a:sym typeface="Times New Roman"/>
              </a:rPr>
              <a:t>Am efectuat testul de </a:t>
            </a:r>
            <a:r>
              <a:rPr b="1" lang="ro" sz="1225">
                <a:solidFill>
                  <a:schemeClr val="dk1"/>
                </a:solidFill>
                <a:latin typeface="Times New Roman"/>
                <a:ea typeface="Times New Roman"/>
                <a:cs typeface="Times New Roman"/>
                <a:sym typeface="Times New Roman"/>
              </a:rPr>
              <a:t>cauzalitate Granger</a:t>
            </a:r>
            <a:r>
              <a:rPr lang="ro" sz="1225">
                <a:solidFill>
                  <a:schemeClr val="dk1"/>
                </a:solidFill>
                <a:latin typeface="Times New Roman"/>
                <a:ea typeface="Times New Roman"/>
                <a:cs typeface="Times New Roman"/>
                <a:sym typeface="Times New Roman"/>
              </a:rPr>
              <a:t> pentru a examina </a:t>
            </a:r>
            <a:r>
              <a:rPr b="1" lang="ro" sz="1225">
                <a:solidFill>
                  <a:schemeClr val="dk1"/>
                </a:solidFill>
                <a:latin typeface="Times New Roman"/>
                <a:ea typeface="Times New Roman"/>
                <a:cs typeface="Times New Roman"/>
                <a:sym typeface="Times New Roman"/>
              </a:rPr>
              <a:t>relația dintre cursul de schimb și rezervele </a:t>
            </a:r>
            <a:r>
              <a:rPr lang="ro" sz="1225">
                <a:solidFill>
                  <a:schemeClr val="dk1"/>
                </a:solidFill>
                <a:latin typeface="Times New Roman"/>
                <a:ea typeface="Times New Roman"/>
                <a:cs typeface="Times New Roman"/>
                <a:sym typeface="Times New Roman"/>
              </a:rPr>
              <a:t>internaționale. </a:t>
            </a:r>
            <a:endParaRPr sz="1225">
              <a:solidFill>
                <a:schemeClr val="dk1"/>
              </a:solidFill>
              <a:latin typeface="Times New Roman"/>
              <a:ea typeface="Times New Roman"/>
              <a:cs typeface="Times New Roman"/>
              <a:sym typeface="Times New Roman"/>
            </a:endParaRPr>
          </a:p>
          <a:p>
            <a:pPr indent="-306387" lvl="0" marL="457200" rtl="0" algn="just">
              <a:lnSpc>
                <a:spcPct val="95000"/>
              </a:lnSpc>
              <a:spcBef>
                <a:spcPts val="0"/>
              </a:spcBef>
              <a:spcAft>
                <a:spcPts val="0"/>
              </a:spcAft>
              <a:buClr>
                <a:schemeClr val="dk1"/>
              </a:buClr>
              <a:buSzPts val="1225"/>
              <a:buFont typeface="Times New Roman"/>
              <a:buChar char="●"/>
            </a:pPr>
            <a:r>
              <a:rPr lang="ro" sz="1225">
                <a:solidFill>
                  <a:schemeClr val="dk1"/>
                </a:solidFill>
                <a:latin typeface="Times New Roman"/>
                <a:ea typeface="Times New Roman"/>
                <a:cs typeface="Times New Roman"/>
                <a:sym typeface="Times New Roman"/>
              </a:rPr>
              <a:t>Rezultatele indică faptul că </a:t>
            </a:r>
            <a:r>
              <a:rPr b="1" lang="ro" sz="1225">
                <a:solidFill>
                  <a:schemeClr val="dk1"/>
                </a:solidFill>
                <a:latin typeface="Times New Roman"/>
                <a:ea typeface="Times New Roman"/>
                <a:cs typeface="Times New Roman"/>
                <a:sym typeface="Times New Roman"/>
              </a:rPr>
              <a:t>cursul de schimb prezinta cauzalitate Granger</a:t>
            </a:r>
            <a:r>
              <a:rPr lang="ro" sz="1225">
                <a:solidFill>
                  <a:schemeClr val="dk1"/>
                </a:solidFill>
                <a:latin typeface="Times New Roman"/>
                <a:ea typeface="Times New Roman"/>
                <a:cs typeface="Times New Roman"/>
                <a:sym typeface="Times New Roman"/>
              </a:rPr>
              <a:t> asupra rezervelor internaționale (p &lt; 0.1), ceea ce înseamnă că informațiile istorice despre evoluția cursului de schimb </a:t>
            </a:r>
            <a:r>
              <a:rPr b="1" lang="ro" sz="1225">
                <a:solidFill>
                  <a:schemeClr val="dk1"/>
                </a:solidFill>
                <a:latin typeface="Times New Roman"/>
                <a:ea typeface="Times New Roman"/>
                <a:cs typeface="Times New Roman"/>
                <a:sym typeface="Times New Roman"/>
              </a:rPr>
              <a:t>pot fi utilizate pentru a anticipa modificările în nivelul rezervelor</a:t>
            </a:r>
            <a:r>
              <a:rPr lang="ro" sz="1225">
                <a:solidFill>
                  <a:schemeClr val="dk1"/>
                </a:solidFill>
                <a:latin typeface="Times New Roman"/>
                <a:ea typeface="Times New Roman"/>
                <a:cs typeface="Times New Roman"/>
                <a:sym typeface="Times New Roman"/>
              </a:rPr>
              <a:t>. Pe de altă parte, testul aplicat în sens invers arată că</a:t>
            </a:r>
            <a:r>
              <a:rPr b="1" lang="ro" sz="1225">
                <a:solidFill>
                  <a:schemeClr val="dk1"/>
                </a:solidFill>
                <a:latin typeface="Times New Roman"/>
                <a:ea typeface="Times New Roman"/>
                <a:cs typeface="Times New Roman"/>
                <a:sym typeface="Times New Roman"/>
              </a:rPr>
              <a:t> rezervele internaționale nu prezintă o cauzalitate</a:t>
            </a:r>
            <a:r>
              <a:rPr lang="ro" sz="1225">
                <a:solidFill>
                  <a:schemeClr val="dk1"/>
                </a:solidFill>
                <a:latin typeface="Times New Roman"/>
                <a:ea typeface="Times New Roman"/>
                <a:cs typeface="Times New Roman"/>
                <a:sym typeface="Times New Roman"/>
              </a:rPr>
              <a:t> Granger semnificativă asupra cursului de schimb (p &gt; 0.1), sugerând că variațiile rezervelor nu oferă informații utile pentru a prezice evoluția cursului de schimb. Astfel, </a:t>
            </a:r>
            <a:r>
              <a:rPr b="1" lang="ro" sz="1225">
                <a:solidFill>
                  <a:schemeClr val="dk1"/>
                </a:solidFill>
                <a:latin typeface="Times New Roman"/>
                <a:ea typeface="Times New Roman"/>
                <a:cs typeface="Times New Roman"/>
                <a:sym typeface="Times New Roman"/>
              </a:rPr>
              <a:t>relația de cauzalitate este unidirecțională,</a:t>
            </a:r>
            <a:r>
              <a:rPr lang="ro" sz="1225">
                <a:solidFill>
                  <a:schemeClr val="dk1"/>
                </a:solidFill>
                <a:latin typeface="Times New Roman"/>
                <a:ea typeface="Times New Roman"/>
                <a:cs typeface="Times New Roman"/>
                <a:sym typeface="Times New Roman"/>
              </a:rPr>
              <a:t> de la cursul de schimb către rezervele internaționale, ceea ce are </a:t>
            </a:r>
            <a:r>
              <a:rPr b="1" lang="ro" sz="1225">
                <a:solidFill>
                  <a:schemeClr val="dk1"/>
                </a:solidFill>
                <a:latin typeface="Times New Roman"/>
                <a:ea typeface="Times New Roman"/>
                <a:cs typeface="Times New Roman"/>
                <a:sym typeface="Times New Roman"/>
              </a:rPr>
              <a:t>implicații importante</a:t>
            </a:r>
            <a:r>
              <a:rPr lang="ro" sz="1225">
                <a:solidFill>
                  <a:schemeClr val="dk1"/>
                </a:solidFill>
                <a:latin typeface="Times New Roman"/>
                <a:ea typeface="Times New Roman"/>
                <a:cs typeface="Times New Roman"/>
                <a:sym typeface="Times New Roman"/>
              </a:rPr>
              <a:t> pentru modelele economice și pentru înțelegerea dinamicii acestor variabile. </a:t>
            </a:r>
            <a:endParaRPr sz="1225">
              <a:solidFill>
                <a:schemeClr val="dk1"/>
              </a:solidFill>
              <a:latin typeface="Times New Roman"/>
              <a:ea typeface="Times New Roman"/>
              <a:cs typeface="Times New Roman"/>
              <a:sym typeface="Times New Roman"/>
            </a:endParaRPr>
          </a:p>
          <a:p>
            <a:pPr indent="-306387" lvl="0" marL="457200" rtl="0" algn="just">
              <a:lnSpc>
                <a:spcPct val="95000"/>
              </a:lnSpc>
              <a:spcBef>
                <a:spcPts val="0"/>
              </a:spcBef>
              <a:spcAft>
                <a:spcPts val="0"/>
              </a:spcAft>
              <a:buClr>
                <a:schemeClr val="dk1"/>
              </a:buClr>
              <a:buSzPts val="1225"/>
              <a:buFont typeface="Times New Roman"/>
              <a:buChar char="●"/>
            </a:pPr>
            <a:r>
              <a:rPr lang="ro" sz="1225">
                <a:solidFill>
                  <a:schemeClr val="dk1"/>
                </a:solidFill>
                <a:latin typeface="Times New Roman"/>
                <a:ea typeface="Times New Roman"/>
                <a:cs typeface="Times New Roman"/>
                <a:sym typeface="Times New Roman"/>
              </a:rPr>
              <a:t>In schimb, testul pentru cauzalitatea instantanee între cele două variabile nu a evidențiat o relație semnificativă (Chi-squared = 2.3014e-05, p = 0.9962), ceea ce sugerează că</a:t>
            </a:r>
            <a:r>
              <a:rPr b="1" lang="ro" sz="1225">
                <a:solidFill>
                  <a:schemeClr val="dk1"/>
                </a:solidFill>
                <a:latin typeface="Times New Roman"/>
                <a:ea typeface="Times New Roman"/>
                <a:cs typeface="Times New Roman"/>
                <a:sym typeface="Times New Roman"/>
              </a:rPr>
              <a:t> nu există o influență imediată</a:t>
            </a:r>
            <a:r>
              <a:rPr lang="ro" sz="1225">
                <a:solidFill>
                  <a:schemeClr val="dk1"/>
                </a:solidFill>
                <a:latin typeface="Times New Roman"/>
                <a:ea typeface="Times New Roman"/>
                <a:cs typeface="Times New Roman"/>
                <a:sym typeface="Times New Roman"/>
              </a:rPr>
              <a:t>, pe termen foarte scurt, între curs și rezerve. Astfel, relația de </a:t>
            </a:r>
            <a:r>
              <a:rPr b="1" lang="ro" sz="1225">
                <a:solidFill>
                  <a:schemeClr val="dk1"/>
                </a:solidFill>
                <a:latin typeface="Times New Roman"/>
                <a:ea typeface="Times New Roman"/>
                <a:cs typeface="Times New Roman"/>
                <a:sym typeface="Times New Roman"/>
              </a:rPr>
              <a:t>cauzalitate este una de tip dinamică</a:t>
            </a:r>
            <a:r>
              <a:rPr lang="ro" sz="1225">
                <a:solidFill>
                  <a:schemeClr val="dk1"/>
                </a:solidFill>
                <a:latin typeface="Times New Roman"/>
                <a:ea typeface="Times New Roman"/>
                <a:cs typeface="Times New Roman"/>
                <a:sym typeface="Times New Roman"/>
              </a:rPr>
              <a:t>, pe baza informațiilor istorice, și nu una instantanee. </a:t>
            </a:r>
            <a:endParaRPr sz="1225">
              <a:solidFill>
                <a:schemeClr val="dk1"/>
              </a:solidFill>
              <a:latin typeface="Times New Roman"/>
              <a:ea typeface="Times New Roman"/>
              <a:cs typeface="Times New Roman"/>
              <a:sym typeface="Times New Roman"/>
            </a:endParaRPr>
          </a:p>
        </p:txBody>
      </p:sp>
      <p:pic>
        <p:nvPicPr>
          <p:cNvPr id="504" name="Google Shape;504;p63"/>
          <p:cNvPicPr preferRelativeResize="0"/>
          <p:nvPr/>
        </p:nvPicPr>
        <p:blipFill>
          <a:blip r:embed="rId3">
            <a:alphaModFix/>
          </a:blip>
          <a:stretch>
            <a:fillRect/>
          </a:stretch>
        </p:blipFill>
        <p:spPr>
          <a:xfrm>
            <a:off x="4541400" y="415575"/>
            <a:ext cx="4450201" cy="2017424"/>
          </a:xfrm>
          <a:prstGeom prst="rect">
            <a:avLst/>
          </a:prstGeom>
          <a:noFill/>
          <a:ln>
            <a:noFill/>
          </a:ln>
        </p:spPr>
      </p:pic>
      <p:pic>
        <p:nvPicPr>
          <p:cNvPr id="505" name="Google Shape;505;p63"/>
          <p:cNvPicPr preferRelativeResize="0"/>
          <p:nvPr/>
        </p:nvPicPr>
        <p:blipFill>
          <a:blip r:embed="rId4">
            <a:alphaModFix/>
          </a:blip>
          <a:stretch>
            <a:fillRect/>
          </a:stretch>
        </p:blipFill>
        <p:spPr>
          <a:xfrm>
            <a:off x="4541400" y="2760849"/>
            <a:ext cx="4450199" cy="2045602"/>
          </a:xfrm>
          <a:prstGeom prst="rect">
            <a:avLst/>
          </a:prstGeom>
          <a:noFill/>
          <a:ln>
            <a:noFill/>
          </a:ln>
        </p:spPr>
      </p:pic>
      <p:sp>
        <p:nvSpPr>
          <p:cNvPr id="506" name="Google Shape;506;p63"/>
          <p:cNvSpPr txBox="1"/>
          <p:nvPr/>
        </p:nvSpPr>
        <p:spPr>
          <a:xfrm>
            <a:off x="6143625" y="2298450"/>
            <a:ext cx="839700" cy="2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300">
                <a:solidFill>
                  <a:schemeClr val="dk2"/>
                </a:solidFill>
                <a:latin typeface="Times New Roman"/>
                <a:ea typeface="Times New Roman"/>
                <a:cs typeface="Times New Roman"/>
                <a:sym typeface="Times New Roman"/>
              </a:rPr>
              <a:t>Tabel 36</a:t>
            </a:r>
            <a:endParaRPr sz="1300">
              <a:solidFill>
                <a:schemeClr val="dk2"/>
              </a:solidFill>
              <a:latin typeface="Times New Roman"/>
              <a:ea typeface="Times New Roman"/>
              <a:cs typeface="Times New Roman"/>
              <a:sym typeface="Times New Roman"/>
            </a:endParaRPr>
          </a:p>
        </p:txBody>
      </p:sp>
      <p:sp>
        <p:nvSpPr>
          <p:cNvPr id="507" name="Google Shape;507;p63"/>
          <p:cNvSpPr txBox="1"/>
          <p:nvPr/>
        </p:nvSpPr>
        <p:spPr>
          <a:xfrm>
            <a:off x="6270950" y="4806450"/>
            <a:ext cx="839700" cy="2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300">
                <a:solidFill>
                  <a:schemeClr val="dk2"/>
                </a:solidFill>
                <a:latin typeface="Times New Roman"/>
                <a:ea typeface="Times New Roman"/>
                <a:cs typeface="Times New Roman"/>
                <a:sym typeface="Times New Roman"/>
              </a:rPr>
              <a:t>Tabel 37</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4"/>
          <p:cNvSpPr txBox="1"/>
          <p:nvPr>
            <p:ph type="title"/>
          </p:nvPr>
        </p:nvSpPr>
        <p:spPr>
          <a:xfrm>
            <a:off x="128775"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Funcția</a:t>
            </a:r>
            <a:r>
              <a:rPr b="1" lang="ro" sz="2020">
                <a:latin typeface="Times New Roman"/>
                <a:ea typeface="Times New Roman"/>
                <a:cs typeface="Times New Roman"/>
                <a:sym typeface="Times New Roman"/>
              </a:rPr>
              <a:t> de </a:t>
            </a:r>
            <a:r>
              <a:rPr b="1" lang="ro" sz="2020">
                <a:latin typeface="Times New Roman"/>
                <a:ea typeface="Times New Roman"/>
                <a:cs typeface="Times New Roman"/>
                <a:sym typeface="Times New Roman"/>
              </a:rPr>
              <a:t>răspuns</a:t>
            </a:r>
            <a:r>
              <a:rPr b="1" lang="ro" sz="2020">
                <a:latin typeface="Times New Roman"/>
                <a:ea typeface="Times New Roman"/>
                <a:cs typeface="Times New Roman"/>
                <a:sym typeface="Times New Roman"/>
              </a:rPr>
              <a:t> la impuls (IRF) </a:t>
            </a:r>
            <a:endParaRPr b="1" sz="2020">
              <a:latin typeface="Times New Roman"/>
              <a:ea typeface="Times New Roman"/>
              <a:cs typeface="Times New Roman"/>
              <a:sym typeface="Times New Roman"/>
            </a:endParaRPr>
          </a:p>
        </p:txBody>
      </p:sp>
      <p:pic>
        <p:nvPicPr>
          <p:cNvPr id="513" name="Google Shape;513;p64"/>
          <p:cNvPicPr preferRelativeResize="0"/>
          <p:nvPr/>
        </p:nvPicPr>
        <p:blipFill>
          <a:blip r:embed="rId3">
            <a:alphaModFix/>
          </a:blip>
          <a:stretch>
            <a:fillRect/>
          </a:stretch>
        </p:blipFill>
        <p:spPr>
          <a:xfrm>
            <a:off x="355100" y="795264"/>
            <a:ext cx="3393802" cy="2732750"/>
          </a:xfrm>
          <a:prstGeom prst="rect">
            <a:avLst/>
          </a:prstGeom>
          <a:noFill/>
          <a:ln>
            <a:noFill/>
          </a:ln>
        </p:spPr>
      </p:pic>
      <p:sp>
        <p:nvSpPr>
          <p:cNvPr id="514" name="Google Shape;514;p64"/>
          <p:cNvSpPr txBox="1"/>
          <p:nvPr/>
        </p:nvSpPr>
        <p:spPr>
          <a:xfrm>
            <a:off x="4238800" y="948700"/>
            <a:ext cx="4276800" cy="34356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  Graficul 33 ilustrează </a:t>
            </a:r>
            <a:r>
              <a:rPr b="1" lang="ro" sz="1200">
                <a:solidFill>
                  <a:schemeClr val="dk1"/>
                </a:solidFill>
                <a:latin typeface="Times New Roman"/>
                <a:ea typeface="Times New Roman"/>
                <a:cs typeface="Times New Roman"/>
                <a:sym typeface="Times New Roman"/>
              </a:rPr>
              <a:t>răspunsul impuls</a:t>
            </a:r>
            <a:r>
              <a:rPr lang="ro" sz="1200">
                <a:solidFill>
                  <a:schemeClr val="dk1"/>
                </a:solidFill>
                <a:latin typeface="Times New Roman"/>
                <a:ea typeface="Times New Roman"/>
                <a:cs typeface="Times New Roman"/>
                <a:sym typeface="Times New Roman"/>
              </a:rPr>
              <a:t> (Impulse Response Function, IRF) al </a:t>
            </a:r>
            <a:r>
              <a:rPr b="1" lang="ro" sz="1200">
                <a:solidFill>
                  <a:schemeClr val="dk1"/>
                </a:solidFill>
                <a:latin typeface="Times New Roman"/>
                <a:ea typeface="Times New Roman"/>
                <a:cs typeface="Times New Roman"/>
                <a:sym typeface="Times New Roman"/>
              </a:rPr>
              <a:t>cursului de schimb</a:t>
            </a:r>
            <a:r>
              <a:rPr lang="ro" sz="1200">
                <a:solidFill>
                  <a:schemeClr val="dk1"/>
                </a:solidFill>
                <a:latin typeface="Times New Roman"/>
                <a:ea typeface="Times New Roman"/>
                <a:cs typeface="Times New Roman"/>
                <a:sym typeface="Times New Roman"/>
              </a:rPr>
              <a:t> la un </a:t>
            </a:r>
            <a:r>
              <a:rPr b="1" lang="ro" sz="1200">
                <a:solidFill>
                  <a:schemeClr val="dk1"/>
                </a:solidFill>
                <a:latin typeface="Times New Roman"/>
                <a:ea typeface="Times New Roman"/>
                <a:cs typeface="Times New Roman"/>
                <a:sym typeface="Times New Roman"/>
              </a:rPr>
              <a:t>șoc pozitiv</a:t>
            </a:r>
            <a:r>
              <a:rPr lang="ro" sz="1200">
                <a:solidFill>
                  <a:schemeClr val="dk1"/>
                </a:solidFill>
                <a:latin typeface="Times New Roman"/>
                <a:ea typeface="Times New Roman"/>
                <a:cs typeface="Times New Roman"/>
                <a:sym typeface="Times New Roman"/>
              </a:rPr>
              <a:t> asupra </a:t>
            </a:r>
            <a:r>
              <a:rPr b="1" lang="ro" sz="1200">
                <a:solidFill>
                  <a:schemeClr val="dk1"/>
                </a:solidFill>
                <a:latin typeface="Times New Roman"/>
                <a:ea typeface="Times New Roman"/>
                <a:cs typeface="Times New Roman"/>
                <a:sym typeface="Times New Roman"/>
              </a:rPr>
              <a:t>rezervelor internaționale</a:t>
            </a:r>
            <a:r>
              <a:rPr lang="ro" sz="1200">
                <a:solidFill>
                  <a:schemeClr val="dk1"/>
                </a:solidFill>
                <a:latin typeface="Times New Roman"/>
                <a:ea typeface="Times New Roman"/>
                <a:cs typeface="Times New Roman"/>
                <a:sym typeface="Times New Roman"/>
              </a:rPr>
              <a:t>, estimat prin bootstrap cu un interval de încredere de 90% și 100 de simulări. Un</a:t>
            </a:r>
            <a:r>
              <a:rPr b="1" lang="ro" sz="1200">
                <a:solidFill>
                  <a:schemeClr val="dk1"/>
                </a:solidFill>
                <a:latin typeface="Times New Roman"/>
                <a:ea typeface="Times New Roman"/>
                <a:cs typeface="Times New Roman"/>
                <a:sym typeface="Times New Roman"/>
              </a:rPr>
              <a:t> șoc pozitiv </a:t>
            </a:r>
            <a:r>
              <a:rPr lang="ro" sz="1200">
                <a:solidFill>
                  <a:schemeClr val="dk1"/>
                </a:solidFill>
                <a:latin typeface="Times New Roman"/>
                <a:ea typeface="Times New Roman"/>
                <a:cs typeface="Times New Roman"/>
                <a:sym typeface="Times New Roman"/>
              </a:rPr>
              <a:t>asupra rezervelor internaționale determină o </a:t>
            </a:r>
            <a:r>
              <a:rPr b="1" lang="ro" sz="1200">
                <a:solidFill>
                  <a:schemeClr val="dk1"/>
                </a:solidFill>
                <a:latin typeface="Times New Roman"/>
                <a:ea typeface="Times New Roman"/>
                <a:cs typeface="Times New Roman"/>
                <a:sym typeface="Times New Roman"/>
              </a:rPr>
              <a:t>scădere rapidă a cursului de schimb</a:t>
            </a:r>
            <a:r>
              <a:rPr lang="ro" sz="1200">
                <a:solidFill>
                  <a:schemeClr val="dk1"/>
                </a:solidFill>
                <a:latin typeface="Times New Roman"/>
                <a:ea typeface="Times New Roman"/>
                <a:cs typeface="Times New Roman"/>
                <a:sym typeface="Times New Roman"/>
              </a:rPr>
              <a:t>, ceea ce semnifică o</a:t>
            </a:r>
            <a:r>
              <a:rPr b="1" lang="ro" sz="1200">
                <a:solidFill>
                  <a:schemeClr val="dk1"/>
                </a:solidFill>
                <a:latin typeface="Times New Roman"/>
                <a:ea typeface="Times New Roman"/>
                <a:cs typeface="Times New Roman"/>
                <a:sym typeface="Times New Roman"/>
              </a:rPr>
              <a:t> apreciere a monedei naționale</a:t>
            </a:r>
            <a:r>
              <a:rPr lang="ro"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Efectul este s</a:t>
            </a:r>
            <a:r>
              <a:rPr b="1" lang="ro" sz="1200">
                <a:solidFill>
                  <a:schemeClr val="dk1"/>
                </a:solidFill>
                <a:latin typeface="Times New Roman"/>
                <a:ea typeface="Times New Roman"/>
                <a:cs typeface="Times New Roman"/>
                <a:sym typeface="Times New Roman"/>
              </a:rPr>
              <a:t>emnificativ statistic în primele perioade</a:t>
            </a:r>
            <a:r>
              <a:rPr lang="ro" sz="1200">
                <a:solidFill>
                  <a:schemeClr val="dk1"/>
                </a:solidFill>
                <a:latin typeface="Times New Roman"/>
                <a:ea typeface="Times New Roman"/>
                <a:cs typeface="Times New Roman"/>
                <a:sym typeface="Times New Roman"/>
              </a:rPr>
              <a:t>, deoarece intervalul de încredere </a:t>
            </a:r>
            <a:r>
              <a:rPr b="1" lang="ro" sz="1200">
                <a:solidFill>
                  <a:schemeClr val="dk1"/>
                </a:solidFill>
                <a:latin typeface="Times New Roman"/>
                <a:ea typeface="Times New Roman"/>
                <a:cs typeface="Times New Roman"/>
                <a:sym typeface="Times New Roman"/>
              </a:rPr>
              <a:t>nu include zero</a:t>
            </a:r>
            <a:r>
              <a:rPr lang="ro" sz="1200">
                <a:solidFill>
                  <a:schemeClr val="dk1"/>
                </a:solidFill>
                <a:latin typeface="Times New Roman"/>
                <a:ea typeface="Times New Roman"/>
                <a:cs typeface="Times New Roman"/>
                <a:sym typeface="Times New Roman"/>
              </a:rPr>
              <a:t> la început.După câteva perioade, efectul</a:t>
            </a:r>
            <a:r>
              <a:rPr b="1" lang="ro" sz="1200">
                <a:solidFill>
                  <a:schemeClr val="dk1"/>
                </a:solidFill>
                <a:latin typeface="Times New Roman"/>
                <a:ea typeface="Times New Roman"/>
                <a:cs typeface="Times New Roman"/>
                <a:sym typeface="Times New Roman"/>
              </a:rPr>
              <a:t> se disipează rapid</a:t>
            </a:r>
            <a:r>
              <a:rPr lang="ro" sz="1200">
                <a:solidFill>
                  <a:schemeClr val="dk1"/>
                </a:solidFill>
                <a:latin typeface="Times New Roman"/>
                <a:ea typeface="Times New Roman"/>
                <a:cs typeface="Times New Roman"/>
                <a:sym typeface="Times New Roman"/>
              </a:rPr>
              <a:t>, iar răspunsul cursului de schimb revine spre nivelul inițial, intervalul de încredere</a:t>
            </a:r>
            <a:r>
              <a:rPr b="1" lang="ro" sz="1200">
                <a:solidFill>
                  <a:schemeClr val="dk1"/>
                </a:solidFill>
                <a:latin typeface="Times New Roman"/>
                <a:ea typeface="Times New Roman"/>
                <a:cs typeface="Times New Roman"/>
                <a:sym typeface="Times New Roman"/>
              </a:rPr>
              <a:t> incluzând ulterior zero</a:t>
            </a:r>
            <a:r>
              <a:rPr lang="ro" sz="1200">
                <a:solidFill>
                  <a:schemeClr val="dk1"/>
                </a:solidFill>
                <a:latin typeface="Times New Roman"/>
                <a:ea typeface="Times New Roman"/>
                <a:cs typeface="Times New Roman"/>
                <a:sym typeface="Times New Roman"/>
              </a:rPr>
              <a:t>, ceea ce indică faptul că </a:t>
            </a:r>
            <a:r>
              <a:rPr b="1" lang="ro" sz="1200">
                <a:solidFill>
                  <a:schemeClr val="dk1"/>
                </a:solidFill>
                <a:latin typeface="Times New Roman"/>
                <a:ea typeface="Times New Roman"/>
                <a:cs typeface="Times New Roman"/>
                <a:sym typeface="Times New Roman"/>
              </a:rPr>
              <a:t>efectul nu mai este semnificativ statistic</a:t>
            </a:r>
            <a:r>
              <a:rPr lang="ro"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just">
              <a:spcBef>
                <a:spcPts val="600"/>
              </a:spcBef>
              <a:spcAft>
                <a:spcPts val="0"/>
              </a:spcAft>
              <a:buNone/>
            </a:pPr>
            <a:r>
              <a:t/>
            </a:r>
            <a:endParaRPr sz="1200">
              <a:solidFill>
                <a:schemeClr val="dk1"/>
              </a:solidFill>
              <a:latin typeface="Roboto"/>
              <a:ea typeface="Roboto"/>
              <a:cs typeface="Roboto"/>
              <a:sym typeface="Roboto"/>
            </a:endParaRPr>
          </a:p>
        </p:txBody>
      </p:sp>
      <p:sp>
        <p:nvSpPr>
          <p:cNvPr id="515" name="Google Shape;515;p64"/>
          <p:cNvSpPr txBox="1"/>
          <p:nvPr/>
        </p:nvSpPr>
        <p:spPr>
          <a:xfrm>
            <a:off x="1440175" y="3636300"/>
            <a:ext cx="1119000" cy="3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o" sz="1100">
                <a:solidFill>
                  <a:schemeClr val="dk1"/>
                </a:solidFill>
                <a:latin typeface="Times New Roman"/>
                <a:ea typeface="Times New Roman"/>
                <a:cs typeface="Times New Roman"/>
                <a:sym typeface="Times New Roman"/>
              </a:rPr>
              <a:t>Grafic 33</a:t>
            </a:r>
            <a:endParaRPr sz="1100">
              <a:solidFill>
                <a:schemeClr val="dk1"/>
              </a:solidFill>
              <a:latin typeface="Times New Roman"/>
              <a:ea typeface="Times New Roman"/>
              <a:cs typeface="Times New Roman"/>
              <a:sym typeface="Times New Roman"/>
            </a:endParaRPr>
          </a:p>
        </p:txBody>
      </p:sp>
      <p:sp>
        <p:nvSpPr>
          <p:cNvPr id="516" name="Google Shape;516;p64"/>
          <p:cNvSpPr txBox="1"/>
          <p:nvPr/>
        </p:nvSpPr>
        <p:spPr>
          <a:xfrm>
            <a:off x="5878150" y="3126475"/>
            <a:ext cx="11190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5"/>
          <p:cNvSpPr txBox="1"/>
          <p:nvPr>
            <p:ph type="title"/>
          </p:nvPr>
        </p:nvSpPr>
        <p:spPr>
          <a:xfrm>
            <a:off x="247125" y="1652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Descompunerea varianței</a:t>
            </a:r>
            <a:endParaRPr b="1" sz="2020">
              <a:latin typeface="Times New Roman"/>
              <a:ea typeface="Times New Roman"/>
              <a:cs typeface="Times New Roman"/>
              <a:sym typeface="Times New Roman"/>
            </a:endParaRPr>
          </a:p>
        </p:txBody>
      </p:sp>
      <p:sp>
        <p:nvSpPr>
          <p:cNvPr id="522" name="Google Shape;522;p65"/>
          <p:cNvSpPr txBox="1"/>
          <p:nvPr>
            <p:ph idx="1" type="body"/>
          </p:nvPr>
        </p:nvSpPr>
        <p:spPr>
          <a:xfrm>
            <a:off x="4649725" y="906275"/>
            <a:ext cx="4333200" cy="3770100"/>
          </a:xfrm>
          <a:prstGeom prst="rect">
            <a:avLst/>
          </a:prstGeom>
        </p:spPr>
        <p:txBody>
          <a:bodyPr anchorCtr="0" anchor="t" bIns="91425" lIns="91425" spcFirstLastPara="1" rIns="91425" wrap="square" tIns="91425">
            <a:normAutofit lnSpcReduction="20000"/>
          </a:bodyPr>
          <a:lstStyle/>
          <a:p>
            <a:pPr indent="-304800" lvl="0" marL="457200" rtl="0" algn="just">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În graficul FEVD pentru curs, aproape întreaga variație a cursului de schimb pe toate orizonturile </a:t>
            </a:r>
            <a:r>
              <a:rPr b="1" lang="ro" sz="1200">
                <a:solidFill>
                  <a:schemeClr val="dk1"/>
                </a:solidFill>
                <a:latin typeface="Times New Roman"/>
                <a:ea typeface="Times New Roman"/>
                <a:cs typeface="Times New Roman"/>
                <a:sym typeface="Times New Roman"/>
              </a:rPr>
              <a:t>este explicată de șocurile proprii,</a:t>
            </a:r>
            <a:r>
              <a:rPr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nu de șocurile din rezerve.</a:t>
            </a:r>
            <a:r>
              <a:rPr lang="ro" sz="1200">
                <a:solidFill>
                  <a:schemeClr val="dk1"/>
                </a:solidFill>
                <a:latin typeface="Times New Roman"/>
                <a:ea typeface="Times New Roman"/>
                <a:cs typeface="Times New Roman"/>
                <a:sym typeface="Times New Roman"/>
              </a:rPr>
              <a:t> Contribuția rezervelor la variația cursului este neglijabilă.</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Char char="●"/>
            </a:pPr>
            <a:r>
              <a:rPr lang="ro" sz="1200">
                <a:solidFill>
                  <a:schemeClr val="dk1"/>
                </a:solidFill>
                <a:latin typeface="Times New Roman"/>
                <a:ea typeface="Times New Roman"/>
                <a:cs typeface="Times New Roman"/>
                <a:sym typeface="Times New Roman"/>
              </a:rPr>
              <a:t>În graficul pentru rezerve, aproape întreaga variație a rezervelor internaționale</a:t>
            </a:r>
            <a:r>
              <a:rPr b="1" lang="ro" sz="1200">
                <a:solidFill>
                  <a:schemeClr val="dk1"/>
                </a:solidFill>
                <a:latin typeface="Times New Roman"/>
                <a:ea typeface="Times New Roman"/>
                <a:cs typeface="Times New Roman"/>
                <a:sym typeface="Times New Roman"/>
              </a:rPr>
              <a:t> este explicată de șocurile proprii, nu de șocurile din cursul de schimb.</a:t>
            </a:r>
            <a:endParaRPr b="1"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Atât cursul de schimb, cât și rezervele internaționale </a:t>
            </a:r>
            <a:r>
              <a:rPr b="1" lang="ro" sz="1200">
                <a:solidFill>
                  <a:schemeClr val="dk1"/>
                </a:solidFill>
                <a:latin typeface="Times New Roman"/>
                <a:ea typeface="Times New Roman"/>
                <a:cs typeface="Times New Roman"/>
                <a:sym typeface="Times New Roman"/>
              </a:rPr>
              <a:t>își explică variațiile aproape exclusiv prin șocurile proprii</a:t>
            </a:r>
            <a:r>
              <a:rPr lang="ro" sz="1200">
                <a:solidFill>
                  <a:schemeClr val="dk1"/>
                </a:solidFill>
                <a:latin typeface="Times New Roman"/>
                <a:ea typeface="Times New Roman"/>
                <a:cs typeface="Times New Roman"/>
                <a:sym typeface="Times New Roman"/>
              </a:rPr>
              <a:t>, iar influența celeilalte variabile este foarte mică sau inexistentă pe orice orizont analizat.</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Acest rezultat sugerează o </a:t>
            </a:r>
            <a:r>
              <a:rPr b="1" lang="ro" sz="1200">
                <a:solidFill>
                  <a:schemeClr val="dk1"/>
                </a:solidFill>
                <a:latin typeface="Times New Roman"/>
                <a:ea typeface="Times New Roman"/>
                <a:cs typeface="Times New Roman"/>
                <a:sym typeface="Times New Roman"/>
              </a:rPr>
              <a:t>independență ridicată</a:t>
            </a:r>
            <a:r>
              <a:rPr lang="ro" sz="1200">
                <a:solidFill>
                  <a:schemeClr val="dk1"/>
                </a:solidFill>
                <a:latin typeface="Times New Roman"/>
                <a:ea typeface="Times New Roman"/>
                <a:cs typeface="Times New Roman"/>
                <a:sym typeface="Times New Roman"/>
              </a:rPr>
              <a:t> între cele două variabile din perspectiva variației </a:t>
            </a:r>
            <a:r>
              <a:rPr b="1" lang="ro" sz="1200">
                <a:solidFill>
                  <a:schemeClr val="dk1"/>
                </a:solidFill>
                <a:latin typeface="Times New Roman"/>
                <a:ea typeface="Times New Roman"/>
                <a:cs typeface="Times New Roman"/>
                <a:sym typeface="Times New Roman"/>
              </a:rPr>
              <a:t>pe termen scurt și mediu</a:t>
            </a:r>
            <a:r>
              <a:rPr lang="ro" sz="1200">
                <a:solidFill>
                  <a:schemeClr val="dk1"/>
                </a:solidFill>
                <a:latin typeface="Times New Roman"/>
                <a:ea typeface="Times New Roman"/>
                <a:cs typeface="Times New Roman"/>
                <a:sym typeface="Times New Roman"/>
              </a:rPr>
              <a:t>, cel puțin în cadrul modelului estimat.</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Astfel, deși pot exista efecte de interacțiune pe termen foarte scur</a:t>
            </a:r>
            <a:r>
              <a:rPr lang="ro" sz="1200">
                <a:solidFill>
                  <a:schemeClr val="dk1"/>
                </a:solidFill>
                <a:latin typeface="Times New Roman"/>
                <a:ea typeface="Times New Roman"/>
                <a:cs typeface="Times New Roman"/>
                <a:sym typeface="Times New Roman"/>
              </a:rPr>
              <a:t>t (</a:t>
            </a:r>
            <a:r>
              <a:rPr lang="ro" sz="1200">
                <a:solidFill>
                  <a:schemeClr val="dk1"/>
                </a:solidFill>
                <a:latin typeface="Times New Roman"/>
                <a:ea typeface="Times New Roman"/>
                <a:cs typeface="Times New Roman"/>
                <a:sym typeface="Times New Roman"/>
              </a:rPr>
              <a:t>cum reiese din interpretarea IRF), pe termen mai lung, fiecare variabilă este dominată de propriile șocuri, nu de cele ale celeilalte.</a:t>
            </a:r>
            <a:endParaRPr sz="1200">
              <a:solidFill>
                <a:schemeClr val="dk1"/>
              </a:solidFill>
              <a:latin typeface="Times New Roman"/>
              <a:ea typeface="Times New Roman"/>
              <a:cs typeface="Times New Roman"/>
              <a:sym typeface="Times New Roman"/>
            </a:endParaRPr>
          </a:p>
          <a:p>
            <a:pPr indent="0" lvl="0" marL="457200" rtl="0" algn="just">
              <a:spcBef>
                <a:spcPts val="600"/>
              </a:spcBef>
              <a:spcAft>
                <a:spcPts val="1200"/>
              </a:spcAft>
              <a:buNone/>
            </a:pPr>
            <a:r>
              <a:t/>
            </a:r>
            <a:endParaRPr sz="1200">
              <a:solidFill>
                <a:schemeClr val="dk1"/>
              </a:solidFill>
              <a:latin typeface="Roboto"/>
              <a:ea typeface="Roboto"/>
              <a:cs typeface="Roboto"/>
              <a:sym typeface="Roboto"/>
            </a:endParaRPr>
          </a:p>
        </p:txBody>
      </p:sp>
      <p:pic>
        <p:nvPicPr>
          <p:cNvPr id="523" name="Google Shape;523;p65"/>
          <p:cNvPicPr preferRelativeResize="0"/>
          <p:nvPr/>
        </p:nvPicPr>
        <p:blipFill>
          <a:blip r:embed="rId3">
            <a:alphaModFix/>
          </a:blip>
          <a:stretch>
            <a:fillRect/>
          </a:stretch>
        </p:blipFill>
        <p:spPr>
          <a:xfrm>
            <a:off x="154713" y="923825"/>
            <a:ext cx="4646174" cy="3114751"/>
          </a:xfrm>
          <a:prstGeom prst="rect">
            <a:avLst/>
          </a:prstGeom>
          <a:noFill/>
          <a:ln>
            <a:noFill/>
          </a:ln>
        </p:spPr>
      </p:pic>
      <p:sp>
        <p:nvSpPr>
          <p:cNvPr id="524" name="Google Shape;524;p65"/>
          <p:cNvSpPr txBox="1"/>
          <p:nvPr/>
        </p:nvSpPr>
        <p:spPr>
          <a:xfrm>
            <a:off x="2004400" y="4138375"/>
            <a:ext cx="11190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100">
                <a:solidFill>
                  <a:schemeClr val="dk1"/>
                </a:solidFill>
                <a:latin typeface="Times New Roman"/>
                <a:ea typeface="Times New Roman"/>
                <a:cs typeface="Times New Roman"/>
                <a:sym typeface="Times New Roman"/>
              </a:rPr>
              <a:t>Grafic 34</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6"/>
          <p:cNvSpPr txBox="1"/>
          <p:nvPr>
            <p:ph type="title"/>
          </p:nvPr>
        </p:nvSpPr>
        <p:spPr>
          <a:xfrm>
            <a:off x="311700" y="131700"/>
            <a:ext cx="1871400" cy="5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Cointegrarea</a:t>
            </a:r>
            <a:endParaRPr b="1" sz="2020">
              <a:latin typeface="Times New Roman"/>
              <a:ea typeface="Times New Roman"/>
              <a:cs typeface="Times New Roman"/>
              <a:sym typeface="Times New Roman"/>
            </a:endParaRPr>
          </a:p>
        </p:txBody>
      </p:sp>
      <p:sp>
        <p:nvSpPr>
          <p:cNvPr id="530" name="Google Shape;530;p66"/>
          <p:cNvSpPr txBox="1"/>
          <p:nvPr>
            <p:ph idx="1" type="body"/>
          </p:nvPr>
        </p:nvSpPr>
        <p:spPr>
          <a:xfrm>
            <a:off x="216400" y="656700"/>
            <a:ext cx="4771800" cy="4549500"/>
          </a:xfrm>
          <a:prstGeom prst="rect">
            <a:avLst/>
          </a:prstGeom>
        </p:spPr>
        <p:txBody>
          <a:bodyPr anchorCtr="0" anchor="t" bIns="91425" lIns="91425" spcFirstLastPara="1" rIns="91425" wrap="square" tIns="91425">
            <a:normAutofit/>
          </a:bodyPr>
          <a:lstStyle/>
          <a:p>
            <a:pPr indent="-304800" lvl="0" marL="457200" rtl="0" algn="just">
              <a:lnSpc>
                <a:spcPct val="9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Pentru a detecta cointegrarea, am utilizat data frame-ul care conține cele două variabile. </a:t>
            </a:r>
            <a:endParaRPr sz="1200">
              <a:solidFill>
                <a:schemeClr val="dk1"/>
              </a:solidFill>
              <a:latin typeface="Times New Roman"/>
              <a:ea typeface="Times New Roman"/>
              <a:cs typeface="Times New Roman"/>
              <a:sym typeface="Times New Roman"/>
            </a:endParaRPr>
          </a:p>
          <a:p>
            <a:pPr indent="-304800" lvl="0" marL="457200" rtl="0" algn="just">
              <a:lnSpc>
                <a:spcPct val="9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În primul rând, </a:t>
            </a:r>
            <a:r>
              <a:rPr b="1" lang="ro" sz="1200">
                <a:solidFill>
                  <a:schemeClr val="dk1"/>
                </a:solidFill>
                <a:latin typeface="Times New Roman"/>
                <a:ea typeface="Times New Roman"/>
                <a:cs typeface="Times New Roman"/>
                <a:sym typeface="Times New Roman"/>
              </a:rPr>
              <a:t>am verificat staționaritatea seriilor</a:t>
            </a:r>
            <a:r>
              <a:rPr lang="ro" sz="1200">
                <a:solidFill>
                  <a:schemeClr val="dk1"/>
                </a:solidFill>
                <a:latin typeface="Times New Roman"/>
                <a:ea typeface="Times New Roman"/>
                <a:cs typeface="Times New Roman"/>
                <a:sym typeface="Times New Roman"/>
              </a:rPr>
              <a:t>, constatând că </a:t>
            </a:r>
            <a:r>
              <a:rPr b="1" lang="ro" sz="1200">
                <a:solidFill>
                  <a:schemeClr val="dk1"/>
                </a:solidFill>
                <a:latin typeface="Times New Roman"/>
                <a:ea typeface="Times New Roman"/>
                <a:cs typeface="Times New Roman"/>
                <a:sym typeface="Times New Roman"/>
              </a:rPr>
              <a:t>ambele serii sunt nestationare</a:t>
            </a:r>
            <a:r>
              <a:rPr lang="ro" sz="1200">
                <a:solidFill>
                  <a:schemeClr val="dk1"/>
                </a:solidFill>
                <a:latin typeface="Times New Roman"/>
                <a:ea typeface="Times New Roman"/>
                <a:cs typeface="Times New Roman"/>
                <a:sym typeface="Times New Roman"/>
              </a:rPr>
              <a:t> în nivel, dar devin staționare după o diferențiere de ordinul întâi. </a:t>
            </a:r>
            <a:endParaRPr sz="1200">
              <a:solidFill>
                <a:schemeClr val="dk1"/>
              </a:solidFill>
              <a:latin typeface="Times New Roman"/>
              <a:ea typeface="Times New Roman"/>
              <a:cs typeface="Times New Roman"/>
              <a:sym typeface="Times New Roman"/>
            </a:endParaRPr>
          </a:p>
          <a:p>
            <a:pPr indent="-304800" lvl="0" marL="457200" rtl="0" algn="just">
              <a:lnSpc>
                <a:spcPct val="9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Având aceste rezultate, am aplicat </a:t>
            </a:r>
            <a:r>
              <a:rPr b="1" lang="ro" sz="1200">
                <a:solidFill>
                  <a:schemeClr val="dk1"/>
                </a:solidFill>
                <a:latin typeface="Times New Roman"/>
                <a:ea typeface="Times New Roman"/>
                <a:cs typeface="Times New Roman"/>
                <a:sym typeface="Times New Roman"/>
              </a:rPr>
              <a:t>testul Engle-Granger</a:t>
            </a:r>
            <a:r>
              <a:rPr lang="ro" sz="1200">
                <a:solidFill>
                  <a:schemeClr val="dk1"/>
                </a:solidFill>
                <a:latin typeface="Times New Roman"/>
                <a:ea typeface="Times New Roman"/>
                <a:cs typeface="Times New Roman"/>
                <a:sym typeface="Times New Roman"/>
              </a:rPr>
              <a:t> pentru a verifica existența unei relații de cointegrare între cele două serii. Acest test presupune estimarea unei regresii simple între variabile și testarea staționarității reziduurilor obținute. Ipoteza nulă a testului este că seriile nu sunt cointegrate, adică nu există o relație stabilă pe termen lung între ele, iar ipoteza alternativă susține existența acestei relații. </a:t>
            </a:r>
            <a:endParaRPr sz="1200">
              <a:solidFill>
                <a:schemeClr val="dk1"/>
              </a:solidFill>
              <a:latin typeface="Times New Roman"/>
              <a:ea typeface="Times New Roman"/>
              <a:cs typeface="Times New Roman"/>
              <a:sym typeface="Times New Roman"/>
            </a:endParaRPr>
          </a:p>
          <a:p>
            <a:pPr indent="-304800" lvl="0" marL="457200" rtl="0" algn="just">
              <a:lnSpc>
                <a:spcPct val="95000"/>
              </a:lnSpc>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Rezultatele testului, efectuate atât pentru regresia cursului pe rezerve, cât și invers, au indicat </a:t>
            </a:r>
            <a:r>
              <a:rPr b="1" lang="ro" sz="1200">
                <a:solidFill>
                  <a:schemeClr val="dk1"/>
                </a:solidFill>
                <a:latin typeface="Times New Roman"/>
                <a:ea typeface="Times New Roman"/>
                <a:cs typeface="Times New Roman"/>
                <a:sym typeface="Times New Roman"/>
              </a:rPr>
              <a:t>respingerea ipotezei nule</a:t>
            </a:r>
            <a:r>
              <a:rPr lang="ro" sz="1200">
                <a:solidFill>
                  <a:schemeClr val="dk1"/>
                </a:solidFill>
                <a:latin typeface="Times New Roman"/>
                <a:ea typeface="Times New Roman"/>
                <a:cs typeface="Times New Roman"/>
                <a:sym typeface="Times New Roman"/>
              </a:rPr>
              <a:t>, confirmând astfel că </a:t>
            </a:r>
            <a:r>
              <a:rPr b="1" lang="ro" sz="1200">
                <a:solidFill>
                  <a:schemeClr val="dk1"/>
                </a:solidFill>
                <a:latin typeface="Times New Roman"/>
                <a:ea typeface="Times New Roman"/>
                <a:cs typeface="Times New Roman"/>
                <a:sym typeface="Times New Roman"/>
              </a:rPr>
              <a:t>cele două serii sunt cointegrate</a:t>
            </a:r>
            <a:r>
              <a:rPr lang="ro" sz="1200">
                <a:solidFill>
                  <a:schemeClr val="dk1"/>
                </a:solidFill>
                <a:latin typeface="Times New Roman"/>
                <a:ea typeface="Times New Roman"/>
                <a:cs typeface="Times New Roman"/>
                <a:sym typeface="Times New Roman"/>
              </a:rPr>
              <a:t>. Aceasta înseamnă că </a:t>
            </a:r>
            <a:r>
              <a:rPr b="1" lang="ro" sz="1200">
                <a:solidFill>
                  <a:schemeClr val="dk1"/>
                </a:solidFill>
                <a:latin typeface="Times New Roman"/>
                <a:ea typeface="Times New Roman"/>
                <a:cs typeface="Times New Roman"/>
                <a:sym typeface="Times New Roman"/>
              </a:rPr>
              <a:t>există o relație stabilă pe termen lung</a:t>
            </a:r>
            <a:r>
              <a:rPr lang="ro" sz="1200">
                <a:solidFill>
                  <a:schemeClr val="dk1"/>
                </a:solidFill>
                <a:latin typeface="Times New Roman"/>
                <a:ea typeface="Times New Roman"/>
                <a:cs typeface="Times New Roman"/>
                <a:sym typeface="Times New Roman"/>
              </a:rPr>
              <a:t> între cursul de schimb și rezervele internaționale, ceea ce oferă o bază solidă pentru modelarea și interpretarea dinamicii acestor variabile economice.</a:t>
            </a:r>
            <a:endParaRPr>
              <a:latin typeface="Times New Roman"/>
              <a:ea typeface="Times New Roman"/>
              <a:cs typeface="Times New Roman"/>
              <a:sym typeface="Times New Roman"/>
            </a:endParaRPr>
          </a:p>
        </p:txBody>
      </p:sp>
      <p:pic>
        <p:nvPicPr>
          <p:cNvPr id="531" name="Google Shape;531;p66"/>
          <p:cNvPicPr preferRelativeResize="0"/>
          <p:nvPr/>
        </p:nvPicPr>
        <p:blipFill>
          <a:blip r:embed="rId3">
            <a:alphaModFix/>
          </a:blip>
          <a:stretch>
            <a:fillRect/>
          </a:stretch>
        </p:blipFill>
        <p:spPr>
          <a:xfrm>
            <a:off x="5230775" y="17425"/>
            <a:ext cx="3197650" cy="2308350"/>
          </a:xfrm>
          <a:prstGeom prst="rect">
            <a:avLst/>
          </a:prstGeom>
          <a:noFill/>
          <a:ln>
            <a:noFill/>
          </a:ln>
        </p:spPr>
      </p:pic>
      <p:pic>
        <p:nvPicPr>
          <p:cNvPr id="532" name="Google Shape;532;p66"/>
          <p:cNvPicPr preferRelativeResize="0"/>
          <p:nvPr/>
        </p:nvPicPr>
        <p:blipFill>
          <a:blip r:embed="rId4">
            <a:alphaModFix/>
          </a:blip>
          <a:stretch>
            <a:fillRect/>
          </a:stretch>
        </p:blipFill>
        <p:spPr>
          <a:xfrm>
            <a:off x="5349150" y="2728825"/>
            <a:ext cx="3303450" cy="2120950"/>
          </a:xfrm>
          <a:prstGeom prst="rect">
            <a:avLst/>
          </a:prstGeom>
          <a:noFill/>
          <a:ln>
            <a:noFill/>
          </a:ln>
        </p:spPr>
      </p:pic>
      <p:sp>
        <p:nvSpPr>
          <p:cNvPr id="533" name="Google Shape;533;p66"/>
          <p:cNvSpPr txBox="1"/>
          <p:nvPr/>
        </p:nvSpPr>
        <p:spPr>
          <a:xfrm>
            <a:off x="6402225" y="2325775"/>
            <a:ext cx="839700" cy="3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300">
                <a:solidFill>
                  <a:schemeClr val="dk2"/>
                </a:solidFill>
                <a:latin typeface="Times New Roman"/>
                <a:ea typeface="Times New Roman"/>
                <a:cs typeface="Times New Roman"/>
                <a:sym typeface="Times New Roman"/>
              </a:rPr>
              <a:t>Tabel 38</a:t>
            </a:r>
            <a:endParaRPr sz="1300">
              <a:solidFill>
                <a:schemeClr val="dk2"/>
              </a:solidFill>
              <a:latin typeface="Times New Roman"/>
              <a:ea typeface="Times New Roman"/>
              <a:cs typeface="Times New Roman"/>
              <a:sym typeface="Times New Roman"/>
            </a:endParaRPr>
          </a:p>
        </p:txBody>
      </p:sp>
      <p:sp>
        <p:nvSpPr>
          <p:cNvPr id="534" name="Google Shape;534;p66"/>
          <p:cNvSpPr txBox="1"/>
          <p:nvPr/>
        </p:nvSpPr>
        <p:spPr>
          <a:xfrm>
            <a:off x="6402225" y="4870200"/>
            <a:ext cx="839700" cy="2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300">
                <a:solidFill>
                  <a:schemeClr val="dk2"/>
                </a:solidFill>
                <a:latin typeface="Times New Roman"/>
                <a:ea typeface="Times New Roman"/>
                <a:cs typeface="Times New Roman"/>
                <a:sym typeface="Times New Roman"/>
              </a:rPr>
              <a:t>Tabel 39</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220">
                <a:latin typeface="Times New Roman"/>
                <a:ea typeface="Times New Roman"/>
                <a:cs typeface="Times New Roman"/>
                <a:sym typeface="Times New Roman"/>
              </a:rPr>
              <a:t>	Justificarea alegerii modelului VECM</a:t>
            </a:r>
            <a:endParaRPr b="1" sz="2220">
              <a:latin typeface="Times New Roman"/>
              <a:ea typeface="Times New Roman"/>
              <a:cs typeface="Times New Roman"/>
              <a:sym typeface="Times New Roman"/>
            </a:endParaRPr>
          </a:p>
        </p:txBody>
      </p:sp>
      <p:sp>
        <p:nvSpPr>
          <p:cNvPr id="540" name="Google Shape;540;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Modelul VECM este o extensie a modelului VAR, conceput special pentru situațiile în care variabilele analizate sunt </a:t>
            </a:r>
            <a:r>
              <a:rPr i="1" lang="ro" sz="1200">
                <a:solidFill>
                  <a:schemeClr val="dk1"/>
                </a:solidFill>
                <a:latin typeface="Times New Roman"/>
                <a:ea typeface="Times New Roman"/>
                <a:cs typeface="Times New Roman"/>
                <a:sym typeface="Times New Roman"/>
              </a:rPr>
              <a:t>cointegrate</a:t>
            </a:r>
            <a:r>
              <a:rPr lang="ro" sz="1200">
                <a:solidFill>
                  <a:schemeClr val="dk1"/>
                </a:solidFill>
                <a:latin typeface="Times New Roman"/>
                <a:ea typeface="Times New Roman"/>
                <a:cs typeface="Times New Roman"/>
                <a:sym typeface="Times New Roman"/>
              </a:rPr>
              <a:t>, adică există o relație stabilă pe termen lung între ele. Aceasta înseamnă că, deși variabilele pot fi ne-staționare individual, o combinație liniară a acestora este staționară, reflectând un echilibru pe termen lung.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Modelul VAR aplicat direct pe datele în niveluri nu ia în considerare această relație de echilibru și poate conduce la rezultate inadecvate. În schimb, VECM introduce un termen de corecție a erorilor care ajustează dinamica pe termen scurt astfel încât să respecte această relație pe termen lung.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VECM păstrează informațiile valoroase despre legătura pe termen lung dintre variabile, pe care modelul VAR le pierde atunci când se aplică diferențierea pentru a asigura staționaritatea.</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Alegerea VECM este susținută de testele de cointegrare, care au confirmat existența relațiilor pe termen lung între cursul de schimb si rezervele internationale. </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rPr lang="ro" sz="1200">
                <a:solidFill>
                  <a:schemeClr val="dk1"/>
                </a:solidFill>
                <a:latin typeface="Times New Roman"/>
                <a:ea typeface="Times New Roman"/>
                <a:cs typeface="Times New Roman"/>
                <a:sym typeface="Times New Roman"/>
              </a:rPr>
              <a:t>Astfel, pentru a asigura o analiză riguroasă și o prognoză corectă, vom continua cu modelul VECM, care este mai potrivit pentru datele noastre și scopul analizei.</a:t>
            </a:r>
            <a:endParaRPr sz="1200">
              <a:solidFill>
                <a:schemeClr val="dk1"/>
              </a:solidFill>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8"/>
          <p:cNvSpPr txBox="1"/>
          <p:nvPr>
            <p:ph type="title"/>
          </p:nvPr>
        </p:nvSpPr>
        <p:spPr>
          <a:xfrm>
            <a:off x="179275" y="0"/>
            <a:ext cx="1984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Modelul VECM</a:t>
            </a:r>
            <a:endParaRPr b="1" sz="2020">
              <a:latin typeface="Times New Roman"/>
              <a:ea typeface="Times New Roman"/>
              <a:cs typeface="Times New Roman"/>
              <a:sym typeface="Times New Roman"/>
            </a:endParaRPr>
          </a:p>
        </p:txBody>
      </p:sp>
      <p:sp>
        <p:nvSpPr>
          <p:cNvPr id="546" name="Google Shape;546;p68"/>
          <p:cNvSpPr txBox="1"/>
          <p:nvPr>
            <p:ph idx="1" type="body"/>
          </p:nvPr>
        </p:nvSpPr>
        <p:spPr>
          <a:xfrm>
            <a:off x="61025" y="2792650"/>
            <a:ext cx="8882700" cy="2290800"/>
          </a:xfrm>
          <a:prstGeom prst="rect">
            <a:avLst/>
          </a:prstGeom>
        </p:spPr>
        <p:txBody>
          <a:bodyPr anchorCtr="0" anchor="t" bIns="91425" lIns="91425" spcFirstLastPara="1" rIns="91425" wrap="square" tIns="91425">
            <a:noAutofit/>
          </a:bodyPr>
          <a:lstStyle/>
          <a:p>
            <a:pPr indent="-298450" lvl="0" marL="457200" rtl="0" algn="just">
              <a:spcBef>
                <a:spcPts val="0"/>
              </a:spcBef>
              <a:spcAft>
                <a:spcPts val="0"/>
              </a:spcAft>
              <a:buClr>
                <a:schemeClr val="dk1"/>
              </a:buClr>
              <a:buSzPts val="1100"/>
              <a:buFont typeface="Times New Roman"/>
              <a:buChar char="●"/>
            </a:pPr>
            <a:r>
              <a:rPr lang="ro" sz="1100">
                <a:solidFill>
                  <a:schemeClr val="dk1"/>
                </a:solidFill>
                <a:latin typeface="Times New Roman"/>
                <a:ea typeface="Times New Roman"/>
                <a:cs typeface="Times New Roman"/>
                <a:sym typeface="Times New Roman"/>
              </a:rPr>
              <a:t>Vectorul de cointegrare indică că </a:t>
            </a:r>
            <a:r>
              <a:rPr b="1" lang="ro" sz="1100">
                <a:solidFill>
                  <a:schemeClr val="dk1"/>
                </a:solidFill>
                <a:latin typeface="Times New Roman"/>
                <a:ea typeface="Times New Roman"/>
                <a:cs typeface="Times New Roman"/>
                <a:sym typeface="Times New Roman"/>
              </a:rPr>
              <a:t>relația de echilibru pe termen lung</a:t>
            </a:r>
            <a:r>
              <a:rPr lang="ro" sz="1100">
                <a:solidFill>
                  <a:schemeClr val="dk1"/>
                </a:solidFill>
                <a:latin typeface="Times New Roman"/>
                <a:ea typeface="Times New Roman"/>
                <a:cs typeface="Times New Roman"/>
                <a:sym typeface="Times New Roman"/>
              </a:rPr>
              <a:t> este exprimată prin ecuația:    </a:t>
            </a:r>
            <a:r>
              <a:rPr b="1" lang="ro" sz="1100">
                <a:solidFill>
                  <a:schemeClr val="dk1"/>
                </a:solidFill>
                <a:latin typeface="Times New Roman"/>
                <a:ea typeface="Times New Roman"/>
                <a:cs typeface="Times New Roman"/>
                <a:sym typeface="Times New Roman"/>
              </a:rPr>
              <a:t>curs - 0.792 * rezerve = 0</a:t>
            </a:r>
            <a:r>
              <a:rPr lang="ro" sz="1100">
                <a:solidFill>
                  <a:schemeClr val="dk1"/>
                </a:solidFill>
                <a:latin typeface="Times New Roman"/>
                <a:ea typeface="Times New Roman"/>
                <a:cs typeface="Times New Roman"/>
                <a:sym typeface="Times New Roman"/>
              </a:rPr>
              <a:t>, ceea ce înseamnă că </a:t>
            </a:r>
            <a:r>
              <a:rPr b="1" lang="ro" sz="1100">
                <a:solidFill>
                  <a:schemeClr val="dk1"/>
                </a:solidFill>
                <a:latin typeface="Times New Roman"/>
                <a:ea typeface="Times New Roman"/>
                <a:cs typeface="Times New Roman"/>
                <a:sym typeface="Times New Roman"/>
              </a:rPr>
              <a:t>cursul de schimb este variabila de referință</a:t>
            </a:r>
            <a:r>
              <a:rPr lang="ro" sz="1100">
                <a:solidFill>
                  <a:schemeClr val="dk1"/>
                </a:solidFill>
                <a:latin typeface="Times New Roman"/>
                <a:ea typeface="Times New Roman"/>
                <a:cs typeface="Times New Roman"/>
                <a:sym typeface="Times New Roman"/>
              </a:rPr>
              <a:t>, iar între curs și rezerve există o </a:t>
            </a:r>
            <a:r>
              <a:rPr b="1" lang="ro" sz="1100">
                <a:solidFill>
                  <a:schemeClr val="dk1"/>
                </a:solidFill>
                <a:latin typeface="Times New Roman"/>
                <a:ea typeface="Times New Roman"/>
                <a:cs typeface="Times New Roman"/>
                <a:sym typeface="Times New Roman"/>
              </a:rPr>
              <a:t>relație negativă stabilă</a:t>
            </a:r>
            <a:r>
              <a:rPr lang="ro" sz="1100">
                <a:solidFill>
                  <a:schemeClr val="dk1"/>
                </a:solidFill>
                <a:latin typeface="Times New Roman"/>
                <a:ea typeface="Times New Roman"/>
                <a:cs typeface="Times New Roman"/>
                <a:sym typeface="Times New Roman"/>
              </a:rPr>
              <a:t>, cu o constantă apropiată de zero. </a:t>
            </a:r>
            <a:endParaRPr sz="1100">
              <a:solidFill>
                <a:schemeClr val="dk1"/>
              </a:solidFill>
              <a:latin typeface="Times New Roman"/>
              <a:ea typeface="Times New Roman"/>
              <a:cs typeface="Times New Roman"/>
              <a:sym typeface="Times New Roman"/>
            </a:endParaRPr>
          </a:p>
          <a:p>
            <a:pPr indent="-298450" lvl="0" marL="457200" rtl="0" algn="just">
              <a:spcBef>
                <a:spcPts val="0"/>
              </a:spcBef>
              <a:spcAft>
                <a:spcPts val="0"/>
              </a:spcAft>
              <a:buClr>
                <a:schemeClr val="dk1"/>
              </a:buClr>
              <a:buSzPts val="1100"/>
              <a:buFont typeface="Times New Roman"/>
              <a:buChar char="●"/>
            </a:pPr>
            <a:r>
              <a:rPr lang="ro" sz="1100">
                <a:solidFill>
                  <a:schemeClr val="dk1"/>
                </a:solidFill>
                <a:latin typeface="Times New Roman"/>
                <a:ea typeface="Times New Roman"/>
                <a:cs typeface="Times New Roman"/>
                <a:sym typeface="Times New Roman"/>
              </a:rPr>
              <a:t>Termenul de corecție a erorii </a:t>
            </a:r>
            <a:r>
              <a:rPr b="1" lang="ro" sz="1100">
                <a:solidFill>
                  <a:schemeClr val="dk1"/>
                </a:solidFill>
                <a:latin typeface="Times New Roman"/>
                <a:ea typeface="Times New Roman"/>
                <a:cs typeface="Times New Roman"/>
                <a:sym typeface="Times New Roman"/>
              </a:rPr>
              <a:t>(ECT)</a:t>
            </a:r>
            <a:r>
              <a:rPr lang="ro" sz="1100">
                <a:solidFill>
                  <a:schemeClr val="dk1"/>
                </a:solidFill>
                <a:latin typeface="Times New Roman"/>
                <a:ea typeface="Times New Roman"/>
                <a:cs typeface="Times New Roman"/>
                <a:sym typeface="Times New Roman"/>
              </a:rPr>
              <a:t> are </a:t>
            </a:r>
            <a:r>
              <a:rPr b="1" lang="ro" sz="1100">
                <a:solidFill>
                  <a:schemeClr val="dk1"/>
                </a:solidFill>
                <a:latin typeface="Times New Roman"/>
                <a:ea typeface="Times New Roman"/>
                <a:cs typeface="Times New Roman"/>
                <a:sym typeface="Times New Roman"/>
              </a:rPr>
              <a:t>semnificație marginală</a:t>
            </a:r>
            <a:r>
              <a:rPr lang="ro" sz="1100">
                <a:solidFill>
                  <a:schemeClr val="dk1"/>
                </a:solidFill>
                <a:latin typeface="Times New Roman"/>
                <a:ea typeface="Times New Roman"/>
                <a:cs typeface="Times New Roman"/>
                <a:sym typeface="Times New Roman"/>
              </a:rPr>
              <a:t> în ecuația cursului, cu un coeficient negativ (-0.0169), sugerând că atunci când există o abatere pozitivă față de echilibru, cursul tinde să scadă în perioada următoare pentru a reveni spre echilibru. În ecuația cursului, lagul 1 este semnificativ pozitiv (0.291), indicând persistența variațiilor cursului, în timp ce lagul 2 și rezervele </a:t>
            </a:r>
            <a:r>
              <a:rPr lang="ro" sz="1100">
                <a:solidFill>
                  <a:schemeClr val="dk1"/>
                </a:solidFill>
                <a:latin typeface="Times New Roman"/>
                <a:ea typeface="Times New Roman"/>
                <a:cs typeface="Times New Roman"/>
                <a:sym typeface="Times New Roman"/>
              </a:rPr>
              <a:t>internaționale</a:t>
            </a:r>
            <a:r>
              <a:rPr lang="ro" sz="1100">
                <a:solidFill>
                  <a:schemeClr val="dk1"/>
                </a:solidFill>
                <a:latin typeface="Times New Roman"/>
                <a:ea typeface="Times New Roman"/>
                <a:cs typeface="Times New Roman"/>
                <a:sym typeface="Times New Roman"/>
              </a:rPr>
              <a:t> nu sunt semnificative. </a:t>
            </a:r>
            <a:endParaRPr sz="1100">
              <a:solidFill>
                <a:schemeClr val="dk1"/>
              </a:solidFill>
              <a:latin typeface="Times New Roman"/>
              <a:ea typeface="Times New Roman"/>
              <a:cs typeface="Times New Roman"/>
              <a:sym typeface="Times New Roman"/>
            </a:endParaRPr>
          </a:p>
          <a:p>
            <a:pPr indent="-298450" lvl="0" marL="457200" rtl="0" algn="just">
              <a:spcBef>
                <a:spcPts val="0"/>
              </a:spcBef>
              <a:spcAft>
                <a:spcPts val="0"/>
              </a:spcAft>
              <a:buClr>
                <a:schemeClr val="dk1"/>
              </a:buClr>
              <a:buSzPts val="1100"/>
              <a:buFont typeface="Times New Roman"/>
              <a:buChar char="●"/>
            </a:pPr>
            <a:r>
              <a:rPr lang="ro" sz="1100">
                <a:solidFill>
                  <a:schemeClr val="dk1"/>
                </a:solidFill>
                <a:latin typeface="Times New Roman"/>
                <a:ea typeface="Times New Roman"/>
                <a:cs typeface="Times New Roman"/>
                <a:sym typeface="Times New Roman"/>
              </a:rPr>
              <a:t>În ecuația rezervelor valutare, </a:t>
            </a:r>
            <a:r>
              <a:rPr b="1" lang="ro" sz="1100">
                <a:solidFill>
                  <a:schemeClr val="dk1"/>
                </a:solidFill>
                <a:latin typeface="Times New Roman"/>
                <a:ea typeface="Times New Roman"/>
                <a:cs typeface="Times New Roman"/>
                <a:sym typeface="Times New Roman"/>
              </a:rPr>
              <a:t>ECT este nesemnificativ</a:t>
            </a:r>
            <a:r>
              <a:rPr lang="ro" sz="1100">
                <a:solidFill>
                  <a:schemeClr val="dk1"/>
                </a:solidFill>
                <a:latin typeface="Times New Roman"/>
                <a:ea typeface="Times New Roman"/>
                <a:cs typeface="Times New Roman"/>
                <a:sym typeface="Times New Roman"/>
              </a:rPr>
              <a:t> (-0.0041), iar coeficienții lagurilor sunt </a:t>
            </a:r>
            <a:r>
              <a:rPr b="1" lang="ro" sz="1100">
                <a:solidFill>
                  <a:schemeClr val="dk1"/>
                </a:solidFill>
                <a:latin typeface="Times New Roman"/>
                <a:ea typeface="Times New Roman"/>
                <a:cs typeface="Times New Roman"/>
                <a:sym typeface="Times New Roman"/>
              </a:rPr>
              <a:t>în general nesemnificativi sau marginal semnificativi</a:t>
            </a:r>
            <a:r>
              <a:rPr lang="ro" sz="1100">
                <a:solidFill>
                  <a:schemeClr val="dk1"/>
                </a:solidFill>
                <a:latin typeface="Times New Roman"/>
                <a:ea typeface="Times New Roman"/>
                <a:cs typeface="Times New Roman"/>
                <a:sym typeface="Times New Roman"/>
              </a:rPr>
              <a:t> (la lagul 2, pentru curs), ceea ce indică faptul că dinamica rezervelor nu este bine explicată de propriile laguri sau de lag-urile cursului. </a:t>
            </a:r>
            <a:endParaRPr sz="1100">
              <a:solidFill>
                <a:schemeClr val="dk1"/>
              </a:solidFill>
              <a:latin typeface="Times New Roman"/>
              <a:ea typeface="Times New Roman"/>
              <a:cs typeface="Times New Roman"/>
              <a:sym typeface="Times New Roman"/>
            </a:endParaRPr>
          </a:p>
          <a:p>
            <a:pPr indent="-298450" lvl="0" marL="457200" rtl="0" algn="just">
              <a:spcBef>
                <a:spcPts val="0"/>
              </a:spcBef>
              <a:spcAft>
                <a:spcPts val="0"/>
              </a:spcAft>
              <a:buClr>
                <a:schemeClr val="dk1"/>
              </a:buClr>
              <a:buSzPts val="1100"/>
              <a:buFont typeface="Times New Roman"/>
              <a:buChar char="●"/>
            </a:pPr>
            <a:r>
              <a:rPr lang="ro" sz="1100">
                <a:solidFill>
                  <a:schemeClr val="dk1"/>
                </a:solidFill>
                <a:latin typeface="Times New Roman"/>
                <a:ea typeface="Times New Roman"/>
                <a:cs typeface="Times New Roman"/>
                <a:sym typeface="Times New Roman"/>
              </a:rPr>
              <a:t>Astfel, </a:t>
            </a:r>
            <a:r>
              <a:rPr b="1" lang="ro" sz="1100">
                <a:solidFill>
                  <a:schemeClr val="dk1"/>
                </a:solidFill>
                <a:latin typeface="Times New Roman"/>
                <a:ea typeface="Times New Roman"/>
                <a:cs typeface="Times New Roman"/>
                <a:sym typeface="Times New Roman"/>
              </a:rPr>
              <a:t>cursul de schimb</a:t>
            </a:r>
            <a:r>
              <a:rPr lang="ro" sz="1100">
                <a:solidFill>
                  <a:schemeClr val="dk1"/>
                </a:solidFill>
                <a:latin typeface="Times New Roman"/>
                <a:ea typeface="Times New Roman"/>
                <a:cs typeface="Times New Roman"/>
                <a:sym typeface="Times New Roman"/>
              </a:rPr>
              <a:t> este variabila care </a:t>
            </a:r>
            <a:r>
              <a:rPr b="1" lang="ro" sz="1100">
                <a:solidFill>
                  <a:schemeClr val="dk1"/>
                </a:solidFill>
                <a:latin typeface="Times New Roman"/>
                <a:ea typeface="Times New Roman"/>
                <a:cs typeface="Times New Roman"/>
                <a:sym typeface="Times New Roman"/>
              </a:rPr>
              <a:t>corectează dezechilibrul</a:t>
            </a:r>
            <a:r>
              <a:rPr lang="ro" sz="1100">
                <a:solidFill>
                  <a:schemeClr val="dk1"/>
                </a:solidFill>
                <a:latin typeface="Times New Roman"/>
                <a:ea typeface="Times New Roman"/>
                <a:cs typeface="Times New Roman"/>
                <a:sym typeface="Times New Roman"/>
              </a:rPr>
              <a:t> </a:t>
            </a:r>
            <a:r>
              <a:rPr b="1" lang="ro" sz="1100">
                <a:solidFill>
                  <a:schemeClr val="dk1"/>
                </a:solidFill>
                <a:latin typeface="Times New Roman"/>
                <a:ea typeface="Times New Roman"/>
                <a:cs typeface="Times New Roman"/>
                <a:sym typeface="Times New Roman"/>
              </a:rPr>
              <a:t>pe termen lung</a:t>
            </a:r>
            <a:r>
              <a:rPr lang="ro" sz="1100">
                <a:solidFill>
                  <a:schemeClr val="dk1"/>
                </a:solidFill>
                <a:latin typeface="Times New Roman"/>
                <a:ea typeface="Times New Roman"/>
                <a:cs typeface="Times New Roman"/>
                <a:sym typeface="Times New Roman"/>
              </a:rPr>
              <a:t>, </a:t>
            </a:r>
            <a:r>
              <a:rPr lang="ro" sz="1100">
                <a:solidFill>
                  <a:schemeClr val="dk1"/>
                </a:solidFill>
                <a:latin typeface="Times New Roman"/>
                <a:ea typeface="Times New Roman"/>
                <a:cs typeface="Times New Roman"/>
                <a:sym typeface="Times New Roman"/>
              </a:rPr>
              <a:t>ajutându-se</a:t>
            </a:r>
            <a:r>
              <a:rPr lang="ro" sz="1100">
                <a:solidFill>
                  <a:schemeClr val="dk1"/>
                </a:solidFill>
                <a:latin typeface="Times New Roman"/>
                <a:ea typeface="Times New Roman"/>
                <a:cs typeface="Times New Roman"/>
                <a:sym typeface="Times New Roman"/>
              </a:rPr>
              <a:t> lent spre relația de echilibru cu rezervele, în timp ce rezervele internaționale nu reacționează semnificativ la deviațiile de la echilibru în acest model. În concluzie, modelul evidențiază o dinamică mai puternică și predictibilă pentru curs decât pentru rezerve.</a:t>
            </a:r>
            <a:endParaRPr sz="1100">
              <a:latin typeface="Times New Roman"/>
              <a:ea typeface="Times New Roman"/>
              <a:cs typeface="Times New Roman"/>
              <a:sym typeface="Times New Roman"/>
            </a:endParaRPr>
          </a:p>
        </p:txBody>
      </p:sp>
      <p:sp>
        <p:nvSpPr>
          <p:cNvPr id="547" name="Google Shape;547;p68"/>
          <p:cNvSpPr txBox="1"/>
          <p:nvPr/>
        </p:nvSpPr>
        <p:spPr>
          <a:xfrm>
            <a:off x="416675" y="431150"/>
            <a:ext cx="8171400" cy="572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200"/>
              </a:spcAft>
              <a:buClr>
                <a:schemeClr val="dk1"/>
              </a:buClr>
              <a:buSzPts val="1100"/>
              <a:buFont typeface="Arial"/>
              <a:buNone/>
            </a:pPr>
            <a:r>
              <a:rPr lang="ro" sz="1200">
                <a:solidFill>
                  <a:schemeClr val="dk1"/>
                </a:solidFill>
                <a:latin typeface="Times New Roman"/>
                <a:ea typeface="Times New Roman"/>
                <a:cs typeface="Times New Roman"/>
                <a:sym typeface="Times New Roman"/>
              </a:rPr>
              <a:t>Modelul VECM a fost estimat utilizând </a:t>
            </a:r>
            <a:r>
              <a:rPr b="1" lang="ro" sz="1200">
                <a:solidFill>
                  <a:schemeClr val="dk1"/>
                </a:solidFill>
                <a:latin typeface="Times New Roman"/>
                <a:ea typeface="Times New Roman"/>
                <a:cs typeface="Times New Roman"/>
                <a:sym typeface="Times New Roman"/>
              </a:rPr>
              <a:t>metoda 2OLS</a:t>
            </a:r>
            <a:r>
              <a:rPr lang="ro" sz="1200">
                <a:solidFill>
                  <a:schemeClr val="dk1"/>
                </a:solidFill>
                <a:latin typeface="Times New Roman"/>
                <a:ea typeface="Times New Roman"/>
                <a:cs typeface="Times New Roman"/>
                <a:sym typeface="Times New Roman"/>
              </a:rPr>
              <a:t>, corespunzătoare </a:t>
            </a:r>
            <a:r>
              <a:rPr b="1" lang="ro" sz="1200">
                <a:solidFill>
                  <a:schemeClr val="dk1"/>
                </a:solidFill>
                <a:latin typeface="Times New Roman"/>
                <a:ea typeface="Times New Roman"/>
                <a:cs typeface="Times New Roman"/>
                <a:sym typeface="Times New Roman"/>
              </a:rPr>
              <a:t>metodei Engle-Granger</a:t>
            </a:r>
            <a:r>
              <a:rPr lang="ro" sz="1200">
                <a:solidFill>
                  <a:schemeClr val="dk1"/>
                </a:solidFill>
                <a:latin typeface="Times New Roman"/>
                <a:ea typeface="Times New Roman"/>
                <a:cs typeface="Times New Roman"/>
                <a:sym typeface="Times New Roman"/>
              </a:rPr>
              <a:t>, având în vedere existența unei singure relații de cointegrare între variabile. </a:t>
            </a:r>
            <a:r>
              <a:rPr b="1" lang="ro" sz="1200">
                <a:solidFill>
                  <a:schemeClr val="dk1"/>
                </a:solidFill>
                <a:latin typeface="Times New Roman"/>
                <a:ea typeface="Times New Roman"/>
                <a:cs typeface="Times New Roman"/>
                <a:sym typeface="Times New Roman"/>
              </a:rPr>
              <a:t>Numărul de laguri</a:t>
            </a:r>
            <a:r>
              <a:rPr lang="ro" sz="1200">
                <a:solidFill>
                  <a:schemeClr val="dk1"/>
                </a:solidFill>
                <a:latin typeface="Times New Roman"/>
                <a:ea typeface="Times New Roman"/>
                <a:cs typeface="Times New Roman"/>
                <a:sym typeface="Times New Roman"/>
              </a:rPr>
              <a:t> utilizat în model a fost </a:t>
            </a:r>
            <a:r>
              <a:rPr b="1" lang="ro" sz="1200">
                <a:solidFill>
                  <a:schemeClr val="dk1"/>
                </a:solidFill>
                <a:latin typeface="Times New Roman"/>
                <a:ea typeface="Times New Roman"/>
                <a:cs typeface="Times New Roman"/>
                <a:sym typeface="Times New Roman"/>
              </a:rPr>
              <a:t>2</a:t>
            </a:r>
            <a:r>
              <a:rPr lang="ro" sz="1200">
                <a:solidFill>
                  <a:schemeClr val="dk1"/>
                </a:solidFill>
                <a:latin typeface="Times New Roman"/>
                <a:ea typeface="Times New Roman"/>
                <a:cs typeface="Times New Roman"/>
                <a:sym typeface="Times New Roman"/>
              </a:rPr>
              <a:t>, corespunzător unui model VAR cu 3 lag-uri, conform selecției anterioare. </a:t>
            </a:r>
            <a:endParaRPr b="1" sz="1800">
              <a:solidFill>
                <a:schemeClr val="dk2"/>
              </a:solidFill>
            </a:endParaRPr>
          </a:p>
        </p:txBody>
      </p:sp>
      <p:pic>
        <p:nvPicPr>
          <p:cNvPr id="548" name="Google Shape;548;p68"/>
          <p:cNvPicPr preferRelativeResize="0"/>
          <p:nvPr/>
        </p:nvPicPr>
        <p:blipFill>
          <a:blip r:embed="rId3">
            <a:alphaModFix/>
          </a:blip>
          <a:stretch>
            <a:fillRect/>
          </a:stretch>
        </p:blipFill>
        <p:spPr>
          <a:xfrm>
            <a:off x="902800" y="1175075"/>
            <a:ext cx="7048505" cy="1446325"/>
          </a:xfrm>
          <a:prstGeom prst="rect">
            <a:avLst/>
          </a:prstGeom>
          <a:noFill/>
          <a:ln>
            <a:noFill/>
          </a:ln>
        </p:spPr>
      </p:pic>
      <p:sp>
        <p:nvSpPr>
          <p:cNvPr id="549" name="Google Shape;549;p68"/>
          <p:cNvSpPr txBox="1"/>
          <p:nvPr/>
        </p:nvSpPr>
        <p:spPr>
          <a:xfrm>
            <a:off x="3336925" y="2621400"/>
            <a:ext cx="1624800" cy="3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1200">
                <a:solidFill>
                  <a:srgbClr val="1D2125"/>
                </a:solidFill>
                <a:latin typeface="Times New Roman"/>
                <a:ea typeface="Times New Roman"/>
                <a:cs typeface="Times New Roman"/>
                <a:sym typeface="Times New Roman"/>
              </a:rPr>
              <a:t>Tabel</a:t>
            </a:r>
            <a:r>
              <a:rPr lang="ro" sz="1200">
                <a:solidFill>
                  <a:schemeClr val="dk2"/>
                </a:solidFill>
                <a:latin typeface="Times New Roman"/>
                <a:ea typeface="Times New Roman"/>
                <a:cs typeface="Times New Roman"/>
                <a:sym typeface="Times New Roman"/>
              </a:rPr>
              <a:t> 40</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9"/>
          <p:cNvSpPr txBox="1"/>
          <p:nvPr>
            <p:ph type="title"/>
          </p:nvPr>
        </p:nvSpPr>
        <p:spPr>
          <a:xfrm>
            <a:off x="16130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00">
                <a:latin typeface="Times New Roman"/>
                <a:ea typeface="Times New Roman"/>
                <a:cs typeface="Times New Roman"/>
                <a:sym typeface="Times New Roman"/>
              </a:rPr>
              <a:t>Testul Johansen </a:t>
            </a:r>
            <a:r>
              <a:rPr b="1" lang="ro" sz="2000">
                <a:latin typeface="Times New Roman"/>
                <a:ea typeface="Times New Roman"/>
                <a:cs typeface="Times New Roman"/>
                <a:sym typeface="Times New Roman"/>
              </a:rPr>
              <a:t>și</a:t>
            </a:r>
            <a:r>
              <a:rPr b="1" lang="ro" sz="2000">
                <a:latin typeface="Times New Roman"/>
                <a:ea typeface="Times New Roman"/>
                <a:cs typeface="Times New Roman"/>
                <a:sym typeface="Times New Roman"/>
              </a:rPr>
              <a:t> transformarea modelului VAR </a:t>
            </a:r>
            <a:r>
              <a:rPr b="1" lang="ro" sz="2000">
                <a:latin typeface="Times New Roman"/>
                <a:ea typeface="Times New Roman"/>
                <a:cs typeface="Times New Roman"/>
                <a:sym typeface="Times New Roman"/>
              </a:rPr>
              <a:t>în</a:t>
            </a:r>
            <a:r>
              <a:rPr b="1" lang="ro" sz="2000">
                <a:latin typeface="Times New Roman"/>
                <a:ea typeface="Times New Roman"/>
                <a:cs typeface="Times New Roman"/>
                <a:sym typeface="Times New Roman"/>
              </a:rPr>
              <a:t> VECM</a:t>
            </a:r>
            <a:endParaRPr b="1" sz="2000">
              <a:latin typeface="Times New Roman"/>
              <a:ea typeface="Times New Roman"/>
              <a:cs typeface="Times New Roman"/>
              <a:sym typeface="Times New Roman"/>
            </a:endParaRPr>
          </a:p>
        </p:txBody>
      </p:sp>
      <p:sp>
        <p:nvSpPr>
          <p:cNvPr id="555" name="Google Shape;555;p69"/>
          <p:cNvSpPr txBox="1"/>
          <p:nvPr>
            <p:ph idx="1" type="body"/>
          </p:nvPr>
        </p:nvSpPr>
        <p:spPr>
          <a:xfrm>
            <a:off x="0" y="3408125"/>
            <a:ext cx="9077400" cy="165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lang="ro" sz="1200">
                <a:solidFill>
                  <a:schemeClr val="dk1"/>
                </a:solidFill>
                <a:latin typeface="Times New Roman"/>
                <a:ea typeface="Times New Roman"/>
                <a:cs typeface="Times New Roman"/>
                <a:sym typeface="Times New Roman"/>
              </a:rPr>
              <a:t>  </a:t>
            </a:r>
            <a:r>
              <a:rPr b="1" lang="ro" sz="1200">
                <a:solidFill>
                  <a:schemeClr val="dk1"/>
                </a:solidFill>
                <a:latin typeface="Times New Roman"/>
                <a:ea typeface="Times New Roman"/>
                <a:cs typeface="Times New Roman"/>
                <a:sym typeface="Times New Roman"/>
              </a:rPr>
              <a:t>Testul Johansen</a:t>
            </a:r>
            <a:r>
              <a:rPr lang="ro" sz="1200">
                <a:solidFill>
                  <a:schemeClr val="dk1"/>
                </a:solidFill>
                <a:latin typeface="Times New Roman"/>
                <a:ea typeface="Times New Roman"/>
                <a:cs typeface="Times New Roman"/>
                <a:sym typeface="Times New Roman"/>
              </a:rPr>
              <a:t> este utilizat </a:t>
            </a:r>
            <a:r>
              <a:rPr b="1" lang="ro" sz="1200">
                <a:solidFill>
                  <a:schemeClr val="dk1"/>
                </a:solidFill>
                <a:latin typeface="Times New Roman"/>
                <a:ea typeface="Times New Roman"/>
                <a:cs typeface="Times New Roman"/>
                <a:sym typeface="Times New Roman"/>
              </a:rPr>
              <a:t>pentru a verifica existența relațiilor de cointegrare între variabile</a:t>
            </a:r>
            <a:r>
              <a:rPr lang="ro" sz="1200">
                <a:solidFill>
                  <a:schemeClr val="dk1"/>
                </a:solidFill>
                <a:latin typeface="Times New Roman"/>
                <a:ea typeface="Times New Roman"/>
                <a:cs typeface="Times New Roman"/>
                <a:sym typeface="Times New Roman"/>
              </a:rPr>
              <a:t> și reprezintă baza estimării unui model VECM. În cazul analizat, testul indică e</a:t>
            </a:r>
            <a:r>
              <a:rPr b="1" lang="ro" sz="1200">
                <a:solidFill>
                  <a:schemeClr val="dk1"/>
                </a:solidFill>
                <a:latin typeface="Times New Roman"/>
                <a:ea typeface="Times New Roman"/>
                <a:cs typeface="Times New Roman"/>
                <a:sym typeface="Times New Roman"/>
              </a:rPr>
              <a:t>xistența unei singure relații de cointegrare între cursul de schimb și rezervele internaționale</a:t>
            </a:r>
            <a:r>
              <a:rPr lang="ro" sz="1200">
                <a:solidFill>
                  <a:schemeClr val="dk1"/>
                </a:solidFill>
                <a:latin typeface="Times New Roman"/>
                <a:ea typeface="Times New Roman"/>
                <a:cs typeface="Times New Roman"/>
                <a:sym typeface="Times New Roman"/>
              </a:rPr>
              <a:t>, ceea ce justifică estimarea unui model VECM cu rangul de cointegrare r = 1. Pe această bază, </a:t>
            </a:r>
            <a:r>
              <a:rPr b="1" lang="ro" sz="1200">
                <a:solidFill>
                  <a:schemeClr val="dk1"/>
                </a:solidFill>
                <a:latin typeface="Times New Roman"/>
                <a:ea typeface="Times New Roman"/>
                <a:cs typeface="Times New Roman"/>
                <a:sym typeface="Times New Roman"/>
              </a:rPr>
              <a:t>modelul VECM a fost transformat într-un model VAR</a:t>
            </a:r>
            <a:r>
              <a:rPr lang="ro" sz="1200">
                <a:solidFill>
                  <a:schemeClr val="dk1"/>
                </a:solidFill>
                <a:latin typeface="Times New Roman"/>
                <a:ea typeface="Times New Roman"/>
                <a:cs typeface="Times New Roman"/>
                <a:sym typeface="Times New Roman"/>
              </a:rPr>
              <a:t> echivalent folosind funcția vec2var(), pentru a permite analiza dinamicii pe termen scurt și aplicarea testelor de diagnostic. Coeficienții din matricea A1 arată o</a:t>
            </a:r>
            <a:r>
              <a:rPr b="1" lang="ro" sz="1200">
                <a:solidFill>
                  <a:schemeClr val="dk1"/>
                </a:solidFill>
                <a:latin typeface="Times New Roman"/>
                <a:ea typeface="Times New Roman"/>
                <a:cs typeface="Times New Roman"/>
                <a:sym typeface="Times New Roman"/>
              </a:rPr>
              <a:t> puternică dependență a cursului de schimb față de propriul lag</a:t>
            </a:r>
            <a:r>
              <a:rPr lang="ro" sz="1200">
                <a:solidFill>
                  <a:schemeClr val="dk1"/>
                </a:solidFill>
                <a:latin typeface="Times New Roman"/>
                <a:ea typeface="Times New Roman"/>
                <a:cs typeface="Times New Roman"/>
                <a:sym typeface="Times New Roman"/>
              </a:rPr>
              <a:t> (1.28), ceea ce evidențiază o inerție ridicată a acestei variabile.</a:t>
            </a:r>
            <a:r>
              <a:rPr b="1" lang="ro" sz="1200">
                <a:solidFill>
                  <a:schemeClr val="dk1"/>
                </a:solidFill>
                <a:latin typeface="Times New Roman"/>
                <a:ea typeface="Times New Roman"/>
                <a:cs typeface="Times New Roman"/>
                <a:sym typeface="Times New Roman"/>
              </a:rPr>
              <a:t> Rezervele internaționale</a:t>
            </a:r>
            <a:r>
              <a:rPr lang="ro" sz="1200">
                <a:solidFill>
                  <a:schemeClr val="dk1"/>
                </a:solidFill>
                <a:latin typeface="Times New Roman"/>
                <a:ea typeface="Times New Roman"/>
                <a:cs typeface="Times New Roman"/>
                <a:sym typeface="Times New Roman"/>
              </a:rPr>
              <a:t> au un </a:t>
            </a:r>
            <a:r>
              <a:rPr b="1" lang="ro" sz="1200">
                <a:solidFill>
                  <a:schemeClr val="dk1"/>
                </a:solidFill>
                <a:latin typeface="Times New Roman"/>
                <a:ea typeface="Times New Roman"/>
                <a:cs typeface="Times New Roman"/>
                <a:sym typeface="Times New Roman"/>
              </a:rPr>
              <a:t>efect redus asupra cursului</a:t>
            </a:r>
            <a:r>
              <a:rPr lang="ro" sz="1200">
                <a:solidFill>
                  <a:schemeClr val="dk1"/>
                </a:solidFill>
                <a:latin typeface="Times New Roman"/>
                <a:ea typeface="Times New Roman"/>
                <a:cs typeface="Times New Roman"/>
                <a:sym typeface="Times New Roman"/>
              </a:rPr>
              <a:t> și, la rândul lor,</a:t>
            </a:r>
            <a:r>
              <a:rPr b="1" lang="ro" sz="1200">
                <a:solidFill>
                  <a:schemeClr val="dk1"/>
                </a:solidFill>
                <a:latin typeface="Times New Roman"/>
                <a:ea typeface="Times New Roman"/>
                <a:cs typeface="Times New Roman"/>
                <a:sym typeface="Times New Roman"/>
              </a:rPr>
              <a:t> prezintă o autodependență</a:t>
            </a:r>
            <a:r>
              <a:rPr lang="ro" sz="1200">
                <a:solidFill>
                  <a:schemeClr val="dk1"/>
                </a:solidFill>
                <a:latin typeface="Times New Roman"/>
                <a:ea typeface="Times New Roman"/>
                <a:cs typeface="Times New Roman"/>
                <a:sym typeface="Times New Roman"/>
              </a:rPr>
              <a:t> semnificativă (coeficient de 0.91). În schimb, la</a:t>
            </a:r>
            <a:r>
              <a:rPr b="1" lang="ro" sz="1200">
                <a:solidFill>
                  <a:schemeClr val="dk1"/>
                </a:solidFill>
                <a:latin typeface="Times New Roman"/>
                <a:ea typeface="Times New Roman"/>
                <a:cs typeface="Times New Roman"/>
                <a:sym typeface="Times New Roman"/>
              </a:rPr>
              <a:t>gurile de ordinul doi </a:t>
            </a:r>
            <a:r>
              <a:rPr lang="ro" sz="1200">
                <a:solidFill>
                  <a:schemeClr val="dk1"/>
                </a:solidFill>
                <a:latin typeface="Times New Roman"/>
                <a:ea typeface="Times New Roman"/>
                <a:cs typeface="Times New Roman"/>
                <a:sym typeface="Times New Roman"/>
              </a:rPr>
              <a:t>(matricea A2) au coeficienți mai mici, indicând o </a:t>
            </a:r>
            <a:r>
              <a:rPr b="1" lang="ro" sz="1200">
                <a:solidFill>
                  <a:schemeClr val="dk1"/>
                </a:solidFill>
                <a:latin typeface="Times New Roman"/>
                <a:ea typeface="Times New Roman"/>
                <a:cs typeface="Times New Roman"/>
                <a:sym typeface="Times New Roman"/>
              </a:rPr>
              <a:t>influență redusă</a:t>
            </a:r>
            <a:r>
              <a:rPr lang="ro" sz="1200">
                <a:solidFill>
                  <a:schemeClr val="dk1"/>
                </a:solidFill>
                <a:latin typeface="Times New Roman"/>
                <a:ea typeface="Times New Roman"/>
                <a:cs typeface="Times New Roman"/>
                <a:sym typeface="Times New Roman"/>
              </a:rPr>
              <a:t>. Astfel, rezultatele confirmă că </a:t>
            </a:r>
            <a:r>
              <a:rPr b="1" lang="ro" sz="1200">
                <a:solidFill>
                  <a:schemeClr val="dk1"/>
                </a:solidFill>
                <a:latin typeface="Times New Roman"/>
                <a:ea typeface="Times New Roman"/>
                <a:cs typeface="Times New Roman"/>
                <a:sym typeface="Times New Roman"/>
              </a:rPr>
              <a:t>dinamica sistemului este dominată de evoluția cursului de schimb</a:t>
            </a:r>
            <a:r>
              <a:rPr lang="ro" sz="1200">
                <a:solidFill>
                  <a:schemeClr val="dk1"/>
                </a:solidFill>
                <a:latin typeface="Times New Roman"/>
                <a:ea typeface="Times New Roman"/>
                <a:cs typeface="Times New Roman"/>
                <a:sym typeface="Times New Roman"/>
              </a:rPr>
              <a:t>, în timp ce rezervele internaționale reacționează într-o măsură mai mică, atât la propriile valori trecute, cât și la cele ale cursului.</a:t>
            </a:r>
            <a:endParaRPr sz="1300">
              <a:solidFill>
                <a:schemeClr val="dk1"/>
              </a:solidFill>
              <a:latin typeface="Times New Roman"/>
              <a:ea typeface="Times New Roman"/>
              <a:cs typeface="Times New Roman"/>
              <a:sym typeface="Times New Roman"/>
            </a:endParaRPr>
          </a:p>
        </p:txBody>
      </p:sp>
      <p:pic>
        <p:nvPicPr>
          <p:cNvPr id="556" name="Google Shape;556;p69" title="Screenshot 2025-06-06 154346.png"/>
          <p:cNvPicPr preferRelativeResize="0"/>
          <p:nvPr/>
        </p:nvPicPr>
        <p:blipFill>
          <a:blip r:embed="rId3">
            <a:alphaModFix/>
          </a:blip>
          <a:stretch>
            <a:fillRect/>
          </a:stretch>
        </p:blipFill>
        <p:spPr>
          <a:xfrm>
            <a:off x="66650" y="655475"/>
            <a:ext cx="3014099" cy="2482525"/>
          </a:xfrm>
          <a:prstGeom prst="rect">
            <a:avLst/>
          </a:prstGeom>
          <a:noFill/>
          <a:ln>
            <a:noFill/>
          </a:ln>
        </p:spPr>
      </p:pic>
      <p:sp>
        <p:nvSpPr>
          <p:cNvPr id="557" name="Google Shape;557;p69"/>
          <p:cNvSpPr txBox="1"/>
          <p:nvPr/>
        </p:nvSpPr>
        <p:spPr>
          <a:xfrm>
            <a:off x="967350" y="3170563"/>
            <a:ext cx="77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Tabel 41</a:t>
            </a:r>
            <a:endParaRPr sz="1000">
              <a:solidFill>
                <a:schemeClr val="dk1"/>
              </a:solidFill>
              <a:latin typeface="Times New Roman"/>
              <a:ea typeface="Times New Roman"/>
              <a:cs typeface="Times New Roman"/>
              <a:sym typeface="Times New Roman"/>
            </a:endParaRPr>
          </a:p>
        </p:txBody>
      </p:sp>
      <p:pic>
        <p:nvPicPr>
          <p:cNvPr id="558" name="Google Shape;558;p69"/>
          <p:cNvPicPr preferRelativeResize="0"/>
          <p:nvPr/>
        </p:nvPicPr>
        <p:blipFill>
          <a:blip r:embed="rId4">
            <a:alphaModFix/>
          </a:blip>
          <a:stretch>
            <a:fillRect/>
          </a:stretch>
        </p:blipFill>
        <p:spPr>
          <a:xfrm>
            <a:off x="5100075" y="655475"/>
            <a:ext cx="3014100" cy="2331101"/>
          </a:xfrm>
          <a:prstGeom prst="rect">
            <a:avLst/>
          </a:prstGeom>
          <a:noFill/>
          <a:ln>
            <a:noFill/>
          </a:ln>
        </p:spPr>
      </p:pic>
      <p:sp>
        <p:nvSpPr>
          <p:cNvPr id="559" name="Google Shape;559;p69"/>
          <p:cNvSpPr txBox="1"/>
          <p:nvPr/>
        </p:nvSpPr>
        <p:spPr>
          <a:xfrm>
            <a:off x="6092313" y="3138000"/>
            <a:ext cx="676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rgbClr val="1D2125"/>
                </a:solidFill>
                <a:latin typeface="Times New Roman"/>
                <a:ea typeface="Times New Roman"/>
                <a:cs typeface="Times New Roman"/>
                <a:sym typeface="Times New Roman"/>
              </a:rPr>
              <a:t>Tabel 42</a:t>
            </a:r>
            <a:endParaRPr sz="1000">
              <a:solidFill>
                <a:srgbClr val="1D2125"/>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0"/>
          <p:cNvSpPr txBox="1"/>
          <p:nvPr>
            <p:ph type="title"/>
          </p:nvPr>
        </p:nvSpPr>
        <p:spPr>
          <a:xfrm>
            <a:off x="311700" y="122100"/>
            <a:ext cx="2954400" cy="45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b="1" lang="ro" sz="2020">
                <a:latin typeface="Times New Roman"/>
                <a:ea typeface="Times New Roman"/>
                <a:cs typeface="Times New Roman"/>
                <a:sym typeface="Times New Roman"/>
              </a:rPr>
              <a:t>Diagnosticul pe reziduuri</a:t>
            </a:r>
            <a:endParaRPr b="1" sz="2020">
              <a:latin typeface="Times New Roman"/>
              <a:ea typeface="Times New Roman"/>
              <a:cs typeface="Times New Roman"/>
              <a:sym typeface="Times New Roman"/>
            </a:endParaRPr>
          </a:p>
        </p:txBody>
      </p:sp>
      <p:sp>
        <p:nvSpPr>
          <p:cNvPr id="565" name="Google Shape;565;p70"/>
          <p:cNvSpPr txBox="1"/>
          <p:nvPr>
            <p:ph idx="1" type="body"/>
          </p:nvPr>
        </p:nvSpPr>
        <p:spPr>
          <a:xfrm>
            <a:off x="184825" y="1256250"/>
            <a:ext cx="2631300" cy="3522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lang="ro" sz="1120">
                <a:solidFill>
                  <a:schemeClr val="dk1"/>
                </a:solidFill>
                <a:latin typeface="Times New Roman"/>
                <a:ea typeface="Times New Roman"/>
                <a:cs typeface="Times New Roman"/>
                <a:sym typeface="Times New Roman"/>
              </a:rPr>
              <a:t>În urma aplicării </a:t>
            </a:r>
            <a:r>
              <a:rPr b="1" lang="ro" sz="1120">
                <a:solidFill>
                  <a:schemeClr val="dk1"/>
                </a:solidFill>
                <a:latin typeface="Times New Roman"/>
                <a:ea typeface="Times New Roman"/>
                <a:cs typeface="Times New Roman"/>
                <a:sym typeface="Times New Roman"/>
              </a:rPr>
              <a:t>testului Portmanteau</a:t>
            </a:r>
            <a:r>
              <a:rPr lang="ro" sz="1120">
                <a:solidFill>
                  <a:schemeClr val="dk1"/>
                </a:solidFill>
                <a:latin typeface="Times New Roman"/>
                <a:ea typeface="Times New Roman"/>
                <a:cs typeface="Times New Roman"/>
                <a:sym typeface="Times New Roman"/>
              </a:rPr>
              <a:t> (varianta asimptotică) pentru autocorelarea r</a:t>
            </a:r>
            <a:r>
              <a:rPr b="1" lang="ro" sz="1120">
                <a:solidFill>
                  <a:schemeClr val="dk1"/>
                </a:solidFill>
                <a:latin typeface="Times New Roman"/>
                <a:ea typeface="Times New Roman"/>
                <a:cs typeface="Times New Roman"/>
                <a:sym typeface="Times New Roman"/>
              </a:rPr>
              <a:t>eziduurilor modelului VECM</a:t>
            </a:r>
            <a:r>
              <a:rPr lang="ro" sz="1120">
                <a:solidFill>
                  <a:schemeClr val="dk1"/>
                </a:solidFill>
                <a:latin typeface="Times New Roman"/>
                <a:ea typeface="Times New Roman"/>
                <a:cs typeface="Times New Roman"/>
                <a:sym typeface="Times New Roman"/>
              </a:rPr>
              <a:t>, s-a obținut o valoare a statisticii Chi-pătrat de 51.357, cu 42 de grade de libertate, iar p-value-ul asociat este 0.1526.</a:t>
            </a:r>
            <a:endParaRPr sz="112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935"/>
              <a:buFont typeface="Arial"/>
              <a:buNone/>
            </a:pPr>
            <a:r>
              <a:rPr lang="ro" sz="1120">
                <a:solidFill>
                  <a:schemeClr val="dk1"/>
                </a:solidFill>
                <a:latin typeface="Times New Roman"/>
                <a:ea typeface="Times New Roman"/>
                <a:cs typeface="Times New Roman"/>
                <a:sym typeface="Times New Roman"/>
              </a:rPr>
              <a:t>Deoarece acest</a:t>
            </a:r>
            <a:r>
              <a:rPr b="1" lang="ro" sz="1120">
                <a:solidFill>
                  <a:schemeClr val="dk1"/>
                </a:solidFill>
                <a:latin typeface="Times New Roman"/>
                <a:ea typeface="Times New Roman"/>
                <a:cs typeface="Times New Roman"/>
                <a:sym typeface="Times New Roman"/>
              </a:rPr>
              <a:t> p-value este mai mare decât pragurile</a:t>
            </a:r>
            <a:r>
              <a:rPr lang="ro" sz="1120">
                <a:solidFill>
                  <a:schemeClr val="dk1"/>
                </a:solidFill>
                <a:latin typeface="Times New Roman"/>
                <a:ea typeface="Times New Roman"/>
                <a:cs typeface="Times New Roman"/>
                <a:sym typeface="Times New Roman"/>
              </a:rPr>
              <a:t> uzuale de semnificație (0.01, 0.05 sau chiar 0.1), </a:t>
            </a:r>
            <a:r>
              <a:rPr b="1" lang="ro" sz="1120">
                <a:solidFill>
                  <a:schemeClr val="dk1"/>
                </a:solidFill>
                <a:latin typeface="Times New Roman"/>
                <a:ea typeface="Times New Roman"/>
                <a:cs typeface="Times New Roman"/>
                <a:sym typeface="Times New Roman"/>
              </a:rPr>
              <a:t>nu respingem ipoteza nulă</a:t>
            </a:r>
            <a:r>
              <a:rPr lang="ro" sz="1120">
                <a:solidFill>
                  <a:schemeClr val="dk1"/>
                </a:solidFill>
                <a:latin typeface="Times New Roman"/>
                <a:ea typeface="Times New Roman"/>
                <a:cs typeface="Times New Roman"/>
                <a:sym typeface="Times New Roman"/>
              </a:rPr>
              <a:t> conform căreia nu există </a:t>
            </a:r>
            <a:r>
              <a:rPr b="1" lang="ro" sz="1120">
                <a:solidFill>
                  <a:schemeClr val="dk1"/>
                </a:solidFill>
                <a:latin typeface="Times New Roman"/>
                <a:ea typeface="Times New Roman"/>
                <a:cs typeface="Times New Roman"/>
                <a:sym typeface="Times New Roman"/>
              </a:rPr>
              <a:t>autocorelare </a:t>
            </a:r>
            <a:r>
              <a:rPr lang="ro" sz="1120">
                <a:solidFill>
                  <a:schemeClr val="dk1"/>
                </a:solidFill>
                <a:latin typeface="Times New Roman"/>
                <a:ea typeface="Times New Roman"/>
                <a:cs typeface="Times New Roman"/>
                <a:sym typeface="Times New Roman"/>
              </a:rPr>
              <a:t>semnificativă între </a:t>
            </a:r>
            <a:r>
              <a:rPr b="1" lang="ro" sz="1120">
                <a:solidFill>
                  <a:schemeClr val="dk1"/>
                </a:solidFill>
                <a:latin typeface="Times New Roman"/>
                <a:ea typeface="Times New Roman"/>
                <a:cs typeface="Times New Roman"/>
                <a:sym typeface="Times New Roman"/>
              </a:rPr>
              <a:t>reziduuri</a:t>
            </a:r>
            <a:r>
              <a:rPr lang="ro" sz="1120">
                <a:solidFill>
                  <a:schemeClr val="dk1"/>
                </a:solidFill>
                <a:latin typeface="Times New Roman"/>
                <a:ea typeface="Times New Roman"/>
                <a:cs typeface="Times New Roman"/>
                <a:sym typeface="Times New Roman"/>
              </a:rPr>
              <a:t>.</a:t>
            </a:r>
            <a:endParaRPr sz="112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935"/>
              <a:buFont typeface="Arial"/>
              <a:buNone/>
            </a:pPr>
            <a:r>
              <a:rPr lang="ro" sz="1120">
                <a:solidFill>
                  <a:schemeClr val="dk1"/>
                </a:solidFill>
                <a:latin typeface="Times New Roman"/>
                <a:ea typeface="Times New Roman"/>
                <a:cs typeface="Times New Roman"/>
                <a:sym typeface="Times New Roman"/>
              </a:rPr>
              <a:t>Cu alte cuvinte, </a:t>
            </a:r>
            <a:r>
              <a:rPr b="1" lang="ro" sz="1120">
                <a:solidFill>
                  <a:schemeClr val="dk1"/>
                </a:solidFill>
                <a:latin typeface="Times New Roman"/>
                <a:ea typeface="Times New Roman"/>
                <a:cs typeface="Times New Roman"/>
                <a:sym typeface="Times New Roman"/>
              </a:rPr>
              <a:t>reziduurile modelului VECM</a:t>
            </a:r>
            <a:r>
              <a:rPr lang="ro" sz="1120">
                <a:solidFill>
                  <a:schemeClr val="dk1"/>
                </a:solidFill>
                <a:latin typeface="Times New Roman"/>
                <a:ea typeface="Times New Roman"/>
                <a:cs typeface="Times New Roman"/>
                <a:sym typeface="Times New Roman"/>
              </a:rPr>
              <a:t> se comportă ca un</a:t>
            </a:r>
            <a:r>
              <a:rPr b="1" lang="ro" sz="1120">
                <a:solidFill>
                  <a:schemeClr val="dk1"/>
                </a:solidFill>
                <a:latin typeface="Times New Roman"/>
                <a:ea typeface="Times New Roman"/>
                <a:cs typeface="Times New Roman"/>
                <a:sym typeface="Times New Roman"/>
              </a:rPr>
              <a:t> zgomot alb</a:t>
            </a:r>
            <a:r>
              <a:rPr lang="ro" sz="1120">
                <a:solidFill>
                  <a:schemeClr val="dk1"/>
                </a:solidFill>
                <a:latin typeface="Times New Roman"/>
                <a:ea typeface="Times New Roman"/>
                <a:cs typeface="Times New Roman"/>
                <a:sym typeface="Times New Roman"/>
              </a:rPr>
              <a:t>, ceea ce indică faptul că dinamica seriei a fost corect captată de model.</a:t>
            </a:r>
            <a:endParaRPr sz="112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0"/>
              </a:spcAft>
              <a:buClr>
                <a:schemeClr val="dk1"/>
              </a:buClr>
              <a:buSzPts val="935"/>
              <a:buFont typeface="Arial"/>
              <a:buNone/>
            </a:pPr>
            <a:r>
              <a:rPr lang="ro" sz="1120">
                <a:solidFill>
                  <a:schemeClr val="dk1"/>
                </a:solidFill>
                <a:latin typeface="Times New Roman"/>
                <a:ea typeface="Times New Roman"/>
                <a:cs typeface="Times New Roman"/>
                <a:sym typeface="Times New Roman"/>
              </a:rPr>
              <a:t>Acest rezultat confirmă că</a:t>
            </a:r>
            <a:r>
              <a:rPr b="1" lang="ro" sz="1120">
                <a:solidFill>
                  <a:schemeClr val="dk1"/>
                </a:solidFill>
                <a:latin typeface="Times New Roman"/>
                <a:ea typeface="Times New Roman"/>
                <a:cs typeface="Times New Roman"/>
                <a:sym typeface="Times New Roman"/>
              </a:rPr>
              <a:t> modelul VECM este bine specificat</a:t>
            </a:r>
            <a:r>
              <a:rPr lang="ro" sz="1120">
                <a:solidFill>
                  <a:schemeClr val="dk1"/>
                </a:solidFill>
                <a:latin typeface="Times New Roman"/>
                <a:ea typeface="Times New Roman"/>
                <a:cs typeface="Times New Roman"/>
                <a:sym typeface="Times New Roman"/>
              </a:rPr>
              <a:t> din punct de vedere al structurii temporale și nu este necesară ajustarea lui pentru a corecta autocorelarea.</a:t>
            </a:r>
            <a:endParaRPr sz="1120">
              <a:solidFill>
                <a:schemeClr val="dk1"/>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1629"/>
          </a:p>
        </p:txBody>
      </p:sp>
      <p:pic>
        <p:nvPicPr>
          <p:cNvPr id="566" name="Google Shape;566;p70"/>
          <p:cNvPicPr preferRelativeResize="0"/>
          <p:nvPr/>
        </p:nvPicPr>
        <p:blipFill>
          <a:blip r:embed="rId3">
            <a:alphaModFix/>
          </a:blip>
          <a:stretch>
            <a:fillRect/>
          </a:stretch>
        </p:blipFill>
        <p:spPr>
          <a:xfrm>
            <a:off x="184825" y="810125"/>
            <a:ext cx="2468950" cy="446126"/>
          </a:xfrm>
          <a:prstGeom prst="rect">
            <a:avLst/>
          </a:prstGeom>
          <a:noFill/>
          <a:ln>
            <a:noFill/>
          </a:ln>
        </p:spPr>
      </p:pic>
      <p:pic>
        <p:nvPicPr>
          <p:cNvPr id="567" name="Google Shape;567;p70"/>
          <p:cNvPicPr preferRelativeResize="0"/>
          <p:nvPr/>
        </p:nvPicPr>
        <p:blipFill>
          <a:blip r:embed="rId4">
            <a:alphaModFix/>
          </a:blip>
          <a:stretch>
            <a:fillRect/>
          </a:stretch>
        </p:blipFill>
        <p:spPr>
          <a:xfrm>
            <a:off x="3049474" y="637287"/>
            <a:ext cx="2468957" cy="459000"/>
          </a:xfrm>
          <a:prstGeom prst="rect">
            <a:avLst/>
          </a:prstGeom>
          <a:noFill/>
          <a:ln>
            <a:noFill/>
          </a:ln>
        </p:spPr>
      </p:pic>
      <p:pic>
        <p:nvPicPr>
          <p:cNvPr id="568" name="Google Shape;568;p70"/>
          <p:cNvPicPr preferRelativeResize="0"/>
          <p:nvPr/>
        </p:nvPicPr>
        <p:blipFill>
          <a:blip r:embed="rId5">
            <a:alphaModFix/>
          </a:blip>
          <a:stretch>
            <a:fillRect/>
          </a:stretch>
        </p:blipFill>
        <p:spPr>
          <a:xfrm>
            <a:off x="6274550" y="290650"/>
            <a:ext cx="2407425" cy="1485075"/>
          </a:xfrm>
          <a:prstGeom prst="rect">
            <a:avLst/>
          </a:prstGeom>
          <a:noFill/>
          <a:ln>
            <a:noFill/>
          </a:ln>
        </p:spPr>
      </p:pic>
      <p:sp>
        <p:nvSpPr>
          <p:cNvPr id="569" name="Google Shape;569;p70"/>
          <p:cNvSpPr txBox="1"/>
          <p:nvPr/>
        </p:nvSpPr>
        <p:spPr>
          <a:xfrm>
            <a:off x="3101125" y="1152450"/>
            <a:ext cx="2631300" cy="3522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ro" sz="1000">
                <a:solidFill>
                  <a:schemeClr val="dk1"/>
                </a:solidFill>
                <a:latin typeface="Times New Roman"/>
                <a:ea typeface="Times New Roman"/>
                <a:cs typeface="Times New Roman"/>
                <a:sym typeface="Times New Roman"/>
              </a:rPr>
              <a:t>În urma aplicării </a:t>
            </a:r>
            <a:r>
              <a:rPr b="1" lang="ro" sz="1000">
                <a:solidFill>
                  <a:schemeClr val="dk1"/>
                </a:solidFill>
                <a:latin typeface="Times New Roman"/>
                <a:ea typeface="Times New Roman"/>
                <a:cs typeface="Times New Roman"/>
                <a:sym typeface="Times New Roman"/>
              </a:rPr>
              <a:t>testului ARCH</a:t>
            </a:r>
            <a:r>
              <a:rPr lang="ro" sz="1000">
                <a:solidFill>
                  <a:schemeClr val="dk1"/>
                </a:solidFill>
                <a:latin typeface="Times New Roman"/>
                <a:ea typeface="Times New Roman"/>
                <a:cs typeface="Times New Roman"/>
                <a:sym typeface="Times New Roman"/>
              </a:rPr>
              <a:t> multivariat asupra reziduurilor modelului VECM, s-a obținut o valoare a statisticii Chi-pătrat de 32.372, cu 9 grade de libertate, iar p-value-ul asociat este 0.0001717.</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ro" sz="1000">
                <a:solidFill>
                  <a:schemeClr val="dk1"/>
                </a:solidFill>
                <a:latin typeface="Times New Roman"/>
                <a:ea typeface="Times New Roman"/>
                <a:cs typeface="Times New Roman"/>
                <a:sym typeface="Times New Roman"/>
              </a:rPr>
              <a:t>Deoarece aces</a:t>
            </a:r>
            <a:r>
              <a:rPr b="1" lang="ro" sz="1000">
                <a:solidFill>
                  <a:schemeClr val="dk1"/>
                </a:solidFill>
                <a:latin typeface="Times New Roman"/>
                <a:ea typeface="Times New Roman"/>
                <a:cs typeface="Times New Roman"/>
                <a:sym typeface="Times New Roman"/>
              </a:rPr>
              <a:t>t p-value este mult mai mic </a:t>
            </a:r>
            <a:r>
              <a:rPr lang="ro" sz="1000">
                <a:solidFill>
                  <a:schemeClr val="dk1"/>
                </a:solidFill>
                <a:latin typeface="Times New Roman"/>
                <a:ea typeface="Times New Roman"/>
                <a:cs typeface="Times New Roman"/>
                <a:sym typeface="Times New Roman"/>
              </a:rPr>
              <a:t>decât pragul de semnificație de 0.05, </a:t>
            </a:r>
            <a:r>
              <a:rPr b="1" lang="ro" sz="1000">
                <a:solidFill>
                  <a:schemeClr val="dk1"/>
                </a:solidFill>
                <a:latin typeface="Times New Roman"/>
                <a:ea typeface="Times New Roman"/>
                <a:cs typeface="Times New Roman"/>
                <a:sym typeface="Times New Roman"/>
              </a:rPr>
              <a:t>respingem ipoteza nulă</a:t>
            </a:r>
            <a:r>
              <a:rPr lang="ro" sz="1000">
                <a:solidFill>
                  <a:schemeClr val="dk1"/>
                </a:solidFill>
                <a:latin typeface="Times New Roman"/>
                <a:ea typeface="Times New Roman"/>
                <a:cs typeface="Times New Roman"/>
                <a:sym typeface="Times New Roman"/>
              </a:rPr>
              <a:t> conform căreia reziduurile nu prezintă heteroscedasticitate condiționată.</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ro" sz="1000">
                <a:solidFill>
                  <a:schemeClr val="dk1"/>
                </a:solidFill>
                <a:latin typeface="Times New Roman"/>
                <a:ea typeface="Times New Roman"/>
                <a:cs typeface="Times New Roman"/>
                <a:sym typeface="Times New Roman"/>
              </a:rPr>
              <a:t>Astfel, concluzionăm că în modelul estimat </a:t>
            </a:r>
            <a:r>
              <a:rPr b="1" lang="ro" sz="1000">
                <a:solidFill>
                  <a:schemeClr val="dk1"/>
                </a:solidFill>
                <a:latin typeface="Times New Roman"/>
                <a:ea typeface="Times New Roman"/>
                <a:cs typeface="Times New Roman"/>
                <a:sym typeface="Times New Roman"/>
              </a:rPr>
              <a:t>există heteroscedasticitate</a:t>
            </a:r>
            <a:r>
              <a:rPr lang="ro" sz="1000">
                <a:solidFill>
                  <a:schemeClr val="dk1"/>
                </a:solidFill>
                <a:latin typeface="Times New Roman"/>
                <a:ea typeface="Times New Roman"/>
                <a:cs typeface="Times New Roman"/>
                <a:sym typeface="Times New Roman"/>
              </a:rPr>
              <a:t>, ceea ce înseamnă că variabilitatea reziduurilor nu </a:t>
            </a:r>
            <a:r>
              <a:rPr b="1" lang="ro" sz="1000">
                <a:solidFill>
                  <a:schemeClr val="dk1"/>
                </a:solidFill>
                <a:latin typeface="Times New Roman"/>
                <a:ea typeface="Times New Roman"/>
                <a:cs typeface="Times New Roman"/>
                <a:sym typeface="Times New Roman"/>
              </a:rPr>
              <a:t>este constantă în timp</a:t>
            </a:r>
            <a:r>
              <a:rPr lang="ro" sz="1000">
                <a:solidFill>
                  <a:schemeClr val="dk1"/>
                </a:solidFill>
                <a:latin typeface="Times New Roman"/>
                <a:ea typeface="Times New Roman"/>
                <a:cs typeface="Times New Roman"/>
                <a:sym typeface="Times New Roman"/>
              </a:rPr>
              <a:t>.</a:t>
            </a:r>
            <a:endParaRPr sz="10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ro" sz="1000">
                <a:solidFill>
                  <a:schemeClr val="dk1"/>
                </a:solidFill>
                <a:latin typeface="Times New Roman"/>
                <a:ea typeface="Times New Roman"/>
                <a:cs typeface="Times New Roman"/>
                <a:sym typeface="Times New Roman"/>
              </a:rPr>
              <a:t>Acest rezultat indică faptul că modelul VECM poate necesita </a:t>
            </a:r>
            <a:r>
              <a:rPr b="1" lang="ro" sz="1000">
                <a:solidFill>
                  <a:schemeClr val="dk1"/>
                </a:solidFill>
                <a:latin typeface="Times New Roman"/>
                <a:ea typeface="Times New Roman"/>
                <a:cs typeface="Times New Roman"/>
                <a:sym typeface="Times New Roman"/>
              </a:rPr>
              <a:t>ajustări suplimentare </a:t>
            </a:r>
            <a:r>
              <a:rPr lang="ro" sz="1000">
                <a:solidFill>
                  <a:schemeClr val="dk1"/>
                </a:solidFill>
                <a:latin typeface="Times New Roman"/>
                <a:ea typeface="Times New Roman"/>
                <a:cs typeface="Times New Roman"/>
                <a:sym typeface="Times New Roman"/>
              </a:rPr>
              <a:t>(de exemplu, includerea unor modele GARCH sau alte metode) pentru a corecta această problemă și a obține estimări mai robuste.</a:t>
            </a:r>
            <a:endParaRPr sz="10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2"/>
              </a:solidFill>
            </a:endParaRPr>
          </a:p>
        </p:txBody>
      </p:sp>
      <p:sp>
        <p:nvSpPr>
          <p:cNvPr id="570" name="Google Shape;570;p70"/>
          <p:cNvSpPr txBox="1"/>
          <p:nvPr/>
        </p:nvSpPr>
        <p:spPr>
          <a:xfrm>
            <a:off x="5811850" y="1864875"/>
            <a:ext cx="3228000" cy="3098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ro" sz="900">
                <a:solidFill>
                  <a:schemeClr val="dk1"/>
                </a:solidFill>
                <a:latin typeface="Times New Roman"/>
                <a:ea typeface="Times New Roman"/>
                <a:cs typeface="Times New Roman"/>
                <a:sym typeface="Times New Roman"/>
              </a:rPr>
              <a:t>T</a:t>
            </a:r>
            <a:r>
              <a:rPr b="1" lang="ro" sz="800">
                <a:solidFill>
                  <a:schemeClr val="dk1"/>
                </a:solidFill>
                <a:latin typeface="Times New Roman"/>
                <a:ea typeface="Times New Roman"/>
                <a:cs typeface="Times New Roman"/>
                <a:sym typeface="Times New Roman"/>
              </a:rPr>
              <a:t>estul de normalitate</a:t>
            </a:r>
            <a:r>
              <a:rPr lang="ro" sz="800">
                <a:solidFill>
                  <a:schemeClr val="dk1"/>
                </a:solidFill>
                <a:latin typeface="Times New Roman"/>
                <a:ea typeface="Times New Roman"/>
                <a:cs typeface="Times New Roman"/>
                <a:sym typeface="Times New Roman"/>
              </a:rPr>
              <a:t> aplicat reziduurilor modelului VECM, utilizân</a:t>
            </a:r>
            <a:r>
              <a:rPr b="1" lang="ro" sz="800">
                <a:solidFill>
                  <a:schemeClr val="dk1"/>
                </a:solidFill>
                <a:latin typeface="Times New Roman"/>
                <a:ea typeface="Times New Roman"/>
                <a:cs typeface="Times New Roman"/>
                <a:sym typeface="Times New Roman"/>
              </a:rPr>
              <a:t>d testul Jarque-Bera multivariat,</a:t>
            </a:r>
            <a:r>
              <a:rPr lang="ro" sz="800">
                <a:solidFill>
                  <a:schemeClr val="dk1"/>
                </a:solidFill>
                <a:latin typeface="Times New Roman"/>
                <a:ea typeface="Times New Roman"/>
                <a:cs typeface="Times New Roman"/>
                <a:sym typeface="Times New Roman"/>
              </a:rPr>
              <a:t> indică faptul că reziduurile nu sunt distribuite normal. Acest lucru este evidențiat de:</a:t>
            </a:r>
            <a:endParaRPr sz="800">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lang="ro" sz="800">
                <a:solidFill>
                  <a:schemeClr val="dk1"/>
                </a:solidFill>
                <a:latin typeface="Times New Roman"/>
                <a:ea typeface="Times New Roman"/>
                <a:cs typeface="Times New Roman"/>
                <a:sym typeface="Times New Roman"/>
              </a:rPr>
              <a:t>Valoarea foarte mare a statisticii Chi-pătrat (918.63) și de un p-value extrem de mic (&lt; 2.2e-16) pentru testul Jarque-Bera general, ceea ce duce la </a:t>
            </a:r>
            <a:r>
              <a:rPr b="1" lang="ro" sz="800">
                <a:solidFill>
                  <a:schemeClr val="dk1"/>
                </a:solidFill>
                <a:latin typeface="Times New Roman"/>
                <a:ea typeface="Times New Roman"/>
                <a:cs typeface="Times New Roman"/>
                <a:sym typeface="Times New Roman"/>
              </a:rPr>
              <a:t>respingerea ipotezei nule a normalității</a:t>
            </a:r>
            <a:r>
              <a:rPr lang="ro" sz="800">
                <a:solidFill>
                  <a:schemeClr val="dk1"/>
                </a:solidFill>
                <a:latin typeface="Times New Roman"/>
                <a:ea typeface="Times New Roman"/>
                <a:cs typeface="Times New Roman"/>
                <a:sym typeface="Times New Roman"/>
              </a:rPr>
              <a:t>.</a:t>
            </a:r>
            <a:endParaRPr sz="800">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lang="ro" sz="800">
                <a:solidFill>
                  <a:schemeClr val="dk1"/>
                </a:solidFill>
                <a:latin typeface="Times New Roman"/>
                <a:ea typeface="Times New Roman"/>
                <a:cs typeface="Times New Roman"/>
                <a:sym typeface="Times New Roman"/>
              </a:rPr>
              <a:t>Analiza componentelor testului arată abateri semnificative:</a:t>
            </a:r>
            <a:endParaRPr sz="800">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b="1" lang="ro" sz="800">
                <a:solidFill>
                  <a:schemeClr val="dk1"/>
                </a:solidFill>
                <a:latin typeface="Times New Roman"/>
                <a:ea typeface="Times New Roman"/>
                <a:cs typeface="Times New Roman"/>
                <a:sym typeface="Times New Roman"/>
              </a:rPr>
              <a:t>Testul de asimetrie</a:t>
            </a:r>
            <a:r>
              <a:rPr lang="ro" sz="800">
                <a:solidFill>
                  <a:schemeClr val="dk1"/>
                </a:solidFill>
                <a:latin typeface="Times New Roman"/>
                <a:ea typeface="Times New Roman"/>
                <a:cs typeface="Times New Roman"/>
                <a:sym typeface="Times New Roman"/>
              </a:rPr>
              <a:t> (Skewness) are o statistică Chi-pătrat de 114.14, cu 2 grade de libertate și un p-value &lt; 2.2e-16, indicând o </a:t>
            </a:r>
            <a:r>
              <a:rPr b="1" lang="ro" sz="800">
                <a:solidFill>
                  <a:schemeClr val="dk1"/>
                </a:solidFill>
                <a:latin typeface="Times New Roman"/>
                <a:ea typeface="Times New Roman"/>
                <a:cs typeface="Times New Roman"/>
                <a:sym typeface="Times New Roman"/>
              </a:rPr>
              <a:t>asimetrie semnificativă</a:t>
            </a:r>
            <a:r>
              <a:rPr lang="ro" sz="800">
                <a:solidFill>
                  <a:schemeClr val="dk1"/>
                </a:solidFill>
                <a:latin typeface="Times New Roman"/>
                <a:ea typeface="Times New Roman"/>
                <a:cs typeface="Times New Roman"/>
                <a:sym typeface="Times New Roman"/>
              </a:rPr>
              <a:t> în distribuția reziduurilor.</a:t>
            </a:r>
            <a:endParaRPr sz="800">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b="1" lang="ro" sz="800">
                <a:solidFill>
                  <a:schemeClr val="dk1"/>
                </a:solidFill>
                <a:latin typeface="Times New Roman"/>
                <a:ea typeface="Times New Roman"/>
                <a:cs typeface="Times New Roman"/>
                <a:sym typeface="Times New Roman"/>
              </a:rPr>
              <a:t>Testul de aplatizare</a:t>
            </a:r>
            <a:r>
              <a:rPr lang="ro" sz="800">
                <a:solidFill>
                  <a:schemeClr val="dk1"/>
                </a:solidFill>
                <a:latin typeface="Times New Roman"/>
                <a:ea typeface="Times New Roman"/>
                <a:cs typeface="Times New Roman"/>
                <a:sym typeface="Times New Roman"/>
              </a:rPr>
              <a:t> (Kurtosis) are o statistică Chi-pătrat de 804.49, cu 2 grade de libertate și un p-value &lt; 2.2e-16, indicând o aplatizare (kurtosis) </a:t>
            </a:r>
            <a:r>
              <a:rPr b="1" lang="ro" sz="800">
                <a:solidFill>
                  <a:schemeClr val="dk1"/>
                </a:solidFill>
                <a:latin typeface="Times New Roman"/>
                <a:ea typeface="Times New Roman"/>
                <a:cs typeface="Times New Roman"/>
                <a:sym typeface="Times New Roman"/>
              </a:rPr>
              <a:t>semnificativ diferită de cea a unei distribuții normale.</a:t>
            </a:r>
            <a:endParaRPr b="1" sz="800">
              <a:solidFill>
                <a:schemeClr val="dk1"/>
              </a:solidFill>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lang="ro" sz="800">
                <a:solidFill>
                  <a:schemeClr val="dk1"/>
                </a:solidFill>
                <a:latin typeface="Times New Roman"/>
                <a:ea typeface="Times New Roman"/>
                <a:cs typeface="Times New Roman"/>
                <a:sym typeface="Times New Roman"/>
              </a:rPr>
              <a:t>Prin urmare, putem concluziona că distribuția reziduurilor modelului VECM </a:t>
            </a:r>
            <a:r>
              <a:rPr b="1" lang="ro" sz="800">
                <a:solidFill>
                  <a:schemeClr val="dk1"/>
                </a:solidFill>
                <a:latin typeface="Times New Roman"/>
                <a:ea typeface="Times New Roman"/>
                <a:cs typeface="Times New Roman"/>
                <a:sym typeface="Times New Roman"/>
              </a:rPr>
              <a:t>prezintă asimetrie și leptocurticitate</a:t>
            </a:r>
            <a:r>
              <a:rPr lang="ro" sz="800">
                <a:solidFill>
                  <a:schemeClr val="dk1"/>
                </a:solidFill>
                <a:latin typeface="Times New Roman"/>
                <a:ea typeface="Times New Roman"/>
                <a:cs typeface="Times New Roman"/>
                <a:sym typeface="Times New Roman"/>
              </a:rPr>
              <a:t>, sugerând că reziduurile au cozi </a:t>
            </a:r>
            <a:r>
              <a:rPr b="1" lang="ro" sz="800">
                <a:solidFill>
                  <a:schemeClr val="dk1"/>
                </a:solidFill>
                <a:latin typeface="Times New Roman"/>
                <a:ea typeface="Times New Roman"/>
                <a:cs typeface="Times New Roman"/>
                <a:sym typeface="Times New Roman"/>
              </a:rPr>
              <a:t>mai groase</a:t>
            </a:r>
            <a:r>
              <a:rPr lang="ro" sz="800">
                <a:solidFill>
                  <a:schemeClr val="dk1"/>
                </a:solidFill>
                <a:latin typeface="Times New Roman"/>
                <a:ea typeface="Times New Roman"/>
                <a:cs typeface="Times New Roman"/>
                <a:sym typeface="Times New Roman"/>
              </a:rPr>
              <a:t> decât o </a:t>
            </a:r>
            <a:r>
              <a:rPr b="1" lang="ro" sz="800">
                <a:solidFill>
                  <a:schemeClr val="dk1"/>
                </a:solidFill>
                <a:latin typeface="Times New Roman"/>
                <a:ea typeface="Times New Roman"/>
                <a:cs typeface="Times New Roman"/>
                <a:sym typeface="Times New Roman"/>
              </a:rPr>
              <a:t>distribuție normală.</a:t>
            </a:r>
            <a:endParaRPr b="1"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2"/>
              </a:solidFill>
              <a:latin typeface="Times New Roman"/>
              <a:ea typeface="Times New Roman"/>
              <a:cs typeface="Times New Roman"/>
              <a:sym typeface="Times New Roman"/>
            </a:endParaRPr>
          </a:p>
        </p:txBody>
      </p:sp>
      <p:sp>
        <p:nvSpPr>
          <p:cNvPr id="571" name="Google Shape;571;p70"/>
          <p:cNvSpPr txBox="1"/>
          <p:nvPr/>
        </p:nvSpPr>
        <p:spPr>
          <a:xfrm>
            <a:off x="784525" y="483725"/>
            <a:ext cx="10860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1100">
                <a:solidFill>
                  <a:schemeClr val="dk1"/>
                </a:solidFill>
                <a:latin typeface="Times New Roman"/>
                <a:ea typeface="Times New Roman"/>
                <a:cs typeface="Times New Roman"/>
                <a:sym typeface="Times New Roman"/>
              </a:rPr>
              <a:t>Autocorelarea:</a:t>
            </a:r>
            <a:endParaRPr b="1" sz="1100">
              <a:solidFill>
                <a:schemeClr val="dk1"/>
              </a:solidFill>
              <a:latin typeface="Times New Roman"/>
              <a:ea typeface="Times New Roman"/>
              <a:cs typeface="Times New Roman"/>
              <a:sym typeface="Times New Roman"/>
            </a:endParaRPr>
          </a:p>
        </p:txBody>
      </p:sp>
      <p:sp>
        <p:nvSpPr>
          <p:cNvPr id="572" name="Google Shape;572;p70"/>
          <p:cNvSpPr txBox="1"/>
          <p:nvPr/>
        </p:nvSpPr>
        <p:spPr>
          <a:xfrm>
            <a:off x="3625625" y="122100"/>
            <a:ext cx="16587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1100">
                <a:solidFill>
                  <a:schemeClr val="dk1"/>
                </a:solidFill>
                <a:latin typeface="Times New Roman"/>
                <a:ea typeface="Times New Roman"/>
                <a:cs typeface="Times New Roman"/>
                <a:sym typeface="Times New Roman"/>
              </a:rPr>
              <a:t>Heteroscedasticitate</a:t>
            </a:r>
            <a:r>
              <a:rPr b="1" lang="ro" sz="1100">
                <a:solidFill>
                  <a:schemeClr val="dk1"/>
                </a:solidFill>
                <a:latin typeface="Times New Roman"/>
                <a:ea typeface="Times New Roman"/>
                <a:cs typeface="Times New Roman"/>
                <a:sym typeface="Times New Roman"/>
              </a:rPr>
              <a:t>:</a:t>
            </a:r>
            <a:endParaRPr b="1" sz="1100">
              <a:solidFill>
                <a:schemeClr val="dk1"/>
              </a:solidFill>
              <a:latin typeface="Times New Roman"/>
              <a:ea typeface="Times New Roman"/>
              <a:cs typeface="Times New Roman"/>
              <a:sym typeface="Times New Roman"/>
            </a:endParaRPr>
          </a:p>
        </p:txBody>
      </p:sp>
      <p:sp>
        <p:nvSpPr>
          <p:cNvPr id="573" name="Google Shape;573;p70"/>
          <p:cNvSpPr txBox="1"/>
          <p:nvPr/>
        </p:nvSpPr>
        <p:spPr>
          <a:xfrm>
            <a:off x="6718900" y="0"/>
            <a:ext cx="1658700" cy="3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1100">
                <a:solidFill>
                  <a:schemeClr val="dk1"/>
                </a:solidFill>
                <a:latin typeface="Times New Roman"/>
                <a:ea typeface="Times New Roman"/>
                <a:cs typeface="Times New Roman"/>
                <a:sym typeface="Times New Roman"/>
              </a:rPr>
              <a:t>Normalitatea</a:t>
            </a:r>
            <a:r>
              <a:rPr b="1" lang="ro" sz="1100">
                <a:solidFill>
                  <a:schemeClr val="dk1"/>
                </a:solidFill>
                <a:latin typeface="Times New Roman"/>
                <a:ea typeface="Times New Roman"/>
                <a:cs typeface="Times New Roman"/>
                <a:sym typeface="Times New Roman"/>
              </a:rPr>
              <a:t>:</a:t>
            </a:r>
            <a:endParaRPr b="1" sz="1100">
              <a:solidFill>
                <a:schemeClr val="dk1"/>
              </a:solidFill>
              <a:latin typeface="Times New Roman"/>
              <a:ea typeface="Times New Roman"/>
              <a:cs typeface="Times New Roman"/>
              <a:sym typeface="Times New Roman"/>
            </a:endParaRPr>
          </a:p>
        </p:txBody>
      </p:sp>
      <p:sp>
        <p:nvSpPr>
          <p:cNvPr id="574" name="Google Shape;574;p70"/>
          <p:cNvSpPr txBox="1"/>
          <p:nvPr/>
        </p:nvSpPr>
        <p:spPr>
          <a:xfrm>
            <a:off x="969050" y="1152450"/>
            <a:ext cx="5901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900">
                <a:solidFill>
                  <a:schemeClr val="dk1"/>
                </a:solidFill>
                <a:latin typeface="Times New Roman"/>
                <a:ea typeface="Times New Roman"/>
                <a:cs typeface="Times New Roman"/>
                <a:sym typeface="Times New Roman"/>
              </a:rPr>
              <a:t>Tabel 43</a:t>
            </a:r>
            <a:endParaRPr sz="900">
              <a:solidFill>
                <a:schemeClr val="dk1"/>
              </a:solidFill>
              <a:latin typeface="Times New Roman"/>
              <a:ea typeface="Times New Roman"/>
              <a:cs typeface="Times New Roman"/>
              <a:sym typeface="Times New Roman"/>
            </a:endParaRPr>
          </a:p>
        </p:txBody>
      </p:sp>
      <p:sp>
        <p:nvSpPr>
          <p:cNvPr id="575" name="Google Shape;575;p70"/>
          <p:cNvSpPr txBox="1"/>
          <p:nvPr/>
        </p:nvSpPr>
        <p:spPr>
          <a:xfrm>
            <a:off x="3889250" y="998550"/>
            <a:ext cx="5901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900">
                <a:solidFill>
                  <a:schemeClr val="dk1"/>
                </a:solidFill>
                <a:latin typeface="Times New Roman"/>
                <a:ea typeface="Times New Roman"/>
                <a:cs typeface="Times New Roman"/>
                <a:sym typeface="Times New Roman"/>
              </a:rPr>
              <a:t>Tabel 44</a:t>
            </a:r>
            <a:endParaRPr sz="900">
              <a:solidFill>
                <a:schemeClr val="dk1"/>
              </a:solidFill>
              <a:latin typeface="Times New Roman"/>
              <a:ea typeface="Times New Roman"/>
              <a:cs typeface="Times New Roman"/>
              <a:sym typeface="Times New Roman"/>
            </a:endParaRPr>
          </a:p>
        </p:txBody>
      </p:sp>
      <p:sp>
        <p:nvSpPr>
          <p:cNvPr id="576" name="Google Shape;576;p70"/>
          <p:cNvSpPr txBox="1"/>
          <p:nvPr/>
        </p:nvSpPr>
        <p:spPr>
          <a:xfrm>
            <a:off x="7028550" y="1607175"/>
            <a:ext cx="5901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900">
                <a:solidFill>
                  <a:schemeClr val="dk1"/>
                </a:solidFill>
                <a:latin typeface="Times New Roman"/>
                <a:ea typeface="Times New Roman"/>
                <a:cs typeface="Times New Roman"/>
                <a:sym typeface="Times New Roman"/>
              </a:rPr>
              <a:t>Tabel 45</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1"/>
          <p:cNvSpPr txBox="1"/>
          <p:nvPr>
            <p:ph type="title"/>
          </p:nvPr>
        </p:nvSpPr>
        <p:spPr>
          <a:xfrm>
            <a:off x="150300" y="684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Funcția</a:t>
            </a:r>
            <a:r>
              <a:rPr b="1" lang="ro" sz="2020">
                <a:latin typeface="Times New Roman"/>
                <a:ea typeface="Times New Roman"/>
                <a:cs typeface="Times New Roman"/>
                <a:sym typeface="Times New Roman"/>
              </a:rPr>
              <a:t> de </a:t>
            </a:r>
            <a:r>
              <a:rPr b="1" lang="ro" sz="2020">
                <a:latin typeface="Times New Roman"/>
                <a:ea typeface="Times New Roman"/>
                <a:cs typeface="Times New Roman"/>
                <a:sym typeface="Times New Roman"/>
              </a:rPr>
              <a:t>răspuns</a:t>
            </a:r>
            <a:r>
              <a:rPr b="1" lang="ro" sz="2020">
                <a:latin typeface="Times New Roman"/>
                <a:ea typeface="Times New Roman"/>
                <a:cs typeface="Times New Roman"/>
                <a:sym typeface="Times New Roman"/>
              </a:rPr>
              <a:t> la impuls (IRF) - VECM</a:t>
            </a:r>
            <a:endParaRPr b="1" sz="2020">
              <a:latin typeface="Times New Roman"/>
              <a:ea typeface="Times New Roman"/>
              <a:cs typeface="Times New Roman"/>
              <a:sym typeface="Times New Roman"/>
            </a:endParaRPr>
          </a:p>
        </p:txBody>
      </p:sp>
      <p:sp>
        <p:nvSpPr>
          <p:cNvPr id="582" name="Google Shape;582;p71"/>
          <p:cNvSpPr txBox="1"/>
          <p:nvPr>
            <p:ph idx="1" type="body"/>
          </p:nvPr>
        </p:nvSpPr>
        <p:spPr>
          <a:xfrm>
            <a:off x="4488300" y="1017725"/>
            <a:ext cx="4530300" cy="3816000"/>
          </a:xfrm>
          <a:prstGeom prst="rect">
            <a:avLst/>
          </a:prstGeom>
        </p:spPr>
        <p:txBody>
          <a:bodyPr anchorCtr="0" anchor="t" bIns="91425" lIns="91425" spcFirstLastPara="1" rIns="91425" wrap="square" tIns="91425">
            <a:normAutofit fontScale="70000" lnSpcReduction="20000"/>
          </a:bodyPr>
          <a:lstStyle/>
          <a:p>
            <a:pPr indent="-304990" lvl="0" marL="457200" rtl="0" algn="l">
              <a:spcBef>
                <a:spcPts val="600"/>
              </a:spcBef>
              <a:spcAft>
                <a:spcPts val="0"/>
              </a:spcAft>
              <a:buClr>
                <a:schemeClr val="dk1"/>
              </a:buClr>
              <a:buSzPct val="100000"/>
              <a:buFont typeface="Times New Roman"/>
              <a:buChar char="●"/>
            </a:pPr>
            <a:r>
              <a:rPr b="1" lang="ro" sz="1718">
                <a:solidFill>
                  <a:schemeClr val="dk1"/>
                </a:solidFill>
                <a:latin typeface="Times New Roman"/>
                <a:ea typeface="Times New Roman"/>
                <a:cs typeface="Times New Roman"/>
                <a:sym typeface="Times New Roman"/>
              </a:rPr>
              <a:t>Un șoc pozitiv asupra rezervelor internaționale</a:t>
            </a:r>
            <a:r>
              <a:rPr lang="ro" sz="1718">
                <a:solidFill>
                  <a:schemeClr val="dk1"/>
                </a:solidFill>
                <a:latin typeface="Times New Roman"/>
                <a:ea typeface="Times New Roman"/>
                <a:cs typeface="Times New Roman"/>
                <a:sym typeface="Times New Roman"/>
              </a:rPr>
              <a:t> (creșterea rezervelor) determină o </a:t>
            </a:r>
            <a:r>
              <a:rPr b="1" lang="ro" sz="1718">
                <a:solidFill>
                  <a:schemeClr val="dk1"/>
                </a:solidFill>
                <a:latin typeface="Times New Roman"/>
                <a:ea typeface="Times New Roman"/>
                <a:cs typeface="Times New Roman"/>
                <a:sym typeface="Times New Roman"/>
              </a:rPr>
              <a:t>scădere a cursului de schimb</a:t>
            </a:r>
            <a:r>
              <a:rPr lang="ro" sz="1718">
                <a:solidFill>
                  <a:schemeClr val="dk1"/>
                </a:solidFill>
                <a:latin typeface="Times New Roman"/>
                <a:ea typeface="Times New Roman"/>
                <a:cs typeface="Times New Roman"/>
                <a:sym typeface="Times New Roman"/>
              </a:rPr>
              <a:t> imediat după șoc. În contextul RON/EUR, asta înseamnă a</a:t>
            </a:r>
            <a:r>
              <a:rPr b="1" lang="ro" sz="1718">
                <a:solidFill>
                  <a:schemeClr val="dk1"/>
                </a:solidFill>
                <a:latin typeface="Times New Roman"/>
                <a:ea typeface="Times New Roman"/>
                <a:cs typeface="Times New Roman"/>
                <a:sym typeface="Times New Roman"/>
              </a:rPr>
              <a:t>precierea monedei naționale (RON).</a:t>
            </a:r>
            <a:endParaRPr b="1" sz="1718">
              <a:solidFill>
                <a:schemeClr val="dk1"/>
              </a:solidFill>
              <a:latin typeface="Times New Roman"/>
              <a:ea typeface="Times New Roman"/>
              <a:cs typeface="Times New Roman"/>
              <a:sym typeface="Times New Roman"/>
            </a:endParaRPr>
          </a:p>
          <a:p>
            <a:pPr indent="0" lvl="0" marL="914400" rtl="0" algn="l">
              <a:spcBef>
                <a:spcPts val="600"/>
              </a:spcBef>
              <a:spcAft>
                <a:spcPts val="0"/>
              </a:spcAft>
              <a:buNone/>
            </a:pPr>
            <a:r>
              <a:t/>
            </a:r>
            <a:endParaRPr sz="1718">
              <a:solidFill>
                <a:schemeClr val="dk1"/>
              </a:solidFill>
              <a:latin typeface="Times New Roman"/>
              <a:ea typeface="Times New Roman"/>
              <a:cs typeface="Times New Roman"/>
              <a:sym typeface="Times New Roman"/>
            </a:endParaRPr>
          </a:p>
          <a:p>
            <a:pPr indent="-304990" lvl="0" marL="457200" rtl="0" algn="l">
              <a:spcBef>
                <a:spcPts val="600"/>
              </a:spcBef>
              <a:spcAft>
                <a:spcPts val="0"/>
              </a:spcAft>
              <a:buClr>
                <a:schemeClr val="dk1"/>
              </a:buClr>
              <a:buSzPct val="100000"/>
              <a:buFont typeface="Times New Roman"/>
              <a:buChar char="●"/>
            </a:pPr>
            <a:r>
              <a:rPr lang="ro" sz="1718">
                <a:solidFill>
                  <a:schemeClr val="dk1"/>
                </a:solidFill>
                <a:latin typeface="Times New Roman"/>
                <a:ea typeface="Times New Roman"/>
                <a:cs typeface="Times New Roman"/>
                <a:sym typeface="Times New Roman"/>
              </a:rPr>
              <a:t>Efectul este </a:t>
            </a:r>
            <a:r>
              <a:rPr b="1" lang="ro" sz="1718">
                <a:solidFill>
                  <a:schemeClr val="dk1"/>
                </a:solidFill>
                <a:latin typeface="Times New Roman"/>
                <a:ea typeface="Times New Roman"/>
                <a:cs typeface="Times New Roman"/>
                <a:sym typeface="Times New Roman"/>
              </a:rPr>
              <a:t>semnificativ statistic </a:t>
            </a:r>
            <a:r>
              <a:rPr lang="ro" sz="1718">
                <a:solidFill>
                  <a:schemeClr val="dk1"/>
                </a:solidFill>
                <a:latin typeface="Times New Roman"/>
                <a:ea typeface="Times New Roman"/>
                <a:cs typeface="Times New Roman"/>
                <a:sym typeface="Times New Roman"/>
              </a:rPr>
              <a:t>în primele perioade după șoc, deoarece </a:t>
            </a:r>
            <a:r>
              <a:rPr b="1" lang="ro" sz="1718">
                <a:solidFill>
                  <a:schemeClr val="dk1"/>
                </a:solidFill>
                <a:latin typeface="Times New Roman"/>
                <a:ea typeface="Times New Roman"/>
                <a:cs typeface="Times New Roman"/>
                <a:sym typeface="Times New Roman"/>
              </a:rPr>
              <a:t>intervalul de încredere (liniile roșii) nu include zero.</a:t>
            </a:r>
            <a:endParaRPr b="1" sz="1718">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sz="1718">
              <a:solidFill>
                <a:schemeClr val="dk1"/>
              </a:solidFill>
              <a:latin typeface="Times New Roman"/>
              <a:ea typeface="Times New Roman"/>
              <a:cs typeface="Times New Roman"/>
              <a:sym typeface="Times New Roman"/>
            </a:endParaRPr>
          </a:p>
          <a:p>
            <a:pPr indent="-298640" lvl="0" marL="457200" rtl="0" algn="l">
              <a:spcBef>
                <a:spcPts val="600"/>
              </a:spcBef>
              <a:spcAft>
                <a:spcPts val="0"/>
              </a:spcAft>
              <a:buClr>
                <a:schemeClr val="dk1"/>
              </a:buClr>
              <a:buSzPct val="91687"/>
              <a:buFont typeface="Times New Roman"/>
              <a:buChar char="●"/>
            </a:pPr>
            <a:r>
              <a:rPr b="1" lang="ro" sz="1718">
                <a:solidFill>
                  <a:schemeClr val="dk1"/>
                </a:solidFill>
                <a:latin typeface="Times New Roman"/>
                <a:ea typeface="Times New Roman"/>
                <a:cs typeface="Times New Roman"/>
                <a:sym typeface="Times New Roman"/>
              </a:rPr>
              <a:t> Un șoc pozitiv asupra rezervelor internaționale </a:t>
            </a:r>
            <a:r>
              <a:rPr lang="ro" sz="1718">
                <a:solidFill>
                  <a:schemeClr val="dk1"/>
                </a:solidFill>
                <a:latin typeface="Times New Roman"/>
                <a:ea typeface="Times New Roman"/>
                <a:cs typeface="Times New Roman"/>
                <a:sym typeface="Times New Roman"/>
              </a:rPr>
              <a:t>are un efect rapid și </a:t>
            </a:r>
            <a:r>
              <a:rPr b="1" lang="ro" sz="1718">
                <a:solidFill>
                  <a:schemeClr val="dk1"/>
                </a:solidFill>
                <a:latin typeface="Times New Roman"/>
                <a:ea typeface="Times New Roman"/>
                <a:cs typeface="Times New Roman"/>
                <a:sym typeface="Times New Roman"/>
              </a:rPr>
              <a:t>semnificativ de apreciere a monedei naționale</a:t>
            </a:r>
            <a:r>
              <a:rPr lang="ro" sz="1718">
                <a:solidFill>
                  <a:schemeClr val="dk1"/>
                </a:solidFill>
                <a:latin typeface="Times New Roman"/>
                <a:ea typeface="Times New Roman"/>
                <a:cs typeface="Times New Roman"/>
                <a:sym typeface="Times New Roman"/>
              </a:rPr>
              <a:t>, dar acest efect este de scurtă durată și dispare după câteva perioade. Acest lucru sugerează că </a:t>
            </a:r>
            <a:r>
              <a:rPr b="1" lang="ro" sz="1718">
                <a:solidFill>
                  <a:schemeClr val="dk1"/>
                </a:solidFill>
                <a:latin typeface="Times New Roman"/>
                <a:ea typeface="Times New Roman"/>
                <a:cs typeface="Times New Roman"/>
                <a:sym typeface="Times New Roman"/>
              </a:rPr>
              <a:t>intervențiile asupra rezervelor pot influența cursul de schimb</a:t>
            </a:r>
            <a:r>
              <a:rPr lang="ro" sz="1718">
                <a:solidFill>
                  <a:schemeClr val="dk1"/>
                </a:solidFill>
                <a:latin typeface="Times New Roman"/>
                <a:ea typeface="Times New Roman"/>
                <a:cs typeface="Times New Roman"/>
                <a:sym typeface="Times New Roman"/>
              </a:rPr>
              <a:t>, dar efectul lor nu este persistent pe termen lu</a:t>
            </a:r>
            <a:r>
              <a:rPr lang="ro" sz="1575">
                <a:solidFill>
                  <a:schemeClr val="dk1"/>
                </a:solidFill>
                <a:latin typeface="Times New Roman"/>
                <a:ea typeface="Times New Roman"/>
                <a:cs typeface="Times New Roman"/>
                <a:sym typeface="Times New Roman"/>
              </a:rPr>
              <a:t>ng.</a:t>
            </a:r>
            <a:endParaRPr sz="1575">
              <a:solidFill>
                <a:schemeClr val="dk1"/>
              </a:solidFill>
              <a:latin typeface="Times New Roman"/>
              <a:ea typeface="Times New Roman"/>
              <a:cs typeface="Times New Roman"/>
              <a:sym typeface="Times New Roman"/>
            </a:endParaRPr>
          </a:p>
          <a:p>
            <a:pPr indent="0" lvl="0" marL="0" rtl="0" algn="l">
              <a:spcBef>
                <a:spcPts val="600"/>
              </a:spcBef>
              <a:spcAft>
                <a:spcPts val="0"/>
              </a:spcAft>
              <a:buNone/>
            </a:pPr>
            <a:r>
              <a:t/>
            </a:r>
            <a:endParaRPr sz="1200">
              <a:solidFill>
                <a:schemeClr val="dk1"/>
              </a:solidFill>
              <a:latin typeface="Roboto"/>
              <a:ea typeface="Roboto"/>
              <a:cs typeface="Roboto"/>
              <a:sym typeface="Roboto"/>
            </a:endParaRPr>
          </a:p>
          <a:p>
            <a:pPr indent="0" lvl="0" marL="0" rtl="0" algn="l">
              <a:spcBef>
                <a:spcPts val="600"/>
              </a:spcBef>
              <a:spcAft>
                <a:spcPts val="0"/>
              </a:spcAft>
              <a:buNone/>
            </a:pPr>
            <a:r>
              <a:t/>
            </a:r>
            <a:endParaRPr sz="1200">
              <a:solidFill>
                <a:schemeClr val="dk1"/>
              </a:solidFill>
              <a:latin typeface="Roboto"/>
              <a:ea typeface="Roboto"/>
              <a:cs typeface="Roboto"/>
              <a:sym typeface="Roboto"/>
            </a:endParaRPr>
          </a:p>
          <a:p>
            <a:pPr indent="0" lvl="0" marL="457200" rtl="0" algn="l">
              <a:spcBef>
                <a:spcPts val="600"/>
              </a:spcBef>
              <a:spcAft>
                <a:spcPts val="1200"/>
              </a:spcAft>
              <a:buNone/>
            </a:pPr>
            <a:r>
              <a:t/>
            </a:r>
            <a:endParaRPr>
              <a:latin typeface="Times New Roman"/>
              <a:ea typeface="Times New Roman"/>
              <a:cs typeface="Times New Roman"/>
              <a:sym typeface="Times New Roman"/>
            </a:endParaRPr>
          </a:p>
        </p:txBody>
      </p:sp>
      <p:pic>
        <p:nvPicPr>
          <p:cNvPr id="583" name="Google Shape;583;p71"/>
          <p:cNvPicPr preferRelativeResize="0"/>
          <p:nvPr/>
        </p:nvPicPr>
        <p:blipFill>
          <a:blip r:embed="rId3">
            <a:alphaModFix/>
          </a:blip>
          <a:stretch>
            <a:fillRect/>
          </a:stretch>
        </p:blipFill>
        <p:spPr>
          <a:xfrm>
            <a:off x="216425" y="1251650"/>
            <a:ext cx="4487101" cy="2640200"/>
          </a:xfrm>
          <a:prstGeom prst="rect">
            <a:avLst/>
          </a:prstGeom>
          <a:noFill/>
          <a:ln>
            <a:noFill/>
          </a:ln>
        </p:spPr>
      </p:pic>
      <p:sp>
        <p:nvSpPr>
          <p:cNvPr id="584" name="Google Shape;584;p71"/>
          <p:cNvSpPr txBox="1"/>
          <p:nvPr/>
        </p:nvSpPr>
        <p:spPr>
          <a:xfrm>
            <a:off x="2164925" y="3891850"/>
            <a:ext cx="9510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900">
                <a:solidFill>
                  <a:schemeClr val="dk1"/>
                </a:solidFill>
                <a:latin typeface="Times New Roman"/>
                <a:ea typeface="Times New Roman"/>
                <a:cs typeface="Times New Roman"/>
                <a:sym typeface="Times New Roman"/>
              </a:rPr>
              <a:t>Grafic 35</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o" sz="2000">
                <a:latin typeface="Times New Roman"/>
                <a:ea typeface="Times New Roman"/>
                <a:cs typeface="Times New Roman"/>
                <a:sym typeface="Times New Roman"/>
              </a:rPr>
              <a:t>Literature review</a:t>
            </a:r>
            <a:endParaRPr/>
          </a:p>
        </p:txBody>
      </p:sp>
      <p:sp>
        <p:nvSpPr>
          <p:cNvPr id="86" name="Google Shape;86;p18"/>
          <p:cNvSpPr txBox="1"/>
          <p:nvPr>
            <p:ph idx="1" type="body"/>
          </p:nvPr>
        </p:nvSpPr>
        <p:spPr>
          <a:xfrm>
            <a:off x="365500" y="1174000"/>
            <a:ext cx="8520600" cy="3416400"/>
          </a:xfrm>
          <a:prstGeom prst="rect">
            <a:avLst/>
          </a:prstGeom>
        </p:spPr>
        <p:txBody>
          <a:bodyPr anchorCtr="0" anchor="t" bIns="91425" lIns="91425" spcFirstLastPara="1" rIns="91425" wrap="square" tIns="91425">
            <a:normAutofit/>
          </a:bodyPr>
          <a:lstStyle/>
          <a:p>
            <a:pPr indent="-304800" lvl="0" marL="457200" rtl="0" algn="just">
              <a:lnSpc>
                <a:spcPct val="100000"/>
              </a:lnSpc>
              <a:spcBef>
                <a:spcPts val="0"/>
              </a:spcBef>
              <a:spcAft>
                <a:spcPts val="0"/>
              </a:spcAft>
              <a:buClr>
                <a:schemeClr val="dk1"/>
              </a:buClr>
              <a:buSzPts val="1200"/>
              <a:buFont typeface="Times New Roman"/>
              <a:buChar char="●"/>
            </a:pPr>
            <a:r>
              <a:rPr b="1" lang="ro" sz="1200">
                <a:solidFill>
                  <a:schemeClr val="dk1"/>
                </a:solidFill>
                <a:latin typeface="Times New Roman"/>
                <a:ea typeface="Times New Roman"/>
                <a:cs typeface="Times New Roman"/>
                <a:sym typeface="Times New Roman"/>
              </a:rPr>
              <a:t>Hyndman, R.J., &amp; Athanasopoulos, G. (2021). "Forecasting exchange rates: A comparative study of exponential smoothing and ARIMA models."</a:t>
            </a:r>
            <a:endParaRPr b="1" sz="120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0"/>
              </a:spcAft>
              <a:buNone/>
            </a:pPr>
            <a:r>
              <a:rPr lang="ro" sz="1200">
                <a:solidFill>
                  <a:schemeClr val="dk1"/>
                </a:solidFill>
                <a:latin typeface="Times New Roman"/>
                <a:ea typeface="Times New Roman"/>
                <a:cs typeface="Times New Roman"/>
                <a:sym typeface="Times New Roman"/>
              </a:rPr>
              <a:t>  Acest studiu compară performanța modelelor de netezire exponențială simplă (SES) și ARIMA în prognoza cursurilor de schimb valutar, concentrându-se pe rata RMB/USD. Deși modelul SES a prezentat o acuratețe mai bună în anumite măsuri, modelul ARIMA s-a dovedit a avea diagnostice ale reziduurilor superioare și o incertitudine mai redusă în intervalele de predicție, făcându-l astfel un model mai fiabil și flexibil pentru prognoze pe termen de doi ani.</a:t>
            </a:r>
            <a:r>
              <a:rPr lang="ro" sz="1200">
                <a:solidFill>
                  <a:schemeClr val="dk1"/>
                </a:solidFill>
                <a:latin typeface="Times New Roman"/>
                <a:ea typeface="Times New Roman"/>
                <a:cs typeface="Times New Roman"/>
                <a:sym typeface="Times New Roman"/>
              </a:rPr>
              <a:t>(Hyndman &amp; Athanasopoulos, 2021, p. 590)</a:t>
            </a:r>
            <a:endParaRPr sz="1200">
              <a:solidFill>
                <a:schemeClr val="dk1"/>
              </a:solidFill>
              <a:latin typeface="Times New Roman"/>
              <a:ea typeface="Times New Roman"/>
              <a:cs typeface="Times New Roman"/>
              <a:sym typeface="Times New Roman"/>
            </a:endParaRPr>
          </a:p>
          <a:p>
            <a:pPr indent="-304800" lvl="0" marL="457200" rtl="0" algn="just">
              <a:lnSpc>
                <a:spcPct val="100000"/>
              </a:lnSpc>
              <a:spcBef>
                <a:spcPts val="1200"/>
              </a:spcBef>
              <a:spcAft>
                <a:spcPts val="0"/>
              </a:spcAft>
              <a:buClr>
                <a:schemeClr val="dk1"/>
              </a:buClr>
              <a:buSzPts val="1200"/>
              <a:buFont typeface="Times New Roman"/>
              <a:buChar char="●"/>
            </a:pPr>
            <a:r>
              <a:rPr b="1" lang="ro" sz="1200">
                <a:solidFill>
                  <a:schemeClr val="dk1"/>
                </a:solidFill>
                <a:latin typeface="Times New Roman"/>
                <a:ea typeface="Times New Roman"/>
                <a:cs typeface="Times New Roman"/>
                <a:sym typeface="Times New Roman"/>
              </a:rPr>
              <a:t>Narayan, P.K., &amp; Liu, R. (2020). "Unit root tests and structural breaks in exchange rates: A review and new evidence."</a:t>
            </a:r>
            <a:endParaRPr b="1" sz="120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1200"/>
              </a:spcAft>
              <a:buNone/>
            </a:pPr>
            <a:r>
              <a:rPr lang="ro" sz="1200">
                <a:solidFill>
                  <a:schemeClr val="dk1"/>
                </a:solidFill>
                <a:latin typeface="Times New Roman"/>
                <a:ea typeface="Times New Roman"/>
                <a:cs typeface="Times New Roman"/>
                <a:sym typeface="Times New Roman"/>
              </a:rPr>
              <a:t>  Lucrarea oferă o revizuire a testelor de rădăcină unitară care includ întreruperi structurale în seriile de cursuri valutare. Autorii subliniază că testele convenționale ignoră adesea aceste întreruperi, ceea ce poate conduce la concluzii eronate privind staționaritatea cursurilor de schimb. Folosind teste avansate ce iau în calcul întreruperi bruște și netede, studiul găsește dovezi care susțin revenirea la medie și validitatea parității puterii de cumpărare pentru anumite grupuri de țări, evidențiind importanța modelării întreruperilor structurale pentru o inferență corectă.</a:t>
            </a:r>
            <a:r>
              <a:rPr lang="ro" sz="1200">
                <a:solidFill>
                  <a:schemeClr val="dk1"/>
                </a:solidFill>
                <a:latin typeface="Roboto"/>
                <a:ea typeface="Roboto"/>
                <a:cs typeface="Roboto"/>
                <a:sym typeface="Roboto"/>
              </a:rPr>
              <a:t>(</a:t>
            </a:r>
            <a:r>
              <a:rPr lang="ro" sz="1200">
                <a:solidFill>
                  <a:schemeClr val="dk1"/>
                </a:solidFill>
                <a:latin typeface="Times New Roman"/>
                <a:ea typeface="Times New Roman"/>
                <a:cs typeface="Times New Roman"/>
                <a:sym typeface="Times New Roman"/>
              </a:rPr>
              <a:t>Narayan &amp; Liu, 2020, p. 800)</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2"/>
          <p:cNvSpPr txBox="1"/>
          <p:nvPr>
            <p:ph type="title"/>
          </p:nvPr>
        </p:nvSpPr>
        <p:spPr>
          <a:xfrm>
            <a:off x="247125" y="197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Descompunerea varianței - VECM</a:t>
            </a:r>
            <a:endParaRPr b="1" sz="2020">
              <a:latin typeface="Times New Roman"/>
              <a:ea typeface="Times New Roman"/>
              <a:cs typeface="Times New Roman"/>
              <a:sym typeface="Times New Roman"/>
            </a:endParaRPr>
          </a:p>
        </p:txBody>
      </p:sp>
      <p:sp>
        <p:nvSpPr>
          <p:cNvPr id="590" name="Google Shape;590;p72"/>
          <p:cNvSpPr txBox="1"/>
          <p:nvPr>
            <p:ph idx="1" type="body"/>
          </p:nvPr>
        </p:nvSpPr>
        <p:spPr>
          <a:xfrm>
            <a:off x="4508075" y="637250"/>
            <a:ext cx="4425000" cy="4314900"/>
          </a:xfrm>
          <a:prstGeom prst="rect">
            <a:avLst/>
          </a:prstGeom>
        </p:spPr>
        <p:txBody>
          <a:bodyPr anchorCtr="0" anchor="t" bIns="91425" lIns="91425" spcFirstLastPara="1" rIns="91425" wrap="square" tIns="91425">
            <a:normAutofit lnSpcReduction="10000"/>
          </a:bodyPr>
          <a:lstStyle/>
          <a:p>
            <a:pPr indent="-304800" lvl="0" marL="457200" rtl="0" algn="just">
              <a:spcBef>
                <a:spcPts val="0"/>
              </a:spcBef>
              <a:spcAft>
                <a:spcPts val="0"/>
              </a:spcAft>
              <a:buSzPts val="1200"/>
              <a:buFont typeface="Times New Roman"/>
              <a:buChar char="●"/>
            </a:pPr>
            <a:r>
              <a:rPr b="1" lang="ro" sz="1200">
                <a:solidFill>
                  <a:schemeClr val="dk1"/>
                </a:solidFill>
                <a:latin typeface="Times New Roman"/>
                <a:ea typeface="Times New Roman"/>
                <a:cs typeface="Times New Roman"/>
                <a:sym typeface="Times New Roman"/>
              </a:rPr>
              <a:t>FEVD indică cantitatea de informație </a:t>
            </a:r>
            <a:r>
              <a:rPr lang="ro" sz="1200">
                <a:solidFill>
                  <a:schemeClr val="dk1"/>
                </a:solidFill>
                <a:latin typeface="Times New Roman"/>
                <a:ea typeface="Times New Roman"/>
                <a:cs typeface="Times New Roman"/>
                <a:sym typeface="Times New Roman"/>
              </a:rPr>
              <a:t>pe care o contribuie fiecare variabilă la celelalte variabile din autoregresia vectorială. Această analiză determină cât din </a:t>
            </a:r>
            <a:r>
              <a:rPr b="1" lang="ro" sz="1200">
                <a:solidFill>
                  <a:schemeClr val="dk1"/>
                </a:solidFill>
                <a:latin typeface="Times New Roman"/>
                <a:ea typeface="Times New Roman"/>
                <a:cs typeface="Times New Roman"/>
                <a:sym typeface="Times New Roman"/>
              </a:rPr>
              <a:t>varianța erorilor de prognoză a </a:t>
            </a:r>
            <a:r>
              <a:rPr lang="ro" sz="1200">
                <a:solidFill>
                  <a:schemeClr val="dk1"/>
                </a:solidFill>
                <a:latin typeface="Times New Roman"/>
                <a:ea typeface="Times New Roman"/>
                <a:cs typeface="Times New Roman"/>
                <a:sym typeface="Times New Roman"/>
              </a:rPr>
              <a:t>fiecărei variabile poate fi explicată prin șocuri exogene asupra celorlalte variabile.</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Barele întunecate (curs) domină aproape complet, reprezentând a</a:t>
            </a:r>
            <a:r>
              <a:rPr b="1" lang="ro" sz="1200">
                <a:solidFill>
                  <a:schemeClr val="dk1"/>
                </a:solidFill>
                <a:latin typeface="Times New Roman"/>
                <a:ea typeface="Times New Roman"/>
                <a:cs typeface="Times New Roman"/>
                <a:sym typeface="Times New Roman"/>
              </a:rPr>
              <a:t>proximativ 80% din varianța erorilor</a:t>
            </a:r>
            <a:r>
              <a:rPr lang="ro" sz="1200">
                <a:solidFill>
                  <a:schemeClr val="dk1"/>
                </a:solidFill>
                <a:latin typeface="Times New Roman"/>
                <a:ea typeface="Times New Roman"/>
                <a:cs typeface="Times New Roman"/>
                <a:sym typeface="Times New Roman"/>
              </a:rPr>
              <a:t> de prognoză pe toate</a:t>
            </a:r>
            <a:r>
              <a:rPr b="1" lang="ro" sz="1200">
                <a:solidFill>
                  <a:schemeClr val="dk1"/>
                </a:solidFill>
                <a:latin typeface="Times New Roman"/>
                <a:ea typeface="Times New Roman"/>
                <a:cs typeface="Times New Roman"/>
                <a:sym typeface="Times New Roman"/>
              </a:rPr>
              <a:t> orizonturile temporale</a:t>
            </a:r>
            <a:r>
              <a:rPr lang="ro"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b="1" lang="ro" sz="1200">
                <a:solidFill>
                  <a:schemeClr val="dk1"/>
                </a:solidFill>
                <a:latin typeface="Times New Roman"/>
                <a:ea typeface="Times New Roman"/>
                <a:cs typeface="Times New Roman"/>
                <a:sym typeface="Times New Roman"/>
              </a:rPr>
              <a:t>Contribuția rezervelor</a:t>
            </a:r>
            <a:r>
              <a:rPr lang="ro" sz="1200">
                <a:solidFill>
                  <a:schemeClr val="dk1"/>
                </a:solidFill>
                <a:latin typeface="Times New Roman"/>
                <a:ea typeface="Times New Roman"/>
                <a:cs typeface="Times New Roman"/>
                <a:sym typeface="Times New Roman"/>
              </a:rPr>
              <a:t> (barele deschise) rămâne </a:t>
            </a:r>
            <a:r>
              <a:rPr b="1" lang="ro" sz="1200">
                <a:solidFill>
                  <a:schemeClr val="dk1"/>
                </a:solidFill>
                <a:latin typeface="Times New Roman"/>
                <a:ea typeface="Times New Roman"/>
                <a:cs typeface="Times New Roman"/>
                <a:sym typeface="Times New Roman"/>
              </a:rPr>
              <a:t>minimă</a:t>
            </a:r>
            <a:r>
              <a:rPr lang="ro" sz="1200">
                <a:solidFill>
                  <a:schemeClr val="dk1"/>
                </a:solidFill>
                <a:latin typeface="Times New Roman"/>
                <a:ea typeface="Times New Roman"/>
                <a:cs typeface="Times New Roman"/>
                <a:sym typeface="Times New Roman"/>
              </a:rPr>
              <a:t> și constantă pe toate orizonturile</a:t>
            </a:r>
            <a:endParaRPr sz="1200">
              <a:solidFill>
                <a:schemeClr val="dk1"/>
              </a:solidFill>
              <a:latin typeface="Times New Roman"/>
              <a:ea typeface="Times New Roman"/>
              <a:cs typeface="Times New Roman"/>
              <a:sym typeface="Times New Roman"/>
            </a:endParaRPr>
          </a:p>
          <a:p>
            <a:pPr indent="-304800" lvl="0" marL="457200" rtl="0" algn="just">
              <a:spcBef>
                <a:spcPts val="0"/>
              </a:spcBef>
              <a:spcAft>
                <a:spcPts val="0"/>
              </a:spcAft>
              <a:buClr>
                <a:schemeClr val="dk1"/>
              </a:buClr>
              <a:buSzPts val="1200"/>
              <a:buFont typeface="Times New Roman"/>
              <a:buChar char="●"/>
            </a:pPr>
            <a:r>
              <a:rPr lang="ro" sz="1200">
                <a:solidFill>
                  <a:schemeClr val="dk1"/>
                </a:solidFill>
                <a:latin typeface="Times New Roman"/>
                <a:ea typeface="Times New Roman"/>
                <a:cs typeface="Times New Roman"/>
                <a:sym typeface="Times New Roman"/>
              </a:rPr>
              <a:t>Graficele FEVD prezentate arată că, pe tot orizontul de </a:t>
            </a:r>
            <a:r>
              <a:rPr b="1" lang="ro" sz="1200">
                <a:solidFill>
                  <a:schemeClr val="dk1"/>
                </a:solidFill>
                <a:latin typeface="Times New Roman"/>
                <a:ea typeface="Times New Roman"/>
                <a:cs typeface="Times New Roman"/>
                <a:sym typeface="Times New Roman"/>
              </a:rPr>
              <a:t>prognoză analizat</a:t>
            </a:r>
            <a:r>
              <a:rPr lang="ro" sz="1200">
                <a:solidFill>
                  <a:schemeClr val="dk1"/>
                </a:solidFill>
                <a:latin typeface="Times New Roman"/>
                <a:ea typeface="Times New Roman"/>
                <a:cs typeface="Times New Roman"/>
                <a:sym typeface="Times New Roman"/>
              </a:rPr>
              <a:t>, varianța erorilor de prognoză pentru curs este explicată în proporție covârșitoare de șocurile proprii, contribuția </a:t>
            </a:r>
            <a:r>
              <a:rPr b="1" lang="ro" sz="1200">
                <a:solidFill>
                  <a:schemeClr val="dk1"/>
                </a:solidFill>
                <a:latin typeface="Times New Roman"/>
                <a:ea typeface="Times New Roman"/>
                <a:cs typeface="Times New Roman"/>
                <a:sym typeface="Times New Roman"/>
              </a:rPr>
              <a:t>rezervelor fiind aproape neglijabilă</a:t>
            </a:r>
            <a:r>
              <a:rPr lang="ro" sz="1200">
                <a:solidFill>
                  <a:schemeClr val="dk1"/>
                </a:solidFill>
                <a:latin typeface="Times New Roman"/>
                <a:ea typeface="Times New Roman"/>
                <a:cs typeface="Times New Roman"/>
                <a:sym typeface="Times New Roman"/>
              </a:rPr>
              <a:t>. Similar, pentru rezerve, </a:t>
            </a:r>
            <a:r>
              <a:rPr b="1" lang="ro" sz="1200">
                <a:solidFill>
                  <a:schemeClr val="dk1"/>
                </a:solidFill>
                <a:latin typeface="Times New Roman"/>
                <a:ea typeface="Times New Roman"/>
                <a:cs typeface="Times New Roman"/>
                <a:sym typeface="Times New Roman"/>
              </a:rPr>
              <a:t>varianța erorilor de prognoză este explicată</a:t>
            </a:r>
            <a:r>
              <a:rPr lang="ro" sz="1200">
                <a:solidFill>
                  <a:schemeClr val="dk1"/>
                </a:solidFill>
                <a:latin typeface="Times New Roman"/>
                <a:ea typeface="Times New Roman"/>
                <a:cs typeface="Times New Roman"/>
                <a:sym typeface="Times New Roman"/>
              </a:rPr>
              <a:t> aproape în totalitate de </a:t>
            </a:r>
            <a:r>
              <a:rPr b="1" lang="ro" sz="1200">
                <a:solidFill>
                  <a:schemeClr val="dk1"/>
                </a:solidFill>
                <a:latin typeface="Times New Roman"/>
                <a:ea typeface="Times New Roman"/>
                <a:cs typeface="Times New Roman"/>
                <a:sym typeface="Times New Roman"/>
              </a:rPr>
              <a:t>șocurile proprii</a:t>
            </a:r>
            <a:r>
              <a:rPr lang="ro" sz="1200">
                <a:solidFill>
                  <a:schemeClr val="dk1"/>
                </a:solidFill>
                <a:latin typeface="Times New Roman"/>
                <a:ea typeface="Times New Roman"/>
                <a:cs typeface="Times New Roman"/>
                <a:sym typeface="Times New Roman"/>
              </a:rPr>
              <a:t>, cu o influență minimă din partea cursului. Acest rezultat sugerează </a:t>
            </a:r>
            <a:r>
              <a:rPr b="1" lang="ro" sz="1200">
                <a:solidFill>
                  <a:schemeClr val="dk1"/>
                </a:solidFill>
                <a:latin typeface="Times New Roman"/>
                <a:ea typeface="Times New Roman"/>
                <a:cs typeface="Times New Roman"/>
                <a:sym typeface="Times New Roman"/>
              </a:rPr>
              <a:t>o interdependență redusă </a:t>
            </a:r>
            <a:r>
              <a:rPr lang="ro" sz="1200">
                <a:solidFill>
                  <a:schemeClr val="dk1"/>
                </a:solidFill>
                <a:latin typeface="Times New Roman"/>
                <a:ea typeface="Times New Roman"/>
                <a:cs typeface="Times New Roman"/>
                <a:sym typeface="Times New Roman"/>
              </a:rPr>
              <a:t>între cele două variabile pe termen scurt și mediu, fiecare dintre ele fiind determinată în </a:t>
            </a:r>
            <a:r>
              <a:rPr b="1" lang="ro" sz="1200">
                <a:solidFill>
                  <a:schemeClr val="dk1"/>
                </a:solidFill>
                <a:latin typeface="Times New Roman"/>
                <a:ea typeface="Times New Roman"/>
                <a:cs typeface="Times New Roman"/>
                <a:sym typeface="Times New Roman"/>
              </a:rPr>
              <a:t>principal de propriile evoluții interne</a:t>
            </a:r>
            <a:r>
              <a:rPr lang="ro"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pic>
        <p:nvPicPr>
          <p:cNvPr id="591" name="Google Shape;591;p72"/>
          <p:cNvPicPr preferRelativeResize="0"/>
          <p:nvPr/>
        </p:nvPicPr>
        <p:blipFill>
          <a:blip r:embed="rId3">
            <a:alphaModFix/>
          </a:blip>
          <a:stretch>
            <a:fillRect/>
          </a:stretch>
        </p:blipFill>
        <p:spPr>
          <a:xfrm>
            <a:off x="173925" y="1152475"/>
            <a:ext cx="4334150" cy="3107252"/>
          </a:xfrm>
          <a:prstGeom prst="rect">
            <a:avLst/>
          </a:prstGeom>
          <a:noFill/>
          <a:ln>
            <a:noFill/>
          </a:ln>
        </p:spPr>
      </p:pic>
      <p:sp>
        <p:nvSpPr>
          <p:cNvPr id="592" name="Google Shape;592;p72"/>
          <p:cNvSpPr txBox="1"/>
          <p:nvPr/>
        </p:nvSpPr>
        <p:spPr>
          <a:xfrm>
            <a:off x="1955800" y="4259725"/>
            <a:ext cx="7704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sz="900">
                <a:solidFill>
                  <a:schemeClr val="dk1"/>
                </a:solidFill>
                <a:latin typeface="Times New Roman"/>
                <a:ea typeface="Times New Roman"/>
                <a:cs typeface="Times New Roman"/>
                <a:sym typeface="Times New Roman"/>
              </a:rPr>
              <a:t>Grafic 36</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3"/>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Prognoza VECM</a:t>
            </a:r>
            <a:endParaRPr b="1" sz="2020">
              <a:latin typeface="Times New Roman"/>
              <a:ea typeface="Times New Roman"/>
              <a:cs typeface="Times New Roman"/>
              <a:sym typeface="Times New Roman"/>
            </a:endParaRPr>
          </a:p>
        </p:txBody>
      </p:sp>
      <p:sp>
        <p:nvSpPr>
          <p:cNvPr id="598" name="Google Shape;598;p73"/>
          <p:cNvSpPr txBox="1"/>
          <p:nvPr>
            <p:ph idx="1" type="body"/>
          </p:nvPr>
        </p:nvSpPr>
        <p:spPr>
          <a:xfrm>
            <a:off x="0" y="3468325"/>
            <a:ext cx="9144000" cy="127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sz="1200">
                <a:solidFill>
                  <a:schemeClr val="dk1"/>
                </a:solidFill>
                <a:latin typeface="Times New Roman"/>
                <a:ea typeface="Times New Roman"/>
                <a:cs typeface="Times New Roman"/>
                <a:sym typeface="Times New Roman"/>
              </a:rPr>
              <a:t>  În</a:t>
            </a:r>
            <a:r>
              <a:rPr b="1" lang="ro" sz="1200">
                <a:solidFill>
                  <a:schemeClr val="dk1"/>
                </a:solidFill>
                <a:latin typeface="Times New Roman"/>
                <a:ea typeface="Times New Roman"/>
                <a:cs typeface="Times New Roman"/>
                <a:sym typeface="Times New Roman"/>
              </a:rPr>
              <a:t> primul grafic</a:t>
            </a:r>
            <a:r>
              <a:rPr lang="ro" sz="1200">
                <a:solidFill>
                  <a:schemeClr val="dk1"/>
                </a:solidFill>
                <a:latin typeface="Times New Roman"/>
                <a:ea typeface="Times New Roman"/>
                <a:cs typeface="Times New Roman"/>
                <a:sym typeface="Times New Roman"/>
              </a:rPr>
              <a:t>, se observă că seria cursului de schimb (linia neagră) urmează o t</a:t>
            </a:r>
            <a:r>
              <a:rPr b="1" lang="ro" sz="1200">
                <a:solidFill>
                  <a:schemeClr val="dk1"/>
                </a:solidFill>
                <a:latin typeface="Times New Roman"/>
                <a:ea typeface="Times New Roman"/>
                <a:cs typeface="Times New Roman"/>
                <a:sym typeface="Times New Roman"/>
              </a:rPr>
              <a:t>endință crescătoare</a:t>
            </a:r>
            <a:r>
              <a:rPr lang="ro" sz="1200">
                <a:solidFill>
                  <a:schemeClr val="dk1"/>
                </a:solidFill>
                <a:latin typeface="Times New Roman"/>
                <a:ea typeface="Times New Roman"/>
                <a:cs typeface="Times New Roman"/>
                <a:sym typeface="Times New Roman"/>
              </a:rPr>
              <a:t>, iar prognoza (linia albastră) continuă această traiectorie, </a:t>
            </a:r>
            <a:r>
              <a:rPr b="1" lang="ro" sz="1200">
                <a:solidFill>
                  <a:schemeClr val="dk1"/>
                </a:solidFill>
                <a:latin typeface="Times New Roman"/>
                <a:ea typeface="Times New Roman"/>
                <a:cs typeface="Times New Roman"/>
                <a:sym typeface="Times New Roman"/>
              </a:rPr>
              <a:t>însoțită de intervale de încredere</a:t>
            </a:r>
            <a:r>
              <a:rPr lang="ro" sz="1200">
                <a:solidFill>
                  <a:schemeClr val="dk1"/>
                </a:solidFill>
                <a:latin typeface="Times New Roman"/>
                <a:ea typeface="Times New Roman"/>
                <a:cs typeface="Times New Roman"/>
                <a:sym typeface="Times New Roman"/>
              </a:rPr>
              <a:t> (benzi roșii) care indică </a:t>
            </a:r>
            <a:r>
              <a:rPr b="1" lang="ro" sz="1200">
                <a:solidFill>
                  <a:schemeClr val="dk1"/>
                </a:solidFill>
                <a:latin typeface="Times New Roman"/>
                <a:ea typeface="Times New Roman"/>
                <a:cs typeface="Times New Roman"/>
                <a:sym typeface="Times New Roman"/>
              </a:rPr>
              <a:t>incertitudinea estimărilor</a:t>
            </a:r>
            <a:r>
              <a:rPr lang="ro" sz="1200">
                <a:solidFill>
                  <a:schemeClr val="dk1"/>
                </a:solidFill>
                <a:latin typeface="Times New Roman"/>
                <a:ea typeface="Times New Roman"/>
                <a:cs typeface="Times New Roman"/>
                <a:sym typeface="Times New Roman"/>
              </a:rPr>
              <a:t>. În al doilea grafic, seria rezervelor </a:t>
            </a:r>
            <a:r>
              <a:rPr b="1" lang="ro" sz="1200">
                <a:solidFill>
                  <a:schemeClr val="dk1"/>
                </a:solidFill>
                <a:latin typeface="Times New Roman"/>
                <a:ea typeface="Times New Roman"/>
                <a:cs typeface="Times New Roman"/>
                <a:sym typeface="Times New Roman"/>
              </a:rPr>
              <a:t>internaționale prezintă</a:t>
            </a:r>
            <a:r>
              <a:rPr lang="ro" sz="1200">
                <a:solidFill>
                  <a:schemeClr val="dk1"/>
                </a:solidFill>
                <a:latin typeface="Times New Roman"/>
                <a:ea typeface="Times New Roman"/>
                <a:cs typeface="Times New Roman"/>
                <a:sym typeface="Times New Roman"/>
              </a:rPr>
              <a:t>, de asemenea, o creștere </a:t>
            </a:r>
            <a:r>
              <a:rPr b="1" lang="ro" sz="1200">
                <a:solidFill>
                  <a:schemeClr val="dk1"/>
                </a:solidFill>
                <a:latin typeface="Times New Roman"/>
                <a:ea typeface="Times New Roman"/>
                <a:cs typeface="Times New Roman"/>
                <a:sym typeface="Times New Roman"/>
              </a:rPr>
              <a:t>semnificativă pe parcursul perioadei analizate,</a:t>
            </a:r>
            <a:r>
              <a:rPr lang="ro" sz="1200">
                <a:solidFill>
                  <a:schemeClr val="dk1"/>
                </a:solidFill>
                <a:latin typeface="Times New Roman"/>
                <a:ea typeface="Times New Roman"/>
                <a:cs typeface="Times New Roman"/>
                <a:sym typeface="Times New Roman"/>
              </a:rPr>
              <a:t> iar prognoza sugerează o continuare a acestei tendințe, cu o z</a:t>
            </a:r>
            <a:r>
              <a:rPr b="1" lang="ro" sz="1200">
                <a:solidFill>
                  <a:schemeClr val="dk1"/>
                </a:solidFill>
                <a:latin typeface="Times New Roman"/>
                <a:ea typeface="Times New Roman"/>
                <a:cs typeface="Times New Roman"/>
                <a:sym typeface="Times New Roman"/>
              </a:rPr>
              <a:t>onă de incertitudine similară</a:t>
            </a:r>
            <a:r>
              <a:rPr lang="ro" sz="1200">
                <a:solidFill>
                  <a:schemeClr val="dk1"/>
                </a:solidFill>
                <a:latin typeface="Times New Roman"/>
                <a:ea typeface="Times New Roman"/>
                <a:cs typeface="Times New Roman"/>
                <a:sym typeface="Times New Roman"/>
              </a:rPr>
              <a:t>. Aceste rezultate sugerează că, potrivit modelului VECM estimat, atât cursul de schimb, cât și rezervele vor c</a:t>
            </a:r>
            <a:r>
              <a:rPr b="1" lang="ro" sz="1200">
                <a:solidFill>
                  <a:schemeClr val="dk1"/>
                </a:solidFill>
                <a:latin typeface="Times New Roman"/>
                <a:ea typeface="Times New Roman"/>
                <a:cs typeface="Times New Roman"/>
                <a:sym typeface="Times New Roman"/>
              </a:rPr>
              <a:t>ontinua să crească moderat</a:t>
            </a:r>
            <a:r>
              <a:rPr lang="ro" sz="1200">
                <a:solidFill>
                  <a:schemeClr val="dk1"/>
                </a:solidFill>
                <a:latin typeface="Times New Roman"/>
                <a:ea typeface="Times New Roman"/>
                <a:cs typeface="Times New Roman"/>
                <a:sym typeface="Times New Roman"/>
              </a:rPr>
              <a:t>, iar relația de cointegrare identificată între ele contribuie la </a:t>
            </a:r>
            <a:r>
              <a:rPr b="1" lang="ro" sz="1200">
                <a:solidFill>
                  <a:schemeClr val="dk1"/>
                </a:solidFill>
                <a:latin typeface="Times New Roman"/>
                <a:ea typeface="Times New Roman"/>
                <a:cs typeface="Times New Roman"/>
                <a:sym typeface="Times New Roman"/>
              </a:rPr>
              <a:t>stabilitatea prognozei pe termen scurt.</a:t>
            </a:r>
            <a:endParaRPr b="1" sz="1200">
              <a:solidFill>
                <a:schemeClr val="dk1"/>
              </a:solidFill>
              <a:latin typeface="Times New Roman"/>
              <a:ea typeface="Times New Roman"/>
              <a:cs typeface="Times New Roman"/>
              <a:sym typeface="Times New Roman"/>
            </a:endParaRPr>
          </a:p>
        </p:txBody>
      </p:sp>
      <p:pic>
        <p:nvPicPr>
          <p:cNvPr id="599" name="Google Shape;599;p73" title="Screenshot 2025-06-06 160409.png"/>
          <p:cNvPicPr preferRelativeResize="0"/>
          <p:nvPr/>
        </p:nvPicPr>
        <p:blipFill>
          <a:blip r:embed="rId3">
            <a:alphaModFix/>
          </a:blip>
          <a:stretch>
            <a:fillRect/>
          </a:stretch>
        </p:blipFill>
        <p:spPr>
          <a:xfrm>
            <a:off x="42300" y="441975"/>
            <a:ext cx="2962025" cy="2707675"/>
          </a:xfrm>
          <a:prstGeom prst="rect">
            <a:avLst/>
          </a:prstGeom>
          <a:noFill/>
          <a:ln>
            <a:noFill/>
          </a:ln>
        </p:spPr>
      </p:pic>
      <p:pic>
        <p:nvPicPr>
          <p:cNvPr id="600" name="Google Shape;600;p73"/>
          <p:cNvPicPr preferRelativeResize="0"/>
          <p:nvPr/>
        </p:nvPicPr>
        <p:blipFill>
          <a:blip r:embed="rId4">
            <a:alphaModFix/>
          </a:blip>
          <a:stretch>
            <a:fillRect/>
          </a:stretch>
        </p:blipFill>
        <p:spPr>
          <a:xfrm>
            <a:off x="5130725" y="484150"/>
            <a:ext cx="2820450" cy="2454300"/>
          </a:xfrm>
          <a:prstGeom prst="rect">
            <a:avLst/>
          </a:prstGeom>
          <a:noFill/>
          <a:ln>
            <a:noFill/>
          </a:ln>
        </p:spPr>
      </p:pic>
      <p:sp>
        <p:nvSpPr>
          <p:cNvPr id="601" name="Google Shape;601;p73"/>
          <p:cNvSpPr txBox="1"/>
          <p:nvPr/>
        </p:nvSpPr>
        <p:spPr>
          <a:xfrm>
            <a:off x="1101050" y="3090825"/>
            <a:ext cx="68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Grafic 37</a:t>
            </a:r>
            <a:endParaRPr sz="1000">
              <a:solidFill>
                <a:schemeClr val="dk1"/>
              </a:solidFill>
              <a:latin typeface="Times New Roman"/>
              <a:ea typeface="Times New Roman"/>
              <a:cs typeface="Times New Roman"/>
              <a:sym typeface="Times New Roman"/>
            </a:endParaRPr>
          </a:p>
        </p:txBody>
      </p:sp>
      <p:sp>
        <p:nvSpPr>
          <p:cNvPr id="602" name="Google Shape;602;p73"/>
          <p:cNvSpPr txBox="1"/>
          <p:nvPr/>
        </p:nvSpPr>
        <p:spPr>
          <a:xfrm>
            <a:off x="6263250" y="2938450"/>
            <a:ext cx="68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Grafic 38</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4"/>
          <p:cNvSpPr txBox="1"/>
          <p:nvPr>
            <p:ph type="title"/>
          </p:nvPr>
        </p:nvSpPr>
        <p:spPr>
          <a:xfrm>
            <a:off x="0" y="0"/>
            <a:ext cx="8832300" cy="5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990"/>
              <a:buFont typeface="Arial"/>
              <a:buNone/>
            </a:pPr>
            <a:r>
              <a:rPr b="1" lang="ro" sz="2020">
                <a:latin typeface="Times New Roman"/>
                <a:ea typeface="Times New Roman"/>
                <a:cs typeface="Times New Roman"/>
                <a:sym typeface="Times New Roman"/>
              </a:rPr>
              <a:t>Prognoza VECM</a:t>
            </a:r>
            <a:endParaRPr/>
          </a:p>
        </p:txBody>
      </p:sp>
      <p:sp>
        <p:nvSpPr>
          <p:cNvPr id="608" name="Google Shape;608;p74"/>
          <p:cNvSpPr txBox="1"/>
          <p:nvPr>
            <p:ph idx="1" type="body"/>
          </p:nvPr>
        </p:nvSpPr>
        <p:spPr>
          <a:xfrm>
            <a:off x="0" y="3759900"/>
            <a:ext cx="9144000" cy="138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o" sz="1200">
                <a:solidFill>
                  <a:schemeClr val="dk1"/>
                </a:solidFill>
                <a:latin typeface="Times New Roman"/>
                <a:ea typeface="Times New Roman"/>
                <a:cs typeface="Times New Roman"/>
                <a:sym typeface="Times New Roman"/>
              </a:rPr>
              <a:t>  Graficele fanchart pentru</a:t>
            </a:r>
            <a:r>
              <a:rPr b="1" lang="ro" sz="1200">
                <a:solidFill>
                  <a:schemeClr val="dk1"/>
                </a:solidFill>
                <a:latin typeface="Times New Roman"/>
                <a:ea typeface="Times New Roman"/>
                <a:cs typeface="Times New Roman"/>
                <a:sym typeface="Times New Roman"/>
              </a:rPr>
              <a:t> variabilele curs și rezerve </a:t>
            </a:r>
            <a:r>
              <a:rPr lang="ro" sz="1200">
                <a:solidFill>
                  <a:schemeClr val="dk1"/>
                </a:solidFill>
                <a:latin typeface="Times New Roman"/>
                <a:ea typeface="Times New Roman"/>
                <a:cs typeface="Times New Roman"/>
                <a:sym typeface="Times New Roman"/>
              </a:rPr>
              <a:t>evidențiază prognozele realizate pe baza</a:t>
            </a:r>
            <a:r>
              <a:rPr b="1" lang="ro" sz="1200">
                <a:solidFill>
                  <a:schemeClr val="dk1"/>
                </a:solidFill>
                <a:latin typeface="Times New Roman"/>
                <a:ea typeface="Times New Roman"/>
                <a:cs typeface="Times New Roman"/>
                <a:sym typeface="Times New Roman"/>
              </a:rPr>
              <a:t> modelului VECM</a:t>
            </a:r>
            <a:r>
              <a:rPr lang="ro" sz="1200">
                <a:solidFill>
                  <a:schemeClr val="dk1"/>
                </a:solidFill>
                <a:latin typeface="Times New Roman"/>
                <a:ea typeface="Times New Roman"/>
                <a:cs typeface="Times New Roman"/>
                <a:sym typeface="Times New Roman"/>
              </a:rPr>
              <a:t>, împreună cu incertitudinea asociată acestora. Linia neagră reprezintă valorile istorice, iar zonele de prognoza (nuanțe de gri) reflectă intervalele de încredere pentru prognoza viitoare. În cazul variabilei curs, modelul indică o ușoară </a:t>
            </a:r>
            <a:r>
              <a:rPr b="1" lang="ro" sz="1200">
                <a:solidFill>
                  <a:schemeClr val="dk1"/>
                </a:solidFill>
                <a:latin typeface="Times New Roman"/>
                <a:ea typeface="Times New Roman"/>
                <a:cs typeface="Times New Roman"/>
                <a:sym typeface="Times New Roman"/>
              </a:rPr>
              <a:t>tendință de apreciere</a:t>
            </a:r>
            <a:r>
              <a:rPr lang="ro" sz="1200">
                <a:solidFill>
                  <a:schemeClr val="dk1"/>
                </a:solidFill>
                <a:latin typeface="Times New Roman"/>
                <a:ea typeface="Times New Roman"/>
                <a:cs typeface="Times New Roman"/>
                <a:sym typeface="Times New Roman"/>
              </a:rPr>
              <a:t>, însă cu incertitudine moderată, ilustrată de lărgirea zonei. Pentru rezerve, prognoza indică o continuare a creșterii, dar cu o v</a:t>
            </a:r>
            <a:r>
              <a:rPr b="1" lang="ro" sz="1200">
                <a:solidFill>
                  <a:schemeClr val="dk1"/>
                </a:solidFill>
                <a:latin typeface="Times New Roman"/>
                <a:ea typeface="Times New Roman"/>
                <a:cs typeface="Times New Roman"/>
                <a:sym typeface="Times New Roman"/>
              </a:rPr>
              <a:t>ariabilitate potențial mai ridicată,</a:t>
            </a:r>
            <a:r>
              <a:rPr lang="ro" sz="1200">
                <a:solidFill>
                  <a:schemeClr val="dk1"/>
                </a:solidFill>
                <a:latin typeface="Times New Roman"/>
                <a:ea typeface="Times New Roman"/>
                <a:cs typeface="Times New Roman"/>
                <a:sym typeface="Times New Roman"/>
              </a:rPr>
              <a:t> ceea ce sugerează sensibilitate la șocuri externe sau </a:t>
            </a:r>
            <a:r>
              <a:rPr b="1" lang="ro" sz="1200">
                <a:solidFill>
                  <a:schemeClr val="dk1"/>
                </a:solidFill>
                <a:latin typeface="Times New Roman"/>
                <a:ea typeface="Times New Roman"/>
                <a:cs typeface="Times New Roman"/>
                <a:sym typeface="Times New Roman"/>
              </a:rPr>
              <a:t>instabilitate pe termen scurt</a:t>
            </a:r>
            <a:r>
              <a:rPr lang="ro" sz="1200">
                <a:solidFill>
                  <a:schemeClr val="dk1"/>
                </a:solidFill>
                <a:latin typeface="Times New Roman"/>
                <a:ea typeface="Times New Roman"/>
                <a:cs typeface="Times New Roman"/>
                <a:sym typeface="Times New Roman"/>
              </a:rPr>
              <a:t>. Astfel, modelul semnalează o evoluție favorabilă, dar cu riscuri inerente, mai ales pe orizonturi mai lungi.</a:t>
            </a:r>
            <a:endParaRPr sz="1200">
              <a:latin typeface="Times New Roman"/>
              <a:ea typeface="Times New Roman"/>
              <a:cs typeface="Times New Roman"/>
              <a:sym typeface="Times New Roman"/>
            </a:endParaRPr>
          </a:p>
        </p:txBody>
      </p:sp>
      <p:pic>
        <p:nvPicPr>
          <p:cNvPr id="609" name="Google Shape;609;p74" title="Screenshot 2025-06-06 161424.png"/>
          <p:cNvPicPr preferRelativeResize="0"/>
          <p:nvPr/>
        </p:nvPicPr>
        <p:blipFill>
          <a:blip r:embed="rId3">
            <a:alphaModFix/>
          </a:blip>
          <a:stretch>
            <a:fillRect/>
          </a:stretch>
        </p:blipFill>
        <p:spPr>
          <a:xfrm>
            <a:off x="0" y="435525"/>
            <a:ext cx="3283581" cy="2943900"/>
          </a:xfrm>
          <a:prstGeom prst="rect">
            <a:avLst/>
          </a:prstGeom>
          <a:noFill/>
          <a:ln>
            <a:noFill/>
          </a:ln>
        </p:spPr>
      </p:pic>
      <p:pic>
        <p:nvPicPr>
          <p:cNvPr id="610" name="Google Shape;610;p74" title="Screenshot 2025-06-06 161438.png"/>
          <p:cNvPicPr preferRelativeResize="0"/>
          <p:nvPr/>
        </p:nvPicPr>
        <p:blipFill>
          <a:blip r:embed="rId4">
            <a:alphaModFix/>
          </a:blip>
          <a:stretch>
            <a:fillRect/>
          </a:stretch>
        </p:blipFill>
        <p:spPr>
          <a:xfrm>
            <a:off x="4450506" y="511200"/>
            <a:ext cx="3371337" cy="2943900"/>
          </a:xfrm>
          <a:prstGeom prst="rect">
            <a:avLst/>
          </a:prstGeom>
          <a:noFill/>
          <a:ln>
            <a:noFill/>
          </a:ln>
        </p:spPr>
      </p:pic>
      <p:sp>
        <p:nvSpPr>
          <p:cNvPr id="611" name="Google Shape;611;p74"/>
          <p:cNvSpPr txBox="1"/>
          <p:nvPr/>
        </p:nvSpPr>
        <p:spPr>
          <a:xfrm>
            <a:off x="1313400" y="3405400"/>
            <a:ext cx="74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o" sz="1000">
                <a:solidFill>
                  <a:schemeClr val="dk1"/>
                </a:solidFill>
                <a:latin typeface="Times New Roman"/>
                <a:ea typeface="Times New Roman"/>
                <a:cs typeface="Times New Roman"/>
                <a:sym typeface="Times New Roman"/>
              </a:rPr>
              <a:t>Grafic 39</a:t>
            </a:r>
            <a:endParaRPr sz="1000">
              <a:solidFill>
                <a:schemeClr val="dk1"/>
              </a:solidFill>
              <a:latin typeface="Times New Roman"/>
              <a:ea typeface="Times New Roman"/>
              <a:cs typeface="Times New Roman"/>
              <a:sym typeface="Times New Roman"/>
            </a:endParaRPr>
          </a:p>
        </p:txBody>
      </p:sp>
      <p:sp>
        <p:nvSpPr>
          <p:cNvPr id="612" name="Google Shape;612;p74"/>
          <p:cNvSpPr txBox="1"/>
          <p:nvPr/>
        </p:nvSpPr>
        <p:spPr>
          <a:xfrm>
            <a:off x="6055800" y="3405400"/>
            <a:ext cx="68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o" sz="1000">
                <a:solidFill>
                  <a:schemeClr val="dk1"/>
                </a:solidFill>
                <a:latin typeface="Times New Roman"/>
                <a:ea typeface="Times New Roman"/>
                <a:cs typeface="Times New Roman"/>
                <a:sym typeface="Times New Roman"/>
              </a:rPr>
              <a:t>Grafic 40</a:t>
            </a:r>
            <a:endParaRPr sz="1800">
              <a:solidFill>
                <a:schemeClr val="dk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7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Bibliografie</a:t>
            </a:r>
            <a:endParaRPr b="1" sz="2020">
              <a:latin typeface="Times New Roman"/>
              <a:ea typeface="Times New Roman"/>
              <a:cs typeface="Times New Roman"/>
              <a:sym typeface="Times New Roman"/>
            </a:endParaRPr>
          </a:p>
        </p:txBody>
      </p:sp>
      <p:sp>
        <p:nvSpPr>
          <p:cNvPr id="618" name="Google Shape;618;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lang="ro" sz="14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https://pdfs.semanticscholar.org/d847/6d052e45c7dd931feab2557355b119163243.pdf</a:t>
            </a:r>
            <a:endParaRPr sz="1400" u="sng">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o" sz="14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https://www.emerald.com/insight/content/doi/10.1108/aea-10-2020-0146/full/pdf</a:t>
            </a:r>
            <a:endParaRPr sz="1400" u="sng">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o" sz="14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https://arxiv.org/pdf/2110.14550.pdf</a:t>
            </a:r>
            <a:endParaRPr sz="1400" u="sng">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o" sz="14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https://otexts.com/fpp3/bibliography.html</a:t>
            </a:r>
            <a:endParaRPr sz="1400" u="sng">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o" sz="14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https://www.sciencedirect.com/science/article/abs/pii/S0957417424002070</a:t>
            </a:r>
            <a:endParaRPr sz="1400" u="sng">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o" sz="1400" u="sng">
                <a:solidFill>
                  <a:schemeClr val="dk1"/>
                </a:solidFill>
                <a:latin typeface="Times New Roman"/>
                <a:ea typeface="Times New Roman"/>
                <a:cs typeface="Times New Roman"/>
                <a:sym typeface="Times New Roman"/>
                <a:hlinkClick r:id="rId8">
                  <a:extLst>
                    <a:ext uri="{A12FA001-AC4F-418D-AE19-62706E023703}">
                      <ahyp:hlinkClr val="tx"/>
                    </a:ext>
                  </a:extLst>
                </a:hlinkClick>
              </a:rPr>
              <a:t>https://www.bnro.ro/Cursul-de-schimb-3544.aspx</a:t>
            </a:r>
            <a:endParaRPr sz="1400" u="sng">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o" sz="1400" u="sng">
                <a:solidFill>
                  <a:schemeClr val="dk1"/>
                </a:solidFill>
                <a:latin typeface="Times New Roman"/>
                <a:ea typeface="Times New Roman"/>
                <a:cs typeface="Times New Roman"/>
                <a:sym typeface="Times New Roman"/>
              </a:rPr>
              <a:t>Curs Serii de Timp - DAVIDESCU</a:t>
            </a:r>
            <a:r>
              <a:rPr lang="ro" sz="1400" u="sng">
                <a:solidFill>
                  <a:schemeClr val="dk1"/>
                </a:solidFill>
                <a:latin typeface="Times New Roman"/>
                <a:ea typeface="Times New Roman"/>
                <a:cs typeface="Times New Roman"/>
                <a:sym typeface="Times New Roman"/>
              </a:rPr>
              <a:t> Adriana Ana Maria</a:t>
            </a:r>
            <a:endParaRPr sz="1400" u="sng">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ro" sz="1400" u="sng">
                <a:solidFill>
                  <a:schemeClr val="dk1"/>
                </a:solidFill>
                <a:latin typeface="Times New Roman"/>
                <a:ea typeface="Times New Roman"/>
                <a:cs typeface="Times New Roman"/>
                <a:sym typeface="Times New Roman"/>
              </a:rPr>
              <a:t>Seminar Serii de</a:t>
            </a:r>
            <a:r>
              <a:rPr lang="ro" sz="1400" u="sng">
                <a:solidFill>
                  <a:schemeClr val="dk1"/>
                </a:solidFill>
                <a:latin typeface="Times New Roman"/>
                <a:ea typeface="Times New Roman"/>
                <a:cs typeface="Times New Roman"/>
                <a:sym typeface="Times New Roman"/>
              </a:rPr>
              <a:t> Timp -</a:t>
            </a:r>
            <a:r>
              <a:rPr lang="ro" sz="1400" u="sng">
                <a:solidFill>
                  <a:schemeClr val="dk1"/>
                </a:solidFill>
                <a:latin typeface="Times New Roman"/>
                <a:ea typeface="Times New Roman"/>
                <a:cs typeface="Times New Roman"/>
                <a:sym typeface="Times New Roman"/>
              </a:rPr>
              <a:t> </a:t>
            </a:r>
            <a:r>
              <a:rPr lang="ro" sz="1400" u="sng">
                <a:solidFill>
                  <a:schemeClr val="dk1"/>
                </a:solidFill>
                <a:highlight>
                  <a:srgbClr val="FFFFFF"/>
                </a:highlight>
                <a:latin typeface="Times New Roman"/>
                <a:ea typeface="Times New Roman"/>
                <a:cs typeface="Times New Roman"/>
                <a:sym typeface="Times New Roman"/>
              </a:rPr>
              <a:t>MANTA Eduard Mihai</a:t>
            </a:r>
            <a:endParaRPr sz="1400" u="sng">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1437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o" sz="2000">
                <a:latin typeface="Times New Roman"/>
                <a:ea typeface="Times New Roman"/>
                <a:cs typeface="Times New Roman"/>
                <a:sym typeface="Times New Roman"/>
              </a:rPr>
              <a:t>Literature review</a:t>
            </a:r>
            <a:endParaRPr/>
          </a:p>
        </p:txBody>
      </p:sp>
      <p:sp>
        <p:nvSpPr>
          <p:cNvPr id="92" name="Google Shape;92;p19"/>
          <p:cNvSpPr txBox="1"/>
          <p:nvPr>
            <p:ph idx="1" type="body"/>
          </p:nvPr>
        </p:nvSpPr>
        <p:spPr>
          <a:xfrm>
            <a:off x="399025" y="716450"/>
            <a:ext cx="8520600" cy="3938400"/>
          </a:xfrm>
          <a:prstGeom prst="rect">
            <a:avLst/>
          </a:prstGeom>
        </p:spPr>
        <p:txBody>
          <a:bodyPr anchorCtr="0" anchor="t" bIns="91425" lIns="91425" spcFirstLastPara="1" rIns="91425" wrap="square" tIns="91425">
            <a:noAutofit/>
          </a:bodyPr>
          <a:lstStyle/>
          <a:p>
            <a:pPr indent="-306070" lvl="0" marL="457200" rtl="0" algn="ctr">
              <a:lnSpc>
                <a:spcPct val="100000"/>
              </a:lnSpc>
              <a:spcBef>
                <a:spcPts val="0"/>
              </a:spcBef>
              <a:spcAft>
                <a:spcPts val="0"/>
              </a:spcAft>
              <a:buClr>
                <a:schemeClr val="dk1"/>
              </a:buClr>
              <a:buSzPts val="1220"/>
              <a:buFont typeface="Times New Roman"/>
              <a:buChar char="●"/>
            </a:pPr>
            <a:r>
              <a:rPr b="1" lang="ro" sz="1220">
                <a:solidFill>
                  <a:schemeClr val="dk1"/>
                </a:solidFill>
                <a:latin typeface="Times New Roman"/>
                <a:ea typeface="Times New Roman"/>
                <a:cs typeface="Times New Roman"/>
                <a:sym typeface="Times New Roman"/>
              </a:rPr>
              <a:t>Bai, J., &amp; Perron, P. (2022). "Structural breaks in time series: Recent developments and applications."</a:t>
            </a:r>
            <a:endParaRPr b="1" sz="122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0"/>
              </a:spcAft>
              <a:buSzPts val="935"/>
              <a:buNone/>
            </a:pPr>
            <a:r>
              <a:rPr lang="ro" sz="1220">
                <a:solidFill>
                  <a:schemeClr val="dk1"/>
                </a:solidFill>
                <a:latin typeface="Times New Roman"/>
                <a:ea typeface="Times New Roman"/>
                <a:cs typeface="Times New Roman"/>
                <a:sym typeface="Times New Roman"/>
              </a:rPr>
              <a:t>  Bai și Perron oferă o prezentare detaliată a metodelor pentru detectarea mai multor întreruperi structurale în seriile temporale. Lucrarea detaliază teste statistice și proceduri de estimare ce permit identificarea punctelor de ruptură necunoscute și a regimurilor diferite, aspecte esențiale în modelarea seriilor economice și financiare care prezintă schimbări de regim.</a:t>
            </a:r>
            <a:r>
              <a:rPr lang="ro" sz="1200">
                <a:solidFill>
                  <a:schemeClr val="dk1"/>
                </a:solidFill>
                <a:latin typeface="Times New Roman"/>
                <a:ea typeface="Times New Roman"/>
                <a:cs typeface="Times New Roman"/>
                <a:sym typeface="Times New Roman"/>
              </a:rPr>
              <a:t>(Bai &amp; Perron, 2022, p. 10)</a:t>
            </a:r>
            <a:endParaRPr sz="1200">
              <a:solidFill>
                <a:schemeClr val="dk1"/>
              </a:solidFill>
              <a:latin typeface="Times New Roman"/>
              <a:ea typeface="Times New Roman"/>
              <a:cs typeface="Times New Roman"/>
              <a:sym typeface="Times New Roman"/>
            </a:endParaRPr>
          </a:p>
          <a:p>
            <a:pPr indent="-306070" lvl="0" marL="457200" rtl="0" algn="ctr">
              <a:lnSpc>
                <a:spcPct val="100000"/>
              </a:lnSpc>
              <a:spcBef>
                <a:spcPts val="1200"/>
              </a:spcBef>
              <a:spcAft>
                <a:spcPts val="0"/>
              </a:spcAft>
              <a:buClr>
                <a:schemeClr val="dk1"/>
              </a:buClr>
              <a:buSzPts val="1220"/>
              <a:buFont typeface="Times New Roman"/>
              <a:buChar char="●"/>
            </a:pPr>
            <a:r>
              <a:rPr b="1" lang="ro" sz="1220">
                <a:solidFill>
                  <a:schemeClr val="dk1"/>
                </a:solidFill>
                <a:latin typeface="Times New Roman"/>
                <a:ea typeface="Times New Roman"/>
                <a:cs typeface="Times New Roman"/>
                <a:sym typeface="Times New Roman"/>
              </a:rPr>
              <a:t>Taylor, S.J., &amp; Letham, B. (2020). "Validating time series forecasting models: Residual diagnostics and accuracy tests."</a:t>
            </a:r>
            <a:endParaRPr b="1" sz="122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0"/>
              </a:spcAft>
              <a:buSzPts val="935"/>
              <a:buNone/>
            </a:pPr>
            <a:r>
              <a:rPr lang="ro" sz="1220">
                <a:solidFill>
                  <a:schemeClr val="dk1"/>
                </a:solidFill>
                <a:latin typeface="Times New Roman"/>
                <a:ea typeface="Times New Roman"/>
                <a:cs typeface="Times New Roman"/>
                <a:sym typeface="Times New Roman"/>
              </a:rPr>
              <a:t>  Studiul se concentrează pe validarea modelelor de prognoză a seriilor temporale prin diagnostice riguroase ale reziduurilor și teste de acuratețe. Autorii subliniază importanța verificării reziduurilor pentru a detecta pattern-uri precum autocorelația sau abateri de la normalitate, pentru a asigura adecvarea modelului. De asemenea, sunt discutate diverse metrici de acuratețe și tehnici de validare încrucișată pentru o evaluare completă a fiabilității prognozelor.</a:t>
            </a:r>
            <a:r>
              <a:rPr lang="ro" sz="1200">
                <a:solidFill>
                  <a:schemeClr val="dk1"/>
                </a:solidFill>
                <a:latin typeface="Times New Roman"/>
                <a:ea typeface="Times New Roman"/>
                <a:cs typeface="Times New Roman"/>
                <a:sym typeface="Times New Roman"/>
              </a:rPr>
              <a:t>(Taylor &amp; Letham, 2020, p. 525)</a:t>
            </a:r>
            <a:endParaRPr sz="1220">
              <a:solidFill>
                <a:schemeClr val="dk1"/>
              </a:solidFill>
              <a:latin typeface="Times New Roman"/>
              <a:ea typeface="Times New Roman"/>
              <a:cs typeface="Times New Roman"/>
              <a:sym typeface="Times New Roman"/>
            </a:endParaRPr>
          </a:p>
          <a:p>
            <a:pPr indent="-306070" lvl="0" marL="457200" rtl="0" algn="ctr">
              <a:lnSpc>
                <a:spcPct val="100000"/>
              </a:lnSpc>
              <a:spcBef>
                <a:spcPts val="1200"/>
              </a:spcBef>
              <a:spcAft>
                <a:spcPts val="0"/>
              </a:spcAft>
              <a:buClr>
                <a:schemeClr val="dk1"/>
              </a:buClr>
              <a:buSzPts val="1220"/>
              <a:buFont typeface="Times New Roman"/>
              <a:buChar char="●"/>
            </a:pPr>
            <a:r>
              <a:rPr b="1" lang="ro" sz="1220">
                <a:solidFill>
                  <a:schemeClr val="dk1"/>
                </a:solidFill>
                <a:latin typeface="Times New Roman"/>
                <a:ea typeface="Times New Roman"/>
                <a:cs typeface="Times New Roman"/>
                <a:sym typeface="Times New Roman"/>
              </a:rPr>
              <a:t>Chen, Y., &amp; Gupta, A.K. (2023). "Change-point detection in financial time series: Methods and applications to exchange rates."</a:t>
            </a:r>
            <a:endParaRPr b="1" sz="1220">
              <a:solidFill>
                <a:schemeClr val="dk1"/>
              </a:solidFill>
              <a:latin typeface="Times New Roman"/>
              <a:ea typeface="Times New Roman"/>
              <a:cs typeface="Times New Roman"/>
              <a:sym typeface="Times New Roman"/>
            </a:endParaRPr>
          </a:p>
          <a:p>
            <a:pPr indent="0" lvl="0" marL="0" rtl="0" algn="ctr">
              <a:lnSpc>
                <a:spcPct val="100000"/>
              </a:lnSpc>
              <a:spcBef>
                <a:spcPts val="1200"/>
              </a:spcBef>
              <a:spcAft>
                <a:spcPts val="1200"/>
              </a:spcAft>
              <a:buSzPts val="935"/>
              <a:buNone/>
            </a:pPr>
            <a:r>
              <a:rPr lang="ro" sz="1220">
                <a:solidFill>
                  <a:schemeClr val="dk1"/>
                </a:solidFill>
                <a:latin typeface="Times New Roman"/>
                <a:ea typeface="Times New Roman"/>
                <a:cs typeface="Times New Roman"/>
                <a:sym typeface="Times New Roman"/>
              </a:rPr>
              <a:t>  Chen și Gupta realizează o revizuire a mai multor algoritmi de detectare a punctelor de schimbare în seriile financiare, cu accent pe cursurile de schimb valutar. Studiul demonstrează cum identificarea acestor puncte, în care proprietățile statistice ale seriei se modifică, poate îmbunătăți înțelegerea dinamicii pieței și performanța modelelor de prognoză. Lucrarea evidențiază atât progresele metodologice, cât și implicațiile practice în analiza datelor financiare.</a:t>
            </a:r>
            <a:r>
              <a:rPr lang="ro" sz="1200">
                <a:solidFill>
                  <a:schemeClr val="dk1"/>
                </a:solidFill>
                <a:latin typeface="Times New Roman"/>
                <a:ea typeface="Times New Roman"/>
                <a:cs typeface="Times New Roman"/>
                <a:sym typeface="Times New Roman"/>
              </a:rPr>
              <a:t>(Chen &amp; Gupta, 2023)</a:t>
            </a:r>
            <a:endParaRPr sz="122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72600" y="3910650"/>
            <a:ext cx="8226000" cy="147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o" sz="1200">
                <a:latin typeface="Times New Roman"/>
                <a:ea typeface="Times New Roman"/>
                <a:cs typeface="Times New Roman"/>
                <a:sym typeface="Times New Roman"/>
              </a:rPr>
              <a:t>Graficul 1 prezintă </a:t>
            </a:r>
            <a:r>
              <a:rPr b="1" lang="ro" sz="1200">
                <a:latin typeface="Times New Roman"/>
                <a:ea typeface="Times New Roman"/>
                <a:cs typeface="Times New Roman"/>
                <a:sym typeface="Times New Roman"/>
              </a:rPr>
              <a:t>evoluția cursului de schimb RON/EUR</a:t>
            </a:r>
            <a:r>
              <a:rPr lang="ro" sz="1200">
                <a:latin typeface="Times New Roman"/>
                <a:ea typeface="Times New Roman"/>
                <a:cs typeface="Times New Roman"/>
                <a:sym typeface="Times New Roman"/>
              </a:rPr>
              <a:t> din 2005 până în 2025. Se observă un </a:t>
            </a:r>
            <a:r>
              <a:rPr b="1" lang="ro" sz="1200">
                <a:latin typeface="Times New Roman"/>
                <a:ea typeface="Times New Roman"/>
                <a:cs typeface="Times New Roman"/>
                <a:sym typeface="Times New Roman"/>
              </a:rPr>
              <a:t>trend ascendent</a:t>
            </a:r>
            <a:r>
              <a:rPr lang="ro" sz="1200">
                <a:latin typeface="Times New Roman"/>
                <a:ea typeface="Times New Roman"/>
                <a:cs typeface="Times New Roman"/>
                <a:sym typeface="Times New Roman"/>
              </a:rPr>
              <a:t> clar pe termen lung, ceea ce indică o </a:t>
            </a:r>
            <a:r>
              <a:rPr b="1" lang="ro" sz="1200">
                <a:latin typeface="Times New Roman"/>
                <a:ea typeface="Times New Roman"/>
                <a:cs typeface="Times New Roman"/>
                <a:sym typeface="Times New Roman"/>
              </a:rPr>
              <a:t>depreciere constantă a leului față de euro</a:t>
            </a:r>
            <a:r>
              <a:rPr lang="ro" sz="1200">
                <a:latin typeface="Times New Roman"/>
                <a:ea typeface="Times New Roman"/>
                <a:cs typeface="Times New Roman"/>
                <a:sym typeface="Times New Roman"/>
              </a:rPr>
              <a:t> în această perioadă. În primii ani (2005-2010) există fluctuații mai mari, inclusiv o scădere accentuată urmată de o creștere rapidă, iar după 2010 trendul de creștere devine mai stabil și continuu.  În ceea ce privește </a:t>
            </a:r>
            <a:r>
              <a:rPr b="1" lang="ro" sz="1200">
                <a:latin typeface="Times New Roman"/>
                <a:ea typeface="Times New Roman"/>
                <a:cs typeface="Times New Roman"/>
                <a:sym typeface="Times New Roman"/>
              </a:rPr>
              <a:t>sezonalitatea</a:t>
            </a:r>
            <a:r>
              <a:rPr lang="ro" sz="1200">
                <a:latin typeface="Times New Roman"/>
                <a:ea typeface="Times New Roman"/>
                <a:cs typeface="Times New Roman"/>
                <a:sym typeface="Times New Roman"/>
              </a:rPr>
              <a:t>, </a:t>
            </a:r>
            <a:r>
              <a:rPr lang="ro" sz="1200">
                <a:latin typeface="Times New Roman"/>
                <a:ea typeface="Times New Roman"/>
                <a:cs typeface="Times New Roman"/>
                <a:sym typeface="Times New Roman"/>
              </a:rPr>
              <a:t>ilustrată</a:t>
            </a:r>
            <a:r>
              <a:rPr lang="ro" sz="1200">
                <a:latin typeface="Times New Roman"/>
                <a:ea typeface="Times New Roman"/>
                <a:cs typeface="Times New Roman"/>
                <a:sym typeface="Times New Roman"/>
              </a:rPr>
              <a:t> </a:t>
            </a:r>
            <a:r>
              <a:rPr lang="ro" sz="1200">
                <a:latin typeface="Times New Roman"/>
                <a:ea typeface="Times New Roman"/>
                <a:cs typeface="Times New Roman"/>
                <a:sym typeface="Times New Roman"/>
              </a:rPr>
              <a:t>în</a:t>
            </a:r>
            <a:r>
              <a:rPr lang="ro" sz="1200">
                <a:latin typeface="Times New Roman"/>
                <a:ea typeface="Times New Roman"/>
                <a:cs typeface="Times New Roman"/>
                <a:sym typeface="Times New Roman"/>
              </a:rPr>
              <a:t> </a:t>
            </a:r>
            <a:r>
              <a:rPr lang="ro" sz="1200">
                <a:latin typeface="Times New Roman"/>
                <a:ea typeface="Times New Roman"/>
                <a:cs typeface="Times New Roman"/>
                <a:sym typeface="Times New Roman"/>
              </a:rPr>
              <a:t>Graficul</a:t>
            </a:r>
            <a:r>
              <a:rPr lang="ro" sz="1200">
                <a:latin typeface="Times New Roman"/>
                <a:ea typeface="Times New Roman"/>
                <a:cs typeface="Times New Roman"/>
                <a:sym typeface="Times New Roman"/>
              </a:rPr>
              <a:t> 2, </a:t>
            </a:r>
            <a:r>
              <a:rPr b="1" lang="ro" sz="1200">
                <a:latin typeface="Times New Roman"/>
                <a:ea typeface="Times New Roman"/>
                <a:cs typeface="Times New Roman"/>
                <a:sym typeface="Times New Roman"/>
              </a:rPr>
              <a:t>nu se evidențiază un model repetitiv al fluctuațiilor lunare</a:t>
            </a:r>
            <a:r>
              <a:rPr lang="ro" sz="1200">
                <a:latin typeface="Times New Roman"/>
                <a:ea typeface="Times New Roman"/>
                <a:cs typeface="Times New Roman"/>
                <a:sym typeface="Times New Roman"/>
              </a:rPr>
              <a:t> în cadrul fiecărui an: liniile pentru fiecare an sunt relativ plate sau cu variații neregulate de la o lună la alta, fără tipare recurente</a:t>
            </a:r>
            <a:endParaRPr>
              <a:latin typeface="Times New Roman"/>
              <a:ea typeface="Times New Roman"/>
              <a:cs typeface="Times New Roman"/>
              <a:sym typeface="Times New Roman"/>
            </a:endParaRPr>
          </a:p>
        </p:txBody>
      </p:sp>
      <p:pic>
        <p:nvPicPr>
          <p:cNvPr id="98" name="Google Shape;98;p20"/>
          <p:cNvPicPr preferRelativeResize="0"/>
          <p:nvPr/>
        </p:nvPicPr>
        <p:blipFill rotWithShape="1">
          <a:blip r:embed="rId3">
            <a:alphaModFix/>
          </a:blip>
          <a:srcRect b="2310" l="-2590" r="2590" t="-2310"/>
          <a:stretch/>
        </p:blipFill>
        <p:spPr>
          <a:xfrm>
            <a:off x="59075" y="973725"/>
            <a:ext cx="3038032" cy="2471351"/>
          </a:xfrm>
          <a:prstGeom prst="rect">
            <a:avLst/>
          </a:prstGeom>
          <a:noFill/>
          <a:ln>
            <a:noFill/>
          </a:ln>
        </p:spPr>
      </p:pic>
      <p:sp>
        <p:nvSpPr>
          <p:cNvPr id="99" name="Google Shape;99;p20"/>
          <p:cNvSpPr txBox="1"/>
          <p:nvPr/>
        </p:nvSpPr>
        <p:spPr>
          <a:xfrm>
            <a:off x="324000" y="66950"/>
            <a:ext cx="80061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00" name="Google Shape;100;p20" title="Screenshot 2025-05-15 115254.png"/>
          <p:cNvPicPr preferRelativeResize="0"/>
          <p:nvPr/>
        </p:nvPicPr>
        <p:blipFill>
          <a:blip r:embed="rId4">
            <a:alphaModFix/>
          </a:blip>
          <a:stretch>
            <a:fillRect/>
          </a:stretch>
        </p:blipFill>
        <p:spPr>
          <a:xfrm>
            <a:off x="3157500" y="1113274"/>
            <a:ext cx="3116799" cy="2331792"/>
          </a:xfrm>
          <a:prstGeom prst="rect">
            <a:avLst/>
          </a:prstGeom>
          <a:noFill/>
          <a:ln>
            <a:noFill/>
          </a:ln>
        </p:spPr>
      </p:pic>
      <p:sp>
        <p:nvSpPr>
          <p:cNvPr id="101" name="Google Shape;101;p20"/>
          <p:cNvSpPr txBox="1"/>
          <p:nvPr/>
        </p:nvSpPr>
        <p:spPr>
          <a:xfrm>
            <a:off x="5245275" y="5206125"/>
            <a:ext cx="441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02" name="Google Shape;102;p20"/>
          <p:cNvSpPr txBox="1"/>
          <p:nvPr/>
        </p:nvSpPr>
        <p:spPr>
          <a:xfrm>
            <a:off x="372600" y="34750"/>
            <a:ext cx="7908900" cy="4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o" sz="2000">
                <a:solidFill>
                  <a:schemeClr val="dk1"/>
                </a:solidFill>
                <a:latin typeface="Times New Roman"/>
                <a:ea typeface="Times New Roman"/>
                <a:cs typeface="Times New Roman"/>
                <a:sym typeface="Times New Roman"/>
              </a:rPr>
              <a:t>Trendul </a:t>
            </a:r>
            <a:r>
              <a:rPr b="1" lang="ro" sz="2000">
                <a:solidFill>
                  <a:schemeClr val="dk1"/>
                </a:solidFill>
                <a:latin typeface="Times New Roman"/>
                <a:ea typeface="Times New Roman"/>
                <a:cs typeface="Times New Roman"/>
                <a:sym typeface="Times New Roman"/>
              </a:rPr>
              <a:t>și</a:t>
            </a:r>
            <a:r>
              <a:rPr b="1" lang="ro" sz="2000">
                <a:solidFill>
                  <a:schemeClr val="dk1"/>
                </a:solidFill>
                <a:latin typeface="Times New Roman"/>
                <a:ea typeface="Times New Roman"/>
                <a:cs typeface="Times New Roman"/>
                <a:sym typeface="Times New Roman"/>
              </a:rPr>
              <a:t> sezonalitatea datelor</a:t>
            </a:r>
            <a:endParaRPr b="1" sz="2000">
              <a:solidFill>
                <a:schemeClr val="dk1"/>
              </a:solidFill>
              <a:latin typeface="Times New Roman"/>
              <a:ea typeface="Times New Roman"/>
              <a:cs typeface="Times New Roman"/>
              <a:sym typeface="Times New Roman"/>
            </a:endParaRPr>
          </a:p>
        </p:txBody>
      </p:sp>
      <p:sp>
        <p:nvSpPr>
          <p:cNvPr id="103" name="Google Shape;103;p20"/>
          <p:cNvSpPr txBox="1"/>
          <p:nvPr/>
        </p:nvSpPr>
        <p:spPr>
          <a:xfrm>
            <a:off x="1258025" y="3524925"/>
            <a:ext cx="952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100">
                <a:solidFill>
                  <a:schemeClr val="dk1"/>
                </a:solidFill>
                <a:latin typeface="Times New Roman"/>
                <a:ea typeface="Times New Roman"/>
                <a:cs typeface="Times New Roman"/>
                <a:sym typeface="Times New Roman"/>
              </a:rPr>
              <a:t>Grafic 1</a:t>
            </a:r>
            <a:endParaRPr sz="1100">
              <a:solidFill>
                <a:schemeClr val="dk1"/>
              </a:solidFill>
              <a:latin typeface="Times New Roman"/>
              <a:ea typeface="Times New Roman"/>
              <a:cs typeface="Times New Roman"/>
              <a:sym typeface="Times New Roman"/>
            </a:endParaRPr>
          </a:p>
        </p:txBody>
      </p:sp>
      <p:sp>
        <p:nvSpPr>
          <p:cNvPr id="104" name="Google Shape;104;p20"/>
          <p:cNvSpPr txBox="1"/>
          <p:nvPr/>
        </p:nvSpPr>
        <p:spPr>
          <a:xfrm>
            <a:off x="4292775" y="3556650"/>
            <a:ext cx="952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100">
                <a:solidFill>
                  <a:schemeClr val="dk1"/>
                </a:solidFill>
                <a:latin typeface="Times New Roman"/>
                <a:ea typeface="Times New Roman"/>
                <a:cs typeface="Times New Roman"/>
                <a:sym typeface="Times New Roman"/>
              </a:rPr>
              <a:t>Grafic 2</a:t>
            </a:r>
            <a:endParaRPr sz="1100">
              <a:solidFill>
                <a:schemeClr val="dk1"/>
              </a:solidFill>
              <a:latin typeface="Times New Roman"/>
              <a:ea typeface="Times New Roman"/>
              <a:cs typeface="Times New Roman"/>
              <a:sym typeface="Times New Roman"/>
            </a:endParaRPr>
          </a:p>
        </p:txBody>
      </p:sp>
      <p:pic>
        <p:nvPicPr>
          <p:cNvPr id="105" name="Google Shape;105;p20"/>
          <p:cNvPicPr preferRelativeResize="0"/>
          <p:nvPr/>
        </p:nvPicPr>
        <p:blipFill>
          <a:blip r:embed="rId5">
            <a:alphaModFix/>
          </a:blip>
          <a:stretch>
            <a:fillRect/>
          </a:stretch>
        </p:blipFill>
        <p:spPr>
          <a:xfrm>
            <a:off x="6334695" y="1113276"/>
            <a:ext cx="2670530" cy="2331801"/>
          </a:xfrm>
          <a:prstGeom prst="rect">
            <a:avLst/>
          </a:prstGeom>
          <a:noFill/>
          <a:ln>
            <a:noFill/>
          </a:ln>
        </p:spPr>
      </p:pic>
      <p:sp>
        <p:nvSpPr>
          <p:cNvPr id="106" name="Google Shape;106;p20"/>
          <p:cNvSpPr txBox="1"/>
          <p:nvPr/>
        </p:nvSpPr>
        <p:spPr>
          <a:xfrm>
            <a:off x="7283800" y="3556650"/>
            <a:ext cx="952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100">
                <a:solidFill>
                  <a:schemeClr val="dk1"/>
                </a:solidFill>
                <a:latin typeface="Times New Roman"/>
                <a:ea typeface="Times New Roman"/>
                <a:cs typeface="Times New Roman"/>
                <a:sym typeface="Times New Roman"/>
              </a:rPr>
              <a:t>Grafic 3</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511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ro" sz="2020">
                <a:latin typeface="Times New Roman"/>
                <a:ea typeface="Times New Roman"/>
                <a:cs typeface="Times New Roman"/>
                <a:sym typeface="Times New Roman"/>
              </a:rPr>
              <a:t>Estimarea trendului prin metoda mediei mobile</a:t>
            </a:r>
            <a:endParaRPr b="1" sz="2020">
              <a:latin typeface="Times New Roman"/>
              <a:ea typeface="Times New Roman"/>
              <a:cs typeface="Times New Roman"/>
              <a:sym typeface="Times New Roman"/>
            </a:endParaRPr>
          </a:p>
        </p:txBody>
      </p:sp>
      <p:sp>
        <p:nvSpPr>
          <p:cNvPr id="112" name="Google Shape;112;p21"/>
          <p:cNvSpPr txBox="1"/>
          <p:nvPr>
            <p:ph idx="1" type="body"/>
          </p:nvPr>
        </p:nvSpPr>
        <p:spPr>
          <a:xfrm>
            <a:off x="5166900" y="1129200"/>
            <a:ext cx="3665400" cy="35892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ro" sz="1200">
                <a:solidFill>
                  <a:schemeClr val="dk1"/>
                </a:solidFill>
                <a:latin typeface="Times New Roman"/>
                <a:ea typeface="Times New Roman"/>
                <a:cs typeface="Times New Roman"/>
                <a:sym typeface="Times New Roman"/>
              </a:rPr>
              <a:t>  Graficul reflectă o </a:t>
            </a:r>
            <a:r>
              <a:rPr b="1" lang="ro" sz="1200">
                <a:solidFill>
                  <a:schemeClr val="dk1"/>
                </a:solidFill>
                <a:latin typeface="Times New Roman"/>
                <a:ea typeface="Times New Roman"/>
                <a:cs typeface="Times New Roman"/>
                <a:sym typeface="Times New Roman"/>
              </a:rPr>
              <a:t>estimare a evoluției cursului </a:t>
            </a:r>
            <a:r>
              <a:rPr lang="ro" sz="1200">
                <a:solidFill>
                  <a:schemeClr val="dk1"/>
                </a:solidFill>
                <a:latin typeface="Times New Roman"/>
                <a:ea typeface="Times New Roman"/>
                <a:cs typeface="Times New Roman"/>
                <a:sym typeface="Times New Roman"/>
              </a:rPr>
              <a:t>valutar RON/EUR pe termen mediu și lung, realizată printr-o metodă de netezire (cea a mediei mobile), care filtrează fluctuațiile pe termen scurt pentru a evidenția nivelul așteptat al cursului. </a:t>
            </a:r>
            <a:endParaRPr sz="1200">
              <a:solidFill>
                <a:schemeClr val="dk1"/>
              </a:solidFill>
              <a:latin typeface="Times New Roman"/>
              <a:ea typeface="Times New Roman"/>
              <a:cs typeface="Times New Roman"/>
              <a:sym typeface="Times New Roman"/>
            </a:endParaRPr>
          </a:p>
          <a:p>
            <a:pPr indent="0" lvl="0" marL="457200" rtl="0" algn="ctr">
              <a:spcBef>
                <a:spcPts val="1200"/>
              </a:spcBef>
              <a:spcAft>
                <a:spcPts val="0"/>
              </a:spcAft>
              <a:buNone/>
            </a:pPr>
            <a:r>
              <a:rPr lang="ro" sz="1200">
                <a:solidFill>
                  <a:schemeClr val="dk1"/>
                </a:solidFill>
                <a:latin typeface="Times New Roman"/>
                <a:ea typeface="Times New Roman"/>
                <a:cs typeface="Times New Roman"/>
                <a:sym typeface="Times New Roman"/>
              </a:rPr>
              <a:t>Estimarea indică o </a:t>
            </a:r>
            <a:r>
              <a:rPr b="1" lang="ro" sz="1200">
                <a:solidFill>
                  <a:schemeClr val="dk1"/>
                </a:solidFill>
                <a:latin typeface="Times New Roman"/>
                <a:ea typeface="Times New Roman"/>
                <a:cs typeface="Times New Roman"/>
                <a:sym typeface="Times New Roman"/>
              </a:rPr>
              <a:t>creștere graduală</a:t>
            </a:r>
            <a:r>
              <a:rPr lang="ro" sz="1200">
                <a:solidFill>
                  <a:schemeClr val="dk1"/>
                </a:solidFill>
                <a:latin typeface="Times New Roman"/>
                <a:ea typeface="Times New Roman"/>
                <a:cs typeface="Times New Roman"/>
                <a:sym typeface="Times New Roman"/>
              </a:rPr>
              <a:t> și susținută a cursului, sugerând o </a:t>
            </a:r>
            <a:r>
              <a:rPr b="1" lang="ro" sz="1200">
                <a:solidFill>
                  <a:schemeClr val="dk1"/>
                </a:solidFill>
                <a:latin typeface="Times New Roman"/>
                <a:ea typeface="Times New Roman"/>
                <a:cs typeface="Times New Roman"/>
                <a:sym typeface="Times New Roman"/>
              </a:rPr>
              <a:t>depreciere progresivă</a:t>
            </a:r>
            <a:r>
              <a:rPr lang="ro" sz="1200">
                <a:solidFill>
                  <a:schemeClr val="dk1"/>
                </a:solidFill>
                <a:latin typeface="Times New Roman"/>
                <a:ea typeface="Times New Roman"/>
                <a:cs typeface="Times New Roman"/>
                <a:sym typeface="Times New Roman"/>
              </a:rPr>
              <a:t> a leului față de euro. </a:t>
            </a:r>
            <a:endParaRPr sz="1200">
              <a:solidFill>
                <a:schemeClr val="dk1"/>
              </a:solidFill>
              <a:latin typeface="Times New Roman"/>
              <a:ea typeface="Times New Roman"/>
              <a:cs typeface="Times New Roman"/>
              <a:sym typeface="Times New Roman"/>
            </a:endParaRPr>
          </a:p>
          <a:p>
            <a:pPr indent="0" lvl="0" marL="457200" rtl="0" algn="ctr">
              <a:spcBef>
                <a:spcPts val="1200"/>
              </a:spcBef>
              <a:spcAft>
                <a:spcPts val="1200"/>
              </a:spcAft>
              <a:buNone/>
            </a:pPr>
            <a:r>
              <a:rPr lang="ro" sz="1200">
                <a:solidFill>
                  <a:schemeClr val="dk1"/>
                </a:solidFill>
                <a:latin typeface="Times New Roman"/>
                <a:ea typeface="Times New Roman"/>
                <a:cs typeface="Times New Roman"/>
                <a:sym typeface="Times New Roman"/>
              </a:rPr>
              <a:t>Această metodă de estimare oferă o perspectivă mai clară asupra direcției generale și a nivelului de echilibru al cursului, reducând zgomotul cauzat de variațiile volatile lunare. </a:t>
            </a:r>
            <a:endParaRPr>
              <a:latin typeface="Times New Roman"/>
              <a:ea typeface="Times New Roman"/>
              <a:cs typeface="Times New Roman"/>
              <a:sym typeface="Times New Roman"/>
            </a:endParaRPr>
          </a:p>
        </p:txBody>
      </p:sp>
      <p:pic>
        <p:nvPicPr>
          <p:cNvPr id="113" name="Google Shape;113;p21"/>
          <p:cNvPicPr preferRelativeResize="0"/>
          <p:nvPr/>
        </p:nvPicPr>
        <p:blipFill>
          <a:blip r:embed="rId3">
            <a:alphaModFix/>
          </a:blip>
          <a:stretch>
            <a:fillRect/>
          </a:stretch>
        </p:blipFill>
        <p:spPr>
          <a:xfrm>
            <a:off x="247500" y="564625"/>
            <a:ext cx="5027100" cy="4110727"/>
          </a:xfrm>
          <a:prstGeom prst="rect">
            <a:avLst/>
          </a:prstGeom>
          <a:noFill/>
          <a:ln>
            <a:noFill/>
          </a:ln>
        </p:spPr>
      </p:pic>
      <p:sp>
        <p:nvSpPr>
          <p:cNvPr id="114" name="Google Shape;114;p21"/>
          <p:cNvSpPr txBox="1"/>
          <p:nvPr/>
        </p:nvSpPr>
        <p:spPr>
          <a:xfrm>
            <a:off x="1944150" y="4718400"/>
            <a:ext cx="822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o" sz="1200">
                <a:solidFill>
                  <a:schemeClr val="dk1"/>
                </a:solidFill>
              </a:rPr>
              <a:t>Grafic 4</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