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1" r:id="rId1"/>
  </p:sldMasterIdLst>
  <p:notesMasterIdLst>
    <p:notesMasterId r:id="rId80"/>
  </p:notesMasterIdLst>
  <p:handoutMasterIdLst>
    <p:handoutMasterId r:id="rId81"/>
  </p:handoutMasterIdLst>
  <p:sldIdLst>
    <p:sldId id="388" r:id="rId2"/>
    <p:sldId id="395" r:id="rId3"/>
    <p:sldId id="389" r:id="rId4"/>
    <p:sldId id="390" r:id="rId5"/>
    <p:sldId id="391" r:id="rId6"/>
    <p:sldId id="392" r:id="rId7"/>
    <p:sldId id="393" r:id="rId8"/>
    <p:sldId id="394" r:id="rId9"/>
    <p:sldId id="396" r:id="rId10"/>
    <p:sldId id="397" r:id="rId11"/>
    <p:sldId id="399" r:id="rId12"/>
    <p:sldId id="400" r:id="rId13"/>
    <p:sldId id="401" r:id="rId14"/>
    <p:sldId id="402" r:id="rId15"/>
    <p:sldId id="315" r:id="rId16"/>
    <p:sldId id="316" r:id="rId17"/>
    <p:sldId id="317" r:id="rId18"/>
    <p:sldId id="318" r:id="rId19"/>
    <p:sldId id="329" r:id="rId20"/>
    <p:sldId id="330" r:id="rId21"/>
    <p:sldId id="328" r:id="rId22"/>
    <p:sldId id="398" r:id="rId23"/>
    <p:sldId id="376" r:id="rId24"/>
    <p:sldId id="331" r:id="rId25"/>
    <p:sldId id="287" r:id="rId26"/>
    <p:sldId id="311" r:id="rId27"/>
    <p:sldId id="351" r:id="rId28"/>
    <p:sldId id="352" r:id="rId29"/>
    <p:sldId id="312" r:id="rId30"/>
    <p:sldId id="377" r:id="rId31"/>
    <p:sldId id="319" r:id="rId32"/>
    <p:sldId id="327" r:id="rId33"/>
    <p:sldId id="336" r:id="rId34"/>
    <p:sldId id="337" r:id="rId35"/>
    <p:sldId id="338" r:id="rId36"/>
    <p:sldId id="339" r:id="rId37"/>
    <p:sldId id="278" r:id="rId38"/>
    <p:sldId id="379" r:id="rId39"/>
    <p:sldId id="404" r:id="rId40"/>
    <p:sldId id="403" r:id="rId41"/>
    <p:sldId id="405" r:id="rId42"/>
    <p:sldId id="380" r:id="rId43"/>
    <p:sldId id="381" r:id="rId44"/>
    <p:sldId id="382" r:id="rId45"/>
    <p:sldId id="384" r:id="rId46"/>
    <p:sldId id="383" r:id="rId47"/>
    <p:sldId id="385" r:id="rId48"/>
    <p:sldId id="386" r:id="rId49"/>
    <p:sldId id="341" r:id="rId50"/>
    <p:sldId id="342" r:id="rId51"/>
    <p:sldId id="345" r:id="rId52"/>
    <p:sldId id="344" r:id="rId53"/>
    <p:sldId id="353" r:id="rId54"/>
    <p:sldId id="346" r:id="rId55"/>
    <p:sldId id="355" r:id="rId56"/>
    <p:sldId id="347" r:id="rId57"/>
    <p:sldId id="356" r:id="rId58"/>
    <p:sldId id="349" r:id="rId59"/>
    <p:sldId id="350" r:id="rId60"/>
    <p:sldId id="357" r:id="rId61"/>
    <p:sldId id="354" r:id="rId62"/>
    <p:sldId id="358" r:id="rId63"/>
    <p:sldId id="359" r:id="rId64"/>
    <p:sldId id="361" r:id="rId65"/>
    <p:sldId id="362" r:id="rId66"/>
    <p:sldId id="374" r:id="rId67"/>
    <p:sldId id="375" r:id="rId68"/>
    <p:sldId id="363" r:id="rId69"/>
    <p:sldId id="371" r:id="rId70"/>
    <p:sldId id="369" r:id="rId71"/>
    <p:sldId id="370" r:id="rId72"/>
    <p:sldId id="367" r:id="rId73"/>
    <p:sldId id="368" r:id="rId74"/>
    <p:sldId id="365" r:id="rId75"/>
    <p:sldId id="372" r:id="rId76"/>
    <p:sldId id="366" r:id="rId77"/>
    <p:sldId id="373" r:id="rId78"/>
    <p:sldId id="387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6BEC-91CB-4F79-846A-2C581B1BA702}" type="datetimeFigureOut">
              <a:rPr lang="ru-RU" smtClean="0"/>
              <a:t>05.02.2018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CE4AF-D719-425C-A6DB-EBA4999A47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9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7085B2-99E0-4D73-BEDD-23D0ACF0B5D5}" type="datetimeFigureOut">
              <a:rPr lang="ru-RU"/>
              <a:pPr>
                <a:defRPr/>
              </a:pPr>
              <a:t>05.02.2018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7F1A3B2-2E4B-4B41-A29F-A9386A7641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7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45EC7D5-617C-4E4A-A13E-C09246ABCA8A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ru-RU" baseline="0" dirty="0" smtClean="0"/>
              <a:t>Показать простой проект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DemoProject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без файла</a:t>
            </a:r>
          </a:p>
          <a:p>
            <a:pPr marL="228600" indent="-228600">
              <a:buAutoNum type="arabicParenR"/>
            </a:pPr>
            <a:r>
              <a:rPr lang="ru-RU" dirty="0" smtClean="0"/>
              <a:t>Работа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фидлера</a:t>
            </a:r>
            <a:r>
              <a:rPr lang="ru-RU" baseline="0" dirty="0" smtClean="0"/>
              <a:t> и </a:t>
            </a:r>
            <a:r>
              <a:rPr lang="en-US" baseline="0" dirty="0" smtClean="0"/>
              <a:t>HTTP </a:t>
            </a:r>
            <a:r>
              <a:rPr lang="ru-RU" baseline="0" smtClean="0"/>
              <a:t>Запросы</a:t>
            </a:r>
            <a:endParaRPr lang="ru-RU" smtClean="0"/>
          </a:p>
          <a:p>
            <a:pPr marL="228600" indent="-2286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ru-RU" baseline="0" dirty="0" smtClean="0"/>
              <a:t>Показать простой проект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DemoProject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без файла</a:t>
            </a:r>
          </a:p>
          <a:p>
            <a:pPr marL="228600" indent="-228600">
              <a:buAutoNum type="arabicParenR"/>
            </a:pPr>
            <a:r>
              <a:rPr lang="ru-RU" dirty="0" smtClean="0"/>
              <a:t>Работа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фидлера</a:t>
            </a:r>
            <a:r>
              <a:rPr lang="ru-RU" baseline="0" dirty="0" smtClean="0"/>
              <a:t> и </a:t>
            </a:r>
            <a:r>
              <a:rPr lang="en-US" baseline="0" dirty="0" smtClean="0"/>
              <a:t>HTTP </a:t>
            </a:r>
            <a:r>
              <a:rPr lang="ru-RU" baseline="0" smtClean="0"/>
              <a:t>Запросы</a:t>
            </a:r>
            <a:endParaRPr lang="ru-RU" smtClean="0"/>
          </a:p>
          <a:p>
            <a:pPr marL="228600" indent="-2286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ru-RU" baseline="0" dirty="0" smtClean="0"/>
              <a:t>Показать простой проект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DemoProject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без файла</a:t>
            </a:r>
          </a:p>
          <a:p>
            <a:pPr marL="228600" indent="-228600">
              <a:buAutoNum type="arabicParenR"/>
            </a:pPr>
            <a:r>
              <a:rPr lang="ru-RU" dirty="0" smtClean="0"/>
              <a:t>Работа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фидлера</a:t>
            </a:r>
            <a:r>
              <a:rPr lang="ru-RU" baseline="0" dirty="0" smtClean="0"/>
              <a:t> и </a:t>
            </a:r>
            <a:r>
              <a:rPr lang="en-US" baseline="0" dirty="0" smtClean="0"/>
              <a:t>HTTP </a:t>
            </a:r>
            <a:r>
              <a:rPr lang="ru-RU" baseline="0" smtClean="0"/>
              <a:t>Запросы</a:t>
            </a:r>
            <a:endParaRPr lang="ru-RU" smtClean="0"/>
          </a:p>
          <a:p>
            <a:pPr marL="228600" indent="-2286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ru-RU" baseline="0" dirty="0" smtClean="0"/>
              <a:t>Показать простой проект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DemoProject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ru-RU" baseline="0" dirty="0" smtClean="0"/>
              <a:t>без файла</a:t>
            </a:r>
          </a:p>
          <a:p>
            <a:pPr marL="228600" indent="-228600">
              <a:buAutoNum type="arabicParenR"/>
            </a:pPr>
            <a:r>
              <a:rPr lang="ru-RU" dirty="0" smtClean="0"/>
              <a:t>Работа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фидлера</a:t>
            </a:r>
            <a:r>
              <a:rPr lang="ru-RU" baseline="0" dirty="0" smtClean="0"/>
              <a:t> и </a:t>
            </a:r>
            <a:r>
              <a:rPr lang="en-US" baseline="0" dirty="0" smtClean="0"/>
              <a:t>HTTP </a:t>
            </a:r>
            <a:r>
              <a:rPr lang="ru-RU" baseline="0" smtClean="0"/>
              <a:t>Запросы</a:t>
            </a:r>
            <a:endParaRPr lang="ru-RU" smtClean="0"/>
          </a:p>
          <a:p>
            <a:pPr marL="228600" indent="-2286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D1885-599F-42A8-B92C-53308F1DFE4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979BC3-0619-430A-8EDC-DA99CF5ABB6F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82AAD5-E498-4F1E-9757-46766D45227E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8EDE28-9D9C-4850-A61B-C7BDED9D4B5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0312F3-A53B-4E8D-B369-CF38F2E1B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4191000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114800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black">
          <a:xfrm>
            <a:off x="0" y="0"/>
            <a:ext cx="1216025" cy="987425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36" descr="s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>
            <a:off x="8659813" y="5872163"/>
            <a:ext cx="5429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9" descr="s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 flipH="1" flipV="1">
            <a:off x="152400" y="4724400"/>
            <a:ext cx="425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9" descr="s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>
            <a:off x="533400" y="152400"/>
            <a:ext cx="692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12"/>
          <p:cNvCxnSpPr/>
          <p:nvPr/>
        </p:nvCxnSpPr>
        <p:spPr bwMode="white">
          <a:xfrm>
            <a:off x="1217613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/>
          <p:cNvCxnSpPr/>
          <p:nvPr/>
        </p:nvCxnSpPr>
        <p:spPr bwMode="ltGray">
          <a:xfrm>
            <a:off x="871378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 bwMode="ltGray">
          <a:xfrm>
            <a:off x="267017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/>
          <p:cNvCxnSpPr/>
          <p:nvPr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 bwMode="grayWhite">
          <a:xfrm>
            <a:off x="5788025" y="1069975"/>
            <a:ext cx="3355975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01"/>
          <p:cNvGrpSpPr>
            <a:grpSpLocks/>
          </p:cNvGrpSpPr>
          <p:nvPr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6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47" name="Group 21"/>
          <p:cNvGrpSpPr>
            <a:grpSpLocks/>
          </p:cNvGrpSpPr>
          <p:nvPr/>
        </p:nvGrpSpPr>
        <p:grpSpPr bwMode="auto">
          <a:xfrm rot="-1906589">
            <a:off x="3335338" y="1909763"/>
            <a:ext cx="6021387" cy="4829175"/>
            <a:chOff x="1761807" y="615248"/>
            <a:chExt cx="6021229" cy="4829684"/>
          </a:xfrm>
        </p:grpSpPr>
        <p:grpSp>
          <p:nvGrpSpPr>
            <p:cNvPr id="48" name="Group 42"/>
            <p:cNvGrpSpPr>
              <a:grpSpLocks/>
            </p:cNvGrpSpPr>
            <p:nvPr userDrawn="1"/>
          </p:nvGrpSpPr>
          <p:grpSpPr bwMode="auto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6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4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38"/>
            <p:cNvGrpSpPr>
              <a:grpSpLocks/>
            </p:cNvGrpSpPr>
            <p:nvPr userDrawn="1"/>
          </p:nvGrpSpPr>
          <p:grpSpPr bwMode="auto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6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1" name="Group 39"/>
            <p:cNvGrpSpPr>
              <a:grpSpLocks/>
            </p:cNvGrpSpPr>
            <p:nvPr userDrawn="1"/>
          </p:nvGrpSpPr>
          <p:grpSpPr bwMode="auto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5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2" name="Group 37"/>
            <p:cNvGrpSpPr>
              <a:grpSpLocks/>
            </p:cNvGrpSpPr>
            <p:nvPr userDrawn="1"/>
          </p:nvGrpSpPr>
          <p:grpSpPr bwMode="auto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5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3" name="Group 36"/>
            <p:cNvGrpSpPr>
              <a:grpSpLocks/>
            </p:cNvGrpSpPr>
            <p:nvPr userDrawn="1"/>
          </p:nvGrpSpPr>
          <p:grpSpPr bwMode="auto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5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pic>
        <p:nvPicPr>
          <p:cNvPr id="64" name="Picture 230" descr="s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069848"/>
            <a:ext cx="7470648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743200" y="384048"/>
            <a:ext cx="5943600" cy="6126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5" name="Дата 82"/>
          <p:cNvSpPr>
            <a:spLocks noGrp="1"/>
          </p:cNvSpPr>
          <p:nvPr>
            <p:ph type="dt" sz="half" idx="10"/>
          </p:nvPr>
        </p:nvSpPr>
        <p:spPr>
          <a:xfrm>
            <a:off x="447675" y="6364288"/>
            <a:ext cx="2185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9FF80-4CB2-4CEF-A3AA-11DECDE7CC43}" type="datetime1">
              <a:rPr lang="en-US" smtClean="0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6" name="Номер слайда 8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55B6-EFD1-4185-BF7C-EDD41DD788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7" name="Нижний колонтитул 84"/>
          <p:cNvSpPr>
            <a:spLocks noGrp="1"/>
          </p:cNvSpPr>
          <p:nvPr>
            <p:ph type="ftr" sz="quarter" idx="12"/>
          </p:nvPr>
        </p:nvSpPr>
        <p:spPr>
          <a:xfrm>
            <a:off x="2670175" y="6364288"/>
            <a:ext cx="5311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" name="Rectangle 6"/>
          <p:cNvSpPr/>
          <p:nvPr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Rectangle 6"/>
          <p:cNvSpPr/>
          <p:nvPr userDrawn="1"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7"/>
          <p:cNvSpPr/>
          <p:nvPr userDrawn="1"/>
        </p:nvSpPr>
        <p:spPr bwMode="black">
          <a:xfrm>
            <a:off x="0" y="0"/>
            <a:ext cx="1216025" cy="987425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8"/>
          <p:cNvSpPr/>
          <p:nvPr userDrawn="1"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2" name="Picture 136" descr="st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>
            <a:off x="8659813" y="5872163"/>
            <a:ext cx="5429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139" descr="st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 flipH="1" flipV="1">
            <a:off x="152400" y="4724400"/>
            <a:ext cx="425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9" descr="st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>
            <a:off x="533400" y="152400"/>
            <a:ext cx="692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Straight Connector 12"/>
          <p:cNvCxnSpPr/>
          <p:nvPr userDrawn="1"/>
        </p:nvCxnSpPr>
        <p:spPr bwMode="white">
          <a:xfrm>
            <a:off x="1217613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3"/>
          <p:cNvCxnSpPr/>
          <p:nvPr userDrawn="1"/>
        </p:nvCxnSpPr>
        <p:spPr bwMode="ltGray">
          <a:xfrm>
            <a:off x="871378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4"/>
          <p:cNvCxnSpPr/>
          <p:nvPr userDrawn="1"/>
        </p:nvCxnSpPr>
        <p:spPr bwMode="ltGray">
          <a:xfrm>
            <a:off x="267017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5"/>
          <p:cNvCxnSpPr/>
          <p:nvPr userDrawn="1"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6"/>
          <p:cNvCxnSpPr/>
          <p:nvPr userDrawn="1"/>
        </p:nvCxnSpPr>
        <p:spPr bwMode="grayWhite">
          <a:xfrm>
            <a:off x="5788025" y="1069975"/>
            <a:ext cx="3355975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101"/>
          <p:cNvGrpSpPr>
            <a:grpSpLocks/>
          </p:cNvGrpSpPr>
          <p:nvPr userDrawn="1"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81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 userDrawn="1"/>
        </p:nvSpPr>
        <p:spPr bwMode="black">
          <a:xfrm>
            <a:off x="0" y="0"/>
            <a:ext cx="1216025" cy="987425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 userDrawn="1"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36" descr="st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>
            <a:off x="8659813" y="5872163"/>
            <a:ext cx="5429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9" descr="st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 flipH="1" flipV="1">
            <a:off x="152400" y="4724400"/>
            <a:ext cx="425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9" descr="sta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>
            <a:off x="533400" y="152400"/>
            <a:ext cx="692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12"/>
          <p:cNvCxnSpPr/>
          <p:nvPr userDrawn="1"/>
        </p:nvCxnSpPr>
        <p:spPr bwMode="white">
          <a:xfrm>
            <a:off x="1217613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/>
          <p:cNvCxnSpPr/>
          <p:nvPr userDrawn="1"/>
        </p:nvCxnSpPr>
        <p:spPr bwMode="ltGray">
          <a:xfrm>
            <a:off x="871378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 userDrawn="1"/>
        </p:nvCxnSpPr>
        <p:spPr bwMode="ltGray">
          <a:xfrm>
            <a:off x="267017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/>
          <p:cNvCxnSpPr/>
          <p:nvPr userDrawn="1"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 userDrawn="1"/>
        </p:nvCxnSpPr>
        <p:spPr bwMode="grayWhite">
          <a:xfrm>
            <a:off x="5788025" y="1069975"/>
            <a:ext cx="3355975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01"/>
          <p:cNvGrpSpPr>
            <a:grpSpLocks/>
          </p:cNvGrpSpPr>
          <p:nvPr userDrawn="1"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6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47" name="Group 21"/>
          <p:cNvGrpSpPr>
            <a:grpSpLocks/>
          </p:cNvGrpSpPr>
          <p:nvPr/>
        </p:nvGrpSpPr>
        <p:grpSpPr bwMode="auto">
          <a:xfrm rot="-1906589">
            <a:off x="3335338" y="1909763"/>
            <a:ext cx="6021387" cy="4829175"/>
            <a:chOff x="1761807" y="615248"/>
            <a:chExt cx="6021229" cy="4829684"/>
          </a:xfrm>
        </p:grpSpPr>
        <p:grpSp>
          <p:nvGrpSpPr>
            <p:cNvPr id="48" name="Group 42"/>
            <p:cNvGrpSpPr>
              <a:grpSpLocks/>
            </p:cNvGrpSpPr>
            <p:nvPr userDrawn="1"/>
          </p:nvGrpSpPr>
          <p:grpSpPr bwMode="auto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6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4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38"/>
            <p:cNvGrpSpPr>
              <a:grpSpLocks/>
            </p:cNvGrpSpPr>
            <p:nvPr userDrawn="1"/>
          </p:nvGrpSpPr>
          <p:grpSpPr bwMode="auto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6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1" name="Group 39"/>
            <p:cNvGrpSpPr>
              <a:grpSpLocks/>
            </p:cNvGrpSpPr>
            <p:nvPr userDrawn="1"/>
          </p:nvGrpSpPr>
          <p:grpSpPr bwMode="auto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5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2" name="Group 37"/>
            <p:cNvGrpSpPr>
              <a:grpSpLocks/>
            </p:cNvGrpSpPr>
            <p:nvPr userDrawn="1"/>
          </p:nvGrpSpPr>
          <p:grpSpPr bwMode="auto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5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53" name="Group 36"/>
            <p:cNvGrpSpPr>
              <a:grpSpLocks/>
            </p:cNvGrpSpPr>
            <p:nvPr userDrawn="1"/>
          </p:nvGrpSpPr>
          <p:grpSpPr bwMode="auto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5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pic>
        <p:nvPicPr>
          <p:cNvPr id="64" name="Picture 230" descr="s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069848"/>
            <a:ext cx="7470648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743200" y="384048"/>
            <a:ext cx="5943600" cy="6126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5" name="Дата 82"/>
          <p:cNvSpPr>
            <a:spLocks noGrp="1"/>
          </p:cNvSpPr>
          <p:nvPr>
            <p:ph type="dt" sz="half" idx="10"/>
          </p:nvPr>
        </p:nvSpPr>
        <p:spPr>
          <a:xfrm>
            <a:off x="447675" y="6364288"/>
            <a:ext cx="2185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9FF80-4CB2-4CEF-A3AA-11DECDE7CC43}" type="datetime1">
              <a:rPr lang="en-US"/>
              <a:pPr>
                <a:defRPr/>
              </a:pPr>
              <a:t>2/5/2018</a:t>
            </a:fld>
            <a:endParaRPr lang="en-US"/>
          </a:p>
        </p:txBody>
      </p:sp>
      <p:sp>
        <p:nvSpPr>
          <p:cNvPr id="66" name="Номер слайда 8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55B6-EFD1-4185-BF7C-EDD41DD78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7" name="Нижний колонтитул 84"/>
          <p:cNvSpPr>
            <a:spLocks noGrp="1"/>
          </p:cNvSpPr>
          <p:nvPr>
            <p:ph type="ftr" sz="quarter" idx="12"/>
          </p:nvPr>
        </p:nvSpPr>
        <p:spPr>
          <a:xfrm>
            <a:off x="2670175" y="6364288"/>
            <a:ext cx="53117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2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2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F0312F3-A53B-4E8D-B369-CF38F2E1BE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"/>
          <p:cNvSpPr/>
          <p:nvPr/>
        </p:nvSpPr>
        <p:spPr bwMode="grayWhite">
          <a:xfrm>
            <a:off x="0" y="0"/>
            <a:ext cx="9144000" cy="1000108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 bwMode="black">
          <a:xfrm>
            <a:off x="0" y="0"/>
            <a:ext cx="1216025" cy="987425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99" descr="st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>
            <a:off x="533400" y="152400"/>
            <a:ext cx="692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15"/>
          <p:cNvCxnSpPr/>
          <p:nvPr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 userDrawn="1"/>
        </p:nvSpPr>
        <p:spPr bwMode="grayWhite">
          <a:xfrm>
            <a:off x="0" y="0"/>
            <a:ext cx="9144000" cy="1000108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7"/>
          <p:cNvSpPr/>
          <p:nvPr userDrawn="1"/>
        </p:nvSpPr>
        <p:spPr bwMode="black">
          <a:xfrm>
            <a:off x="0" y="0"/>
            <a:ext cx="1216025" cy="987425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99" descr="star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284941">
            <a:off x="533400" y="152400"/>
            <a:ext cx="692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5"/>
          <p:cNvCxnSpPr/>
          <p:nvPr userDrawn="1"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6" r:id="rId4"/>
    <p:sldLayoutId id="2147483857" r:id="rId5"/>
    <p:sldLayoutId id="2147483858" r:id="rId6"/>
    <p:sldLayoutId id="2147483850" r:id="rId7"/>
    <p:sldLayoutId id="214748385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-project.com/" TargetMode="External"/><Relationship Id="rId7" Type="http://schemas.openxmlformats.org/officeDocument/2006/relationships/hyperlink" Target="http://docs.go-mono.com/?link=root:/classli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xamarin.com/platform" TargetMode="External"/><Relationship Id="rId5" Type="http://schemas.openxmlformats.org/officeDocument/2006/relationships/hyperlink" Target="https://github.com/dotnet/coreclr/blob/master/Documentation/project-docs/dotnet-standards.md" TargetMode="External"/><Relationship Id="rId4" Type="http://schemas.openxmlformats.org/officeDocument/2006/relationships/hyperlink" Target="https://github.com/mono/mon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st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st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Blogs/dotnet/Get-Started-NET-Core-Visual-Studio-201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0%D1%83%D1%81%D1%81%D0%BA%D0%B8%D0%B9_%D1%8F%D0%B7%D1%8B%D0%BA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Berkeley_DB" TargetMode="External"/><Relationship Id="rId13" Type="http://schemas.openxmlformats.org/officeDocument/2006/relationships/hyperlink" Target="https://ru.wikipedia.org/w/index.php?title=DataNucleus&amp;action=edit&amp;redlink=1" TargetMode="External"/><Relationship Id="rId18" Type="http://schemas.openxmlformats.org/officeDocument/2006/relationships/hyperlink" Target="https://ru.wikipedia.org/w/index.php?title=WebObjects&amp;action=edit&amp;redlink=1" TargetMode="External"/><Relationship Id="rId26" Type="http://schemas.openxmlformats.org/officeDocument/2006/relationships/hyperlink" Target="https://ru.wikipedia.org/w/index.php?title=Object_Relational_Bridge&amp;action=edit&amp;redlink=1" TargetMode="External"/><Relationship Id="rId3" Type="http://schemas.openxmlformats.org/officeDocument/2006/relationships/hyperlink" Target="https://ru.wikipedia.org/wiki/ActiveRecord" TargetMode="External"/><Relationship Id="rId21" Type="http://schemas.openxmlformats.org/officeDocument/2006/relationships/hyperlink" Target="https://ru.wikipedia.org/w/index.php?title=Java_Data_Objects&amp;action=edit&amp;redlink=1" TargetMode="External"/><Relationship Id="rId34" Type="http://schemas.openxmlformats.org/officeDocument/2006/relationships/hyperlink" Target="https://github.com/UCASoft/UcaOrm/" TargetMode="External"/><Relationship Id="rId7" Type="http://schemas.openxmlformats.org/officeDocument/2006/relationships/hyperlink" Target="https://ru.wikipedia.org/w/index.php?title=Carbonado_(Java)&amp;action=edit&amp;redlink=1" TargetMode="External"/><Relationship Id="rId12" Type="http://schemas.openxmlformats.org/officeDocument/2006/relationships/hyperlink" Target="https://ru.wikipedia.org/wiki/Apache_Software_Foundation" TargetMode="External"/><Relationship Id="rId17" Type="http://schemas.openxmlformats.org/officeDocument/2006/relationships/hyperlink" Target="https://ru.wikipedia.org/w/index.php?title=Enterprise_Objects_Framework&amp;action=edit&amp;redlink=1" TargetMode="External"/><Relationship Id="rId25" Type="http://schemas.openxmlformats.org/officeDocument/2006/relationships/hyperlink" Target="https://ru.wikipedia.org/w/index.php?title=MyBatis&amp;action=edit&amp;redlink=1" TargetMode="External"/><Relationship Id="rId33" Type="http://schemas.openxmlformats.org/officeDocument/2006/relationships/hyperlink" Target="https://ru.wikipedia.org/w/index.php?title=Apache_Torque&amp;action=edit&amp;redlink=1" TargetMode="External"/><Relationship Id="rId2" Type="http://schemas.openxmlformats.org/officeDocument/2006/relationships/hyperlink" Target="https://ru.wikipedia.org/w/index.php?title=ActiveJDBC&amp;action=edit&amp;redlink=1" TargetMode="External"/><Relationship Id="rId16" Type="http://schemas.openxmlformats.org/officeDocument/2006/relationships/hyperlink" Target="https://ru.wikipedia.org/wiki/EJB" TargetMode="External"/><Relationship Id="rId20" Type="http://schemas.openxmlformats.org/officeDocument/2006/relationships/hyperlink" Target="https://ru.wikipedia.org/wiki/Hibernate_(%D0%B1%D0%B8%D0%B1%D0%BB%D0%B8%D0%BE%D1%82%D0%B5%D0%BA%D0%B0)" TargetMode="External"/><Relationship Id="rId29" Type="http://schemas.openxmlformats.org/officeDocument/2006/relationships/hyperlink" Target="https://ru.wikipedia.org/w/index.php?title=ORMLite&amp;action=edit&amp;redlink=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Adobe_Flex" TargetMode="External"/><Relationship Id="rId11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24" Type="http://schemas.openxmlformats.org/officeDocument/2006/relationships/hyperlink" Target="https://ru.wikipedia.org/w/index.php?title=Apache_OpenJPA&amp;action=edit&amp;redlink=1" TargetMode="External"/><Relationship Id="rId32" Type="http://schemas.openxmlformats.org/officeDocument/2006/relationships/hyperlink" Target="https://ru.wikipedia.org/w/index.php?title=TopLink&amp;action=edit&amp;redlink=1" TargetMode="External"/><Relationship Id="rId5" Type="http://schemas.openxmlformats.org/officeDocument/2006/relationships/hyperlink" Target="https://ru.wikipedia.org/wiki/%D0%9C%D1%83%D0%BB%D1%8C%D1%82%D0%B8%D0%B0%D1%80%D0%B5%D0%BD%D0%B4%D0%BD%D0%BE%D1%81%D1%82%D1%8C" TargetMode="External"/><Relationship Id="rId15" Type="http://schemas.openxmlformats.org/officeDocument/2006/relationships/hyperlink" Target="https://ru.wikipedia.org/wiki/EclipseLink" TargetMode="External"/><Relationship Id="rId23" Type="http://schemas.openxmlformats.org/officeDocument/2006/relationships/hyperlink" Target="https://ru.wikipedia.org/wiki/Java_Persistence_API" TargetMode="External"/><Relationship Id="rId28" Type="http://schemas.openxmlformats.org/officeDocument/2006/relationships/hyperlink" Target="https://ru.wikipedia.org/w/index.php?title=OpenJPA&amp;action=edit&amp;redlink=1" TargetMode="External"/><Relationship Id="rId10" Type="http://schemas.openxmlformats.org/officeDocument/2006/relationships/hyperlink" Target="https://ru.wikipedia.org/w/index.php?title=Apache_Cayenne&amp;action=edit&amp;redlink=1" TargetMode="External"/><Relationship Id="rId19" Type="http://schemas.openxmlformats.org/officeDocument/2006/relationships/hyperlink" Target="https://ru.wikipedia.org/w/index.php?title=Fjorm_(software)&amp;action=edit&amp;redlink=1" TargetMode="External"/><Relationship Id="rId31" Type="http://schemas.openxmlformats.org/officeDocument/2006/relationships/hyperlink" Target="https://ru.wikipedia.org/wiki/GNU_LGPL" TargetMode="External"/><Relationship Id="rId4" Type="http://schemas.openxmlformats.org/officeDocument/2006/relationships/hyperlink" Target="https://ru.wikipedia.org/w/index.php?title=Athena_Framework&amp;action=edit&amp;redlink=1" TargetMode="External"/><Relationship Id="rId9" Type="http://schemas.openxmlformats.org/officeDocument/2006/relationships/hyperlink" Target="https://ru.wikipedia.org/wiki/Java_Database_Connectivity" TargetMode="External"/><Relationship Id="rId14" Type="http://schemas.openxmlformats.org/officeDocument/2006/relationships/hyperlink" Target="https://ru.wikipedia.org/w/index.php?title=Ebean&amp;action=edit&amp;redlink=1" TargetMode="External"/><Relationship Id="rId22" Type="http://schemas.openxmlformats.org/officeDocument/2006/relationships/hyperlink" Target="https://ru.wikipedia.org/w/index.php?title=Java_Object_Oriented_Querying&amp;action=edit&amp;redlink=1" TargetMode="External"/><Relationship Id="rId27" Type="http://schemas.openxmlformats.org/officeDocument/2006/relationships/hyperlink" Target="https://ru.wikipedia.org/wiki/ORM" TargetMode="External"/><Relationship Id="rId30" Type="http://schemas.openxmlformats.org/officeDocument/2006/relationships/hyperlink" Target="https://ru.wikipedia.org/w/index.php?title=QuickDB_ORM&amp;action=edit&amp;redlink=1" TargetMode="External"/><Relationship Id="rId35" Type="http://schemas.openxmlformats.org/officeDocument/2006/relationships/hyperlink" Target="https://ru.wikipedia.org/w/index.php?title=RESTjee&amp;action=edit&amp;redlink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DataObjects.Net" TargetMode="External"/><Relationship Id="rId13" Type="http://schemas.openxmlformats.org/officeDocument/2006/relationships/hyperlink" Target="https://ru.wikipedia.org/w/index.php?title=IBATIS&amp;action=edit&amp;redlink=1" TargetMode="External"/><Relationship Id="rId18" Type="http://schemas.openxmlformats.org/officeDocument/2006/relationships/hyperlink" Target="https://ru.wikipedia.org/w/index.php?title=Neo_(object-relational_toolset)&amp;action=edit&amp;redlink=1" TargetMode="External"/><Relationship Id="rId3" Type="http://schemas.openxmlformats.org/officeDocument/2006/relationships/hyperlink" Target="https://ru.wikipedia.org/w/index.php?title=Base_One_Foundation_Component_Library&amp;action=edit&amp;redlink=1" TargetMode="External"/><Relationship Id="rId21" Type="http://schemas.openxmlformats.org/officeDocument/2006/relationships/hyperlink" Target="https://ru.wikipedia.org/w/index.php?title=Persistor.NET&amp;action=edit&amp;redlink=1" TargetMode="External"/><Relationship Id="rId7" Type="http://schemas.openxmlformats.org/officeDocument/2006/relationships/hyperlink" Target="https://ru.wikipedia.org/w/index.php?title=DatabaseObjects&amp;action=edit&amp;redlink=1" TargetMode="External"/><Relationship Id="rId12" Type="http://schemas.openxmlformats.org/officeDocument/2006/relationships/hyperlink" Target="https://ru.wikipedia.org/w/index.php?title=EntitySpaces&amp;action=edit&amp;redlink=1" TargetMode="External"/><Relationship Id="rId17" Type="http://schemas.openxmlformats.org/officeDocument/2006/relationships/hyperlink" Target="https://ru.wikipedia.org/w/index.php?title=LLBLGen_Pro&amp;action=edit&amp;redlink=1" TargetMode="External"/><Relationship Id="rId25" Type="http://schemas.openxmlformats.org/officeDocument/2006/relationships/hyperlink" Target="https://ru.wikipedia.org/w/index.php?title=SubSonic_(software)&amp;action=edit&amp;redlink=1" TargetMode="External"/><Relationship Id="rId2" Type="http://schemas.openxmlformats.org/officeDocument/2006/relationships/hyperlink" Target="https://ru.wikipedia.org/wiki/ADO.NET_Entity_Framework" TargetMode="External"/><Relationship Id="rId16" Type="http://schemas.openxmlformats.org/officeDocument/2006/relationships/hyperlink" Target="https://ru.wikipedia.org/wiki/.NET_Framework_3.5" TargetMode="External"/><Relationship Id="rId20" Type="http://schemas.openxmlformats.org/officeDocument/2006/relationships/hyperlink" Target="https://ru.wikipedia.org/w/index.php?title=NHydrate&amp;action=edit&amp;redlink=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.NET" TargetMode="External"/><Relationship Id="rId11" Type="http://schemas.openxmlformats.org/officeDocument/2006/relationships/hyperlink" Target="https://ru.wikipedia.org/w/index.php?title=ECO_(Domain_Driven_Design)&amp;action=edit&amp;redlink=1" TargetMode="External"/><Relationship Id="rId24" Type="http://schemas.openxmlformats.org/officeDocument/2006/relationships/hyperlink" Target="https://ru.wikipedia.org/w/index.php?title=Signum_Framework&amp;action=edit&amp;redlink=1" TargetMode="External"/><Relationship Id="rId5" Type="http://schemas.openxmlformats.org/officeDocument/2006/relationships/hyperlink" Target="https://ru.wikipedia.org/wiki/ActiveRecord" TargetMode="External"/><Relationship Id="rId15" Type="http://schemas.openxmlformats.org/officeDocument/2006/relationships/hyperlink" Target="https://ru.wikipedia.org/wiki/Language_Integrated_Query#LINQ_.D0.BA_SQL" TargetMode="External"/><Relationship Id="rId23" Type="http://schemas.openxmlformats.org/officeDocument/2006/relationships/hyperlink" Target="https://ru.wikipedia.org/w/index.php?title=Sabine.NET&amp;action=edit&amp;redlink=1" TargetMode="External"/><Relationship Id="rId10" Type="http://schemas.openxmlformats.org/officeDocument/2006/relationships/hyperlink" Target="https://ru.wikipedia.org/w/index.php?title=DevExpress_eXpressPersistent_Objects&amp;action=edit&amp;redlink=1" TargetMode="External"/><Relationship Id="rId19" Type="http://schemas.openxmlformats.org/officeDocument/2006/relationships/hyperlink" Target="https://ru.wikipedia.org/wiki/NHibernate" TargetMode="External"/><Relationship Id="rId4" Type="http://schemas.openxmlformats.org/officeDocument/2006/relationships/hyperlink" Target="https://ru.wikipedia.org/w/index.php?title=Business_Logic_Toolkit&amp;action=edit&amp;redlink=1" TargetMode="External"/><Relationship Id="rId9" Type="http://schemas.openxmlformats.org/officeDocument/2006/relationships/hyperlink" Target="https://ru.wikipedia.org/w/index.php?title=Dapper_ORM&amp;action=edit&amp;redlink=1" TargetMode="External"/><Relationship Id="rId14" Type="http://schemas.openxmlformats.org/officeDocument/2006/relationships/hyperlink" Target="https://ru.wikipedia.org/wiki/Apache_Software_Foundation" TargetMode="External"/><Relationship Id="rId22" Type="http://schemas.openxmlformats.org/officeDocument/2006/relationships/hyperlink" Target="https://ru.wikipedia.org/w/index.php?title=Quick_Objects&amp;action=edit&amp;redlink=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usercontent.com/translate_c?depth=1&amp;hl=ru&amp;rurl=translate.google.com&amp;sl=auto&amp;sp=nmt4&amp;tl=ru&amp;u=https://www.nuget.org/packages/EntityFramework/&amp;usg=ALkJrhjns7aq9jQPNWaPcarax_3oQ7sgew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data/ef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ru-ru/library/dn220058(v=vs.113).aspx" TargetMode="External"/><Relationship Id="rId3" Type="http://schemas.openxmlformats.org/officeDocument/2006/relationships/hyperlink" Target="https://msdn.microsoft.com/ru-ru/library/gg679577(v=vs.113).aspx" TargetMode="External"/><Relationship Id="rId7" Type="http://schemas.openxmlformats.org/officeDocument/2006/relationships/hyperlink" Target="https://msdn.microsoft.com/ru-ru/library/gg679522(v=vs.113).aspx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sdn.microsoft.com/ru-ru/library/gg696604(v=vs.113).aspx" TargetMode="External"/><Relationship Id="rId5" Type="http://schemas.openxmlformats.org/officeDocument/2006/relationships/hyperlink" Target="https://msdn.microsoft.com/ru-ru/library/gg679391(v=vs.113).aspx" TargetMode="External"/><Relationship Id="rId4" Type="http://schemas.openxmlformats.org/officeDocument/2006/relationships/hyperlink" Target="https://msdn.microsoft.com/ru-ru/library/gg679467(v=vs.113).aspx" TargetMode="External"/><Relationship Id="rId9" Type="http://schemas.openxmlformats.org/officeDocument/2006/relationships/hyperlink" Target="https://msdn.microsoft.com/ru-ru/library/gg696127(v=vs.113).aspx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ru-ru/library/gg679267(v=vs.113).aspx" TargetMode="External"/><Relationship Id="rId13" Type="http://schemas.openxmlformats.org/officeDocument/2006/relationships/hyperlink" Target="https://msdn.microsoft.com/ru-ru/library/gg696521(v=vs.113).aspx" TargetMode="External"/><Relationship Id="rId3" Type="http://schemas.openxmlformats.org/officeDocument/2006/relationships/hyperlink" Target="https://msdn.microsoft.com/ru-ru/library/gg696610(v=vs.113).aspx" TargetMode="External"/><Relationship Id="rId7" Type="http://schemas.openxmlformats.org/officeDocument/2006/relationships/hyperlink" Target="https://msdn.microsoft.com/ru-ru/library/gg679432(v=vs.113).aspx" TargetMode="External"/><Relationship Id="rId12" Type="http://schemas.openxmlformats.org/officeDocument/2006/relationships/hyperlink" Target="https://msdn.microsoft.com/ru-ru/library/system.data.entity.dbset(v=vs.113).aspx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sdn.microsoft.com/ru-ru/library/system.data.common.dbconnection(v=vs.113).aspx" TargetMode="External"/><Relationship Id="rId11" Type="http://schemas.openxmlformats.org/officeDocument/2006/relationships/hyperlink" Target="https://msdn.microsoft.com/ru-ru/library/gg679544(v=vs.113).aspx" TargetMode="External"/><Relationship Id="rId5" Type="http://schemas.openxmlformats.org/officeDocument/2006/relationships/hyperlink" Target="https://msdn.microsoft.com/ru-ru/library/system.data.entity.core.objects.objectcontext(v=vs.113).aspx" TargetMode="External"/><Relationship Id="rId10" Type="http://schemas.openxmlformats.org/officeDocument/2006/relationships/hyperlink" Target="https://msdn.microsoft.com/ru-ru/library/dn220070(v=vs.113).aspx" TargetMode="External"/><Relationship Id="rId4" Type="http://schemas.openxmlformats.org/officeDocument/2006/relationships/hyperlink" Target="https://msdn.microsoft.com/ru-ru/library/gg696657(v=vs.113).aspx" TargetMode="External"/><Relationship Id="rId9" Type="http://schemas.openxmlformats.org/officeDocument/2006/relationships/hyperlink" Target="https://msdn.microsoft.com/ru-ru/library/gg696566(v=vs.113).aspx" TargetMode="External"/><Relationship Id="rId14" Type="http://schemas.openxmlformats.org/officeDocument/2006/relationships/hyperlink" Target="https://msdn.microsoft.com/ru-ru/library/gg696460(v=vs.113).aspx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ru-ru/library/gg696574(v=vs.113).aspx" TargetMode="External"/><Relationship Id="rId3" Type="http://schemas.openxmlformats.org/officeDocument/2006/relationships/hyperlink" Target="https://msdn.microsoft.com/ru-ru/library/gg679587(v=vs.113).aspx" TargetMode="External"/><Relationship Id="rId7" Type="http://schemas.openxmlformats.org/officeDocument/2006/relationships/hyperlink" Target="https://msdn.microsoft.com/ru-ru/library/gg696685(v=vs.113).aspx" TargetMode="External"/><Relationship Id="rId12" Type="http://schemas.openxmlformats.org/officeDocument/2006/relationships/hyperlink" Target="https://msdn.microsoft.com/ru-ru/library/dn220170(v=vs.113).aspx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sdn.microsoft.com/ru-ru/library/gg696136(v=vs.113).aspx" TargetMode="External"/><Relationship Id="rId11" Type="http://schemas.openxmlformats.org/officeDocument/2006/relationships/hyperlink" Target="https://msdn.microsoft.com/ru-ru/library/gg679171(v=vs.113).aspx" TargetMode="External"/><Relationship Id="rId5" Type="http://schemas.openxmlformats.org/officeDocument/2006/relationships/hyperlink" Target="https://msdn.microsoft.com/ru-ru/library/gg696261(v=vs.113).aspx" TargetMode="External"/><Relationship Id="rId10" Type="http://schemas.openxmlformats.org/officeDocument/2006/relationships/hyperlink" Target="https://msdn.microsoft.com/ru-ru/library/gg696785(v=vs.113).aspx" TargetMode="External"/><Relationship Id="rId4" Type="http://schemas.openxmlformats.org/officeDocument/2006/relationships/hyperlink" Target="https://msdn.microsoft.com/ru-ru/library/dn220168(v=vs.113).aspx" TargetMode="External"/><Relationship Id="rId9" Type="http://schemas.openxmlformats.org/officeDocument/2006/relationships/hyperlink" Target="https://msdn.microsoft.com/ru-ru/library/gg696418(v=vs.113).asp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gg696332(v=vs.113).aspx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sdn.microsoft.com/ru-ru/library/gg679457(v=vs.113).aspx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tnetfoundation.org/" TargetMode="Externa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https://docs.microsoft.com/ru-ru/dotnet/standard/net-standard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" TargetMode="External"/><Relationship Id="rId7" Type="http://schemas.openxmlformats.org/officeDocument/2006/relationships/hyperlink" Target="https://docs.microsoft.com/ru-ru/dotnet/core/s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dotnet/roslyn" TargetMode="External"/><Relationship Id="rId5" Type="http://schemas.openxmlformats.org/officeDocument/2006/relationships/hyperlink" Target="https://github.com/dotnet/cli" TargetMode="External"/><Relationship Id="rId4" Type="http://schemas.openxmlformats.org/officeDocument/2006/relationships/hyperlink" Target="https://github.com/dotnet/corefx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.gstu.by/mod/page/view.php?id=84718" TargetMode="External"/><Relationship Id="rId2" Type="http://schemas.openxmlformats.org/officeDocument/2006/relationships/hyperlink" Target="http://www.edu.gstu.by/mod/page/view.php?id=84661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standard/net-stand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microsoft/referencesour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standard/net-standar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microsoft/reference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11188" y="1069975"/>
            <a:ext cx="8075612" cy="1470025"/>
          </a:xfrm>
        </p:spPr>
        <p:txBody>
          <a:bodyPr>
            <a:noAutofit/>
          </a:bodyPr>
          <a:lstStyle/>
          <a:p>
            <a:r>
              <a:rPr lang="ru-RU" sz="4400" dirty="0"/>
              <a:t>Кроссплатформенные средства платформы .</a:t>
            </a:r>
            <a:r>
              <a:rPr lang="en-US" sz="4400" dirty="0"/>
              <a:t>NET</a:t>
            </a:r>
            <a:r>
              <a:rPr lang="ru-RU" sz="4400" dirty="0"/>
              <a:t> и технологии объектно-реляционного отображения.</a:t>
            </a:r>
            <a:endParaRPr lang="ru-RU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4438" y="4581525"/>
            <a:ext cx="5943600" cy="612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b="1" dirty="0" smtClean="0"/>
              <a:t>Автор</a:t>
            </a:r>
            <a:r>
              <a:rPr lang="en-US" altLang="ru-RU" b="1" dirty="0" smtClean="0"/>
              <a:t>: </a:t>
            </a:r>
            <a:r>
              <a:rPr lang="ru-RU" altLang="ru-RU" b="1" dirty="0" smtClean="0"/>
              <a:t>доцент </a:t>
            </a:r>
            <a:r>
              <a:rPr lang="ru-RU" altLang="ru-RU" b="1" dirty="0" err="1" smtClean="0"/>
              <a:t>Асенчик</a:t>
            </a:r>
            <a:r>
              <a:rPr lang="ru-RU" altLang="ru-RU" b="1" dirty="0" smtClean="0"/>
              <a:t> О.Д.</a:t>
            </a:r>
          </a:p>
        </p:txBody>
      </p:sp>
    </p:spTree>
    <p:extLst>
      <p:ext uri="{BB962C8B-B14F-4D97-AF65-F5344CB8AC3E}">
        <p14:creationId xmlns:p14="http://schemas.microsoft.com/office/powerpoint/2010/main" val="8214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-14875" y="274680"/>
            <a:ext cx="9756576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en-US" sz="2800" b="1" spc="-1" dirty="0" smtClean="0">
                <a:solidFill>
                  <a:srgbClr val="820101"/>
                </a:solidFill>
                <a:latin typeface="Arial"/>
                <a:ea typeface="Tahoma"/>
              </a:rPr>
              <a:t>Mono</a:t>
            </a:r>
            <a:r>
              <a:rPr lang="ru-RU" sz="2800" b="1" spc="-1" dirty="0" smtClean="0">
                <a:solidFill>
                  <a:srgbClr val="820101"/>
                </a:solidFill>
                <a:latin typeface="Arial"/>
                <a:ea typeface="Tahoma"/>
              </a:rPr>
              <a:t> 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и .NET </a:t>
            </a:r>
            <a:r>
              <a:rPr lang="ru-RU" sz="2800" b="1" spc="-1" dirty="0" err="1">
                <a:solidFill>
                  <a:srgbClr val="820101"/>
                </a:solidFill>
                <a:latin typeface="Arial"/>
                <a:ea typeface="Tahoma"/>
              </a:rPr>
              <a:t>Framework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 </a:t>
            </a:r>
          </a:p>
        </p:txBody>
      </p:sp>
      <p:sp>
        <p:nvSpPr>
          <p:cNvPr id="341" name="CustomShape 2"/>
          <p:cNvSpPr/>
          <p:nvPr/>
        </p:nvSpPr>
        <p:spPr>
          <a:xfrm>
            <a:off x="161404" y="1009864"/>
            <a:ext cx="8820472" cy="5848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ru-RU" sz="2400" b="1" dirty="0" err="1">
                <a:hlinkClick r:id="rId3"/>
              </a:rPr>
              <a:t>Mono</a:t>
            </a:r>
            <a:r>
              <a:rPr lang="ru-RU" sz="2400" b="1" dirty="0"/>
              <a:t> </a:t>
            </a:r>
            <a:r>
              <a:rPr lang="ru-RU" b="1" dirty="0"/>
              <a:t>— </a:t>
            </a:r>
            <a:r>
              <a:rPr lang="ru-RU" dirty="0"/>
              <a:t>это первая кроссплатформенная реализация .NET с </a:t>
            </a:r>
            <a:r>
              <a:rPr lang="ru-RU" u="sng" dirty="0">
                <a:hlinkClick r:id="rId4"/>
              </a:rPr>
              <a:t>открытым исходным кодом</a:t>
            </a:r>
            <a:r>
              <a:rPr lang="ru-RU" dirty="0"/>
              <a:t>, которая была представлена в 2004 году. Ее можно считать аналогом .NET </a:t>
            </a:r>
            <a:r>
              <a:rPr lang="ru-RU" dirty="0" err="1"/>
              <a:t>Framework</a:t>
            </a:r>
            <a:r>
              <a:rPr lang="ru-RU" dirty="0"/>
              <a:t>, предоставляемым сообществом. Команда проекта </a:t>
            </a:r>
            <a:r>
              <a:rPr lang="ru-RU" dirty="0" err="1"/>
              <a:t>Mono</a:t>
            </a:r>
            <a:r>
              <a:rPr lang="ru-RU" dirty="0"/>
              <a:t> использовала открытые </a:t>
            </a:r>
            <a:r>
              <a:rPr lang="ru-RU" u="sng" dirty="0">
                <a:hlinkClick r:id="rId5"/>
              </a:rPr>
              <a:t>стандарты .NET</a:t>
            </a:r>
            <a:r>
              <a:rPr lang="ru-RU" dirty="0"/>
              <a:t> (в частности, ECMA 335), опубликованные корпорацией Майкрософт, для предоставления совместимой реализации.</a:t>
            </a:r>
          </a:p>
          <a:p>
            <a:r>
              <a:rPr lang="ru-RU" dirty="0"/>
              <a:t>Основные различия между .NET </a:t>
            </a:r>
            <a:r>
              <a:rPr lang="ru-RU" dirty="0" err="1"/>
              <a:t>Core</a:t>
            </a:r>
            <a:r>
              <a:rPr lang="ru-RU" dirty="0"/>
              <a:t> и </a:t>
            </a:r>
            <a:r>
              <a:rPr lang="ru-RU" dirty="0" err="1"/>
              <a:t>Mono</a:t>
            </a:r>
            <a:endParaRPr lang="ru-RU" dirty="0"/>
          </a:p>
          <a:p>
            <a:pPr lvl="0"/>
            <a:r>
              <a:rPr lang="ru-RU" b="1" dirty="0"/>
              <a:t>Модели приложений</a:t>
            </a:r>
            <a:r>
              <a:rPr lang="ru-RU" dirty="0"/>
              <a:t>. </a:t>
            </a:r>
            <a:r>
              <a:rPr lang="ru-RU" dirty="0" err="1"/>
              <a:t>Mono</a:t>
            </a:r>
            <a:r>
              <a:rPr lang="ru-RU" dirty="0"/>
              <a:t> поддерживает подмножество моделей приложений .NET </a:t>
            </a:r>
            <a:r>
              <a:rPr lang="ru-RU" dirty="0" err="1"/>
              <a:t>Framework</a:t>
            </a:r>
            <a:r>
              <a:rPr lang="ru-RU" dirty="0"/>
              <a:t> (например,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), а также ряд дополнительных моделей (например, </a:t>
            </a:r>
            <a:r>
              <a:rPr lang="ru-RU" u="sng" dirty="0" err="1">
                <a:hlinkClick r:id="rId6"/>
              </a:rPr>
              <a:t>Xamarin.iOS</a:t>
            </a:r>
            <a:r>
              <a:rPr lang="ru-RU" dirty="0"/>
              <a:t>) посредством продукта </a:t>
            </a:r>
            <a:r>
              <a:rPr lang="ru-RU" dirty="0" err="1"/>
              <a:t>Xamarin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не поддерживает их. </a:t>
            </a:r>
          </a:p>
          <a:p>
            <a:pPr lvl="0"/>
            <a:r>
              <a:rPr lang="ru-RU" b="1" dirty="0"/>
              <a:t>Интерфейсы API</a:t>
            </a:r>
            <a:r>
              <a:rPr lang="ru-RU" dirty="0"/>
              <a:t>. </a:t>
            </a:r>
            <a:r>
              <a:rPr lang="ru-RU" dirty="0" err="1"/>
              <a:t>Mono</a:t>
            </a:r>
            <a:r>
              <a:rPr lang="ru-RU" dirty="0"/>
              <a:t> поддерживает </a:t>
            </a:r>
            <a:r>
              <a:rPr lang="ru-RU" u="sng" dirty="0">
                <a:hlinkClick r:id="rId7"/>
              </a:rPr>
              <a:t>большое подмножество</a:t>
            </a:r>
            <a:r>
              <a:rPr lang="ru-RU" dirty="0"/>
              <a:t> интерфейсов API .NET </a:t>
            </a:r>
            <a:r>
              <a:rPr lang="ru-RU" dirty="0" err="1"/>
              <a:t>Framework</a:t>
            </a:r>
            <a:r>
              <a:rPr lang="ru-RU" dirty="0"/>
              <a:t> с использованием тех же имен сборок и факторинга. </a:t>
            </a:r>
          </a:p>
          <a:p>
            <a:pPr lvl="0"/>
            <a:r>
              <a:rPr lang="ru-RU" b="1" dirty="0"/>
              <a:t>Платформы</a:t>
            </a:r>
            <a:r>
              <a:rPr lang="ru-RU" dirty="0"/>
              <a:t>. </a:t>
            </a:r>
            <a:r>
              <a:rPr lang="ru-RU" dirty="0" err="1"/>
              <a:t>Mono</a:t>
            </a:r>
            <a:r>
              <a:rPr lang="ru-RU" dirty="0"/>
              <a:t> поддерживает множество платформ и ЦП. </a:t>
            </a:r>
          </a:p>
          <a:p>
            <a:pPr lvl="0"/>
            <a:r>
              <a:rPr lang="ru-RU" b="1" dirty="0"/>
              <a:t>Открытый исходный код</a:t>
            </a:r>
            <a:r>
              <a:rPr lang="ru-RU" dirty="0"/>
              <a:t>. Как </a:t>
            </a:r>
            <a:r>
              <a:rPr lang="ru-RU" dirty="0" err="1"/>
              <a:t>Mono</a:t>
            </a:r>
            <a:r>
              <a:rPr lang="ru-RU" dirty="0"/>
              <a:t>, так и .NET </a:t>
            </a:r>
            <a:r>
              <a:rPr lang="ru-RU" dirty="0" err="1"/>
              <a:t>Core</a:t>
            </a:r>
            <a:r>
              <a:rPr lang="ru-RU" dirty="0"/>
              <a:t> распространяются по лицензии MIT и являются проектами .NET </a:t>
            </a:r>
            <a:r>
              <a:rPr lang="ru-RU" dirty="0" err="1"/>
              <a:t>Foundation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Направленность</a:t>
            </a:r>
            <a:r>
              <a:rPr lang="ru-RU" dirty="0"/>
              <a:t>. Основной направленностью платформы </a:t>
            </a:r>
            <a:r>
              <a:rPr lang="ru-RU" dirty="0" err="1"/>
              <a:t>Mono</a:t>
            </a:r>
            <a:r>
              <a:rPr lang="ru-RU" dirty="0"/>
              <a:t> в последние годы являются мобильные платформы, в то время как платформа .NET </a:t>
            </a:r>
            <a:r>
              <a:rPr lang="ru-RU" dirty="0" err="1"/>
              <a:t>Core</a:t>
            </a:r>
            <a:r>
              <a:rPr lang="ru-RU" dirty="0"/>
              <a:t> ориентирована на облачные рабочие нагрузки.</a:t>
            </a:r>
          </a:p>
          <a:p>
            <a:r>
              <a:rPr lang="ru-RU" dirty="0"/>
              <a:t> </a:t>
            </a:r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10</a:t>
            </a:fld>
            <a:endParaRPr lang="ru-RU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796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-14875" y="274680"/>
            <a:ext cx="9756576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pc="-1" dirty="0" smtClean="0">
                <a:solidFill>
                  <a:srgbClr val="820101"/>
                </a:solidFill>
                <a:latin typeface="Arial"/>
                <a:ea typeface="Tahoma"/>
              </a:rPr>
              <a:t>Создание консольного  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.NET </a:t>
            </a:r>
            <a:r>
              <a:rPr lang="en-US" sz="2800" b="1" spc="-1" dirty="0" smtClean="0">
                <a:solidFill>
                  <a:srgbClr val="820101"/>
                </a:solidFill>
                <a:latin typeface="Arial"/>
                <a:ea typeface="Tahoma"/>
              </a:rPr>
              <a:t>Core</a:t>
            </a:r>
            <a:endParaRPr lang="ru-RU" sz="2800" b="1" spc="-1" dirty="0">
              <a:solidFill>
                <a:srgbClr val="820101"/>
              </a:solidFill>
              <a:latin typeface="Arial"/>
              <a:ea typeface="Tahoma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161404" y="1009864"/>
            <a:ext cx="8731076" cy="1766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ru-RU" sz="2000" dirty="0"/>
              <a:t>Запустите </a:t>
            </a:r>
            <a:r>
              <a:rPr lang="en-US" sz="2000" dirty="0"/>
              <a:t>Visual Studio 2017. </a:t>
            </a:r>
            <a:r>
              <a:rPr lang="ru-RU" sz="2000" dirty="0"/>
              <a:t>Выберите </a:t>
            </a:r>
            <a:r>
              <a:rPr lang="ru-RU" sz="2000" b="1" dirty="0"/>
              <a:t>Файл</a:t>
            </a:r>
            <a:r>
              <a:rPr lang="ru-RU" sz="2000" dirty="0"/>
              <a:t> &gt; </a:t>
            </a:r>
            <a:r>
              <a:rPr lang="ru-RU" sz="2000" b="1" dirty="0"/>
              <a:t>Создать</a:t>
            </a:r>
            <a:r>
              <a:rPr lang="ru-RU" sz="2000" dirty="0"/>
              <a:t> &gt; </a:t>
            </a:r>
            <a:r>
              <a:rPr lang="ru-RU" sz="2000" b="1" dirty="0"/>
              <a:t>Проект</a:t>
            </a:r>
            <a:r>
              <a:rPr lang="ru-RU" sz="2000" dirty="0"/>
              <a:t> в меню. В диалоговом окне </a:t>
            </a:r>
            <a:r>
              <a:rPr lang="ru-RU" sz="2000" i="1" dirty="0"/>
              <a:t>Новый проект</a:t>
            </a:r>
            <a:r>
              <a:rPr lang="ru-RU" sz="2000" dirty="0"/>
              <a:t> * выберите узел </a:t>
            </a:r>
            <a:r>
              <a:rPr lang="en-US" sz="2000" b="1" dirty="0"/>
              <a:t>Visual C#</a:t>
            </a:r>
            <a:r>
              <a:rPr lang="en-US" sz="2000" dirty="0"/>
              <a:t>, </a:t>
            </a:r>
            <a:r>
              <a:rPr lang="ru-RU" sz="2000" dirty="0"/>
              <a:t>а затем — узел </a:t>
            </a:r>
            <a:r>
              <a:rPr lang="ru-RU" sz="2000" b="1" dirty="0"/>
              <a:t>.</a:t>
            </a:r>
            <a:r>
              <a:rPr lang="en-US" sz="2000" b="1" dirty="0"/>
              <a:t>NET Core</a:t>
            </a:r>
            <a:r>
              <a:rPr lang="en-US" sz="2000" dirty="0"/>
              <a:t>. </a:t>
            </a:r>
            <a:r>
              <a:rPr lang="ru-RU" sz="2000" dirty="0"/>
              <a:t>Выберите шаблон проекта </a:t>
            </a:r>
            <a:r>
              <a:rPr lang="ru-RU" sz="2000" b="1" dirty="0"/>
              <a:t>Консольное приложение (.</a:t>
            </a:r>
            <a:r>
              <a:rPr lang="en-US" sz="2000" b="1" dirty="0"/>
              <a:t>NET Core)</a:t>
            </a:r>
            <a:r>
              <a:rPr lang="en-US" sz="2000" dirty="0"/>
              <a:t>. </a:t>
            </a:r>
            <a:r>
              <a:rPr lang="ru-RU" sz="2000" dirty="0"/>
              <a:t>В текстовом поле </a:t>
            </a:r>
            <a:r>
              <a:rPr lang="ru-RU" sz="2000" b="1" dirty="0"/>
              <a:t>Имя</a:t>
            </a:r>
            <a:r>
              <a:rPr lang="ru-RU" sz="2000" dirty="0"/>
              <a:t> введите "</a:t>
            </a:r>
            <a:r>
              <a:rPr lang="en-US" sz="2000" dirty="0"/>
              <a:t>HelloWorld". </a:t>
            </a:r>
            <a:r>
              <a:rPr lang="ru-RU" sz="2000" dirty="0"/>
              <a:t>Нажмите кнопку </a:t>
            </a:r>
            <a:r>
              <a:rPr lang="en-US" sz="2000" b="1" dirty="0"/>
              <a:t>OK</a:t>
            </a:r>
            <a:r>
              <a:rPr lang="en-US" sz="2000" dirty="0"/>
              <a:t>.</a:t>
            </a:r>
            <a:endParaRPr lang="ru-RU" sz="1600" dirty="0"/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11</a:t>
            </a:fld>
            <a:endParaRPr lang="ru-RU" sz="1000" b="0" strike="noStrike" spc="-1">
              <a:latin typeface="Arial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2" y="2276872"/>
            <a:ext cx="8866142" cy="447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61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-14875" y="274680"/>
            <a:ext cx="9756576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pc="-1" dirty="0" smtClean="0">
                <a:solidFill>
                  <a:srgbClr val="820101"/>
                </a:solidFill>
                <a:latin typeface="Arial"/>
                <a:ea typeface="Tahoma"/>
              </a:rPr>
              <a:t>Создание консольного  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.NET </a:t>
            </a:r>
            <a:r>
              <a:rPr lang="en-US" sz="2800" b="1" spc="-1" dirty="0" smtClean="0">
                <a:solidFill>
                  <a:srgbClr val="820101"/>
                </a:solidFill>
                <a:latin typeface="Arial"/>
                <a:ea typeface="Tahoma"/>
              </a:rPr>
              <a:t>Core</a:t>
            </a:r>
            <a:endParaRPr lang="ru-RU" sz="2800" b="1" spc="-1" dirty="0">
              <a:solidFill>
                <a:srgbClr val="820101"/>
              </a:solidFill>
              <a:latin typeface="Arial"/>
              <a:ea typeface="Tahoma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161404" y="870120"/>
            <a:ext cx="8731076" cy="1766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использует шаблон для создания проекта. Шаблон консольного приложения C# для .NET </a:t>
            </a:r>
            <a:r>
              <a:rPr lang="ru-RU" dirty="0" err="1"/>
              <a:t>Core</a:t>
            </a:r>
            <a:r>
              <a:rPr lang="ru-RU" dirty="0"/>
              <a:t> автоматически определяет класс </a:t>
            </a:r>
            <a:r>
              <a:rPr lang="ru-RU" dirty="0" err="1"/>
              <a:t>Program</a:t>
            </a:r>
            <a:r>
              <a:rPr lang="ru-RU" dirty="0"/>
              <a:t> с одним методом </a:t>
            </a:r>
            <a:r>
              <a:rPr lang="ru-RU" dirty="0" err="1"/>
              <a:t>Main</a:t>
            </a:r>
            <a:r>
              <a:rPr lang="ru-RU" dirty="0"/>
              <a:t>, который принимает в качестве аргумента массив </a:t>
            </a:r>
            <a:r>
              <a:rPr lang="ru-RU" dirty="0" err="1">
                <a:hlinkClick r:id="rId3"/>
              </a:rPr>
              <a:t>String</a:t>
            </a:r>
            <a:r>
              <a:rPr lang="ru-RU" dirty="0"/>
              <a:t>. </a:t>
            </a:r>
            <a:r>
              <a:rPr lang="ru-RU" dirty="0" err="1"/>
              <a:t>Main</a:t>
            </a:r>
            <a:r>
              <a:rPr lang="ru-RU" dirty="0"/>
              <a:t> — точка входа в приложение. Это метод, который автоматически вызывается средой выполнения при запуске приложения. Все аргументы, предоставленные в командной строке при запуске приложения, доступны через массив </a:t>
            </a:r>
            <a:r>
              <a:rPr lang="ru-RU" i="1" dirty="0" err="1"/>
              <a:t>args</a:t>
            </a:r>
            <a:r>
              <a:rPr lang="ru-RU" dirty="0"/>
              <a:t>.</a:t>
            </a:r>
            <a:endParaRPr lang="ru-RU" sz="1400" dirty="0"/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12</a:t>
            </a:fld>
            <a:endParaRPr lang="ru-RU" sz="1000" b="0" strike="noStrike" spc="-1">
              <a:latin typeface="Arial"/>
            </a:endParaRPr>
          </a:p>
        </p:txBody>
      </p:sp>
      <p:pic>
        <p:nvPicPr>
          <p:cNvPr id="2050" name="Picture 2" descr="Visual Studio и новый проект Hello Wor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577754"/>
            <a:ext cx="6903261" cy="43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2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-14875" y="274680"/>
            <a:ext cx="9756576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pc="-1" dirty="0" smtClean="0">
                <a:solidFill>
                  <a:srgbClr val="820101"/>
                </a:solidFill>
                <a:latin typeface="Arial"/>
                <a:ea typeface="Tahoma"/>
              </a:rPr>
              <a:t>Создание консольного приложения 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.NET </a:t>
            </a:r>
            <a:r>
              <a:rPr lang="en-US" sz="2800" b="1" spc="-1" dirty="0" smtClean="0">
                <a:solidFill>
                  <a:srgbClr val="820101"/>
                </a:solidFill>
                <a:latin typeface="Arial"/>
                <a:ea typeface="Tahoma"/>
              </a:rPr>
              <a:t>Core</a:t>
            </a:r>
            <a:endParaRPr lang="ru-RU" sz="2800" b="1" spc="-1" dirty="0">
              <a:solidFill>
                <a:srgbClr val="820101"/>
              </a:solidFill>
              <a:latin typeface="Arial"/>
              <a:ea typeface="Tahoma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161404" y="870120"/>
            <a:ext cx="8731076" cy="1766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использует шаблон для создания проекта. Шаблон консольного приложения C# для .NET </a:t>
            </a:r>
            <a:r>
              <a:rPr lang="ru-RU" dirty="0" err="1"/>
              <a:t>Core</a:t>
            </a:r>
            <a:r>
              <a:rPr lang="ru-RU" dirty="0"/>
              <a:t> автоматически определяет класс </a:t>
            </a:r>
            <a:r>
              <a:rPr lang="ru-RU" dirty="0" err="1"/>
              <a:t>Program</a:t>
            </a:r>
            <a:r>
              <a:rPr lang="ru-RU" dirty="0"/>
              <a:t> с одним методом </a:t>
            </a:r>
            <a:r>
              <a:rPr lang="ru-RU" dirty="0" err="1"/>
              <a:t>Main</a:t>
            </a:r>
            <a:r>
              <a:rPr lang="ru-RU" dirty="0"/>
              <a:t>, который принимает в качестве аргумента массив </a:t>
            </a:r>
            <a:r>
              <a:rPr lang="ru-RU" dirty="0" err="1">
                <a:hlinkClick r:id="rId3"/>
              </a:rPr>
              <a:t>String</a:t>
            </a:r>
            <a:r>
              <a:rPr lang="ru-RU" dirty="0"/>
              <a:t>. </a:t>
            </a:r>
            <a:r>
              <a:rPr lang="ru-RU" dirty="0" err="1"/>
              <a:t>Main</a:t>
            </a:r>
            <a:r>
              <a:rPr lang="ru-RU" dirty="0"/>
              <a:t> — точка входа в приложение. Это метод, который автоматически вызывается средой выполнения при запуске приложения. Все аргументы, предоставленные в командной строке при запуске приложения, доступны через массив </a:t>
            </a:r>
            <a:r>
              <a:rPr lang="ru-RU" i="1" dirty="0" err="1"/>
              <a:t>args</a:t>
            </a:r>
            <a:r>
              <a:rPr lang="ru-RU" dirty="0"/>
              <a:t>.</a:t>
            </a:r>
            <a:endParaRPr lang="ru-RU" sz="1400" dirty="0"/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13</a:t>
            </a:fld>
            <a:endParaRPr lang="ru-RU" sz="1000" b="0" strike="noStrike" spc="-1">
              <a:latin typeface="Arial"/>
            </a:endParaRPr>
          </a:p>
        </p:txBody>
      </p:sp>
      <p:pic>
        <p:nvPicPr>
          <p:cNvPr id="2050" name="Picture 2" descr="Visual Studio и новый проект Hello Wor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577754"/>
            <a:ext cx="6903261" cy="43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79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-14875" y="274680"/>
            <a:ext cx="9756576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Начало работы с .NET </a:t>
            </a:r>
            <a:r>
              <a:rPr lang="ru-RU" sz="2800" b="1" spc="-1" dirty="0" err="1">
                <a:solidFill>
                  <a:srgbClr val="820101"/>
                </a:solidFill>
                <a:latin typeface="Arial"/>
                <a:ea typeface="Tahoma"/>
              </a:rPr>
              <a:t>Core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 и </a:t>
            </a:r>
            <a:r>
              <a:rPr lang="ru-RU" sz="2800" b="1" spc="-1" dirty="0" err="1">
                <a:solidFill>
                  <a:srgbClr val="820101"/>
                </a:solidFill>
                <a:latin typeface="Arial"/>
                <a:ea typeface="Tahoma"/>
              </a:rPr>
              <a:t>Visual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 </a:t>
            </a:r>
            <a:r>
              <a:rPr lang="ru-RU" sz="2800" b="1" spc="-1" dirty="0" err="1">
                <a:solidFill>
                  <a:srgbClr val="820101"/>
                </a:solidFill>
                <a:latin typeface="Arial"/>
                <a:ea typeface="Tahoma"/>
              </a:rPr>
              <a:t>Studio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 2017 </a:t>
            </a:r>
          </a:p>
        </p:txBody>
      </p:sp>
      <p:sp>
        <p:nvSpPr>
          <p:cNvPr id="341" name="CustomShape 2"/>
          <p:cNvSpPr/>
          <p:nvPr/>
        </p:nvSpPr>
        <p:spPr>
          <a:xfrm>
            <a:off x="161404" y="870120"/>
            <a:ext cx="8731076" cy="4935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endParaRPr lang="ru-RU" sz="2800" dirty="0" smtClean="0"/>
          </a:p>
          <a:p>
            <a:r>
              <a:rPr lang="ru-RU" sz="2800" dirty="0"/>
              <a:t>Начало работы с .NET </a:t>
            </a:r>
            <a:r>
              <a:rPr lang="ru-RU" sz="2800" dirty="0" err="1"/>
              <a:t>Core</a:t>
            </a:r>
            <a:r>
              <a:rPr lang="ru-RU" sz="2800" dirty="0"/>
              <a:t> и </a:t>
            </a:r>
            <a:r>
              <a:rPr lang="ru-RU" sz="2800" dirty="0" err="1"/>
              <a:t>Visual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2017 — этот видеоролик на канале Channel9 описывает, как установить и использовать </a:t>
            </a:r>
            <a:r>
              <a:rPr lang="ru-RU" sz="2800" dirty="0" err="1"/>
              <a:t>Visual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2017 — полнофункциональную интегрированную среду разработки от Майкрософт — для создания первого кроссплатформенного консольного приложения в .NET </a:t>
            </a:r>
            <a:r>
              <a:rPr lang="ru-RU" sz="2800" dirty="0" err="1"/>
              <a:t>Core</a:t>
            </a:r>
            <a:r>
              <a:rPr lang="ru-RU" sz="2800" dirty="0"/>
              <a:t>.</a:t>
            </a:r>
          </a:p>
          <a:p>
            <a:endParaRPr lang="ru-RU" sz="2800" dirty="0" smtClean="0"/>
          </a:p>
          <a:p>
            <a:r>
              <a:rPr lang="en-US" sz="2800" dirty="0">
                <a:hlinkClick r:id="rId3"/>
              </a:rPr>
              <a:t>https://channel9.msdn.com/Blogs/dotnet/Get-Started-NET-Core-Visual-Studio-2017</a:t>
            </a:r>
            <a:endParaRPr lang="ru-RU" sz="2800" dirty="0"/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14</a:t>
            </a:fld>
            <a:endParaRPr lang="ru-RU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100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dirty="0" smtClean="0"/>
              <a:t>Понятие об </a:t>
            </a:r>
            <a:r>
              <a:rPr lang="en-US" sz="3600" dirty="0" smtClean="0"/>
              <a:t>ORM</a:t>
            </a:r>
            <a:r>
              <a:rPr lang="en-US" sz="3600" b="0" dirty="0"/>
              <a:t/>
            </a:r>
            <a:br>
              <a:rPr lang="en-US" sz="3600" b="0" dirty="0"/>
            </a:br>
            <a:r>
              <a:rPr lang="en-US" sz="3600" b="0" dirty="0" smtClean="0"/>
              <a:t>(</a:t>
            </a:r>
            <a:r>
              <a:rPr lang="en-US" sz="3600" dirty="0" smtClean="0"/>
              <a:t>o</a:t>
            </a:r>
            <a:r>
              <a:rPr lang="en-US" sz="3600" b="0" dirty="0" smtClean="0"/>
              <a:t>bject-</a:t>
            </a:r>
            <a:r>
              <a:rPr lang="en-US" sz="3600" dirty="0" smtClean="0"/>
              <a:t>r</a:t>
            </a:r>
            <a:r>
              <a:rPr lang="en-US" sz="3600" b="0" dirty="0" smtClean="0"/>
              <a:t>elational </a:t>
            </a:r>
            <a:r>
              <a:rPr lang="en-US" sz="3600" dirty="0" smtClean="0"/>
              <a:t>m</a:t>
            </a:r>
            <a:r>
              <a:rPr lang="en-US" sz="3600" b="0" dirty="0" smtClean="0"/>
              <a:t>apping)</a:t>
            </a:r>
            <a:endParaRPr lang="ru-RU" sz="3600" b="0" dirty="0" smtClean="0"/>
          </a:p>
        </p:txBody>
      </p:sp>
    </p:spTree>
    <p:extLst>
      <p:ext uri="{BB962C8B-B14F-4D97-AF65-F5344CB8AC3E}">
        <p14:creationId xmlns:p14="http://schemas.microsoft.com/office/powerpoint/2010/main" val="20062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об </a:t>
            </a:r>
            <a:r>
              <a:rPr lang="en-US" dirty="0" smtClean="0"/>
              <a:t>ORM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19200"/>
            <a:ext cx="8050088" cy="5522168"/>
          </a:xfrm>
        </p:spPr>
        <p:txBody>
          <a:bodyPr/>
          <a:lstStyle/>
          <a:p>
            <a:pPr marL="0" indent="363538" algn="just">
              <a:buNone/>
            </a:pPr>
            <a:r>
              <a:rPr lang="ru-RU" sz="1800" b="1" dirty="0"/>
              <a:t>ORM</a:t>
            </a:r>
            <a:r>
              <a:rPr lang="ru-RU" sz="1800" dirty="0"/>
              <a:t> (</a:t>
            </a:r>
            <a:r>
              <a:rPr lang="ru-RU" sz="1800" dirty="0">
                <a:hlinkClick r:id="rId2" tooltip="Английский язык"/>
              </a:rPr>
              <a:t>англ.</a:t>
            </a:r>
            <a:r>
              <a:rPr lang="ru-RU" sz="1800" dirty="0"/>
              <a:t> </a:t>
            </a:r>
            <a:r>
              <a:rPr lang="ru-RU" sz="1800" b="1" i="1" dirty="0" err="1"/>
              <a:t>o</a:t>
            </a:r>
            <a:r>
              <a:rPr lang="ru-RU" sz="1800" i="1" dirty="0" err="1"/>
              <a:t>bject-</a:t>
            </a:r>
            <a:r>
              <a:rPr lang="ru-RU" sz="1800" b="1" i="1" dirty="0" err="1"/>
              <a:t>r</a:t>
            </a:r>
            <a:r>
              <a:rPr lang="ru-RU" sz="1800" i="1" dirty="0" err="1"/>
              <a:t>elational</a:t>
            </a:r>
            <a:r>
              <a:rPr lang="ru-RU" sz="1800" i="1" dirty="0"/>
              <a:t> </a:t>
            </a:r>
            <a:r>
              <a:rPr lang="ru-RU" sz="1800" b="1" i="1" dirty="0" err="1"/>
              <a:t>m</a:t>
            </a:r>
            <a:r>
              <a:rPr lang="ru-RU" sz="1800" i="1" dirty="0" err="1"/>
              <a:t>apping</a:t>
            </a:r>
            <a:r>
              <a:rPr lang="ru-RU" sz="1800" dirty="0"/>
              <a:t>, </a:t>
            </a:r>
            <a:r>
              <a:rPr lang="ru-RU" sz="1800" dirty="0">
                <a:hlinkClick r:id="rId3" tooltip="Русский язык"/>
              </a:rPr>
              <a:t>рус.</a:t>
            </a:r>
            <a:r>
              <a:rPr lang="ru-RU" sz="1800" dirty="0"/>
              <a:t> </a:t>
            </a:r>
            <a:r>
              <a:rPr lang="ru-RU" sz="1800" i="1" dirty="0"/>
              <a:t>объектно-реляционное отображение</a:t>
            </a:r>
            <a:r>
              <a:rPr lang="ru-RU" sz="1800" dirty="0"/>
              <a:t>) —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 lang="en-US" sz="1800" dirty="0"/>
          </a:p>
          <a:p>
            <a:pPr marL="0" indent="363538" algn="just">
              <a:buNone/>
            </a:pPr>
            <a:r>
              <a:rPr lang="ru-RU" sz="1800" dirty="0" smtClean="0"/>
              <a:t>Что бы понять, что такое </a:t>
            </a:r>
            <a:r>
              <a:rPr lang="en-US" sz="1800" b="1" dirty="0" smtClean="0"/>
              <a:t>ORM</a:t>
            </a:r>
            <a:r>
              <a:rPr lang="ru-RU" sz="1800" dirty="0" smtClean="0"/>
              <a:t>, рассмотрим простой пример:</a:t>
            </a:r>
          </a:p>
          <a:p>
            <a:pPr marL="0" indent="363538" algn="just">
              <a:buNone/>
            </a:pPr>
            <a:r>
              <a:rPr lang="ru-RU" sz="1800" dirty="0" smtClean="0"/>
              <a:t>Классический подход (без </a:t>
            </a:r>
            <a:r>
              <a:rPr lang="en-US" sz="1800" dirty="0" smtClean="0"/>
              <a:t>ORM</a:t>
            </a:r>
            <a:r>
              <a:rPr lang="ru-RU" sz="1800" dirty="0" smtClean="0"/>
              <a:t>)</a:t>
            </a:r>
            <a:r>
              <a:rPr lang="en-US" sz="1800" dirty="0" smtClean="0"/>
              <a:t>:</a:t>
            </a:r>
          </a:p>
          <a:p>
            <a:pPr marL="0" indent="363538" algn="just">
              <a:buNone/>
            </a:pPr>
            <a:r>
              <a:rPr lang="en-US" sz="1800" dirty="0" smtClean="0"/>
              <a:t> </a:t>
            </a:r>
            <a:r>
              <a:rPr lang="ru-RU" sz="1800" dirty="0" smtClean="0"/>
              <a:t>Код жестко привязан к источнику данных, программисту нужно хорошо знать </a:t>
            </a:r>
            <a:r>
              <a:rPr lang="en-US" sz="1800" b="1" dirty="0" smtClean="0"/>
              <a:t>DDL</a:t>
            </a:r>
            <a:r>
              <a:rPr lang="en-US" sz="1800" dirty="0" smtClean="0"/>
              <a:t>.</a:t>
            </a:r>
            <a:endParaRPr lang="ru-RU" sz="1800" dirty="0"/>
          </a:p>
          <a:p>
            <a:pPr marL="0" indent="363538" algn="just">
              <a:buNone/>
            </a:pPr>
            <a:endParaRPr lang="ru-RU" sz="1800" dirty="0" smtClean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 smtClean="0"/>
          </a:p>
          <a:p>
            <a:pPr marL="0" indent="363538" algn="just">
              <a:buNone/>
            </a:pPr>
            <a:endParaRPr lang="ru-RU" sz="1800" dirty="0"/>
          </a:p>
          <a:p>
            <a:pPr marL="0" indent="363538" algn="just">
              <a:buNone/>
            </a:pPr>
            <a:endParaRPr lang="ru-RU" sz="1800" dirty="0" smtClean="0"/>
          </a:p>
          <a:p>
            <a:pPr marL="0" indent="363538" algn="just">
              <a:buNone/>
            </a:pPr>
            <a:r>
              <a:rPr lang="ru-RU" sz="1800" dirty="0" smtClean="0"/>
              <a:t>В нашем случае</a:t>
            </a:r>
            <a:r>
              <a:rPr lang="en-US" sz="1800" dirty="0"/>
              <a:t> Data Definition </a:t>
            </a:r>
            <a:r>
              <a:rPr lang="en-US" sz="1800" dirty="0" smtClean="0"/>
              <a:t>Language</a:t>
            </a:r>
            <a:r>
              <a:rPr lang="ru-RU" sz="1800" dirty="0" smtClean="0"/>
              <a:t> это </a:t>
            </a:r>
            <a:r>
              <a:rPr lang="en-US" sz="1800" b="1" dirty="0" smtClean="0"/>
              <a:t>SQL</a:t>
            </a:r>
            <a:r>
              <a:rPr lang="en-US" sz="1800" dirty="0" smtClean="0"/>
              <a:t>.</a:t>
            </a:r>
          </a:p>
          <a:p>
            <a:pPr marL="0" indent="363538" algn="just"/>
            <a:endParaRPr lang="en-US" sz="1800" dirty="0" smtClean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645024"/>
            <a:ext cx="5048264" cy="158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01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об </a:t>
            </a:r>
            <a:r>
              <a:rPr lang="en-US" dirty="0" smtClean="0"/>
              <a:t>ORM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 smtClean="0"/>
              <a:t>С </a:t>
            </a:r>
            <a:r>
              <a:rPr lang="en-US" sz="1800" dirty="0" smtClean="0"/>
              <a:t>ORM</a:t>
            </a:r>
            <a:r>
              <a:rPr lang="ru-RU" sz="1800" dirty="0" smtClean="0"/>
              <a:t>, вы пишете код обращения к базе на используемом объектно-ориентированном языке программирования высокого уровня (С</a:t>
            </a:r>
            <a:r>
              <a:rPr lang="en-US" sz="1800" dirty="0" smtClean="0"/>
              <a:t>#</a:t>
            </a:r>
            <a:r>
              <a:rPr lang="ru-RU" sz="1800" dirty="0" smtClean="0"/>
              <a:t>). </a:t>
            </a:r>
            <a:endParaRPr lang="en-US" sz="1800" dirty="0" smtClean="0"/>
          </a:p>
          <a:p>
            <a:pPr marL="0" indent="363538" algn="just">
              <a:buNone/>
            </a:pPr>
            <a:r>
              <a:rPr lang="en-US" sz="1800" dirty="0" smtClean="0"/>
              <a:t>ORM </a:t>
            </a:r>
            <a:r>
              <a:rPr lang="ru-RU" sz="1800" dirty="0" smtClean="0"/>
              <a:t>преобразует этот код в соответствующий </a:t>
            </a:r>
            <a:r>
              <a:rPr lang="en-US" sz="1800" dirty="0" smtClean="0"/>
              <a:t>DDL (SQL) </a:t>
            </a:r>
            <a:r>
              <a:rPr lang="ru-RU" sz="1800" dirty="0" smtClean="0"/>
              <a:t>и выполняет обращение к источнику</a:t>
            </a:r>
            <a:r>
              <a:rPr lang="en-US" sz="1800" dirty="0" smtClean="0"/>
              <a:t>:</a:t>
            </a:r>
          </a:p>
          <a:p>
            <a:pPr marL="0" indent="363538" algn="just"/>
            <a:endParaRPr lang="en-US" sz="1800" dirty="0" smtClean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9436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76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об </a:t>
            </a:r>
            <a:r>
              <a:rPr lang="en-US" dirty="0" smtClean="0"/>
              <a:t>ORM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 algn="just">
              <a:buNone/>
            </a:pPr>
            <a:r>
              <a:rPr lang="ru-RU" sz="1800" dirty="0" smtClean="0"/>
              <a:t>Фактически </a:t>
            </a:r>
            <a:r>
              <a:rPr lang="en-US" sz="1800" b="1" dirty="0" smtClean="0"/>
              <a:t>ORM</a:t>
            </a:r>
            <a:r>
              <a:rPr lang="en-US" sz="1800" dirty="0" smtClean="0"/>
              <a:t> – </a:t>
            </a:r>
            <a:r>
              <a:rPr lang="ru-RU" sz="1800" dirty="0" smtClean="0"/>
              <a:t>огромный набор шаблонов проектирования соединенных вместе:</a:t>
            </a:r>
          </a:p>
          <a:p>
            <a:pPr marL="0" indent="363538" algn="just"/>
            <a:r>
              <a:rPr lang="en-US" sz="1800" dirty="0" smtClean="0"/>
              <a:t>Metadata mapping</a:t>
            </a:r>
          </a:p>
          <a:p>
            <a:pPr marL="0" indent="363538" algn="just"/>
            <a:r>
              <a:rPr lang="en-US" sz="1800" dirty="0" smtClean="0"/>
              <a:t>Data </a:t>
            </a:r>
            <a:r>
              <a:rPr lang="en-US" sz="1800" dirty="0" err="1" smtClean="0"/>
              <a:t>mapper</a:t>
            </a:r>
            <a:endParaRPr lang="en-US" sz="1800" dirty="0" smtClean="0"/>
          </a:p>
          <a:p>
            <a:pPr marL="0" indent="363538" algn="just"/>
            <a:r>
              <a:rPr lang="en-US" sz="1800" dirty="0" smtClean="0"/>
              <a:t>Query object</a:t>
            </a:r>
          </a:p>
          <a:p>
            <a:pPr marL="0" indent="363538" algn="just"/>
            <a:r>
              <a:rPr lang="en-US" sz="1800" dirty="0" smtClean="0"/>
              <a:t>Lazy load</a:t>
            </a:r>
          </a:p>
          <a:p>
            <a:pPr marL="0" indent="363538" algn="just"/>
            <a:r>
              <a:rPr lang="en-US" sz="1800" dirty="0" smtClean="0"/>
              <a:t>Unit of work </a:t>
            </a:r>
            <a:r>
              <a:rPr lang="ru-RU" sz="1800" dirty="0" smtClean="0"/>
              <a:t>и</a:t>
            </a:r>
            <a:r>
              <a:rPr lang="en-US" sz="1800" dirty="0" smtClean="0"/>
              <a:t> Object collection</a:t>
            </a:r>
          </a:p>
          <a:p>
            <a:pPr marL="0" indent="363538" algn="just"/>
            <a:r>
              <a:rPr lang="ru-RU" sz="1800" dirty="0" smtClean="0"/>
              <a:t>И многое другое…</a:t>
            </a:r>
            <a:endParaRPr lang="en-US" sz="1800" dirty="0" smtClean="0"/>
          </a:p>
          <a:p>
            <a:pPr marL="0" indent="363538" algn="just"/>
            <a:endParaRPr lang="en-US" sz="1800" dirty="0" smtClean="0"/>
          </a:p>
          <a:p>
            <a:pPr marL="0" indent="363538" algn="just">
              <a:buNone/>
            </a:pPr>
            <a:r>
              <a:rPr lang="ru-RU" sz="1800" dirty="0" smtClean="0"/>
              <a:t>Реализовать свой </a:t>
            </a:r>
            <a:r>
              <a:rPr lang="en-US" sz="1800" dirty="0" smtClean="0"/>
              <a:t>ORM</a:t>
            </a:r>
            <a:r>
              <a:rPr lang="ru-RU" sz="1800" dirty="0" smtClean="0"/>
              <a:t>, достаточно тяжело но возможно, однако уже существует множество готовых решений:</a:t>
            </a:r>
          </a:p>
          <a:p>
            <a:pPr marL="0" indent="363538" algn="just"/>
            <a:r>
              <a:rPr lang="en-US" sz="1800" dirty="0" err="1" smtClean="0"/>
              <a:t>Linq</a:t>
            </a:r>
            <a:r>
              <a:rPr lang="en-US" sz="1800" dirty="0" smtClean="0"/>
              <a:t> to SQL</a:t>
            </a:r>
          </a:p>
          <a:p>
            <a:pPr marL="0" indent="363538" algn="just"/>
            <a:r>
              <a:rPr lang="en-US" sz="1800" dirty="0" smtClean="0"/>
              <a:t>Entity Framework</a:t>
            </a:r>
          </a:p>
          <a:p>
            <a:pPr marL="0" indent="363538" algn="just"/>
            <a:r>
              <a:rPr lang="en-US" sz="1800" dirty="0" err="1" smtClean="0"/>
              <a:t>NHibernate</a:t>
            </a:r>
            <a:endParaRPr lang="en-US" sz="1800" dirty="0" smtClean="0"/>
          </a:p>
          <a:p>
            <a:pPr marL="0" indent="363538" algn="just"/>
            <a:r>
              <a:rPr lang="ru-RU" sz="1800" dirty="0" smtClean="0"/>
              <a:t>И другие</a:t>
            </a:r>
            <a:endParaRPr lang="en-US" sz="1800" dirty="0" smtClean="0"/>
          </a:p>
          <a:p>
            <a:pPr marL="0" indent="363538" algn="just"/>
            <a:endParaRPr lang="en-US" sz="1800" dirty="0" smtClean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r>
              <a:rPr lang="ru-RU" dirty="0" smtClean="0"/>
              <a:t> - реализации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chemeClr val="accent1"/>
                </a:solidFill>
              </a:rPr>
              <a:t>Java</a:t>
            </a:r>
          </a:p>
          <a:p>
            <a:r>
              <a:rPr lang="en-US" sz="1800" dirty="0" err="1">
                <a:hlinkClick r:id="rId2" tooltip="ActiveJDBC (страница отсутствует)"/>
              </a:rPr>
              <a:t>ActiveJDBC</a:t>
            </a:r>
            <a:r>
              <a:rPr lang="en-US" sz="1800" dirty="0"/>
              <a:t> - Java </a:t>
            </a:r>
            <a:r>
              <a:rPr lang="ru-RU" sz="1800" dirty="0"/>
              <a:t>реализация </a:t>
            </a:r>
            <a:r>
              <a:rPr lang="ru-RU" sz="1800" dirty="0">
                <a:hlinkClick r:id="rId3" tooltip="ActiveRecord"/>
              </a:rPr>
              <a:t>паттерна </a:t>
            </a:r>
            <a:r>
              <a:rPr lang="en-US" sz="1800" dirty="0" err="1">
                <a:hlinkClick r:id="rId3" tooltip="ActiveRecord"/>
              </a:rPr>
              <a:t>ActiveRecord</a:t>
            </a:r>
            <a:r>
              <a:rPr lang="en-US" sz="1800" dirty="0"/>
              <a:t>, </a:t>
            </a:r>
            <a:r>
              <a:rPr lang="ru-RU" sz="1800" dirty="0"/>
              <a:t>вдохновленная </a:t>
            </a:r>
            <a:r>
              <a:rPr lang="en-US" sz="1800" dirty="0"/>
              <a:t>Ruby on Rails</a:t>
            </a:r>
          </a:p>
          <a:p>
            <a:r>
              <a:rPr lang="en-US" sz="1800" dirty="0">
                <a:hlinkClick r:id="rId4" tooltip="Athena Framework (страница отсутствует)"/>
              </a:rPr>
              <a:t>Athena Framework</a:t>
            </a:r>
            <a:r>
              <a:rPr lang="en-US" sz="1800" dirty="0"/>
              <a:t>, Java ORM </a:t>
            </a:r>
            <a:r>
              <a:rPr lang="ru-RU" sz="1800" dirty="0"/>
              <a:t>с открытым исходным кодом, встроенная поддержка </a:t>
            </a:r>
            <a:r>
              <a:rPr lang="ru-RU" sz="1800" dirty="0" err="1">
                <a:hlinkClick r:id="rId5" tooltip="Мультиарендность"/>
              </a:rPr>
              <a:t>мультиарендности</a:t>
            </a:r>
            <a:r>
              <a:rPr lang="ru-RU" sz="1800" dirty="0"/>
              <a:t> </a:t>
            </a:r>
            <a:r>
              <a:rPr lang="en-US" sz="1800" dirty="0"/>
              <a:t>SaaS </a:t>
            </a:r>
            <a:r>
              <a:rPr lang="ru-RU" sz="1800" dirty="0"/>
              <a:t>и удаленного доступа к </a:t>
            </a:r>
            <a:r>
              <a:rPr lang="en-US" sz="1800" dirty="0">
                <a:hlinkClick r:id="rId6" tooltip="Adobe Flex"/>
              </a:rPr>
              <a:t>Adobe Flex</a:t>
            </a:r>
            <a:endParaRPr lang="en-US" sz="1800" dirty="0"/>
          </a:p>
          <a:p>
            <a:r>
              <a:rPr lang="en-US" sz="1800" dirty="0">
                <a:hlinkClick r:id="rId7" tooltip="Carbonado (Java) (страница отсутствует)"/>
              </a:rPr>
              <a:t>Carbonado</a:t>
            </a:r>
            <a:r>
              <a:rPr lang="en-US" sz="1800" dirty="0"/>
              <a:t>, </a:t>
            </a:r>
            <a:r>
              <a:rPr lang="ru-RU" sz="1800" dirty="0" err="1"/>
              <a:t>фреймворк</a:t>
            </a:r>
            <a:r>
              <a:rPr lang="ru-RU" sz="1800" dirty="0"/>
              <a:t> с открытым исходным кодом, опирающийся на </a:t>
            </a:r>
            <a:r>
              <a:rPr lang="en-US" sz="1800" dirty="0">
                <a:hlinkClick r:id="rId8" tooltip="Berkeley DB"/>
              </a:rPr>
              <a:t>Berkeley DB</a:t>
            </a:r>
            <a:r>
              <a:rPr lang="en-US" sz="1800" dirty="0"/>
              <a:t> </a:t>
            </a:r>
            <a:r>
              <a:rPr lang="ru-RU" sz="1800" dirty="0"/>
              <a:t>или </a:t>
            </a:r>
            <a:r>
              <a:rPr lang="en-US" sz="1800" dirty="0">
                <a:hlinkClick r:id="rId9" tooltip="Java Database Connectivity"/>
              </a:rPr>
              <a:t>JDBC</a:t>
            </a:r>
            <a:endParaRPr lang="en-US" sz="1800" dirty="0"/>
          </a:p>
          <a:p>
            <a:r>
              <a:rPr lang="en-US" sz="1800" dirty="0">
                <a:hlinkClick r:id="rId10" tooltip="Apache Cayenne (страница отсутствует)"/>
              </a:rPr>
              <a:t>Cayenne</a:t>
            </a:r>
            <a:r>
              <a:rPr lang="en-US" sz="1800" dirty="0"/>
              <a:t>, Java </a:t>
            </a:r>
            <a:r>
              <a:rPr lang="ru-RU" sz="1800" dirty="0">
                <a:hlinkClick r:id="rId11" tooltip="Программное обеспечение"/>
              </a:rPr>
              <a:t>ПО</a:t>
            </a:r>
            <a:r>
              <a:rPr lang="ru-RU" sz="1800" dirty="0"/>
              <a:t> с открытым исходным кодом от компании </a:t>
            </a:r>
            <a:r>
              <a:rPr lang="en-US" sz="1800" dirty="0">
                <a:hlinkClick r:id="rId12" tooltip="Apache Software Foundation"/>
              </a:rPr>
              <a:t>Apache</a:t>
            </a:r>
            <a:endParaRPr lang="en-US" sz="1800" dirty="0"/>
          </a:p>
          <a:p>
            <a:r>
              <a:rPr lang="en-US" sz="1800" dirty="0" err="1">
                <a:hlinkClick r:id="rId13" tooltip="DataNucleus (страница отсутствует)"/>
              </a:rPr>
              <a:t>DataNucleus</a:t>
            </a:r>
            <a:r>
              <a:rPr lang="en-US" sz="1800" dirty="0"/>
              <a:t>, JDO </a:t>
            </a:r>
            <a:r>
              <a:rPr lang="ru-RU" sz="1800" dirty="0"/>
              <a:t>и </a:t>
            </a:r>
            <a:r>
              <a:rPr lang="en-US" sz="1800" dirty="0"/>
              <a:t>JPA </a:t>
            </a:r>
            <a:r>
              <a:rPr lang="ru-RU" sz="1800" dirty="0"/>
              <a:t>реализация с открытым исходным кодом. Ранее известна была как </a:t>
            </a:r>
            <a:r>
              <a:rPr lang="en-US" sz="1800" dirty="0"/>
              <a:t>JPOX</a:t>
            </a:r>
          </a:p>
          <a:p>
            <a:r>
              <a:rPr lang="en-US" sz="1800" dirty="0" err="1">
                <a:hlinkClick r:id="rId14" tooltip="Ebean (страница отсутствует)"/>
              </a:rPr>
              <a:t>Ebean</a:t>
            </a:r>
            <a:r>
              <a:rPr lang="en-US" sz="1800" dirty="0"/>
              <a:t>, ORM </a:t>
            </a:r>
            <a:r>
              <a:rPr lang="ru-RU" sz="1800" dirty="0" err="1"/>
              <a:t>фреймворк</a:t>
            </a:r>
            <a:r>
              <a:rPr lang="ru-RU" sz="1800" dirty="0"/>
              <a:t> с открытым исходным кодом</a:t>
            </a:r>
          </a:p>
          <a:p>
            <a:r>
              <a:rPr lang="en-US" sz="2200" b="1" dirty="0" err="1">
                <a:hlinkClick r:id="rId15" tooltip="EclipseLink"/>
              </a:rPr>
              <a:t>EclipseLink</a:t>
            </a:r>
            <a:r>
              <a:rPr lang="en-US" sz="2200" b="1" dirty="0"/>
              <a:t>, </a:t>
            </a:r>
            <a:r>
              <a:rPr lang="ru-RU" sz="2200" b="1" dirty="0"/>
              <a:t>свободный </a:t>
            </a:r>
            <a:r>
              <a:rPr lang="ru-RU" sz="2200" b="1" dirty="0" err="1"/>
              <a:t>персистенс</a:t>
            </a:r>
            <a:r>
              <a:rPr lang="ru-RU" sz="2200" b="1" dirty="0"/>
              <a:t> и </a:t>
            </a:r>
            <a:r>
              <a:rPr lang="en-US" sz="2200" b="1" dirty="0"/>
              <a:t>ORM </a:t>
            </a:r>
            <a:r>
              <a:rPr lang="ru-RU" sz="2200" b="1" dirty="0" err="1"/>
              <a:t>фреймворк</a:t>
            </a:r>
            <a:r>
              <a:rPr lang="ru-RU" sz="2200" b="1" dirty="0"/>
              <a:t> </a:t>
            </a:r>
            <a:r>
              <a:rPr lang="en-US" sz="2200" b="1" dirty="0"/>
              <a:t>Eclipse</a:t>
            </a:r>
          </a:p>
          <a:p>
            <a:r>
              <a:rPr lang="en-US" sz="2200" b="1" dirty="0">
                <a:hlinkClick r:id="rId16" tooltip="EJB"/>
              </a:rPr>
              <a:t>EJB</a:t>
            </a:r>
            <a:r>
              <a:rPr lang="en-US" sz="2200" b="1" dirty="0"/>
              <a:t>, Enterprise JavaBeans</a:t>
            </a:r>
          </a:p>
          <a:p>
            <a:r>
              <a:rPr lang="en-US" sz="1800" dirty="0">
                <a:hlinkClick r:id="rId17" tooltip="Enterprise Objects Framework (страница отсутствует)"/>
              </a:rPr>
              <a:t>Enterprise Objects Framework</a:t>
            </a:r>
            <a:r>
              <a:rPr lang="en-US" sz="1800" dirty="0"/>
              <a:t>, Mac OS X/Java, </a:t>
            </a:r>
            <a:r>
              <a:rPr lang="ru-RU" sz="1800" dirty="0"/>
              <a:t>часть </a:t>
            </a:r>
            <a:r>
              <a:rPr lang="en-US" sz="1800" dirty="0"/>
              <a:t>Apple </a:t>
            </a:r>
            <a:r>
              <a:rPr lang="en-US" sz="1800" dirty="0">
                <a:hlinkClick r:id="rId18" tooltip="WebObjects (страница отсутствует)"/>
              </a:rPr>
              <a:t>WebObjects</a:t>
            </a:r>
            <a:endParaRPr lang="en-US" sz="1400" dirty="0"/>
          </a:p>
          <a:p>
            <a:r>
              <a:rPr lang="en-US" sz="1800" dirty="0">
                <a:hlinkClick r:id="rId19" tooltip="Fjorm (software) (страница отсутствует)"/>
              </a:rPr>
              <a:t>Fast Java Object Relation Mapping</a:t>
            </a:r>
            <a:r>
              <a:rPr lang="en-US" sz="1800" dirty="0"/>
              <a:t> (</a:t>
            </a:r>
            <a:r>
              <a:rPr lang="en-US" sz="1800" dirty="0" err="1"/>
              <a:t>Fjorm</a:t>
            </a:r>
            <a:r>
              <a:rPr lang="en-US" sz="1800" dirty="0"/>
              <a:t>)</a:t>
            </a:r>
          </a:p>
          <a:p>
            <a:r>
              <a:rPr lang="en-US" sz="2200" b="1" dirty="0">
                <a:hlinkClick r:id="rId20" tooltip="Hibernate (библиотека)"/>
              </a:rPr>
              <a:t>Hibernate</a:t>
            </a:r>
            <a:r>
              <a:rPr lang="en-US" sz="2200" b="1" dirty="0"/>
              <a:t>, ORM </a:t>
            </a:r>
            <a:r>
              <a:rPr lang="ru-RU" sz="2200" b="1" dirty="0" err="1"/>
              <a:t>фреймворк</a:t>
            </a:r>
            <a:r>
              <a:rPr lang="ru-RU" sz="2200" b="1" dirty="0"/>
              <a:t> с открытым исходным кодом, широко распространен</a:t>
            </a:r>
            <a:endParaRPr lang="ru-RU" sz="1800" b="1" dirty="0"/>
          </a:p>
          <a:p>
            <a:r>
              <a:rPr lang="en-US" sz="1800" dirty="0">
                <a:hlinkClick r:id="rId21" tooltip="Java Data Objects (страница отсутствует)"/>
              </a:rPr>
              <a:t>Java Data Objects</a:t>
            </a:r>
            <a:r>
              <a:rPr lang="en-US" sz="1800" dirty="0"/>
              <a:t> (JDO)</a:t>
            </a:r>
          </a:p>
          <a:p>
            <a:r>
              <a:rPr lang="en-US" sz="1800" dirty="0">
                <a:hlinkClick r:id="rId22" tooltip="Java Object Oriented Querying (страница отсутствует)"/>
              </a:rPr>
              <a:t>Java Object Oriented Querying</a:t>
            </a:r>
            <a:r>
              <a:rPr lang="en-US" sz="1800" dirty="0"/>
              <a:t> (</a:t>
            </a:r>
            <a:r>
              <a:rPr lang="en-US" sz="1800" dirty="0" err="1"/>
              <a:t>jOOQ</a:t>
            </a:r>
            <a:r>
              <a:rPr lang="en-US" sz="1800" dirty="0"/>
              <a:t>)</a:t>
            </a:r>
          </a:p>
          <a:p>
            <a:r>
              <a:rPr lang="en-US" sz="2200" dirty="0">
                <a:hlinkClick r:id="rId23" tooltip="Java Persistence API"/>
              </a:rPr>
              <a:t>Java Persistence API</a:t>
            </a:r>
            <a:r>
              <a:rPr lang="en-US" sz="2200" dirty="0"/>
              <a:t> (JPA)</a:t>
            </a:r>
            <a:endParaRPr lang="en-US" sz="1800" dirty="0"/>
          </a:p>
          <a:p>
            <a:r>
              <a:rPr lang="en-US" sz="1800" dirty="0" err="1">
                <a:hlinkClick r:id="rId24" tooltip="Apache OpenJPA (страница отсутствует)"/>
              </a:rPr>
              <a:t>Kodo</a:t>
            </a:r>
            <a:r>
              <a:rPr lang="en-US" sz="1800" dirty="0"/>
              <a:t>, </a:t>
            </a:r>
            <a:r>
              <a:rPr lang="ru-RU" sz="1800" dirty="0"/>
              <a:t>коммерческая реализация обоих объектов </a:t>
            </a:r>
            <a:r>
              <a:rPr lang="en-US" sz="1800" dirty="0">
                <a:hlinkClick r:id="rId21" tooltip="Java Data Objects (страница отсутствует)"/>
              </a:rPr>
              <a:t>Java Data Objects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>
                <a:hlinkClick r:id="rId23" tooltip="Java Persistence API"/>
              </a:rPr>
              <a:t>Java Persistence API</a:t>
            </a:r>
            <a:endParaRPr lang="en-US" sz="1800" dirty="0"/>
          </a:p>
          <a:p>
            <a:r>
              <a:rPr lang="en-US" sz="1800" dirty="0" err="1">
                <a:hlinkClick r:id="rId25" tooltip="MyBatis (страница отсутствует)"/>
              </a:rPr>
              <a:t>MyBatis</a:t>
            </a:r>
            <a:r>
              <a:rPr lang="en-US" sz="1800" dirty="0"/>
              <a:t>, </a:t>
            </a:r>
            <a:r>
              <a:rPr lang="ru-RU" sz="1800" dirty="0"/>
              <a:t>бесплатный, с открытым исходным кодом, ранее назывался </a:t>
            </a:r>
            <a:r>
              <a:rPr lang="en-US" sz="1800" dirty="0" err="1"/>
              <a:t>iBATIS</a:t>
            </a:r>
            <a:endParaRPr lang="en-US" sz="1800" dirty="0"/>
          </a:p>
          <a:p>
            <a:r>
              <a:rPr lang="en-US" sz="1800" dirty="0">
                <a:hlinkClick r:id="rId26" tooltip="Object Relational Bridge (страница отсутствует)"/>
              </a:rPr>
              <a:t>Object Relational Bridge</a:t>
            </a:r>
            <a:r>
              <a:rPr lang="en-US" sz="1800" dirty="0"/>
              <a:t> (</a:t>
            </a:r>
            <a:r>
              <a:rPr lang="en-US" sz="1800" dirty="0">
                <a:hlinkClick r:id="rId12" tooltip="Apache Software Foundation"/>
              </a:rPr>
              <a:t>Apache</a:t>
            </a:r>
            <a:r>
              <a:rPr lang="en-US" sz="1800" dirty="0"/>
              <a:t> OJB), Java </a:t>
            </a:r>
            <a:r>
              <a:rPr lang="en-US" sz="1800" dirty="0">
                <a:hlinkClick r:id="rId27" tooltip="ORM"/>
              </a:rPr>
              <a:t>ORM</a:t>
            </a:r>
            <a:r>
              <a:rPr lang="en-US" sz="1800" dirty="0"/>
              <a:t>; </a:t>
            </a:r>
            <a:r>
              <a:rPr lang="en-US" sz="1800" dirty="0">
                <a:hlinkClick r:id="rId12" tooltip="Apache Software Foundation"/>
              </a:rPr>
              <a:t>Apache</a:t>
            </a:r>
            <a:r>
              <a:rPr lang="en-US" sz="1800" dirty="0"/>
              <a:t> </a:t>
            </a:r>
            <a:r>
              <a:rPr lang="en-US" sz="1800" dirty="0" err="1"/>
              <a:t>ObJectRelationalBridge</a:t>
            </a:r>
            <a:r>
              <a:rPr lang="en-US" sz="1800" dirty="0"/>
              <a:t> </a:t>
            </a:r>
            <a:r>
              <a:rPr lang="ru-RU" sz="1800" dirty="0"/>
              <a:t>перестал поддерживаться и развиваться с 2011/01/16</a:t>
            </a:r>
          </a:p>
          <a:p>
            <a:r>
              <a:rPr lang="en-US" sz="1800" dirty="0" err="1">
                <a:hlinkClick r:id="rId28" tooltip="OpenJPA (страница отсутствует)"/>
              </a:rPr>
              <a:t>OpenJPA</a:t>
            </a:r>
            <a:r>
              <a:rPr lang="en-US" sz="1800" dirty="0"/>
              <a:t>, </a:t>
            </a:r>
            <a:r>
              <a:rPr lang="en-US" sz="1800" dirty="0">
                <a:hlinkClick r:id="rId12" tooltip="Apache Software Foundation"/>
              </a:rPr>
              <a:t>Apache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кодом, с поддержкой </a:t>
            </a:r>
            <a:r>
              <a:rPr lang="en-US" sz="1800" dirty="0"/>
              <a:t>JPA API</a:t>
            </a:r>
          </a:p>
          <a:p>
            <a:r>
              <a:rPr lang="en-US" sz="1800" dirty="0" err="1">
                <a:hlinkClick r:id="rId29" tooltip="ORMLite (страница отсутствует)"/>
              </a:rPr>
              <a:t>ORMLite</a:t>
            </a:r>
            <a:r>
              <a:rPr lang="en-US" sz="1800" dirty="0"/>
              <a:t>, </a:t>
            </a:r>
            <a:r>
              <a:rPr lang="ru-RU" sz="1800" dirty="0"/>
              <a:t>легкий </a:t>
            </a:r>
            <a:r>
              <a:rPr lang="ru-RU" sz="1800" dirty="0" err="1"/>
              <a:t>фреймворк</a:t>
            </a:r>
            <a:r>
              <a:rPr lang="ru-RU" sz="1800" dirty="0"/>
              <a:t> с открытым исходным кодом, поддерживает </a:t>
            </a:r>
            <a:r>
              <a:rPr lang="en-US" sz="1800" dirty="0"/>
              <a:t>JDBC </a:t>
            </a:r>
            <a:r>
              <a:rPr lang="ru-RU" sz="1800" dirty="0"/>
              <a:t>и </a:t>
            </a:r>
            <a:r>
              <a:rPr lang="en-US" sz="1800" dirty="0"/>
              <a:t>Android</a:t>
            </a:r>
          </a:p>
          <a:p>
            <a:r>
              <a:rPr lang="en-US" sz="1800" dirty="0" err="1">
                <a:hlinkClick r:id="rId30" tooltip="QuickDB ORM (страница отсутствует)"/>
              </a:rPr>
              <a:t>QuickDB</a:t>
            </a:r>
            <a:r>
              <a:rPr lang="en-US" sz="1800" dirty="0">
                <a:hlinkClick r:id="rId30" tooltip="QuickDB ORM (страница отсутствует)"/>
              </a:rPr>
              <a:t> ORM</a:t>
            </a:r>
            <a:r>
              <a:rPr lang="en-US" sz="1800" dirty="0"/>
              <a:t>, ORM </a:t>
            </a:r>
            <a:r>
              <a:rPr lang="ru-RU" sz="1800" dirty="0" err="1"/>
              <a:t>фреймворк</a:t>
            </a:r>
            <a:r>
              <a:rPr lang="ru-RU" sz="1800" dirty="0"/>
              <a:t> с открытым исходным кодом (</a:t>
            </a:r>
            <a:r>
              <a:rPr lang="en-US" sz="1800" dirty="0">
                <a:hlinkClick r:id="rId31" tooltip="GNU LGPL"/>
              </a:rPr>
              <a:t>GNU LGPL</a:t>
            </a:r>
            <a:r>
              <a:rPr lang="en-US" sz="1800" dirty="0"/>
              <a:t>)</a:t>
            </a:r>
          </a:p>
          <a:p>
            <a:r>
              <a:rPr lang="en-US" sz="1800" dirty="0" err="1">
                <a:hlinkClick r:id="rId32" tooltip="TopLink (страница отсутствует)"/>
              </a:rPr>
              <a:t>TopLink</a:t>
            </a:r>
            <a:r>
              <a:rPr lang="en-US" sz="1800" dirty="0"/>
              <a:t> </a:t>
            </a:r>
            <a:r>
              <a:rPr lang="ru-RU" sz="1800" dirty="0"/>
              <a:t>от </a:t>
            </a:r>
            <a:r>
              <a:rPr lang="en-US" sz="1800" dirty="0"/>
              <a:t>Oracle</a:t>
            </a:r>
          </a:p>
          <a:p>
            <a:r>
              <a:rPr lang="en-US" sz="1800" dirty="0">
                <a:hlinkClick r:id="rId33" tooltip="Apache Torque (страница отсутствует)"/>
              </a:rPr>
              <a:t>Torque</a:t>
            </a:r>
            <a:r>
              <a:rPr lang="en-US" sz="1800" dirty="0"/>
              <a:t>, Java </a:t>
            </a:r>
            <a:r>
              <a:rPr lang="en-US" sz="1800" dirty="0">
                <a:hlinkClick r:id="rId27" tooltip="ORM"/>
              </a:rPr>
              <a:t>ORM</a:t>
            </a:r>
            <a:endParaRPr lang="en-US" sz="1800" dirty="0"/>
          </a:p>
          <a:p>
            <a:r>
              <a:rPr lang="en-US" sz="1800" dirty="0" err="1">
                <a:hlinkClick r:id="rId34"/>
              </a:rPr>
              <a:t>UcaOrm</a:t>
            </a:r>
            <a:r>
              <a:rPr lang="en-US" sz="1800" dirty="0"/>
              <a:t>, ORM </a:t>
            </a:r>
            <a:r>
              <a:rPr lang="ru-RU" sz="1800" dirty="0" err="1"/>
              <a:t>фреймворк</a:t>
            </a:r>
            <a:r>
              <a:rPr lang="ru-RU" sz="1800" dirty="0"/>
              <a:t> с открытым исходным кодом для </a:t>
            </a:r>
            <a:r>
              <a:rPr lang="en-US" sz="1800" dirty="0"/>
              <a:t>Android</a:t>
            </a:r>
          </a:p>
          <a:p>
            <a:r>
              <a:rPr lang="en-US" sz="1800" dirty="0" err="1">
                <a:hlinkClick r:id="rId35" tooltip="RESTjee (страница отсутствует)"/>
              </a:rPr>
              <a:t>RESTjee</a:t>
            </a:r>
            <a:r>
              <a:rPr lang="en-US" sz="1800" dirty="0"/>
              <a:t>, ORM </a:t>
            </a:r>
            <a:r>
              <a:rPr lang="ru-RU" sz="1800" dirty="0" err="1"/>
              <a:t>сервлет</a:t>
            </a:r>
            <a:r>
              <a:rPr lang="ru-RU" sz="1800" dirty="0"/>
              <a:t>, предоставляющий удаленный </a:t>
            </a:r>
            <a:r>
              <a:rPr lang="en-US" sz="1800" dirty="0"/>
              <a:t>RESTful </a:t>
            </a:r>
            <a:r>
              <a:rPr lang="ru-RU" sz="1800" dirty="0"/>
              <a:t>доступ к данным, поддерживает </a:t>
            </a:r>
            <a:r>
              <a:rPr lang="en-US" sz="1800" dirty="0"/>
              <a:t>HTTP </a:t>
            </a:r>
            <a:r>
              <a:rPr lang="ru-RU" sz="1800" dirty="0"/>
              <a:t>и </a:t>
            </a:r>
            <a:r>
              <a:rPr lang="en-US" sz="1800" dirty="0"/>
              <a:t>JSON</a:t>
            </a: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11188" y="1069975"/>
            <a:ext cx="8075612" cy="1470025"/>
          </a:xfrm>
        </p:spPr>
        <p:txBody>
          <a:bodyPr>
            <a:noAutofit/>
          </a:bodyPr>
          <a:lstStyle/>
          <a:p>
            <a:r>
              <a:rPr lang="ru-RU" sz="4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i="1" smtClean="0">
                <a:latin typeface="Arial" panose="020B0604020202020204" pitchFamily="34" charset="0"/>
                <a:cs typeface="Arial" panose="020B0604020202020204" pitchFamily="34" charset="0"/>
              </a:rPr>
              <a:t>.NET Core</a:t>
            </a:r>
            <a:endParaRPr lang="ru-RU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r>
              <a:rPr lang="ru-RU" dirty="0" smtClean="0"/>
              <a:t> - реализации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accent1"/>
                </a:solidFill>
              </a:rPr>
              <a:t>NET</a:t>
            </a:r>
            <a:endParaRPr lang="en-US" sz="3100" b="1" dirty="0">
              <a:solidFill>
                <a:schemeClr val="accent1"/>
              </a:solidFill>
            </a:endParaRPr>
          </a:p>
          <a:p>
            <a:r>
              <a:rPr lang="en-US" sz="1800" dirty="0" smtClean="0">
                <a:hlinkClick r:id="rId2" tooltip="ADO.NET Entity Framework"/>
              </a:rPr>
              <a:t>Entity </a:t>
            </a:r>
            <a:r>
              <a:rPr lang="en-US" sz="1800" dirty="0">
                <a:hlinkClick r:id="rId2" tooltip="ADO.NET Entity Framework"/>
              </a:rPr>
              <a:t>Framework</a:t>
            </a:r>
            <a:r>
              <a:rPr lang="en-US" sz="1800" dirty="0"/>
              <a:t>, </a:t>
            </a:r>
            <a:r>
              <a:rPr lang="ru-RU" sz="1800" dirty="0"/>
              <a:t>включена в .</a:t>
            </a:r>
            <a:r>
              <a:rPr lang="en-US" sz="1800" dirty="0"/>
              <a:t>NET Framework 3.5 SP1 </a:t>
            </a:r>
            <a:r>
              <a:rPr lang="ru-RU" sz="1800" dirty="0"/>
              <a:t>и новее</a:t>
            </a:r>
          </a:p>
          <a:p>
            <a:r>
              <a:rPr lang="en-US" sz="1800" dirty="0">
                <a:hlinkClick r:id="rId3" tooltip="Base One Foundation Component Library (страница отсутствует)"/>
              </a:rPr>
              <a:t>Base One Foundation Component Library</a:t>
            </a:r>
            <a:r>
              <a:rPr lang="en-US" sz="1800" dirty="0"/>
              <a:t>, </a:t>
            </a:r>
            <a:r>
              <a:rPr lang="ru-RU" sz="1800" dirty="0"/>
              <a:t>бесплатная и коммерческая версии</a:t>
            </a:r>
          </a:p>
          <a:p>
            <a:r>
              <a:rPr lang="en-US" sz="1800" dirty="0">
                <a:hlinkClick r:id="rId4" tooltip="Business Logic Toolkit (страница отсутствует)"/>
              </a:rPr>
              <a:t>Business Logic Toolkit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</a:t>
            </a:r>
          </a:p>
          <a:p>
            <a:r>
              <a:rPr lang="en-US" sz="1800" dirty="0">
                <a:hlinkClick r:id="rId5" tooltip="ActiveRecord"/>
              </a:rPr>
              <a:t>Castle </a:t>
            </a:r>
            <a:r>
              <a:rPr lang="en-US" sz="1800" dirty="0" err="1">
                <a:hlinkClick r:id="rId5" tooltip="ActiveRecord"/>
              </a:rPr>
              <a:t>ActiveRecord</a:t>
            </a:r>
            <a:r>
              <a:rPr lang="en-US" sz="1800" dirty="0"/>
              <a:t>, </a:t>
            </a:r>
            <a:r>
              <a:rPr lang="en-US" sz="1800" dirty="0" err="1"/>
              <a:t>ActiveRecord</a:t>
            </a:r>
            <a:r>
              <a:rPr lang="en-US" sz="1800" dirty="0"/>
              <a:t> </a:t>
            </a:r>
            <a:r>
              <a:rPr lang="ru-RU" sz="1800" dirty="0"/>
              <a:t>для </a:t>
            </a:r>
            <a:r>
              <a:rPr lang="ru-RU" sz="1800" dirty="0">
                <a:hlinkClick r:id="rId6" tooltip=".NET"/>
              </a:rPr>
              <a:t>.</a:t>
            </a:r>
            <a:r>
              <a:rPr lang="en-US" sz="1800" dirty="0">
                <a:hlinkClick r:id="rId6" tooltip=".NET"/>
              </a:rPr>
              <a:t>NET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</a:t>
            </a:r>
          </a:p>
          <a:p>
            <a:r>
              <a:rPr lang="en-US" sz="1800" dirty="0" err="1">
                <a:hlinkClick r:id="rId7" tooltip="DatabaseObjects (страница отсутствует)"/>
              </a:rPr>
              <a:t>DatabaseObjects</a:t>
            </a:r>
            <a:r>
              <a:rPr lang="en-US" sz="1800" dirty="0"/>
              <a:t> </a:t>
            </a:r>
            <a:r>
              <a:rPr lang="en-US" sz="1800" dirty="0">
                <a:hlinkClick r:id="rId6" tooltip=".NET"/>
              </a:rPr>
              <a:t>.NET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</a:t>
            </a:r>
          </a:p>
          <a:p>
            <a:r>
              <a:rPr lang="en-US" sz="1800" dirty="0">
                <a:hlinkClick r:id="rId8" tooltip="DataObjects.Net"/>
              </a:rPr>
              <a:t>DataObjects.NET</a:t>
            </a:r>
            <a:r>
              <a:rPr lang="en-US" sz="1800" dirty="0"/>
              <a:t>, </a:t>
            </a:r>
            <a:r>
              <a:rPr lang="ru-RU" sz="1800" dirty="0"/>
              <a:t>коммерческая</a:t>
            </a:r>
          </a:p>
          <a:p>
            <a:r>
              <a:rPr lang="en-US" sz="1800" dirty="0">
                <a:hlinkClick r:id="rId9" tooltip="Dapper ORM (страница отсутствует)"/>
              </a:rPr>
              <a:t>Dapper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</a:t>
            </a:r>
          </a:p>
          <a:p>
            <a:r>
              <a:rPr lang="en-US" sz="1800" dirty="0" err="1">
                <a:hlinkClick r:id="rId10" tooltip="DevExpress eXpressPersistent Objects (страница отсутствует)"/>
              </a:rPr>
              <a:t>DevExpress</a:t>
            </a:r>
            <a:r>
              <a:rPr lang="en-US" sz="1800" dirty="0">
                <a:hlinkClick r:id="rId10" tooltip="DevExpress eXpressPersistent Objects (страница отсутствует)"/>
              </a:rPr>
              <a:t> </a:t>
            </a:r>
            <a:r>
              <a:rPr lang="en-US" sz="1800" dirty="0" err="1">
                <a:hlinkClick r:id="rId10" tooltip="DevExpress eXpressPersistent Objects (страница отсутствует)"/>
              </a:rPr>
              <a:t>eXpressPersistent</a:t>
            </a:r>
            <a:r>
              <a:rPr lang="en-US" sz="1800" dirty="0">
                <a:hlinkClick r:id="rId10" tooltip="DevExpress eXpressPersistent Objects (страница отсутствует)"/>
              </a:rPr>
              <a:t> Objects™ (XPO)</a:t>
            </a:r>
            <a:r>
              <a:rPr lang="en-US" sz="1800" dirty="0"/>
              <a:t>, </a:t>
            </a:r>
            <a:r>
              <a:rPr lang="ru-RU" sz="1800" dirty="0"/>
              <a:t>коммерческая, с 30-дневным пробным периодом</a:t>
            </a:r>
          </a:p>
          <a:p>
            <a:r>
              <a:rPr lang="en-US" sz="1800" dirty="0">
                <a:hlinkClick r:id="rId11" tooltip="ECO (Domain Driven Design) (страница отсутствует)"/>
              </a:rPr>
              <a:t>ECO</a:t>
            </a:r>
            <a:r>
              <a:rPr lang="en-US" sz="1800" dirty="0"/>
              <a:t>, </a:t>
            </a:r>
            <a:r>
              <a:rPr lang="ru-RU" sz="1800" dirty="0"/>
              <a:t>коммерческая, но свободное использование до 12 классов</a:t>
            </a:r>
          </a:p>
          <a:p>
            <a:r>
              <a:rPr lang="en-US" sz="1800" dirty="0" err="1">
                <a:hlinkClick r:id="rId12" tooltip="EntitySpaces (страница отсутствует)"/>
              </a:rPr>
              <a:t>EntitySpaces</a:t>
            </a:r>
            <a:r>
              <a:rPr lang="en-US" sz="1800" dirty="0"/>
              <a:t>, </a:t>
            </a:r>
            <a:r>
              <a:rPr lang="ru-RU" sz="1800" dirty="0"/>
              <a:t>была коммерческой, сейчас бесплатна</a:t>
            </a:r>
          </a:p>
          <a:p>
            <a:r>
              <a:rPr lang="en-US" sz="1800" dirty="0" err="1">
                <a:hlinkClick r:id="rId13" tooltip="IBATIS (страница отсутствует)"/>
              </a:rPr>
              <a:t>iBATIS</a:t>
            </a:r>
            <a:r>
              <a:rPr lang="en-US" sz="1800" dirty="0"/>
              <a:t>, </a:t>
            </a:r>
            <a:r>
              <a:rPr lang="ru-RU" sz="1800" dirty="0"/>
              <a:t>бесплатная, с открытым исходным кодом, поддерживалась </a:t>
            </a:r>
            <a:r>
              <a:rPr lang="en-US" sz="1800" dirty="0">
                <a:hlinkClick r:id="rId14" tooltip="Apache Software Foundation"/>
              </a:rPr>
              <a:t>ASF</a:t>
            </a:r>
            <a:r>
              <a:rPr lang="en-US" sz="1800" dirty="0"/>
              <a:t>, </a:t>
            </a:r>
            <a:r>
              <a:rPr lang="ru-RU" sz="1800" dirty="0"/>
              <a:t>но сейчас не активна</a:t>
            </a:r>
          </a:p>
          <a:p>
            <a:r>
              <a:rPr lang="en-US" sz="1800" dirty="0">
                <a:hlinkClick r:id="rId15" tooltip="Language Integrated Query"/>
              </a:rPr>
              <a:t>LINQ to SQL</a:t>
            </a:r>
            <a:r>
              <a:rPr lang="en-US" sz="1800" dirty="0"/>
              <a:t>, </a:t>
            </a:r>
            <a:r>
              <a:rPr lang="ru-RU" sz="1800" dirty="0"/>
              <a:t>включена в </a:t>
            </a:r>
            <a:r>
              <a:rPr lang="ru-RU" sz="1800" dirty="0">
                <a:hlinkClick r:id="rId16" tooltip=".NET Framework 3.5"/>
              </a:rPr>
              <a:t>.</a:t>
            </a:r>
            <a:r>
              <a:rPr lang="en-US" sz="1800" dirty="0">
                <a:hlinkClick r:id="rId16" tooltip=".NET Framework 3.5"/>
              </a:rPr>
              <a:t>NET Framework 3.5</a:t>
            </a:r>
            <a:endParaRPr lang="en-US" sz="1800" dirty="0"/>
          </a:p>
          <a:p>
            <a:r>
              <a:rPr lang="en-US" sz="1800" dirty="0" err="1">
                <a:hlinkClick r:id="rId17" tooltip="LLBLGen Pro (страница отсутствует)"/>
              </a:rPr>
              <a:t>LLBLGen</a:t>
            </a:r>
            <a:r>
              <a:rPr lang="en-US" sz="1800" dirty="0">
                <a:hlinkClick r:id="rId17" tooltip="LLBLGen Pro (страница отсутствует)"/>
              </a:rPr>
              <a:t> Pro</a:t>
            </a:r>
            <a:r>
              <a:rPr lang="en-US" sz="1800" dirty="0"/>
              <a:t>, </a:t>
            </a:r>
            <a:r>
              <a:rPr lang="ru-RU" sz="1800" dirty="0"/>
              <a:t>коммерческая</a:t>
            </a:r>
          </a:p>
          <a:p>
            <a:r>
              <a:rPr lang="en-US" sz="1800" dirty="0">
                <a:hlinkClick r:id="rId18" tooltip="Neo (object-relational toolset) (страница отсутствует)"/>
              </a:rPr>
              <a:t>Neo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кодом, но сейчас не активна</a:t>
            </a:r>
          </a:p>
          <a:p>
            <a:r>
              <a:rPr lang="en-US" sz="1800" dirty="0">
                <a:hlinkClick r:id="rId19" tooltip="NHibernate"/>
              </a:rPr>
              <a:t>NHibernate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</a:t>
            </a:r>
          </a:p>
          <a:p>
            <a:r>
              <a:rPr lang="en-US" sz="1800" dirty="0" err="1">
                <a:hlinkClick r:id="rId20" tooltip="NHydrate (страница отсутствует)"/>
              </a:rPr>
              <a:t>nHydrate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</a:t>
            </a:r>
          </a:p>
          <a:p>
            <a:r>
              <a:rPr lang="en-US" sz="1800" dirty="0">
                <a:hlinkClick r:id="rId21" tooltip="Persistor.NET (страница отсутствует)"/>
              </a:rPr>
              <a:t>Persistor.NET</a:t>
            </a:r>
            <a:r>
              <a:rPr lang="en-US" sz="1800" dirty="0"/>
              <a:t>, </a:t>
            </a:r>
            <a:r>
              <a:rPr lang="ru-RU" sz="1800" dirty="0"/>
              <a:t>бесплатная или коммерческая</a:t>
            </a:r>
          </a:p>
          <a:p>
            <a:r>
              <a:rPr lang="en-US" sz="1800" dirty="0">
                <a:hlinkClick r:id="rId22" tooltip="Quick Objects (страница отсутствует)"/>
              </a:rPr>
              <a:t>Quick Objects</a:t>
            </a:r>
            <a:r>
              <a:rPr lang="en-US" sz="1800" dirty="0"/>
              <a:t>, </a:t>
            </a:r>
            <a:r>
              <a:rPr lang="ru-RU" sz="1800" dirty="0"/>
              <a:t>бесплатная или коммерческая</a:t>
            </a:r>
          </a:p>
          <a:p>
            <a:r>
              <a:rPr lang="en-US" sz="1800" dirty="0">
                <a:hlinkClick r:id="rId23" tooltip="Sabine.NET (страница отсутствует)"/>
              </a:rPr>
              <a:t>Sabine.NET</a:t>
            </a:r>
            <a:r>
              <a:rPr lang="en-US" sz="1800" dirty="0"/>
              <a:t>, </a:t>
            </a:r>
            <a:r>
              <a:rPr lang="ru-RU" sz="1800" dirty="0"/>
              <a:t>бесплатная с открытым кодом.</a:t>
            </a:r>
          </a:p>
          <a:p>
            <a:r>
              <a:rPr lang="en-US" sz="1800" dirty="0" err="1">
                <a:hlinkClick r:id="rId24" tooltip="Signum Framework (страница отсутствует)"/>
              </a:rPr>
              <a:t>Signum</a:t>
            </a:r>
            <a:r>
              <a:rPr lang="en-US" sz="1800" dirty="0">
                <a:hlinkClick r:id="rId24" tooltip="Signum Framework (страница отсутствует)"/>
              </a:rPr>
              <a:t> Framework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</a:t>
            </a:r>
          </a:p>
          <a:p>
            <a:r>
              <a:rPr lang="en-US" sz="1800" dirty="0" err="1">
                <a:hlinkClick r:id="rId25" tooltip="SubSonic (software) (страница отсутствует)"/>
              </a:rPr>
              <a:t>SubSonic</a:t>
            </a:r>
            <a:r>
              <a:rPr lang="en-US" sz="1800" dirty="0"/>
              <a:t>, </a:t>
            </a:r>
            <a:r>
              <a:rPr lang="ru-RU" sz="1800" dirty="0"/>
              <a:t>с открытым исходным кодом</a:t>
            </a:r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об </a:t>
            </a:r>
            <a:r>
              <a:rPr lang="en-US" dirty="0" smtClean="0"/>
              <a:t>ORM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9200"/>
            <a:ext cx="9036496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+"/>
            </a:pPr>
            <a:r>
              <a:rPr lang="ru-RU" sz="1800" dirty="0"/>
              <a:t>С точки зрения программиста система </a:t>
            </a:r>
            <a:r>
              <a:rPr lang="ru-RU" sz="1800" dirty="0" smtClean="0"/>
              <a:t>выглядит </a:t>
            </a:r>
            <a:r>
              <a:rPr lang="ru-RU" sz="1800" dirty="0"/>
              <a:t>как постоянное хранилище объектов. Он может просто создавать объекты и работать с ними как обычно, а они автоматически будут сохраняться в реляционной базе данных.</a:t>
            </a:r>
          </a:p>
          <a:p>
            <a:pPr>
              <a:buFont typeface="Arial" panose="020B0604020202020204" pitchFamily="34" charset="0"/>
              <a:buChar char="+"/>
            </a:pPr>
            <a:r>
              <a:rPr lang="ru-RU" sz="1800" dirty="0" smtClean="0"/>
              <a:t>ORM </a:t>
            </a:r>
            <a:r>
              <a:rPr lang="ru-RU" sz="1800" dirty="0"/>
              <a:t>избавляет программиста от написания большого количества кода, часто однообразного и подверженного ошибкам, тем самым значительно повышая скорость разработки. </a:t>
            </a:r>
            <a:r>
              <a:rPr lang="ru-RU" sz="1800" dirty="0" smtClean="0"/>
              <a:t>Большинство </a:t>
            </a:r>
            <a:r>
              <a:rPr lang="ru-RU" sz="1800" dirty="0"/>
              <a:t>современных реализаций ORM позволяют программисту при необходимости самому жёстко задать код SQL-запросов, который будет использоваться при тех или иных действиях (сохранение в базу данных, загрузка, поиск и т. д.) с постоянным объектом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-"/>
            </a:pPr>
            <a:r>
              <a:rPr lang="ru-RU" sz="1800" dirty="0">
                <a:solidFill>
                  <a:schemeClr val="accent1"/>
                </a:solidFill>
              </a:rPr>
              <a:t>На практике всё не так просто и очевидно. Все системы ORM обычно проявляют себя в том или ином виде, уменьшая в некотором роде возможность игнорирования базы данных. Более того, слой транзакций может быть медленным и неэффективным (особенно в терминах сгенерированного SQL). Все это может привести к тому, что программы будут работать медленнее и использовать больше памяти, чем программы, написанные «вручную».</a:t>
            </a:r>
          </a:p>
          <a:p>
            <a:endParaRPr lang="ru-RU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2988" y="1989138"/>
            <a:ext cx="7470775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Entity </a:t>
            </a:r>
            <a:r>
              <a:rPr lang="en-US" dirty="0" smtClean="0"/>
              <a:t>Framework</a:t>
            </a:r>
            <a:endParaRPr lang="ru-RU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2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dirty="0" smtClean="0"/>
              <a:t>и </a:t>
            </a:r>
            <a:r>
              <a:rPr lang="en-US" dirty="0"/>
              <a:t>Entity Framework Core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9200"/>
            <a:ext cx="9036496" cy="4800600"/>
          </a:xfrm>
        </p:spPr>
        <p:txBody>
          <a:bodyPr>
            <a:normAutofit fontScale="85000" lnSpcReduction="20000"/>
          </a:bodyPr>
          <a:lstStyle/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Существуют две версии 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 smtClean="0"/>
              <a:t>Framework</a:t>
            </a:r>
            <a:r>
              <a:rPr lang="en-US" sz="1800" dirty="0" smtClean="0"/>
              <a:t>:</a:t>
            </a:r>
            <a:r>
              <a:rPr lang="ru-RU" sz="1800" dirty="0" smtClean="0"/>
              <a:t> </a:t>
            </a:r>
            <a:r>
              <a:rPr lang="ru-RU" sz="1800" dirty="0" err="1" smtClean="0"/>
              <a:t>Entity</a:t>
            </a:r>
            <a:r>
              <a:rPr lang="ru-RU" sz="1800" dirty="0" smtClean="0"/>
              <a:t> </a:t>
            </a:r>
            <a:r>
              <a:rPr lang="ru-RU" sz="1800" dirty="0" err="1" smtClean="0"/>
              <a:t>Framework</a:t>
            </a:r>
            <a:r>
              <a:rPr lang="en-US" sz="1800" dirty="0" smtClean="0"/>
              <a:t> </a:t>
            </a:r>
            <a:r>
              <a:rPr lang="ru-RU" sz="1800" dirty="0" err="1"/>
              <a:t>Core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 6. </a:t>
            </a:r>
          </a:p>
          <a:p>
            <a:r>
              <a:rPr lang="ru-RU" sz="1800" b="1" dirty="0" err="1"/>
              <a:t>Entity</a:t>
            </a:r>
            <a:r>
              <a:rPr lang="ru-RU" sz="1800" b="1" dirty="0"/>
              <a:t> </a:t>
            </a:r>
            <a:r>
              <a:rPr lang="ru-RU" sz="1800" b="1" dirty="0" err="1"/>
              <a:t>Framework</a:t>
            </a:r>
            <a:r>
              <a:rPr lang="ru-RU" sz="1800" b="1" dirty="0"/>
              <a:t> </a:t>
            </a:r>
            <a:r>
              <a:rPr lang="ru-RU" sz="1800" b="1" dirty="0" smtClean="0"/>
              <a:t>6</a:t>
            </a:r>
            <a:r>
              <a:rPr lang="en-US" sz="1800" b="1" dirty="0" smtClean="0"/>
              <a:t> </a:t>
            </a:r>
            <a:r>
              <a:rPr lang="en-US" sz="1800" dirty="0" smtClean="0"/>
              <a:t>(EF)</a:t>
            </a:r>
            <a:r>
              <a:rPr lang="ru-RU" sz="1800" dirty="0" smtClean="0"/>
              <a:t> - проверенная </a:t>
            </a:r>
            <a:r>
              <a:rPr lang="ru-RU" sz="1800" dirty="0"/>
              <a:t>и проверенная технология доступа к данным с многолетними функциями и стабилизацией. Он был впервые выпущен в 2008 году в рамках .NET </a:t>
            </a:r>
            <a:r>
              <a:rPr lang="ru-RU" sz="1800" dirty="0" err="1"/>
              <a:t>Framework</a:t>
            </a:r>
            <a:r>
              <a:rPr lang="ru-RU" sz="1800" dirty="0"/>
              <a:t> 3.5 с пакетом обновления 1 (SP1) и </a:t>
            </a:r>
            <a:r>
              <a:rPr lang="ru-RU" sz="1800" dirty="0" err="1"/>
              <a:t>Visual</a:t>
            </a:r>
            <a:r>
              <a:rPr lang="ru-RU" sz="1800" dirty="0"/>
              <a:t> </a:t>
            </a:r>
            <a:r>
              <a:rPr lang="ru-RU" sz="1800" dirty="0" err="1"/>
              <a:t>Studio</a:t>
            </a:r>
            <a:r>
              <a:rPr lang="ru-RU" sz="1800" dirty="0"/>
              <a:t> 2008 SP1. Начиная с выпуска EF4.1, он поставляется как </a:t>
            </a:r>
            <a:r>
              <a:rPr lang="ru-RU" sz="1800" dirty="0">
                <a:hlinkClick r:id="rId2"/>
              </a:rPr>
              <a:t>пакет </a:t>
            </a:r>
            <a:r>
              <a:rPr lang="ru-RU" sz="1800" dirty="0" err="1">
                <a:hlinkClick r:id="rId2"/>
              </a:rPr>
              <a:t>EntityFramework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NuGet</a:t>
            </a:r>
            <a:r>
              <a:rPr lang="ru-RU" sz="1800" dirty="0"/>
              <a:t> - в настоящее время самый популярный пакет на NuGet.org. </a:t>
            </a:r>
          </a:p>
          <a:p>
            <a:r>
              <a:rPr lang="ru-RU" sz="1800" dirty="0"/>
              <a:t>EF6 продолжает оставаться </a:t>
            </a:r>
            <a:r>
              <a:rPr lang="ru-RU" sz="1800" dirty="0">
                <a:solidFill>
                  <a:srgbClr val="FF0000"/>
                </a:solidFill>
              </a:rPr>
              <a:t>поддерживаемым</a:t>
            </a:r>
            <a:r>
              <a:rPr lang="ru-RU" sz="1800" dirty="0"/>
              <a:t> продуктом и будет продолжать видеть исправления ошибок и незначительные улучшения в течение некоторого времени. </a:t>
            </a:r>
          </a:p>
          <a:p>
            <a:r>
              <a:rPr lang="ru-RU" sz="1800" b="1" dirty="0" err="1" smtClean="0"/>
              <a:t>Entity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Framework</a:t>
            </a:r>
            <a:r>
              <a:rPr lang="en-US" sz="1800" b="1" dirty="0" smtClean="0"/>
              <a:t> Core </a:t>
            </a:r>
            <a:r>
              <a:rPr lang="ru-RU" sz="1800" dirty="0" smtClean="0"/>
              <a:t>(</a:t>
            </a:r>
            <a:r>
              <a:rPr lang="ru-RU" sz="1800" dirty="0"/>
              <a:t>EF </a:t>
            </a:r>
            <a:r>
              <a:rPr lang="ru-RU" sz="1800" dirty="0" err="1"/>
              <a:t>Core</a:t>
            </a:r>
            <a:r>
              <a:rPr lang="ru-RU" sz="1800" dirty="0"/>
              <a:t>) представляет собой легкую, расширяемую и кросс-платформенную версию 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. EF </a:t>
            </a:r>
            <a:r>
              <a:rPr lang="ru-RU" sz="1800" dirty="0" err="1"/>
              <a:t>Core</a:t>
            </a:r>
            <a:r>
              <a:rPr lang="ru-RU" sz="1800" dirty="0"/>
              <a:t> представляет множество улучшений и новых функций по сравнению с EF6. В то же время EF </a:t>
            </a:r>
            <a:r>
              <a:rPr lang="ru-RU" sz="1800" dirty="0" err="1"/>
              <a:t>Core</a:t>
            </a:r>
            <a:r>
              <a:rPr lang="ru-RU" sz="1800" dirty="0"/>
              <a:t> является новой базой кода и не столь зрелой, как EF6. </a:t>
            </a:r>
          </a:p>
          <a:p>
            <a:r>
              <a:rPr lang="ru-RU" sz="1800" dirty="0"/>
              <a:t>EF </a:t>
            </a:r>
            <a:r>
              <a:rPr lang="ru-RU" sz="1800" dirty="0" err="1"/>
              <a:t>Core</a:t>
            </a:r>
            <a:r>
              <a:rPr lang="ru-RU" sz="1800" dirty="0"/>
              <a:t> поддерживает опыт разработчика от EF6, и большинство API верхнего уровня остаются прежними, поэтому EF </a:t>
            </a:r>
            <a:r>
              <a:rPr lang="ru-RU" sz="1800" dirty="0" err="1"/>
              <a:t>Core</a:t>
            </a:r>
            <a:r>
              <a:rPr lang="ru-RU" sz="1800" dirty="0"/>
              <a:t> будет очень хорошо знаком с людьми, которые использовали EF6. В то же время EF </a:t>
            </a:r>
            <a:r>
              <a:rPr lang="ru-RU" sz="1800" dirty="0" err="1"/>
              <a:t>Core</a:t>
            </a:r>
            <a:r>
              <a:rPr lang="ru-RU" sz="1800" dirty="0"/>
              <a:t> построен поверх совершенно нового набора основных компонентов. Это означает, что EF </a:t>
            </a:r>
            <a:r>
              <a:rPr lang="ru-RU" sz="1800" dirty="0" err="1"/>
              <a:t>Core</a:t>
            </a:r>
            <a:r>
              <a:rPr lang="ru-RU" sz="1800" dirty="0"/>
              <a:t> автоматически не наследует все функции от EF6. Некоторые из этих функций будут отображаться в будущих выпусках (таких как ленивая загрузка и отказоустойчивость подключений), другие менее часто используемые функции не будут реализованы в EF </a:t>
            </a:r>
            <a:r>
              <a:rPr lang="ru-RU" sz="1800" dirty="0" err="1"/>
              <a:t>Core</a:t>
            </a:r>
            <a:r>
              <a:rPr lang="ru-RU" sz="1800" dirty="0"/>
              <a:t>. </a:t>
            </a:r>
          </a:p>
          <a:p>
            <a:r>
              <a:rPr lang="ru-RU" sz="1800" dirty="0"/>
              <a:t>Новый, расширяемый и легкий ядро ​​также позволил нам добавить некоторые функции в EF </a:t>
            </a:r>
            <a:r>
              <a:rPr lang="ru-RU" sz="1800" dirty="0" err="1"/>
              <a:t>Core</a:t>
            </a:r>
            <a:r>
              <a:rPr lang="ru-RU" sz="1800" dirty="0"/>
              <a:t>, которые не будут реализованы в EF6 (например, альтернативные ключи и смешанная оценка клиент / база данных в запросах LINQ).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9252520" cy="71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Entity Framework. </a:t>
            </a:r>
            <a:r>
              <a:rPr lang="ru-RU" dirty="0"/>
              <a:t>Архитектурная </a:t>
            </a:r>
            <a:r>
              <a:rPr lang="ru-RU" dirty="0" smtClean="0"/>
              <a:t>схема.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" y="1699067"/>
            <a:ext cx="5338755" cy="460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980728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Entity</a:t>
            </a:r>
            <a:r>
              <a:rPr lang="ru-RU" b="1" dirty="0" smtClean="0"/>
              <a:t> </a:t>
            </a:r>
            <a:r>
              <a:rPr lang="ru-RU" b="1" dirty="0" err="1"/>
              <a:t>Framework</a:t>
            </a:r>
            <a:r>
              <a:rPr lang="ru-RU" b="1" dirty="0"/>
              <a:t> (EF)</a:t>
            </a:r>
            <a:r>
              <a:rPr lang="ru-RU" dirty="0"/>
              <a:t> — объектно-ориентированная технология доступа к данным, является </a:t>
            </a:r>
            <a:r>
              <a:rPr lang="ru-RU" dirty="0" smtClean="0"/>
              <a:t>ORM </a:t>
            </a:r>
            <a:r>
              <a:rPr lang="ru-RU" dirty="0"/>
              <a:t>решением для .NET </a:t>
            </a:r>
            <a:r>
              <a:rPr lang="ru-RU" dirty="0" err="1"/>
              <a:t>Framework</a:t>
            </a:r>
            <a:r>
              <a:rPr lang="ru-RU" dirty="0"/>
              <a:t> от </a:t>
            </a:r>
            <a:r>
              <a:rPr lang="ru-RU" dirty="0" err="1"/>
              <a:t>Microsoft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64088" y="1777474"/>
            <a:ext cx="3744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Стрелка вниз </a:t>
            </a:r>
            <a:r>
              <a:rPr lang="ru-RU" dirty="0"/>
              <a:t>обозначает запрос к источнику данных, а </a:t>
            </a:r>
            <a:r>
              <a:rPr lang="ru-RU" b="1" dirty="0"/>
              <a:t>стрелка вверх </a:t>
            </a:r>
            <a:r>
              <a:rPr lang="ru-RU" dirty="0"/>
              <a:t>– возвращаемые данные. </a:t>
            </a:r>
            <a:endParaRPr lang="en-US" dirty="0" smtClean="0"/>
          </a:p>
          <a:p>
            <a:r>
              <a:rPr lang="ru-RU" b="1" dirty="0" smtClean="0"/>
              <a:t>Службы </a:t>
            </a:r>
            <a:r>
              <a:rPr lang="ru-RU" b="1" dirty="0"/>
              <a:t>объектов </a:t>
            </a:r>
            <a:r>
              <a:rPr lang="ru-RU" dirty="0"/>
              <a:t>создают каноническое дерево команд, которое представляет работу </a:t>
            </a: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b="1" dirty="0"/>
              <a:t> </a:t>
            </a:r>
            <a:r>
              <a:rPr lang="ru-RU" dirty="0"/>
              <a:t>или </a:t>
            </a:r>
            <a:r>
              <a:rPr lang="ru-RU" b="1" dirty="0" err="1"/>
              <a:t>Entity</a:t>
            </a:r>
            <a:r>
              <a:rPr lang="ru-RU" b="1" dirty="0"/>
              <a:t> SQL </a:t>
            </a:r>
            <a:r>
              <a:rPr lang="ru-RU" dirty="0"/>
              <a:t>с концептуальной моделью. Поставщик </a:t>
            </a:r>
            <a:r>
              <a:rPr lang="ru-RU" b="1" dirty="0" err="1"/>
              <a:t>EntityClient</a:t>
            </a:r>
            <a:r>
              <a:rPr lang="ru-RU" b="1" dirty="0"/>
              <a:t> </a:t>
            </a:r>
            <a:r>
              <a:rPr lang="ru-RU" dirty="0"/>
              <a:t>преобразует это каноническое дерево команд, основанное на модели </a:t>
            </a:r>
            <a:r>
              <a:rPr lang="ru-RU" b="1" dirty="0"/>
              <a:t>EDM</a:t>
            </a:r>
            <a:r>
              <a:rPr lang="ru-RU" dirty="0"/>
              <a:t>, в новое каноническое дерево команд, содержащее эквивалентные операции для источника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384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Преимущества приложений </a:t>
            </a:r>
            <a:r>
              <a:rPr lang="ru-RU" dirty="0" err="1" smtClean="0"/>
              <a:t>Entity</a:t>
            </a:r>
            <a:r>
              <a:rPr lang="ru-RU" dirty="0" smtClean="0"/>
              <a:t> Framework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53117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2000" dirty="0" smtClean="0"/>
              <a:t>Могут работать концептуальной моделью в терминах предметной области</a:t>
            </a:r>
          </a:p>
          <a:p>
            <a:pPr>
              <a:defRPr/>
            </a:pPr>
            <a:r>
              <a:rPr lang="ru-RU" sz="2000" dirty="0" smtClean="0"/>
              <a:t>Освобождаются от жестких зависимостей от конкретного ядра СУБД или схемы хранения</a:t>
            </a:r>
          </a:p>
          <a:p>
            <a:pPr>
              <a:defRPr/>
            </a:pPr>
            <a:r>
              <a:rPr lang="ru-RU" sz="2000" dirty="0" smtClean="0"/>
              <a:t>Сопоставления между концептуальной моделью и схемой, специфичной для конкретного хранилища</a:t>
            </a:r>
          </a:p>
          <a:p>
            <a:pPr>
              <a:defRPr/>
            </a:pPr>
            <a:r>
              <a:rPr lang="ru-RU" sz="2000" dirty="0" smtClean="0"/>
              <a:t>Возможность работы с согласованной моделью объектов приложения, которая может быть сопоставлена с различными схемами хранения</a:t>
            </a:r>
          </a:p>
          <a:p>
            <a:pPr>
              <a:defRPr/>
            </a:pPr>
            <a:r>
              <a:rPr lang="ru-RU" sz="2000" dirty="0" smtClean="0"/>
              <a:t>Несколько концептуальных моделей могут быть сопоставлены с единой схемой хранения</a:t>
            </a:r>
          </a:p>
          <a:p>
            <a:pPr>
              <a:defRPr/>
            </a:pPr>
            <a:r>
              <a:rPr lang="ru-RU" sz="2000" dirty="0" smtClean="0"/>
              <a:t>Поддержка LINQ</a:t>
            </a:r>
            <a:endParaRPr lang="ru-RU" sz="2000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072B5-B246-4ABD-A83F-F4599FCCFB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82880" y="117238"/>
            <a:ext cx="9357672" cy="715962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базой данных. </a:t>
            </a:r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294967295"/>
          </p:nvPr>
        </p:nvSpPr>
        <p:spPr>
          <a:xfrm>
            <a:off x="8153400" y="6248400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692696"/>
            <a:ext cx="9145016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Способы взаимодействия с БД</a:t>
            </a:r>
          </a:p>
          <a:p>
            <a:r>
              <a:rPr lang="ru-RU" sz="2800" b="1" dirty="0" err="1" smtClean="0"/>
              <a:t>Database</a:t>
            </a:r>
            <a:r>
              <a:rPr lang="ru-RU" sz="2800" b="1" dirty="0" smtClean="0"/>
              <a:t> </a:t>
            </a:r>
            <a:r>
              <a:rPr lang="ru-RU" sz="2800" b="1" dirty="0" err="1"/>
              <a:t>first</a:t>
            </a:r>
            <a:r>
              <a:rPr lang="ru-RU" sz="2800" dirty="0"/>
              <a:t>: </a:t>
            </a:r>
            <a:r>
              <a:rPr lang="ru-RU" sz="2800" dirty="0" smtClean="0"/>
              <a:t>EF </a:t>
            </a:r>
            <a:r>
              <a:rPr lang="ru-RU" sz="2800" dirty="0"/>
              <a:t>создает набор классов, которые отражают модель конкретной базы данных</a:t>
            </a:r>
          </a:p>
          <a:p>
            <a:r>
              <a:rPr lang="ru-RU" sz="2800" b="1" dirty="0" err="1"/>
              <a:t>Model</a:t>
            </a:r>
            <a:r>
              <a:rPr lang="ru-RU" sz="2800" b="1" dirty="0"/>
              <a:t> </a:t>
            </a:r>
            <a:r>
              <a:rPr lang="ru-RU" sz="2800" b="1" dirty="0" err="1"/>
              <a:t>first</a:t>
            </a:r>
            <a:r>
              <a:rPr lang="ru-RU" sz="2800" dirty="0"/>
              <a:t>: сначала разработчик создает модель базы данных, по которой затем </a:t>
            </a:r>
            <a:r>
              <a:rPr lang="ru-RU" sz="2800" dirty="0" smtClean="0"/>
              <a:t>EF </a:t>
            </a:r>
            <a:r>
              <a:rPr lang="ru-RU" sz="2800" dirty="0"/>
              <a:t>создает реальную базу данных на сервере.</a:t>
            </a:r>
          </a:p>
          <a:p>
            <a:r>
              <a:rPr lang="ru-RU" sz="2800" b="1" dirty="0" err="1"/>
              <a:t>Code</a:t>
            </a:r>
            <a:r>
              <a:rPr lang="ru-RU" sz="2800" b="1" dirty="0"/>
              <a:t> </a:t>
            </a:r>
            <a:r>
              <a:rPr lang="ru-RU" sz="2800" b="1" dirty="0" err="1"/>
              <a:t>first</a:t>
            </a:r>
            <a:r>
              <a:rPr lang="ru-RU" sz="2800" dirty="0"/>
              <a:t>: разработчик создает класс модели данных, которые будут храниться в </a:t>
            </a:r>
            <a:r>
              <a:rPr lang="ru-RU" sz="2800" dirty="0" err="1"/>
              <a:t>бд</a:t>
            </a:r>
            <a:r>
              <a:rPr lang="ru-RU" sz="2800" dirty="0"/>
              <a:t>, а затем </a:t>
            </a:r>
            <a:r>
              <a:rPr lang="ru-RU" sz="2800" dirty="0" smtClean="0"/>
              <a:t>EF </a:t>
            </a:r>
            <a:r>
              <a:rPr lang="ru-RU" sz="2800" dirty="0"/>
              <a:t>по этому модели генерирует базу данных и ее </a:t>
            </a:r>
            <a:r>
              <a:rPr lang="ru-RU" sz="2800" dirty="0" smtClean="0"/>
              <a:t>таблицы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https://msdn.microsoft.com/ru-ru/data/ef.aspx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399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82880" y="117238"/>
            <a:ext cx="9357672" cy="715962"/>
          </a:xfrm>
        </p:spPr>
        <p:txBody>
          <a:bodyPr>
            <a:normAutofit/>
          </a:bodyPr>
          <a:lstStyle/>
          <a:p>
            <a:r>
              <a:rPr lang="ru-RU" dirty="0"/>
              <a:t>Соглашения по </a:t>
            </a:r>
            <a:r>
              <a:rPr lang="ru-RU" dirty="0" smtClean="0"/>
              <a:t>наименованию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294967295"/>
          </p:nvPr>
        </p:nvSpPr>
        <p:spPr>
          <a:xfrm>
            <a:off x="8153400" y="6248400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692696"/>
            <a:ext cx="9145016" cy="633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b="1" dirty="0" smtClean="0"/>
              <a:t>Ключи</a:t>
            </a:r>
            <a:endParaRPr lang="ru-RU" sz="2800" b="1" dirty="0"/>
          </a:p>
          <a:p>
            <a:r>
              <a:rPr lang="ru-RU" sz="2800" dirty="0" err="1"/>
              <a:t>Entity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требует наличия первичного ключа, так как это позволяет ему отслеживать объекты. По умолчанию в качестве ключей EF рассматривает свойства с именем </a:t>
            </a:r>
            <a:r>
              <a:rPr lang="ru-RU" sz="2800" i="1" dirty="0" err="1"/>
              <a:t>Id</a:t>
            </a:r>
            <a:r>
              <a:rPr lang="ru-RU" sz="2800" dirty="0"/>
              <a:t> или </a:t>
            </a:r>
            <a:r>
              <a:rPr lang="ru-RU" sz="2800" i="1" dirty="0"/>
              <a:t>[</a:t>
            </a:r>
            <a:r>
              <a:rPr lang="ru-RU" sz="2800" i="1" dirty="0" err="1" smtClean="0"/>
              <a:t>Название_класа</a:t>
            </a:r>
            <a:r>
              <a:rPr lang="ru-RU" sz="2800" i="1" dirty="0" smtClean="0"/>
              <a:t>]</a:t>
            </a:r>
            <a:r>
              <a:rPr lang="ru-RU" sz="2800" i="1" dirty="0" err="1" smtClean="0"/>
              <a:t>Id</a:t>
            </a:r>
            <a:r>
              <a:rPr lang="ru-RU" sz="2800" dirty="0" smtClean="0"/>
              <a:t> </a:t>
            </a:r>
            <a:r>
              <a:rPr lang="ru-RU" sz="2800" dirty="0"/>
              <a:t>(например, </a:t>
            </a:r>
            <a:r>
              <a:rPr lang="ru-RU" sz="2800" dirty="0" err="1"/>
              <a:t>PostId</a:t>
            </a:r>
            <a:r>
              <a:rPr lang="ru-RU" sz="2800" dirty="0"/>
              <a:t> в классе </a:t>
            </a:r>
            <a:r>
              <a:rPr lang="ru-RU" sz="2800" dirty="0" err="1"/>
              <a:t>Post</a:t>
            </a:r>
            <a:r>
              <a:rPr lang="ru-RU" sz="2800" dirty="0"/>
              <a:t>).</a:t>
            </a:r>
          </a:p>
          <a:p>
            <a:r>
              <a:rPr lang="ru-RU" sz="2800" dirty="0"/>
              <a:t>Как правило, ключи имеют тип </a:t>
            </a:r>
            <a:r>
              <a:rPr lang="ru-RU" sz="2800" dirty="0" err="1"/>
              <a:t>int</a:t>
            </a:r>
            <a:r>
              <a:rPr lang="ru-RU" sz="2800" dirty="0"/>
              <a:t> или GUID, но также могут представлять и любой другой примитивный тип.</a:t>
            </a:r>
          </a:p>
          <a:p>
            <a:pPr marL="0" indent="0">
              <a:buNone/>
            </a:pPr>
            <a:r>
              <a:rPr lang="ru-RU" sz="2800" b="1" dirty="0"/>
              <a:t>Названия таблиц и столбцов</a:t>
            </a:r>
          </a:p>
          <a:p>
            <a:r>
              <a:rPr lang="ru-RU" sz="2800" dirty="0"/>
              <a:t>С помощью специального класса </a:t>
            </a:r>
            <a:r>
              <a:rPr lang="ru-RU" sz="2800" dirty="0" err="1"/>
              <a:t>PluralizationService</a:t>
            </a:r>
            <a:r>
              <a:rPr lang="ru-RU" sz="2800" dirty="0"/>
              <a:t> </a:t>
            </a:r>
            <a:r>
              <a:rPr lang="ru-RU" sz="2800" dirty="0" err="1"/>
              <a:t>Entity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проводит сопоставление между именами классов моделей и именами таблиц. При этом таблицы получают по умолчанию в качестве названия множественное число в соответствии с правилами английского языка, например, класс </a:t>
            </a:r>
            <a:r>
              <a:rPr lang="ru-RU" sz="2800" dirty="0" err="1"/>
              <a:t>User</a:t>
            </a:r>
            <a:r>
              <a:rPr lang="ru-RU" sz="2800" dirty="0"/>
              <a:t> - таблица </a:t>
            </a:r>
            <a:r>
              <a:rPr lang="ru-RU" sz="2800" dirty="0" err="1"/>
              <a:t>Users</a:t>
            </a:r>
            <a:r>
              <a:rPr lang="ru-RU" sz="2800" dirty="0"/>
              <a:t>, класс </a:t>
            </a:r>
            <a:r>
              <a:rPr lang="ru-RU" sz="2800" dirty="0" err="1"/>
              <a:t>Person</a:t>
            </a:r>
            <a:r>
              <a:rPr lang="ru-RU" sz="2800" dirty="0"/>
              <a:t> - таблица </a:t>
            </a:r>
            <a:r>
              <a:rPr lang="ru-RU" sz="2800" dirty="0" err="1"/>
              <a:t>People</a:t>
            </a:r>
            <a:r>
              <a:rPr lang="ru-RU" sz="2800" dirty="0"/>
              <a:t> (но не </a:t>
            </a:r>
            <a:r>
              <a:rPr lang="ru-RU" sz="2800" dirty="0" err="1"/>
              <a:t>Persons</a:t>
            </a:r>
            <a:r>
              <a:rPr lang="ru-RU" sz="2800" dirty="0"/>
              <a:t>!).</a:t>
            </a:r>
          </a:p>
          <a:p>
            <a:r>
              <a:rPr lang="ru-RU" sz="2800" dirty="0"/>
              <a:t>Названия столбцов получают названия свойств модели.</a:t>
            </a:r>
          </a:p>
          <a:p>
            <a:r>
              <a:rPr lang="ru-RU" sz="2800" dirty="0"/>
              <a:t>Если нас не устраивают названия таблиц и столбцов по умолчанию, то мы можем переопределить данный механизм с помощью </a:t>
            </a:r>
            <a:r>
              <a:rPr lang="ru-RU" sz="2800" dirty="0" err="1"/>
              <a:t>Fluent</a:t>
            </a:r>
            <a:r>
              <a:rPr lang="ru-RU" sz="2800" dirty="0"/>
              <a:t> API или аннотаций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/>
              <a:t>NULL </a:t>
            </a:r>
            <a:r>
              <a:rPr lang="ru-RU" sz="2800" b="1" dirty="0"/>
              <a:t>и </a:t>
            </a:r>
            <a:r>
              <a:rPr lang="en-US" sz="2800" b="1" dirty="0"/>
              <a:t>NOT NULL</a:t>
            </a:r>
          </a:p>
          <a:p>
            <a:r>
              <a:rPr lang="ru-RU" sz="2800" dirty="0"/>
              <a:t>Все первичные ключи по умолчанию имеют определение NOT NULL.</a:t>
            </a:r>
          </a:p>
          <a:p>
            <a:r>
              <a:rPr lang="ru-RU" sz="2800" dirty="0"/>
              <a:t>Столбцы, сопоставляемые со свойствами ссылочных типов (</a:t>
            </a:r>
            <a:r>
              <a:rPr lang="ru-RU" sz="2800" dirty="0" err="1"/>
              <a:t>string</a:t>
            </a:r>
            <a:r>
              <a:rPr lang="ru-RU" sz="2800" dirty="0"/>
              <a:t>, </a:t>
            </a:r>
            <a:r>
              <a:rPr lang="ru-RU" sz="2800" dirty="0" err="1"/>
              <a:t>array</a:t>
            </a:r>
            <a:r>
              <a:rPr lang="ru-RU" sz="2800" dirty="0"/>
              <a:t>), в базе данных имеют определение NULL, а все значимые типы (</a:t>
            </a:r>
            <a:r>
              <a:rPr lang="ru-RU" sz="2800" dirty="0" err="1"/>
              <a:t>DateTime</a:t>
            </a:r>
            <a:r>
              <a:rPr lang="ru-RU" sz="2800" dirty="0"/>
              <a:t>, </a:t>
            </a:r>
            <a:r>
              <a:rPr lang="ru-RU" sz="2800" dirty="0" err="1"/>
              <a:t>bool</a:t>
            </a:r>
            <a:r>
              <a:rPr lang="ru-RU" sz="2800" dirty="0"/>
              <a:t>, </a:t>
            </a:r>
            <a:r>
              <a:rPr lang="ru-RU" sz="2800" dirty="0" err="1"/>
              <a:t>char</a:t>
            </a:r>
            <a:r>
              <a:rPr lang="ru-RU" sz="2800" dirty="0"/>
              <a:t>, </a:t>
            </a:r>
            <a:r>
              <a:rPr lang="ru-RU" sz="2800" dirty="0" err="1"/>
              <a:t>decimal</a:t>
            </a:r>
            <a:r>
              <a:rPr lang="ru-RU" sz="2800" dirty="0"/>
              <a:t>, </a:t>
            </a:r>
            <a:r>
              <a:rPr lang="ru-RU" sz="2800" dirty="0" err="1"/>
              <a:t>int</a:t>
            </a:r>
            <a:r>
              <a:rPr lang="ru-RU" sz="2800" dirty="0"/>
              <a:t>, </a:t>
            </a:r>
            <a:r>
              <a:rPr lang="ru-RU" sz="2800" dirty="0" err="1"/>
              <a:t>double</a:t>
            </a:r>
            <a:r>
              <a:rPr lang="ru-RU" sz="2800" dirty="0"/>
              <a:t>, </a:t>
            </a:r>
            <a:r>
              <a:rPr lang="ru-RU" sz="2800" dirty="0" err="1"/>
              <a:t>float</a:t>
            </a:r>
            <a:r>
              <a:rPr lang="ru-RU" sz="2800" dirty="0"/>
              <a:t>) - NOT NULL.</a:t>
            </a:r>
          </a:p>
          <a:p>
            <a:r>
              <a:rPr lang="ru-RU" sz="2800" dirty="0"/>
              <a:t>Если свойство имеет тип </a:t>
            </a:r>
            <a:r>
              <a:rPr lang="ru-RU" sz="2800" dirty="0" err="1"/>
              <a:t>Nullable</a:t>
            </a:r>
            <a:r>
              <a:rPr lang="ru-RU" sz="2800" dirty="0"/>
              <a:t>&lt;T&gt;, то оно сопоставляется со столбцом с определением NULL.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2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82880" y="117238"/>
            <a:ext cx="8205544" cy="715962"/>
          </a:xfrm>
        </p:spPr>
        <p:txBody>
          <a:bodyPr>
            <a:normAutofit/>
          </a:bodyPr>
          <a:lstStyle/>
          <a:p>
            <a:r>
              <a:rPr lang="ru-RU" dirty="0"/>
              <a:t>Сопоставление </a:t>
            </a:r>
            <a:r>
              <a:rPr lang="ru-RU" dirty="0" smtClean="0"/>
              <a:t>типов в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294967295"/>
          </p:nvPr>
        </p:nvSpPr>
        <p:spPr>
          <a:xfrm>
            <a:off x="8153400" y="6248400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965032"/>
            <a:ext cx="9145016" cy="4416295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/>
              <a:t>bit : bool</a:t>
            </a:r>
          </a:p>
          <a:p>
            <a:r>
              <a:rPr lang="en-US" sz="2800" dirty="0"/>
              <a:t>char : string</a:t>
            </a:r>
          </a:p>
          <a:p>
            <a:r>
              <a:rPr lang="en-US" sz="2800" dirty="0"/>
              <a:t>date : </a:t>
            </a:r>
            <a:r>
              <a:rPr lang="en-US" sz="2800" dirty="0" err="1"/>
              <a:t>DateTime</a:t>
            </a:r>
            <a:endParaRPr lang="en-US" sz="2800" dirty="0"/>
          </a:p>
          <a:p>
            <a:r>
              <a:rPr lang="en-US" sz="2800" dirty="0" err="1"/>
              <a:t>datetime</a:t>
            </a:r>
            <a:r>
              <a:rPr lang="en-US" sz="2800" dirty="0"/>
              <a:t> : </a:t>
            </a:r>
            <a:r>
              <a:rPr lang="en-US" sz="2800" dirty="0" err="1"/>
              <a:t>DateTime</a:t>
            </a:r>
            <a:endParaRPr lang="en-US" sz="2800" dirty="0"/>
          </a:p>
          <a:p>
            <a:r>
              <a:rPr lang="en-US" sz="2800" dirty="0"/>
              <a:t>datetime2 : </a:t>
            </a:r>
            <a:r>
              <a:rPr lang="en-US" sz="2800" dirty="0" err="1"/>
              <a:t>DateTime</a:t>
            </a:r>
            <a:endParaRPr lang="en-US" sz="2800" dirty="0"/>
          </a:p>
          <a:p>
            <a:r>
              <a:rPr lang="en-US" sz="2800" dirty="0"/>
              <a:t>decimal : decimal</a:t>
            </a:r>
          </a:p>
          <a:p>
            <a:r>
              <a:rPr lang="en-US" sz="2800" dirty="0"/>
              <a:t>float : double</a:t>
            </a:r>
          </a:p>
          <a:p>
            <a:r>
              <a:rPr lang="en-US" sz="2800" dirty="0"/>
              <a:t>money : decimal</a:t>
            </a:r>
          </a:p>
          <a:p>
            <a:r>
              <a:rPr lang="en-US" sz="2800" dirty="0" err="1"/>
              <a:t>nchar</a:t>
            </a:r>
            <a:r>
              <a:rPr lang="en-US" sz="2800" dirty="0"/>
              <a:t> : string</a:t>
            </a:r>
          </a:p>
          <a:p>
            <a:r>
              <a:rPr lang="en-US" sz="2800" dirty="0" err="1"/>
              <a:t>ntext</a:t>
            </a:r>
            <a:r>
              <a:rPr lang="en-US" sz="2800" dirty="0"/>
              <a:t> : string</a:t>
            </a:r>
          </a:p>
          <a:p>
            <a:r>
              <a:rPr lang="en-US" sz="2800" dirty="0"/>
              <a:t>numeric : decimal</a:t>
            </a:r>
          </a:p>
          <a:p>
            <a:r>
              <a:rPr lang="en-US" sz="2800" dirty="0" err="1"/>
              <a:t>nvarchar</a:t>
            </a:r>
            <a:r>
              <a:rPr lang="en-US" sz="2800" dirty="0"/>
              <a:t> : string</a:t>
            </a:r>
          </a:p>
          <a:p>
            <a:r>
              <a:rPr lang="en-US" sz="2800" dirty="0"/>
              <a:t>real : float</a:t>
            </a:r>
          </a:p>
          <a:p>
            <a:r>
              <a:rPr lang="en-US" sz="2800" dirty="0" err="1"/>
              <a:t>smallint</a:t>
            </a:r>
            <a:r>
              <a:rPr lang="en-US" sz="2800" dirty="0"/>
              <a:t> : short</a:t>
            </a:r>
          </a:p>
          <a:p>
            <a:r>
              <a:rPr lang="en-US" sz="2800" dirty="0"/>
              <a:t>text : string</a:t>
            </a:r>
          </a:p>
          <a:p>
            <a:r>
              <a:rPr lang="en-US" sz="2800" dirty="0" err="1"/>
              <a:t>tinyint</a:t>
            </a:r>
            <a:r>
              <a:rPr lang="en-US" sz="2800" dirty="0"/>
              <a:t> : byte</a:t>
            </a:r>
          </a:p>
          <a:p>
            <a:r>
              <a:rPr lang="en-US" sz="2800" dirty="0"/>
              <a:t>varchar : string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7006" y="764704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Типы данных полей таблиц СУБД </a:t>
            </a:r>
            <a:r>
              <a:rPr lang="en-US" sz="2400" dirty="0"/>
              <a:t>MS</a:t>
            </a:r>
            <a:r>
              <a:rPr lang="ru-RU" sz="2400" dirty="0"/>
              <a:t> </a:t>
            </a:r>
            <a:r>
              <a:rPr lang="en-US" sz="2400" dirty="0"/>
              <a:t>SQL Server </a:t>
            </a:r>
            <a:r>
              <a:rPr lang="ru-RU" sz="2400" dirty="0"/>
              <a:t>и типы </a:t>
            </a:r>
            <a:r>
              <a:rPr lang="ru-RU" sz="2400" dirty="0" smtClean="0"/>
              <a:t>свойств </a:t>
            </a:r>
            <a:r>
              <a:rPr lang="ru-RU" sz="2400" dirty="0"/>
              <a:t>классов моделей </a:t>
            </a:r>
            <a:r>
              <a:rPr lang="en-US" sz="2400" dirty="0"/>
              <a:t>C# </a:t>
            </a:r>
            <a:r>
              <a:rPr lang="ru-RU" sz="2400" dirty="0"/>
              <a:t>сопоставляются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25199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82880" y="117238"/>
            <a:ext cx="9357672" cy="715962"/>
          </a:xfrm>
        </p:spPr>
        <p:txBody>
          <a:bodyPr>
            <a:normAutofit/>
          </a:bodyPr>
          <a:lstStyle/>
          <a:p>
            <a:r>
              <a:rPr lang="ru-RU" dirty="0" smtClean="0"/>
              <a:t>Установка </a:t>
            </a:r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294967295"/>
          </p:nvPr>
        </p:nvSpPr>
        <p:spPr>
          <a:xfrm>
            <a:off x="8153400" y="6248400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3867"/>
            <a:ext cx="252197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52936"/>
            <a:ext cx="6395864" cy="359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7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trike="noStrike" spc="-1">
                <a:solidFill>
                  <a:srgbClr val="820101"/>
                </a:solidFill>
                <a:latin typeface="Arial"/>
                <a:ea typeface="Tahoma"/>
              </a:rPr>
              <a:t>Стек технологий .NET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0" y="1008000"/>
            <a:ext cx="39240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360"/>
              </a:spcBef>
              <a:buClr>
                <a:srgbClr val="820101"/>
              </a:buClr>
              <a:buSzPct val="140000"/>
              <a:buFont typeface="Wingdings" charset="2"/>
              <a:buChar char="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Платформа .NET Framework появилась 15 лет назад. Тогда в её состав входил только один стек технологий .NET, с помощью которого можно было разрабатывать приложения для ПК под управлением Windows и веб-приложения. С тех пор появились и другие реализации .NET, например, Xamarin для разработки мобильных приложений для iOS и Android и классических приложений для macOS.</a:t>
            </a: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lang="ru-RU" sz="1800" b="0" strike="noStrike" spc="-1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A879073-6D75-4DD0-A3CB-096C3D6E793D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3</a:t>
            </a:fld>
            <a:endParaRPr lang="ru-RU" sz="1000" b="0" strike="noStrike" spc="-1">
              <a:latin typeface="Arial"/>
            </a:endParaRPr>
          </a:p>
        </p:txBody>
      </p:sp>
      <p:pic>
        <p:nvPicPr>
          <p:cNvPr id="331" name="Рисунок 330"/>
          <p:cNvPicPr/>
          <p:nvPr/>
        </p:nvPicPr>
        <p:blipFill>
          <a:blip r:embed="rId3"/>
          <a:stretch/>
        </p:blipFill>
        <p:spPr>
          <a:xfrm>
            <a:off x="4168440" y="1152000"/>
            <a:ext cx="4975200" cy="367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221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Entity </a:t>
            </a:r>
            <a:r>
              <a:rPr lang="en-US" dirty="0"/>
              <a:t>Framework Core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9200"/>
            <a:ext cx="9036496" cy="4800600"/>
          </a:xfrm>
        </p:spPr>
        <p:txBody>
          <a:bodyPr>
            <a:normAutofit/>
          </a:bodyPr>
          <a:lstStyle/>
          <a:p>
            <a:endParaRPr lang="ru-RU" sz="1800" dirty="0"/>
          </a:p>
          <a:p>
            <a:pPr marL="0" indent="363538" algn="just"/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9221"/>
            <a:ext cx="5741070" cy="273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025" y="4443566"/>
            <a:ext cx="835292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 качестве альтернативы для добавления пакетов можно использовать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Package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Для этого в меню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Visual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Studio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перейдем к пункту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Tools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-&gt;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NuGet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Package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-&gt;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Package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Console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 открывшемся внизу в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Visual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Studio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окне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Package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Manager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введем команду: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Install-Package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Microsoft.EntityFrameworkCore.SqlServer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После выполнения этой команды выполним вторую команду: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Install-Package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Microsoft.EntityFrameworkCore.Tools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84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en-US" dirty="0" smtClean="0"/>
              <a:t>. </a:t>
            </a:r>
            <a:r>
              <a:rPr lang="en-US" dirty="0" err="1"/>
              <a:t>DbContext</a:t>
            </a:r>
            <a:r>
              <a:rPr lang="en-US" dirty="0"/>
              <a:t> API</a:t>
            </a:r>
            <a:br>
              <a:rPr lang="en-US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5311775"/>
          </a:xfrm>
        </p:spPr>
        <p:txBody>
          <a:bodyPr rtlCol="0">
            <a:normAutofit fontScale="70000" lnSpcReduction="20000"/>
          </a:bodyPr>
          <a:lstStyle/>
          <a:p>
            <a:r>
              <a:rPr lang="en-US" sz="2000" dirty="0" smtClean="0"/>
              <a:t>C </a:t>
            </a:r>
            <a:r>
              <a:rPr lang="ru-RU" sz="2000" dirty="0" smtClean="0"/>
              <a:t>момента </a:t>
            </a:r>
            <a:r>
              <a:rPr lang="ru-RU" sz="2000" dirty="0"/>
              <a:t>своего появления, наиболее важным классом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 являлся класс </a:t>
            </a:r>
            <a:r>
              <a:rPr lang="ru-RU" sz="2000" b="1" dirty="0" err="1"/>
              <a:t>ObjectContext</a:t>
            </a:r>
            <a:r>
              <a:rPr lang="ru-RU" sz="2000" dirty="0"/>
              <a:t>. Именно этот класс позволял взаимодействовать с базой данных используя сущностную модель классов. Класс контекста позволяет вам создавать и выполнять запросы, отслеживать изменения в объектах и отображать эти изменения на базу данных. Класс </a:t>
            </a:r>
            <a:r>
              <a:rPr lang="ru-RU" sz="2000" dirty="0" err="1"/>
              <a:t>ObjectContext</a:t>
            </a:r>
            <a:r>
              <a:rPr lang="ru-RU" sz="2000" dirty="0"/>
              <a:t> взаимодействует с другими важными классами платформы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, например, с классом </a:t>
            </a:r>
            <a:r>
              <a:rPr lang="ru-RU" sz="2000" b="1" dirty="0" err="1"/>
              <a:t>ObjectSet</a:t>
            </a:r>
            <a:r>
              <a:rPr lang="ru-RU" sz="2000" dirty="0"/>
              <a:t> - его объекты можно использовать в качестве коллекций данных из таблиц, </a:t>
            </a:r>
            <a:r>
              <a:rPr lang="ru-RU" sz="2000" b="1" dirty="0" err="1"/>
              <a:t>ObjectQuery</a:t>
            </a:r>
            <a:r>
              <a:rPr lang="ru-RU" sz="2000" dirty="0"/>
              <a:t> – является ядром создания запроса и т.д.</a:t>
            </a:r>
          </a:p>
          <a:p>
            <a:r>
              <a:rPr lang="ru-RU" sz="2000" dirty="0"/>
              <a:t>После двух выпусков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 (в версиях .NET 3.5 и 4) стало понятно, что разработчики обычно используют множество функций для работы с данными и некоторые из задач, которые мы должны были делать наиболее часто, трудно было реализовать в коде. Напомню, что в этих версиях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 поддерживался только подход </a:t>
            </a:r>
            <a:r>
              <a:rPr lang="ru-RU" sz="2000" dirty="0" err="1"/>
              <a:t>Database-First</a:t>
            </a:r>
            <a:r>
              <a:rPr lang="ru-RU" sz="2000" dirty="0"/>
              <a:t>, при котором модель сущностных классов генерируется автоматически и вы не можете просто настраивать код в этой модели.</a:t>
            </a:r>
          </a:p>
          <a:p>
            <a:r>
              <a:rPr lang="ru-RU" sz="2000" dirty="0"/>
              <a:t>Чтобы решить эту проблему, разработчики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 решили сделать более простой интерфейс для работы с данными, заключив в него все возможности </a:t>
            </a:r>
            <a:r>
              <a:rPr lang="ru-RU" sz="2000" dirty="0" err="1"/>
              <a:t>ObjectContext</a:t>
            </a:r>
            <a:r>
              <a:rPr lang="ru-RU" sz="2000" dirty="0"/>
              <a:t>, но при этом облегчив решение различных задач для работы с данными, для которых теперь вы можете использовать стандартные шаблоны. Новый набор классов был добавлен в версии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 4.1 (EF 4.1). Главными классами новой упрощенной платформы являются </a:t>
            </a:r>
            <a:r>
              <a:rPr lang="ru-RU" sz="2000" dirty="0" err="1"/>
              <a:t>DbContext</a:t>
            </a:r>
            <a:r>
              <a:rPr lang="ru-RU" sz="2000" dirty="0"/>
              <a:t>, </a:t>
            </a:r>
            <a:r>
              <a:rPr lang="ru-RU" sz="2000" dirty="0" err="1"/>
              <a:t>DbSet</a:t>
            </a:r>
            <a:r>
              <a:rPr lang="ru-RU" sz="2000" dirty="0"/>
              <a:t> и </a:t>
            </a:r>
            <a:r>
              <a:rPr lang="ru-RU" sz="2000" dirty="0" err="1"/>
              <a:t>DbQuery</a:t>
            </a:r>
            <a:r>
              <a:rPr lang="ru-RU" sz="2000" dirty="0"/>
              <a:t>, а интерфейс для работы с этими новыми классами называют </a:t>
            </a:r>
            <a:r>
              <a:rPr lang="ru-RU" sz="2000" b="1" i="1" dirty="0" err="1"/>
              <a:t>DbContext</a:t>
            </a:r>
            <a:r>
              <a:rPr lang="ru-RU" sz="2000" b="1" i="1" dirty="0"/>
              <a:t> API</a:t>
            </a:r>
            <a:r>
              <a:rPr lang="ru-RU" sz="2000" dirty="0"/>
              <a:t>.</a:t>
            </a:r>
          </a:p>
          <a:p>
            <a:r>
              <a:rPr lang="ru-RU" sz="2000" dirty="0"/>
              <a:t>Фактически, после выпуска EF 4.1, платформа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 больше не была привязана к платформе .NET </a:t>
            </a:r>
            <a:r>
              <a:rPr lang="ru-RU" sz="2000" dirty="0" err="1"/>
              <a:t>Framework</a:t>
            </a:r>
            <a:r>
              <a:rPr lang="ru-RU" sz="2000" dirty="0"/>
              <a:t>, т.е. новые версии EF выходят отдельно от новых версий .NET </a:t>
            </a:r>
            <a:r>
              <a:rPr lang="ru-RU" sz="2000" dirty="0" err="1"/>
              <a:t>Framework</a:t>
            </a:r>
            <a:r>
              <a:rPr lang="ru-RU" sz="2000" dirty="0"/>
              <a:t> и доступны через </a:t>
            </a:r>
            <a:r>
              <a:rPr lang="ru-RU" sz="2000" i="1" dirty="0"/>
              <a:t>менеджер пакетов </a:t>
            </a:r>
            <a:r>
              <a:rPr lang="ru-RU" sz="2000" i="1" dirty="0" err="1"/>
              <a:t>NuGet</a:t>
            </a:r>
            <a:r>
              <a:rPr lang="ru-RU" sz="2000" dirty="0"/>
              <a:t>. При этом следует отметить, что ядро платформы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 с выходом новых версий не изменилось (сборка System.Data.Entity.dll), при этом в каждой новой версии меняется сборка EntityFramework.dll.</a:t>
            </a:r>
          </a:p>
          <a:p>
            <a:pPr marL="0" indent="0">
              <a:buNone/>
              <a:defRPr/>
            </a:pPr>
            <a:endParaRPr lang="ru-RU" sz="2000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072B5-B246-4ABD-A83F-F4599FCCFB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58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Классы</a:t>
            </a:r>
            <a:r>
              <a:rPr lang="en-US" dirty="0" smtClean="0"/>
              <a:t> </a:t>
            </a:r>
            <a:r>
              <a:rPr lang="en-US" dirty="0" err="1"/>
              <a:t>DbContext</a:t>
            </a:r>
            <a:r>
              <a:rPr lang="en-US" dirty="0"/>
              <a:t> API</a:t>
            </a:r>
            <a:br>
              <a:rPr lang="en-US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980728"/>
            <a:ext cx="8579296" cy="5520085"/>
          </a:xfrm>
        </p:spPr>
        <p:txBody>
          <a:bodyPr rtlCol="0">
            <a:normAutofit fontScale="77500" lnSpcReduction="20000"/>
          </a:bodyPr>
          <a:lstStyle/>
          <a:p>
            <a:r>
              <a:rPr lang="ru-RU" sz="2000" b="1" dirty="0" err="1"/>
              <a:t>DbContext</a:t>
            </a:r>
            <a:r>
              <a:rPr lang="ru-RU" sz="2000" dirty="0"/>
              <a:t> </a:t>
            </a:r>
            <a:r>
              <a:rPr lang="en-US" sz="2000" dirty="0" smtClean="0"/>
              <a:t>-</a:t>
            </a:r>
            <a:r>
              <a:rPr lang="ru-RU" sz="2000" dirty="0" smtClean="0"/>
              <a:t> базовы</a:t>
            </a:r>
            <a:r>
              <a:rPr lang="ru-RU" sz="2000" dirty="0"/>
              <a:t>й</a:t>
            </a:r>
            <a:r>
              <a:rPr lang="ru-RU" sz="2000" dirty="0" smtClean="0"/>
              <a:t> класс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 smtClean="0"/>
              <a:t>Framework</a:t>
            </a:r>
            <a:r>
              <a:rPr lang="ru-RU" sz="2000" dirty="0" smtClean="0"/>
              <a:t>, предоставляет </a:t>
            </a:r>
            <a:r>
              <a:rPr lang="ru-RU" sz="2000" dirty="0"/>
              <a:t>широкие возможности по работе с базой данных: создание запросов, отслеживание изменений и сохранение данных в базе. </a:t>
            </a:r>
          </a:p>
          <a:p>
            <a:r>
              <a:rPr lang="ru-RU" sz="2000" b="1" dirty="0" err="1"/>
              <a:t>DbSet</a:t>
            </a:r>
            <a:r>
              <a:rPr lang="ru-RU" sz="2000" dirty="0"/>
              <a:t> </a:t>
            </a:r>
            <a:r>
              <a:rPr lang="ru-RU" sz="2000" dirty="0" smtClean="0"/>
              <a:t>- описывает </a:t>
            </a:r>
            <a:r>
              <a:rPr lang="ru-RU" sz="2000" dirty="0"/>
              <a:t>набор сущностных классов, который затем можно использовать в коде для создания запросов CRUD (</a:t>
            </a:r>
            <a:r>
              <a:rPr lang="ru-RU" sz="2000" dirty="0" err="1"/>
              <a:t>create</a:t>
            </a:r>
            <a:r>
              <a:rPr lang="ru-RU" sz="2000" dirty="0"/>
              <a:t>, </a:t>
            </a:r>
            <a:r>
              <a:rPr lang="ru-RU" sz="2000" dirty="0" err="1"/>
              <a:t>read</a:t>
            </a:r>
            <a:r>
              <a:rPr lang="ru-RU" sz="2000" dirty="0"/>
              <a:t>, </a:t>
            </a:r>
            <a:r>
              <a:rPr lang="ru-RU" sz="2000" dirty="0" err="1"/>
              <a:t>update</a:t>
            </a:r>
            <a:r>
              <a:rPr lang="ru-RU" sz="2000" dirty="0"/>
              <a:t>, </a:t>
            </a:r>
            <a:r>
              <a:rPr lang="ru-RU" sz="2000" dirty="0" err="1"/>
              <a:t>delete</a:t>
            </a:r>
            <a:r>
              <a:rPr lang="ru-RU" sz="2000" dirty="0"/>
              <a:t>) к данным. С помощью экземпляров этого класса описываются различные объекты базы данных (таблицы, представления, хранимые процедуры и т.д.)</a:t>
            </a:r>
          </a:p>
          <a:p>
            <a:r>
              <a:rPr lang="ru-RU" sz="2000" b="1" dirty="0" err="1"/>
              <a:t>DbQuery</a:t>
            </a:r>
            <a:r>
              <a:rPr lang="ru-RU" sz="2000" dirty="0"/>
              <a:t> </a:t>
            </a:r>
            <a:r>
              <a:rPr lang="ru-RU" sz="2000" dirty="0" smtClean="0"/>
              <a:t>- обеспечивает </a:t>
            </a:r>
            <a:r>
              <a:rPr lang="ru-RU" sz="2000" dirty="0"/>
              <a:t>возможность создания запросов, при этом взаимодействовать с этим классом напрямую вам не понадобится, благодаря использованием возможностей класса </a:t>
            </a:r>
            <a:r>
              <a:rPr lang="ru-RU" sz="2000" dirty="0" err="1"/>
              <a:t>DbSet</a:t>
            </a:r>
            <a:r>
              <a:rPr lang="ru-RU" sz="2000" dirty="0"/>
              <a:t>.</a:t>
            </a:r>
          </a:p>
          <a:p>
            <a:r>
              <a:rPr lang="ru-RU" sz="2000" b="1" dirty="0" err="1"/>
              <a:t>DbModelBuilder</a:t>
            </a:r>
            <a:r>
              <a:rPr lang="ru-RU" sz="2000" dirty="0"/>
              <a:t> </a:t>
            </a:r>
            <a:r>
              <a:rPr lang="ru-RU" sz="2000" dirty="0" smtClean="0"/>
              <a:t>- является </a:t>
            </a:r>
            <a:r>
              <a:rPr lang="ru-RU" sz="2000" dirty="0" err="1"/>
              <a:t>связывателем</a:t>
            </a:r>
            <a:r>
              <a:rPr lang="ru-RU" sz="2000" dirty="0"/>
              <a:t> модели – сопоставляет классы на языке C# с сущностями в базе данных</a:t>
            </a:r>
            <a:r>
              <a:rPr lang="ru-RU" sz="2000" dirty="0" smtClean="0"/>
              <a:t>. </a:t>
            </a:r>
            <a:r>
              <a:rPr lang="ru-RU" sz="2000" dirty="0" err="1" smtClean="0"/>
              <a:t>DbContext</a:t>
            </a:r>
            <a:r>
              <a:rPr lang="ru-RU" sz="2000" dirty="0" smtClean="0"/>
              <a:t> </a:t>
            </a:r>
            <a:r>
              <a:rPr lang="ru-RU" sz="2000" dirty="0"/>
              <a:t>позволяет взаимодействовать с эти классом благодаря методу </a:t>
            </a:r>
            <a:r>
              <a:rPr lang="ru-RU" sz="2000" dirty="0" err="1"/>
              <a:t>OnModelCreating</a:t>
            </a:r>
            <a:r>
              <a:rPr lang="ru-RU" sz="2000" dirty="0"/>
              <a:t>(), в котором вы можете внести настройки привязки модели, перед ее построением. </a:t>
            </a:r>
            <a:r>
              <a:rPr lang="ru-RU" sz="2000" dirty="0" smtClean="0"/>
              <a:t>Такой </a:t>
            </a:r>
            <a:r>
              <a:rPr lang="ru-RU" sz="2000" dirty="0"/>
              <a:t>подход к настройке модели называют </a:t>
            </a:r>
            <a:r>
              <a:rPr lang="ru-RU" sz="2000" dirty="0" err="1"/>
              <a:t>Fluent</a:t>
            </a:r>
            <a:r>
              <a:rPr lang="ru-RU" sz="2000" dirty="0"/>
              <a:t> API.</a:t>
            </a:r>
          </a:p>
          <a:p>
            <a:r>
              <a:rPr lang="ru-RU" sz="2000" b="1" dirty="0" err="1"/>
              <a:t>Database</a:t>
            </a:r>
            <a:r>
              <a:rPr lang="ru-RU" sz="2000" dirty="0"/>
              <a:t> </a:t>
            </a:r>
            <a:r>
              <a:rPr lang="ru-RU" sz="2000" dirty="0" smtClean="0"/>
              <a:t>- предоставляет </a:t>
            </a:r>
            <a:r>
              <a:rPr lang="ru-RU" sz="2000" dirty="0"/>
              <a:t>доступ к базе данных, лежащей в основе классов модели </a:t>
            </a:r>
            <a:r>
              <a:rPr lang="ru-RU" sz="2000" dirty="0" err="1"/>
              <a:t>Entity</a:t>
            </a:r>
            <a:r>
              <a:rPr lang="ru-RU" sz="2000" dirty="0"/>
              <a:t> </a:t>
            </a:r>
            <a:r>
              <a:rPr lang="ru-RU" sz="2000" dirty="0" err="1"/>
              <a:t>Framework</a:t>
            </a:r>
            <a:r>
              <a:rPr lang="ru-RU" sz="2000" dirty="0"/>
              <a:t>. </a:t>
            </a:r>
            <a:r>
              <a:rPr lang="ru-RU" sz="2000" dirty="0" smtClean="0"/>
              <a:t>Методы </a:t>
            </a:r>
            <a:r>
              <a:rPr lang="ru-RU" sz="2000" dirty="0"/>
              <a:t>этого класса </a:t>
            </a:r>
            <a:r>
              <a:rPr lang="ru-RU" sz="2000" dirty="0" smtClean="0"/>
              <a:t>используются для </a:t>
            </a:r>
            <a:r>
              <a:rPr lang="ru-RU" sz="2000" dirty="0"/>
              <a:t>создания или удаления базы данных, проверки ее существования или выполнения произвольной команды SQL. </a:t>
            </a:r>
            <a:r>
              <a:rPr lang="ru-RU" sz="2000" dirty="0" smtClean="0"/>
              <a:t>Статические </a:t>
            </a:r>
            <a:r>
              <a:rPr lang="ru-RU" sz="2000" dirty="0"/>
              <a:t>методы этого </a:t>
            </a:r>
            <a:r>
              <a:rPr lang="ru-RU" sz="2000" dirty="0" smtClean="0"/>
              <a:t>класса используются, </a:t>
            </a:r>
            <a:r>
              <a:rPr lang="ru-RU" sz="2000" dirty="0"/>
              <a:t>чтобы удалить базу данных или проверить ее существование, используя строку подключения. Этот класс доступен в классе контекста через одноименное свойство </a:t>
            </a:r>
            <a:r>
              <a:rPr lang="ru-RU" sz="2000" dirty="0" err="1"/>
              <a:t>Database</a:t>
            </a:r>
            <a:r>
              <a:rPr lang="ru-RU" sz="2000" dirty="0"/>
              <a:t>.</a:t>
            </a:r>
          </a:p>
          <a:p>
            <a:r>
              <a:rPr lang="ru-RU" sz="2000" b="1" dirty="0" err="1"/>
              <a:t>DbExtensions</a:t>
            </a:r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определяет несколько полезных статических методов, с помощью которых можно настроить запросы, например, отключить кэширование для запросов.</a:t>
            </a:r>
          </a:p>
          <a:p>
            <a:pPr marL="0" indent="0">
              <a:buNone/>
              <a:defRPr/>
            </a:pPr>
            <a:endParaRPr lang="ru-RU" sz="2000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072B5-B246-4ABD-A83F-F4599FCCFB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22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ru-RU" dirty="0" err="1" smtClean="0"/>
              <a:t>DbContext</a:t>
            </a:r>
            <a:r>
              <a:rPr lang="ru-RU" dirty="0" smtClean="0"/>
              <a:t>. Конструкторы.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072B5-B246-4ABD-A83F-F4599FCCFB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pic>
        <p:nvPicPr>
          <p:cNvPr id="18445" name="Рисунок 21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Рисунок 1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Рисунок 1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Рисунок 1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Рисунок 15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Рисунок 1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Рисунок 13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Рисунок 10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Рисунок 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Рисунок 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Рисунок 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Рисунок 6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Рисунок 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8" name="Рисунок 21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7" name="Рисунок 1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6" name="Рисунок 1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5" name="Рисунок 1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4" name="Рисунок 15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3" name="Рисунок 1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2" name="Рисунок 13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1" name="Рисунок 10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0" name="Рисунок 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Рисунок 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Рисунок 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7" name="Рисунок 6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6" name="Рисунок 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84003"/>
              </p:ext>
            </p:extLst>
          </p:nvPr>
        </p:nvGraphicFramePr>
        <p:xfrm>
          <a:off x="107504" y="908721"/>
          <a:ext cx="8928992" cy="5436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3113"/>
                <a:gridCol w="5755879"/>
              </a:tblGrid>
              <a:tr h="2370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Имя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</a:tr>
              <a:tr h="903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3"/>
                        </a:rPr>
                        <a:t>DbContext</a:t>
                      </a:r>
                      <a:r>
                        <a:rPr lang="ru-RU" sz="1600" u="sng" dirty="0">
                          <a:effectLst/>
                          <a:hlinkClick r:id="rId3"/>
                        </a:rPr>
                        <a:t>()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Создает новый экземпляр контекста с использованием соглашений для создания имени базы данных, с которой будет установлено соединение. Имя по соглашению представляет собой полное имя (пространство имен + имя класса) производного класса контекста.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</a:tr>
              <a:tr h="681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4"/>
                        </a:rPr>
                        <a:t>DbContext</a:t>
                      </a:r>
                      <a:r>
                        <a:rPr lang="ru-RU" sz="1600" u="sng" dirty="0">
                          <a:effectLst/>
                          <a:hlinkClick r:id="rId4"/>
                        </a:rPr>
                        <a:t>(</a:t>
                      </a:r>
                      <a:r>
                        <a:rPr lang="ru-RU" sz="1600" u="sng" dirty="0" err="1">
                          <a:effectLst/>
                          <a:hlinkClick r:id="rId4"/>
                        </a:rPr>
                        <a:t>String</a:t>
                      </a:r>
                      <a:r>
                        <a:rPr lang="ru-RU" sz="1600" u="sng" dirty="0">
                          <a:effectLst/>
                          <a:hlinkClick r:id="rId4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Создает новый экземпляр контекста с использованием соглашений для создания имени или строки подключения базы данных, с которой будет установлено соединение.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</a:tr>
              <a:tr h="10048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5"/>
                        </a:rPr>
                        <a:t>DbContext</a:t>
                      </a:r>
                      <a:r>
                        <a:rPr lang="ru-RU" sz="1600" u="sng" dirty="0">
                          <a:effectLst/>
                          <a:hlinkClick r:id="rId5"/>
                        </a:rPr>
                        <a:t>(</a:t>
                      </a:r>
                      <a:r>
                        <a:rPr lang="ru-RU" sz="1600" u="sng" dirty="0" err="1">
                          <a:effectLst/>
                          <a:hlinkClick r:id="rId5"/>
                        </a:rPr>
                        <a:t>DbCompiledModel</a:t>
                      </a:r>
                      <a:r>
                        <a:rPr lang="ru-RU" sz="1600" u="sng" dirty="0">
                          <a:effectLst/>
                          <a:hlinkClick r:id="rId5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Создает новый экземпляр контекста с использованием соглашений для создания имени базы данных, с которой будет установлено соединение, и инициализирует его из заданной модели. Имя по соглашению представляет собой полное имя (пространство имен + имя класса) производного класса контекста.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</a:tr>
              <a:tr h="681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6"/>
                        </a:rPr>
                        <a:t>DbContext</a:t>
                      </a:r>
                      <a:r>
                        <a:rPr lang="ru-RU" sz="1600" u="sng" dirty="0">
                          <a:effectLst/>
                          <a:hlinkClick r:id="rId6"/>
                        </a:rPr>
                        <a:t>(</a:t>
                      </a:r>
                      <a:r>
                        <a:rPr lang="ru-RU" sz="1600" u="sng" dirty="0" err="1">
                          <a:effectLst/>
                          <a:hlinkClick r:id="rId6"/>
                        </a:rPr>
                        <a:t>DbConnection</a:t>
                      </a:r>
                      <a:r>
                        <a:rPr lang="ru-RU" sz="1600" u="sng" dirty="0">
                          <a:effectLst/>
                          <a:hlinkClick r:id="rId6"/>
                        </a:rPr>
                        <a:t>, </a:t>
                      </a:r>
                      <a:r>
                        <a:rPr lang="ru-RU" sz="1600" u="sng" dirty="0" err="1">
                          <a:effectLst/>
                          <a:hlinkClick r:id="rId6"/>
                        </a:rPr>
                        <a:t>Boolean</a:t>
                      </a:r>
                      <a:r>
                        <a:rPr lang="ru-RU" sz="1600" u="sng" dirty="0">
                          <a:effectLst/>
                          <a:hlinkClick r:id="rId6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Создает новый экземпляр контекста с использованием существующего соединения с базой данных. Соединение не будет освобождено при освобождении контекста, если contextOwnsConnection является false.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</a:tr>
              <a:tr h="681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7"/>
                        </a:rPr>
                        <a:t>DbContext</a:t>
                      </a:r>
                      <a:r>
                        <a:rPr lang="ru-RU" sz="1600" u="sng" dirty="0">
                          <a:effectLst/>
                          <a:hlinkClick r:id="rId7"/>
                        </a:rPr>
                        <a:t>(</a:t>
                      </a:r>
                      <a:r>
                        <a:rPr lang="ru-RU" sz="1600" u="sng" dirty="0" err="1">
                          <a:effectLst/>
                          <a:hlinkClick r:id="rId7"/>
                        </a:rPr>
                        <a:t>String</a:t>
                      </a:r>
                      <a:r>
                        <a:rPr lang="ru-RU" sz="1600" u="sng" dirty="0">
                          <a:effectLst/>
                          <a:hlinkClick r:id="rId7"/>
                        </a:rPr>
                        <a:t>, </a:t>
                      </a:r>
                      <a:r>
                        <a:rPr lang="ru-RU" sz="1600" u="sng" dirty="0" err="1">
                          <a:effectLst/>
                          <a:hlinkClick r:id="rId7"/>
                        </a:rPr>
                        <a:t>DbCompiledModel</a:t>
                      </a:r>
                      <a:r>
                        <a:rPr lang="ru-RU" sz="1600" u="sng" dirty="0">
                          <a:effectLst/>
                          <a:hlinkClick r:id="rId7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Создает новый экземпляр контекста с использованием указанной строки в качестве имени или строки подключения с базой данных, с которой будет установлено соединение, и инициализирует его из заданной модели.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</a:tr>
              <a:tr h="344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8"/>
                        </a:rPr>
                        <a:t>DbContext</a:t>
                      </a:r>
                      <a:r>
                        <a:rPr lang="ru-RU" sz="1600" u="sng" dirty="0">
                          <a:effectLst/>
                          <a:hlinkClick r:id="rId8"/>
                        </a:rPr>
                        <a:t>(</a:t>
                      </a:r>
                      <a:r>
                        <a:rPr lang="ru-RU" sz="1600" u="sng" dirty="0" err="1">
                          <a:effectLst/>
                          <a:hlinkClick r:id="rId8"/>
                        </a:rPr>
                        <a:t>ObjectContext</a:t>
                      </a:r>
                      <a:r>
                        <a:rPr lang="ru-RU" sz="1600" u="sng" dirty="0">
                          <a:effectLst/>
                          <a:hlinkClick r:id="rId8"/>
                        </a:rPr>
                        <a:t>, </a:t>
                      </a:r>
                      <a:r>
                        <a:rPr lang="ru-RU" sz="1600" u="sng" dirty="0" err="1">
                          <a:effectLst/>
                          <a:hlinkClick r:id="rId8"/>
                        </a:rPr>
                        <a:t>Boolean</a:t>
                      </a:r>
                      <a:r>
                        <a:rPr lang="ru-RU" sz="1600" u="sng" dirty="0">
                          <a:effectLst/>
                          <a:hlinkClick r:id="rId8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Создает новый экземпляр контекста на основе существующего объекта ObjectContext.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</a:tr>
              <a:tr h="903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9"/>
                        </a:rPr>
                        <a:t>DbContext</a:t>
                      </a:r>
                      <a:r>
                        <a:rPr lang="ru-RU" sz="1600" u="sng" dirty="0">
                          <a:effectLst/>
                          <a:hlinkClick r:id="rId9"/>
                        </a:rPr>
                        <a:t>(</a:t>
                      </a:r>
                      <a:r>
                        <a:rPr lang="ru-RU" sz="1600" u="sng" dirty="0" err="1">
                          <a:effectLst/>
                          <a:hlinkClick r:id="rId9"/>
                        </a:rPr>
                        <a:t>DbConnection</a:t>
                      </a:r>
                      <a:r>
                        <a:rPr lang="ru-RU" sz="1600" u="sng" dirty="0">
                          <a:effectLst/>
                          <a:hlinkClick r:id="rId9"/>
                        </a:rPr>
                        <a:t>, </a:t>
                      </a:r>
                      <a:r>
                        <a:rPr lang="ru-RU" sz="1600" u="sng" dirty="0" err="1">
                          <a:effectLst/>
                          <a:hlinkClick r:id="rId9"/>
                        </a:rPr>
                        <a:t>DbCompiledModel</a:t>
                      </a:r>
                      <a:r>
                        <a:rPr lang="ru-RU" sz="1600" u="sng" dirty="0">
                          <a:effectLst/>
                          <a:hlinkClick r:id="rId9"/>
                        </a:rPr>
                        <a:t>, </a:t>
                      </a:r>
                      <a:r>
                        <a:rPr lang="ru-RU" sz="1600" u="sng" dirty="0" err="1">
                          <a:effectLst/>
                          <a:hlinkClick r:id="rId9"/>
                        </a:rPr>
                        <a:t>Boolean</a:t>
                      </a:r>
                      <a:r>
                        <a:rPr lang="ru-RU" sz="1600" u="sng" dirty="0">
                          <a:effectLst/>
                          <a:hlinkClick r:id="rId9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Создает новый экземпляр контекста с использованием существующего соединения с базой данных и инициализирует его из заданной модели. Соединение не будет освобождено при освобождении контекста, если </a:t>
                      </a:r>
                      <a:r>
                        <a:rPr lang="ru-RU" sz="1200" dirty="0" err="1">
                          <a:effectLst/>
                        </a:rPr>
                        <a:t>contextOwnsConnection</a:t>
                      </a:r>
                      <a:r>
                        <a:rPr lang="ru-RU" sz="1200" dirty="0">
                          <a:effectLst/>
                        </a:rPr>
                        <a:t> является </a:t>
                      </a:r>
                      <a:r>
                        <a:rPr lang="ru-RU" sz="1200" dirty="0" err="1">
                          <a:effectLst/>
                        </a:rPr>
                        <a:t>false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76" marR="7076" marT="7076" marB="707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ru-RU" dirty="0" err="1" smtClean="0"/>
              <a:t>DbContext</a:t>
            </a:r>
            <a:r>
              <a:rPr lang="ru-RU" dirty="0" smtClean="0"/>
              <a:t>. Некоторые методы.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072B5-B246-4ABD-A83F-F4599FCCFB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  <p:pic>
        <p:nvPicPr>
          <p:cNvPr id="18445" name="Рисунок 21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Рисунок 1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Рисунок 1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Рисунок 1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Рисунок 15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Рисунок 1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Рисунок 13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Рисунок 10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Рисунок 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Рисунок 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Рисунок 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Рисунок 6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Рисунок 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8" name="Рисунок 21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7" name="Рисунок 1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6" name="Рисунок 1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5" name="Рисунок 1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4" name="Рисунок 15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3" name="Рисунок 1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2" name="Рисунок 13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1" name="Рисунок 10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0" name="Рисунок 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Рисунок 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Рисунок 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7" name="Рисунок 6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6" name="Рисунок 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3402"/>
              </p:ext>
            </p:extLst>
          </p:nvPr>
        </p:nvGraphicFramePr>
        <p:xfrm>
          <a:off x="251520" y="980728"/>
          <a:ext cx="8784976" cy="523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500"/>
                <a:gridCol w="6388476"/>
              </a:tblGrid>
              <a:tr h="210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Имя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  <a:tr h="210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3"/>
                        </a:rPr>
                        <a:t>Dispose</a:t>
                      </a:r>
                      <a:r>
                        <a:rPr lang="ru-RU" sz="1800" u="sng" dirty="0">
                          <a:effectLst/>
                          <a:hlinkClick r:id="rId3"/>
                        </a:rPr>
                        <a:t>()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Вызывает защищенный метод Dispose.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  <a:tr h="137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4"/>
                        </a:rPr>
                        <a:t>Dispose</a:t>
                      </a:r>
                      <a:r>
                        <a:rPr lang="ru-RU" sz="1800" u="sng" dirty="0">
                          <a:effectLst/>
                          <a:hlinkClick r:id="rId4"/>
                        </a:rPr>
                        <a:t>(</a:t>
                      </a:r>
                      <a:r>
                        <a:rPr lang="ru-RU" sz="1800" u="sng" dirty="0" err="1">
                          <a:effectLst/>
                          <a:hlinkClick r:id="rId4"/>
                        </a:rPr>
                        <a:t>Boolean</a:t>
                      </a:r>
                      <a:r>
                        <a:rPr lang="ru-RU" sz="1800" u="sng" dirty="0">
                          <a:effectLst/>
                          <a:hlinkClick r:id="rId4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Освобождает контекст. Базовый объект </a:t>
                      </a:r>
                      <a:r>
                        <a:rPr lang="ru-RU" sz="1200" u="sng">
                          <a:effectLst/>
                          <a:hlinkClick r:id="rId5"/>
                        </a:rPr>
                        <a:t>ObjectContext</a:t>
                      </a:r>
                      <a:r>
                        <a:rPr lang="ru-RU" sz="1200">
                          <a:effectLst/>
                        </a:rPr>
                        <a:t> также удаляется, если был создан данным контекстом либо если при создании данного контекста этот объект был передан ему во владение. Соединение с базой данных (объект </a:t>
                      </a:r>
                      <a:r>
                        <a:rPr lang="ru-RU" sz="1200" u="sng">
                          <a:effectLst/>
                          <a:hlinkClick r:id="rId6"/>
                        </a:rPr>
                        <a:t>DbConnection</a:t>
                      </a:r>
                      <a:r>
                        <a:rPr lang="ru-RU" sz="1200">
                          <a:effectLst/>
                        </a:rPr>
                        <a:t>) также освобождается, если оно было создано данным контекстом либо если при создании данного контекста это соединение было передано ему во владение. 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  <a:tr h="210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7"/>
                        </a:rPr>
                        <a:t>Equals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Определяет, равен ли заданный контекст DbContext текущему.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  <a:tr h="1178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8"/>
                        </a:rPr>
                        <a:t>OnModelCreating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Этот метод вызывается, если модель для производного контекста была инициализирована, прежде чем модель была заблокирована и использована для инициализации контекста. Реализация этого метода по умолчанию не делает ничего, но его можно переопределить в производном классе и выполнить в нем дальнейшую настройку модели перед ее блокировкой. </a:t>
                      </a:r>
                      <a:endParaRPr lang="ru-RU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  <a:tr h="4044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9"/>
                        </a:rPr>
                        <a:t>SaveChanges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Сохраняет все изменения основной базы данных, произведенные в контексте.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  <a:tr h="4044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10"/>
                        </a:rPr>
                        <a:t>SaveChangesAsync</a:t>
                      </a:r>
                      <a:r>
                        <a:rPr lang="ru-RU" sz="1800" u="sng" dirty="0">
                          <a:effectLst/>
                          <a:hlinkClick r:id="rId10"/>
                        </a:rPr>
                        <a:t>()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Асинхронно сохраняет все изменения основной базы данных, произведенные в контексте.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  <a:tr h="4044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11"/>
                        </a:rPr>
                        <a:t>Set</a:t>
                      </a:r>
                      <a:r>
                        <a:rPr lang="ru-RU" sz="1800" u="sng" dirty="0">
                          <a:effectLst/>
                          <a:hlinkClick r:id="rId11"/>
                        </a:rPr>
                        <a:t>(</a:t>
                      </a:r>
                      <a:r>
                        <a:rPr lang="ru-RU" sz="1800" u="sng" dirty="0" err="1">
                          <a:effectLst/>
                          <a:hlinkClick r:id="rId11"/>
                        </a:rPr>
                        <a:t>Type</a:t>
                      </a:r>
                      <a:r>
                        <a:rPr lang="ru-RU" sz="1800" u="sng" dirty="0">
                          <a:effectLst/>
                          <a:hlinkClick r:id="rId11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Возвращает неуниверсальный экземпляр </a:t>
                      </a:r>
                      <a:r>
                        <a:rPr lang="ru-RU" sz="1200" u="sng">
                          <a:effectLst/>
                          <a:hlinkClick r:id="rId12"/>
                        </a:rPr>
                        <a:t>DbSet</a:t>
                      </a:r>
                      <a:r>
                        <a:rPr lang="ru-RU" sz="1200">
                          <a:effectLst/>
                        </a:rPr>
                        <a:t> для доступа к сущностям заданного типа в контексте и в базовом хранилище.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  <a:tr h="4044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13"/>
                        </a:rPr>
                        <a:t>Set</a:t>
                      </a:r>
                      <a:r>
                        <a:rPr lang="ru-RU" sz="1800" u="sng" dirty="0">
                          <a:effectLst/>
                          <a:hlinkClick r:id="rId13"/>
                        </a:rPr>
                        <a:t>&lt;</a:t>
                      </a:r>
                      <a:r>
                        <a:rPr lang="ru-RU" sz="1800" u="sng" dirty="0" err="1">
                          <a:effectLst/>
                          <a:hlinkClick r:id="rId13"/>
                        </a:rPr>
                        <a:t>TEntity</a:t>
                      </a:r>
                      <a:r>
                        <a:rPr lang="ru-RU" sz="1800" u="sng" dirty="0">
                          <a:effectLst/>
                          <a:hlinkClick r:id="rId13"/>
                        </a:rPr>
                        <a:t>&gt;()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Возвращает экземпляр </a:t>
                      </a:r>
                      <a:r>
                        <a:rPr lang="ru-RU" sz="1200" u="sng" dirty="0" err="1">
                          <a:effectLst/>
                          <a:hlinkClick r:id="rId14"/>
                        </a:rPr>
                        <a:t>DbSet</a:t>
                      </a:r>
                      <a:r>
                        <a:rPr lang="ru-RU" sz="1200" u="sng" dirty="0">
                          <a:effectLst/>
                          <a:hlinkClick r:id="rId14"/>
                        </a:rPr>
                        <a:t>&lt;</a:t>
                      </a:r>
                      <a:r>
                        <a:rPr lang="ru-RU" sz="1200" u="sng" dirty="0" err="1">
                          <a:effectLst/>
                          <a:hlinkClick r:id="rId14"/>
                        </a:rPr>
                        <a:t>TEntity</a:t>
                      </a:r>
                      <a:r>
                        <a:rPr lang="ru-RU" sz="1200" u="sng" dirty="0">
                          <a:effectLst/>
                          <a:hlinkClick r:id="rId14"/>
                        </a:rPr>
                        <a:t>&gt;</a:t>
                      </a:r>
                      <a:r>
                        <a:rPr lang="ru-RU" sz="1200" dirty="0">
                          <a:effectLst/>
                        </a:rPr>
                        <a:t> для доступа к сущностям заданного типа в контексте и в базовом хранилище.</a:t>
                      </a:r>
                      <a:endParaRPr lang="ru-RU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61" marR="8761" marT="8761" marB="876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2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ru-RU" dirty="0" err="1" smtClean="0"/>
              <a:t>Db</a:t>
            </a:r>
            <a:r>
              <a:rPr lang="en-US" dirty="0" smtClean="0"/>
              <a:t>Set</a:t>
            </a:r>
            <a:r>
              <a:rPr lang="ru-RU" dirty="0" smtClean="0"/>
              <a:t>. Некоторые методы.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072B5-B246-4ABD-A83F-F4599FCCFB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  <p:pic>
        <p:nvPicPr>
          <p:cNvPr id="18445" name="Рисунок 21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Рисунок 1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Рисунок 1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Рисунок 1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Рисунок 15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Рисунок 1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Рисунок 13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Рисунок 10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Рисунок 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Рисунок 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Рисунок 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Рисунок 6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Рисунок 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8" name="Рисунок 21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7" name="Рисунок 1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6" name="Рисунок 1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5" name="Рисунок 1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4" name="Рисунок 15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3" name="Рисунок 1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2" name="Рисунок 13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1" name="Рисунок 10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0" name="Рисунок 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Рисунок 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Рисунок 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7" name="Рисунок 6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6" name="Рисунок 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14191"/>
              </p:ext>
            </p:extLst>
          </p:nvPr>
        </p:nvGraphicFramePr>
        <p:xfrm>
          <a:off x="-36512" y="1052733"/>
          <a:ext cx="9180512" cy="550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7092280"/>
              </a:tblGrid>
              <a:tr h="206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Имя</a:t>
                      </a:r>
                      <a:endParaRPr lang="ru-RU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</a:t>
                      </a:r>
                      <a:endParaRPr lang="ru-RU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404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3"/>
                        </a:rPr>
                        <a:t>Add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Добавляет заданную сущность к контексту, поддерживающему набор, в добавленном состоянии, в результате чего она будет вставлена в базу данных при вызове метода </a:t>
                      </a:r>
                      <a:r>
                        <a:rPr lang="ru-RU" sz="1050" dirty="0" err="1">
                          <a:effectLst/>
                        </a:rPr>
                        <a:t>SaveChanges</a:t>
                      </a:r>
                      <a:r>
                        <a:rPr lang="ru-RU" sz="1050" dirty="0">
                          <a:effectLst/>
                        </a:rPr>
                        <a:t>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474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4"/>
                        </a:rPr>
                        <a:t>AddRange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Добавляет заданную коллекцию сущностей к контексту, поддерживающему набор, каждая сущность которого находится в состоянии "Добавлено", в результате чего она будет вставлена в базу данных при вызове метода </a:t>
                      </a:r>
                      <a:r>
                        <a:rPr lang="ru-RU" sz="1050" dirty="0" err="1">
                          <a:effectLst/>
                        </a:rPr>
                        <a:t>SaveChanges</a:t>
                      </a:r>
                      <a:r>
                        <a:rPr lang="ru-RU" sz="1050" dirty="0">
                          <a:effectLst/>
                        </a:rPr>
                        <a:t>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404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5"/>
                        </a:rPr>
                        <a:t>Attach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Присоединяет заданную сущность к контексту, поддерживающему данный набор. Это означает, что сущность помещается в контекст в неизмененном состоянии, как если бы она была считана из базы данных. 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6610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6"/>
                        </a:rPr>
                        <a:t>Create</a:t>
                      </a:r>
                      <a:r>
                        <a:rPr lang="ru-RU" sz="1800" u="sng" dirty="0">
                          <a:effectLst/>
                          <a:hlinkClick r:id="rId6"/>
                        </a:rPr>
                        <a:t>()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Создает новый экземпляр сущности для типа данного набора. Обратите внимание, что этот экземпляр НЕ добавляется в набор. Возвращаемый экземпляр будет учетной записью-посредником, если базовый контекст настроен для создания посредников, а тип сущности удовлетворяет требованиям для создания учетных записей-посредников. 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6610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7"/>
                        </a:rPr>
                        <a:t>Create</a:t>
                      </a:r>
                      <a:r>
                        <a:rPr lang="ru-RU" sz="1800" u="sng" dirty="0">
                          <a:effectLst/>
                          <a:hlinkClick r:id="rId7"/>
                        </a:rPr>
                        <a:t>&lt;</a:t>
                      </a:r>
                      <a:r>
                        <a:rPr lang="ru-RU" sz="1800" u="sng" dirty="0" err="1">
                          <a:effectLst/>
                          <a:hlinkClick r:id="rId7"/>
                        </a:rPr>
                        <a:t>TDerivedEntity</a:t>
                      </a:r>
                      <a:r>
                        <a:rPr lang="ru-RU" sz="1800" u="sng" dirty="0">
                          <a:effectLst/>
                          <a:hlinkClick r:id="rId7"/>
                        </a:rPr>
                        <a:t>&gt;()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Создает новый экземпляр сущности для типа данного набора или для типа, производного от типа данного набора. Обратите внимание, что этот экземпляр НЕ добавляется в набор. Возвращаемый экземпляр будет учетной записью-посредником, если базовый контекст настроен для создания посредников, а тип сущности удовлетворяет требованиям для создания учетных записей-посредников. 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206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8"/>
                        </a:rPr>
                        <a:t>Equals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Определяет, равен ли заданный набор </a:t>
                      </a:r>
                      <a:r>
                        <a:rPr lang="ru-RU" sz="1050" dirty="0" err="1">
                          <a:effectLst/>
                        </a:rPr>
                        <a:t>DbSet</a:t>
                      </a:r>
                      <a:r>
                        <a:rPr lang="ru-RU" sz="1050" dirty="0">
                          <a:effectLst/>
                        </a:rPr>
                        <a:t> текущему.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940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9"/>
                        </a:rPr>
                        <a:t>Find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Обнаруживает сущность с указанными значениями первичного ключа. Если сущность с указанными значениями первичного ключа содержится в контексте, она возвращается немедленно без выполнения запроса к хранилищу. В противном случае выполняется запрос к хранилищу в поисках сущности с указанными значениями первичного ключа. Если такая сущность обнаружена, она добавляется к контексту и возвращается вызывающей стороне. Если сущность не обнаружена в контексте или в хранилище, возвращается значение NULL. 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206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10"/>
                        </a:rPr>
                        <a:t>Include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Задает связанные объекты, включаемые в результаты запроса. 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474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11"/>
                        </a:rPr>
                        <a:t>Remove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Помечает заданную сущность как удаленную, в результате чего она будет удалена из базы данных при вызове метода </a:t>
                      </a:r>
                      <a:r>
                        <a:rPr lang="ru-RU" sz="1050" dirty="0" err="1">
                          <a:effectLst/>
                        </a:rPr>
                        <a:t>SaveChanges</a:t>
                      </a:r>
                      <a:r>
                        <a:rPr lang="ru-RU" sz="1050" dirty="0">
                          <a:effectLst/>
                        </a:rPr>
                        <a:t>. Обратите внимание, что перед вызовом этого метода сущность должна существовать в контексте в каком-либо другом состоянии. 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474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u="sng" dirty="0" err="1">
                          <a:effectLst/>
                          <a:hlinkClick r:id="rId12"/>
                        </a:rPr>
                        <a:t>RemoveRange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Удаляет заданную коллекцию сущностей из контекста, поддерживающего набор, каждая сущность которого находится в состоянии "Удалено", в результате чего она будет удалена из базы данных при вызове метода </a:t>
                      </a:r>
                      <a:r>
                        <a:rPr lang="ru-RU" sz="1050" dirty="0" err="1">
                          <a:effectLst/>
                        </a:rPr>
                        <a:t>SaveChanges</a:t>
                      </a:r>
                      <a:r>
                        <a:rPr lang="ru-RU" sz="1050" dirty="0">
                          <a:effectLst/>
                        </a:rPr>
                        <a:t>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516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ru-RU" dirty="0" err="1" smtClean="0"/>
              <a:t>Db</a:t>
            </a:r>
            <a:r>
              <a:rPr lang="en-US" dirty="0" smtClean="0"/>
              <a:t>Set</a:t>
            </a:r>
            <a:r>
              <a:rPr lang="ru-RU" dirty="0" smtClean="0"/>
              <a:t>. Некоторые методы.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072B5-B246-4ABD-A83F-F4599FCCFB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  <p:pic>
        <p:nvPicPr>
          <p:cNvPr id="18445" name="Рисунок 21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Рисунок 1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" name="Рисунок 1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Рисунок 1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1" name="Рисунок 15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Рисунок 1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9" name="Рисунок 13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Рисунок 10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Рисунок 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Рисунок 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Рисунок 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Рисунок 6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Рисунок 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600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8" name="Рисунок 21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7" name="Рисунок 1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6" name="Рисунок 1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5" name="Рисунок 1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4" name="Рисунок 15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3" name="Рисунок 1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2" name="Рисунок 13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1" name="Рисунок 10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0" name="Рисунок 9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Рисунок 8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Рисунок 7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7" name="Рисунок 6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6" name="Рисунок 4" descr="Открытый мет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5" y="5842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27167"/>
              </p:ext>
            </p:extLst>
          </p:nvPr>
        </p:nvGraphicFramePr>
        <p:xfrm>
          <a:off x="251520" y="1052734"/>
          <a:ext cx="8568951" cy="4968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6840759"/>
              </a:tblGrid>
              <a:tr h="402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Имя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  <a:tr h="4566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u="sng" dirty="0" err="1">
                          <a:effectLst/>
                          <a:hlinkClick r:id="rId3"/>
                        </a:rPr>
                        <a:t>SqlQuery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необработанный SQL-запрос, возвращающий сущности в данном наборе. По умолчанию возвращаемые сущности отслеживаются контекстом. Это поведение можно изменить, вызвав метод </a:t>
                      </a:r>
                      <a:r>
                        <a:rPr lang="ru-RU" sz="1400" dirty="0" err="1">
                          <a:effectLst/>
                        </a:rPr>
                        <a:t>AsNoTracking</a:t>
                      </a:r>
                      <a:r>
                        <a:rPr lang="ru-RU" sz="1400" dirty="0">
                          <a:effectLst/>
                        </a:rPr>
                        <a:t> для возвращаемого объекта </a:t>
                      </a:r>
                      <a:r>
                        <a:rPr lang="ru-RU" sz="1400" u="sng" dirty="0" err="1">
                          <a:effectLst/>
                          <a:hlinkClick r:id="rId4"/>
                        </a:rPr>
                        <a:t>DbSqlQuery</a:t>
                      </a:r>
                      <a:r>
                        <a:rPr lang="ru-RU" sz="1400" u="sng" dirty="0">
                          <a:effectLst/>
                          <a:hlinkClick r:id="rId4"/>
                        </a:rPr>
                        <a:t>&lt;</a:t>
                      </a:r>
                      <a:r>
                        <a:rPr lang="ru-RU" sz="1400" u="sng" dirty="0" err="1">
                          <a:effectLst/>
                          <a:hlinkClick r:id="rId4"/>
                        </a:rPr>
                        <a:t>TEntity</a:t>
                      </a:r>
                      <a:r>
                        <a:rPr lang="ru-RU" sz="1400" u="sng" dirty="0">
                          <a:effectLst/>
                          <a:hlinkClick r:id="rId4"/>
                        </a:rPr>
                        <a:t>&gt;</a:t>
                      </a:r>
                      <a:r>
                        <a:rPr lang="ru-RU" sz="1400" dirty="0">
                          <a:effectLst/>
                        </a:rPr>
                        <a:t>. Обратите внимание, что сущности всегда имеют тип, заданный для набора, и никогда не имеют производный тип. Если запрашиваемая таблица или таблицы могут содержать данные других типов сущностей, SQL-запрос должен быть написан соответствующим образом, обеспечивая возврат только сущностей нужного типа. Как и для любого API, принимающего SQL, важно </a:t>
                      </a:r>
                      <a:r>
                        <a:rPr lang="ru-RU" sz="1400" dirty="0" err="1">
                          <a:effectLst/>
                        </a:rPr>
                        <a:t>параметризовать</a:t>
                      </a:r>
                      <a:r>
                        <a:rPr lang="ru-RU" sz="1400" dirty="0">
                          <a:effectLst/>
                        </a:rPr>
                        <a:t> все пользовательские входные данные для защиты от атаки путем внедрения кода SQL. Можно включать в строку SQL-запроса </a:t>
                      </a:r>
                      <a:r>
                        <a:rPr lang="ru-RU" sz="1400" dirty="0" err="1">
                          <a:effectLst/>
                        </a:rPr>
                        <a:t>местозаполнители</a:t>
                      </a:r>
                      <a:r>
                        <a:rPr lang="ru-RU" sz="1400" dirty="0">
                          <a:effectLst/>
                        </a:rPr>
                        <a:t> параметров и затем предоставлять значения параметров как дополнительные аргументы. Все предоставляемые значения параметров будут автоматически преобразовываться в </a:t>
                      </a:r>
                      <a:r>
                        <a:rPr lang="ru-RU" sz="1400" dirty="0" err="1">
                          <a:effectLst/>
                        </a:rPr>
                        <a:t>DbParameter</a:t>
                      </a:r>
                      <a:r>
                        <a:rPr lang="ru-RU" sz="1400" dirty="0">
                          <a:effectLst/>
                        </a:rPr>
                        <a:t>. </a:t>
                      </a:r>
                      <a:endParaRPr lang="en-US" sz="14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solidFill>
                            <a:srgbClr val="FF0000"/>
                          </a:solidFill>
                          <a:effectLst/>
                        </a:rPr>
                        <a:t>context.Blogs.SqlQuery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("SELECT * FROM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dbo.Posts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 WHERE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Author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 = @p0",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userSuppliedAuthor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); </a:t>
                      </a:r>
                      <a:endParaRPr lang="en-US" sz="14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также </a:t>
                      </a:r>
                      <a:r>
                        <a:rPr lang="ru-RU" sz="1400" dirty="0">
                          <a:effectLst/>
                        </a:rPr>
                        <a:t>можно создать </a:t>
                      </a:r>
                      <a:r>
                        <a:rPr lang="ru-RU" sz="1400" dirty="0" err="1">
                          <a:effectLst/>
                        </a:rPr>
                        <a:t>DbParameter</a:t>
                      </a:r>
                      <a:r>
                        <a:rPr lang="ru-RU" sz="1400" dirty="0">
                          <a:effectLst/>
                        </a:rPr>
                        <a:t> и предоставить его в </a:t>
                      </a:r>
                      <a:r>
                        <a:rPr lang="ru-RU" sz="1400" dirty="0" err="1">
                          <a:effectLst/>
                        </a:rPr>
                        <a:t>SqlQuery</a:t>
                      </a:r>
                      <a:r>
                        <a:rPr lang="ru-RU" sz="1400" dirty="0">
                          <a:effectLst/>
                        </a:rPr>
                        <a:t>. Это позволяет использовать в строке запроса SQL именованные параметры.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context.Blogs.SqlQuery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("SELECT * FROM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dbo.Posts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 WHERE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Author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 = @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author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",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SqlParameter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("@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author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", </a:t>
                      </a:r>
                      <a:r>
                        <a:rPr lang="ru-RU" sz="1400" dirty="0" err="1">
                          <a:solidFill>
                            <a:srgbClr val="FF0000"/>
                          </a:solidFill>
                          <a:effectLst/>
                        </a:rPr>
                        <a:t>userSuppliedAuthor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)); </a:t>
                      </a:r>
                      <a:endParaRPr lang="ru-RU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0" marR="2820" marT="2820" marB="28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947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EF. </a:t>
            </a:r>
            <a:r>
              <a:rPr lang="ru-RU" dirty="0" smtClean="0"/>
              <a:t>Класс контекста данных.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89038"/>
            <a:ext cx="9036496" cy="5311775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ru-RU" sz="1900" dirty="0" smtClean="0"/>
              <a:t>Для </a:t>
            </a:r>
            <a:r>
              <a:rPr lang="ru-RU" sz="1900" dirty="0"/>
              <a:t>подключения к базе данных через </a:t>
            </a:r>
            <a:r>
              <a:rPr lang="ru-RU" sz="1900" dirty="0" err="1"/>
              <a:t>Entity</a:t>
            </a:r>
            <a:r>
              <a:rPr lang="ru-RU" sz="1900" dirty="0"/>
              <a:t> </a:t>
            </a:r>
            <a:r>
              <a:rPr lang="ru-RU" sz="1900" dirty="0" err="1"/>
              <a:t>Framework</a:t>
            </a:r>
            <a:r>
              <a:rPr lang="ru-RU" sz="1900" dirty="0"/>
              <a:t>, нам нужен посредник - контекст данных</a:t>
            </a:r>
            <a:r>
              <a:rPr lang="ru-RU" sz="1900" dirty="0" smtClean="0"/>
              <a:t>.</a:t>
            </a:r>
            <a:r>
              <a:rPr lang="en-US" sz="1900" dirty="0" smtClean="0"/>
              <a:t> </a:t>
            </a:r>
            <a:r>
              <a:rPr lang="ru-RU" sz="1900" b="1" dirty="0" smtClean="0"/>
              <a:t>Контекст </a:t>
            </a:r>
            <a:r>
              <a:rPr lang="ru-RU" sz="1900" b="1" dirty="0"/>
              <a:t>данных</a:t>
            </a:r>
            <a:r>
              <a:rPr lang="ru-RU" sz="1900" dirty="0"/>
              <a:t> представляет собой класс, производный от класса </a:t>
            </a:r>
            <a:r>
              <a:rPr lang="ru-RU" sz="1900" dirty="0" err="1"/>
              <a:t>DbContext</a:t>
            </a:r>
            <a:r>
              <a:rPr lang="ru-RU" sz="1900" dirty="0"/>
              <a:t>. Контекст данных содержит одно или несколько свойств типа </a:t>
            </a:r>
            <a:r>
              <a:rPr lang="ru-RU" sz="1900" dirty="0" err="1"/>
              <a:t>DbSet</a:t>
            </a:r>
            <a:r>
              <a:rPr lang="ru-RU" sz="1900" dirty="0"/>
              <a:t>&lt;T&gt;, где T представляет тип объекта, хранящегося в базе данных. </a:t>
            </a:r>
            <a:endParaRPr lang="en-US" sz="19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EF_LINQ.Models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System.Data.Entity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toplivoEntities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DbContext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toplivoEntities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: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"name=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toplivoEntities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Fuel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Fuels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Operation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Operations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Tank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Tanks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OnModelCreating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DbModelBuilder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//throw new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UnintentionalCodeFirstException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 Core. </a:t>
            </a:r>
            <a:r>
              <a:rPr lang="ru-RU" dirty="0" smtClean="0"/>
              <a:t>Класс контекста данных.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2008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3200" dirty="0"/>
              <a:t>Для взаимодействия с базой данных для контекста данных должна быть определена конфигурация подключения. Для ее установки можно применять два способа:</a:t>
            </a:r>
          </a:p>
          <a:p>
            <a:r>
              <a:rPr lang="ru-RU" sz="3200" dirty="0"/>
              <a:t>Переопределение у класса контекста данных метода </a:t>
            </a:r>
            <a:r>
              <a:rPr lang="ru-RU" sz="3200" b="1" dirty="0" err="1"/>
              <a:t>OnConfiguring</a:t>
            </a:r>
            <a:r>
              <a:rPr lang="ru-RU" sz="3200" dirty="0"/>
              <a:t>()</a:t>
            </a:r>
          </a:p>
          <a:p>
            <a:r>
              <a:rPr lang="ru-RU" sz="3200" dirty="0"/>
              <a:t>Передача конфигурации в конструктор базового класса </a:t>
            </a:r>
            <a:r>
              <a:rPr lang="ru-RU" sz="3200" b="1" dirty="0" err="1"/>
              <a:t>DbContext</a:t>
            </a:r>
            <a:endParaRPr lang="ru-RU" sz="3200" b="1" dirty="0"/>
          </a:p>
          <a:p>
            <a:pPr marL="0" indent="0">
              <a:buNone/>
            </a:pPr>
            <a:r>
              <a:rPr lang="ru-RU" sz="2800" dirty="0" smtClean="0"/>
              <a:t> </a:t>
            </a:r>
            <a:endParaRPr lang="en-US" sz="2800" dirty="0" smtClean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8647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 Core. </a:t>
            </a:r>
            <a:r>
              <a:rPr lang="ru-RU" dirty="0" smtClean="0"/>
              <a:t>Класс контекста данных.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20085"/>
          </a:xfrm>
        </p:spPr>
        <p:txBody>
          <a:bodyPr rtlCol="0">
            <a:normAutofit/>
          </a:bodyPr>
          <a:lstStyle/>
          <a:p>
            <a:r>
              <a:rPr lang="ru-RU" sz="2400" dirty="0" smtClean="0"/>
              <a:t>Переопределение </a:t>
            </a:r>
            <a:r>
              <a:rPr lang="ru-RU" sz="2400" dirty="0"/>
              <a:t>у класса контекста данных метода </a:t>
            </a:r>
            <a:r>
              <a:rPr lang="ru-RU" sz="2400" b="1" dirty="0" err="1"/>
              <a:t>OnConfiguring</a:t>
            </a:r>
            <a:r>
              <a:rPr lang="ru-RU" sz="2400" dirty="0"/>
              <a:t>()</a:t>
            </a:r>
          </a:p>
          <a:p>
            <a:pPr marL="0" indent="0">
              <a:buNone/>
            </a:pPr>
            <a:r>
              <a:rPr lang="ru-RU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FuelContext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DbContext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Fuel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Fuels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Operation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Operations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Tank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Tanks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OnConfiguring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UseSqlServer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@"Server=(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localdb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)\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mssqllocaldb;Database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toplivo;Trusted_Connection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=True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;"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trike="noStrike" spc="-1">
                <a:solidFill>
                  <a:srgbClr val="820101"/>
                </a:solidFill>
                <a:latin typeface="Arial"/>
                <a:ea typeface="Tahoma"/>
              </a:rPr>
              <a:t>.NET Core и .NET Standard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0" y="1008000"/>
            <a:ext cx="39240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just">
              <a:lnSpc>
                <a:spcPct val="100000"/>
              </a:lnSpc>
              <a:spcBef>
                <a:spcPts val="360"/>
              </a:spcBef>
            </a:pPr>
            <a:endParaRPr lang="ru-RU" sz="18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360"/>
              </a:spcBef>
              <a:buClr>
                <a:srgbClr val="820101"/>
              </a:buClr>
              <a:buSzPct val="140000"/>
              <a:buFont typeface="Wingdings" charset="2"/>
              <a:buChar char=""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.NET Core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— это самая новая реализация .NET. Это проект Open Source с версиями для нескольких ОС. .NET Core позволяет создавать кроссплатформенные консольные приложения, а также приложения и облачные службы ASP.NET Core.</a:t>
            </a:r>
            <a:endParaRPr lang="ru-RU" sz="18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360"/>
              </a:spcBef>
              <a:buClr>
                <a:srgbClr val="820101"/>
              </a:buClr>
              <a:buSzPct val="140000"/>
              <a:buFont typeface="Wingdings" charset="2"/>
              <a:buChar char=""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.NET Standard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— это набор базовых API (другое их название — BCL, библиотека базовых классов), которые должны поддерживаться во всех реализациях .NET. .NET Standard позволяет создавать библиотеки, подходящие для любых приложений .NET, вне зависимости от реализации .NET или операционной системы, в которой они выполняются.</a:t>
            </a:r>
            <a:endParaRPr lang="ru-RU" sz="18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360"/>
              </a:spcBef>
              <a:buClr>
                <a:srgbClr val="820101"/>
              </a:buClr>
              <a:buSzPct val="140000"/>
              <a:buFont typeface="Wingdings" charset="2"/>
              <a:buChar char=""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Base Class Library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, или так называемая .NET FCL (англ. Framework Class Library), сокращённо BCL — стандартная библиотека классов платформы «.NET Framework». Программы, написанные на любом из языков, поддерживающих платформу .NET, могут пользоваться классами и методами BCL — создавать объекты классов, вызывать их методы, наследовать необходимые классы BCL и т. д.</a:t>
            </a:r>
            <a:endParaRPr lang="ru-RU" sz="1800" b="0" strike="noStrike" spc="-1">
              <a:latin typeface="Arial"/>
            </a:endParaRPr>
          </a:p>
          <a:p>
            <a:pPr marL="285840" indent="-285120" algn="just">
              <a:lnSpc>
                <a:spcPct val="100000"/>
              </a:lnSpc>
              <a:spcBef>
                <a:spcPts val="320"/>
              </a:spcBef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F285FC-1EAE-4D64-BA9E-37BC012FF9BC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4</a:t>
            </a:fld>
            <a:endParaRPr lang="ru-RU" sz="1000" b="0" strike="noStrike" spc="-1">
              <a:latin typeface="Arial"/>
            </a:endParaRPr>
          </a:p>
        </p:txBody>
      </p:sp>
      <p:pic>
        <p:nvPicPr>
          <p:cNvPr id="335" name="Рисунок 334"/>
          <p:cNvPicPr/>
          <p:nvPr/>
        </p:nvPicPr>
        <p:blipFill>
          <a:blip r:embed="rId3"/>
          <a:stretch/>
        </p:blipFill>
        <p:spPr>
          <a:xfrm>
            <a:off x="4168440" y="1152000"/>
            <a:ext cx="4975200" cy="367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12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подключения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89038"/>
            <a:ext cx="9036496" cy="53117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400" dirty="0"/>
              <a:t>Строка подключения разбивается на несколько частей:</a:t>
            </a:r>
          </a:p>
          <a:p>
            <a:r>
              <a:rPr lang="ru-RU" sz="2400" b="1" dirty="0" err="1"/>
              <a:t>Server</a:t>
            </a:r>
            <a:r>
              <a:rPr lang="ru-RU" sz="2400" dirty="0"/>
              <a:t>: название сервера. В данном случае используется специальный движок MS SQL </a:t>
            </a:r>
            <a:r>
              <a:rPr lang="ru-RU" sz="2400" dirty="0" err="1"/>
              <a:t>Server</a:t>
            </a:r>
            <a:r>
              <a:rPr lang="ru-RU" sz="2400" dirty="0"/>
              <a:t> - </a:t>
            </a:r>
            <a:r>
              <a:rPr lang="ru-RU" sz="2400" dirty="0" err="1"/>
              <a:t>localdb</a:t>
            </a:r>
            <a:r>
              <a:rPr lang="ru-RU" sz="2400" dirty="0"/>
              <a:t>, который предназначен специально для нужд разработки. Для полноценного MS SQL </a:t>
            </a:r>
            <a:r>
              <a:rPr lang="ru-RU" sz="2400" dirty="0" err="1"/>
              <a:t>Server</a:t>
            </a:r>
            <a:r>
              <a:rPr lang="ru-RU" sz="2400" dirty="0"/>
              <a:t> </a:t>
            </a:r>
            <a:r>
              <a:rPr lang="ru-RU" sz="2400" dirty="0" err="1"/>
              <a:t>Express</a:t>
            </a:r>
            <a:r>
              <a:rPr lang="ru-RU" sz="2400" dirty="0"/>
              <a:t> этот параметр, как правило, имеет значение .\SQLEXPRESS</a:t>
            </a:r>
          </a:p>
          <a:p>
            <a:r>
              <a:rPr lang="ru-RU" sz="2400" b="1" dirty="0" err="1"/>
              <a:t>Database</a:t>
            </a:r>
            <a:r>
              <a:rPr lang="ru-RU" sz="2400" dirty="0"/>
              <a:t>: название файла базы данных без расширения </a:t>
            </a:r>
            <a:r>
              <a:rPr lang="ru-RU" sz="2400" dirty="0" err="1"/>
              <a:t>mdf</a:t>
            </a:r>
            <a:endParaRPr lang="ru-RU" sz="2400" dirty="0"/>
          </a:p>
          <a:p>
            <a:r>
              <a:rPr lang="ru-RU" sz="2400" b="1" dirty="0" err="1"/>
              <a:t>Trusted_Connection</a:t>
            </a:r>
            <a:r>
              <a:rPr lang="ru-RU" sz="2400" dirty="0"/>
              <a:t>: устанавливает проверку подлинности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184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 Core. </a:t>
            </a:r>
            <a:r>
              <a:rPr lang="ru-RU" dirty="0" smtClean="0"/>
              <a:t>Класс контекста данных.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20085"/>
          </a:xfrm>
        </p:spPr>
        <p:txBody>
          <a:bodyPr rtlCol="0">
            <a:noAutofit/>
          </a:bodyPr>
          <a:lstStyle/>
          <a:p>
            <a:r>
              <a:rPr lang="ru-RU" sz="2000" dirty="0" smtClean="0"/>
              <a:t>Передача </a:t>
            </a:r>
            <a:r>
              <a:rPr lang="ru-RU" sz="2000" dirty="0"/>
              <a:t>конфигурации в конструктор базового класса </a:t>
            </a:r>
            <a:r>
              <a:rPr lang="ru-RU" sz="2000" b="1" dirty="0" err="1" smtClean="0"/>
              <a:t>DbContext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/>
              </a:rPr>
              <a:t>FuelContext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DbContext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DbSet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&lt;Fuel&gt; Fuels 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DbSet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&lt;Operation&gt; Operations {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DbSet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&lt;Tank&gt; Tanks {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FuelContext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DbContextOptions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FuelContext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&gt; options):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(options)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{}        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2000" dirty="0"/>
              <a:t>Использование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DbContextOptionsBuilder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FuelContext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&gt;();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options =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UseSqlServer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/>
              </a:rPr>
              <a:t>@"Server=.\\</a:t>
            </a:r>
            <a:r>
              <a:rPr lang="en-US" sz="1600" b="1" dirty="0" err="1">
                <a:solidFill>
                  <a:srgbClr val="800000"/>
                </a:solidFill>
                <a:latin typeface="Consolas"/>
              </a:rPr>
              <a:t>sqlexpress;Database</a:t>
            </a:r>
            <a:r>
              <a:rPr lang="en-US" sz="1600" b="1" dirty="0">
                <a:solidFill>
                  <a:srgbClr val="800000"/>
                </a:solidFill>
                <a:latin typeface="Consolas"/>
              </a:rPr>
              <a:t>=</a:t>
            </a:r>
            <a:r>
              <a:rPr lang="en-US" sz="1600" b="1" dirty="0" err="1">
                <a:solidFill>
                  <a:srgbClr val="800000"/>
                </a:solidFill>
                <a:latin typeface="Consolas"/>
              </a:rPr>
              <a:t>toplivoEF;Trusted_Connection</a:t>
            </a:r>
            <a:r>
              <a:rPr lang="en-US" sz="1600" b="1" dirty="0">
                <a:solidFill>
                  <a:srgbClr val="800000"/>
                </a:solidFill>
                <a:latin typeface="Consolas"/>
              </a:rPr>
              <a:t>=True;"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Options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FuelContext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FuelContext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(options))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b="1" dirty="0" smtClean="0">
                <a:solidFill>
                  <a:srgbClr val="008000"/>
                </a:solidFill>
                <a:latin typeface="Consolas"/>
              </a:rPr>
              <a:t>         //</a:t>
            </a:r>
            <a:r>
              <a:rPr lang="ru-RU" sz="1600" b="1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sz="1600" b="1" dirty="0" smtClean="0">
                <a:solidFill>
                  <a:srgbClr val="008000"/>
                </a:solidFill>
                <a:latin typeface="Consolas"/>
              </a:rPr>
              <a:t>что-то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1066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Отношения между </a:t>
            </a:r>
            <a:r>
              <a:rPr lang="ru-RU" dirty="0" smtClean="0"/>
              <a:t>моделями</a:t>
            </a:r>
            <a:r>
              <a:rPr lang="en-US" dirty="0" smtClean="0"/>
              <a:t>. </a:t>
            </a:r>
            <a:r>
              <a:rPr lang="ru-RU" dirty="0"/>
              <a:t>Внешние ключи и навигационные свойства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8025" y="1376588"/>
            <a:ext cx="4462364" cy="53117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По </a:t>
            </a:r>
            <a:r>
              <a:rPr lang="ru-RU" sz="1600" dirty="0"/>
              <a:t>умолчанию название внешнего ключа должно принимать одно из следующих вариантов имени:</a:t>
            </a:r>
          </a:p>
          <a:p>
            <a:r>
              <a:rPr lang="ru-RU" sz="1600" i="1" dirty="0" err="1"/>
              <a:t>Имя_навигационного_свойства+Имя</a:t>
            </a:r>
            <a:r>
              <a:rPr lang="ru-RU" sz="1600" i="1" dirty="0"/>
              <a:t> ключа из связанной сущности </a:t>
            </a:r>
            <a:r>
              <a:rPr lang="ru-RU" sz="1600" dirty="0"/>
              <a:t>- в нашем случае имя навигационного свойства </a:t>
            </a:r>
            <a:r>
              <a:rPr lang="ru-RU" sz="1600" dirty="0" err="1"/>
              <a:t>Team</a:t>
            </a:r>
            <a:r>
              <a:rPr lang="ru-RU" sz="1600" dirty="0"/>
              <a:t>, а ключа из модели </a:t>
            </a:r>
            <a:r>
              <a:rPr lang="ru-RU" sz="1600" dirty="0" err="1"/>
              <a:t>Team</a:t>
            </a:r>
            <a:r>
              <a:rPr lang="ru-RU" sz="1600" dirty="0"/>
              <a:t> - </a:t>
            </a:r>
            <a:r>
              <a:rPr lang="ru-RU" sz="1600" dirty="0" err="1"/>
              <a:t>Id</a:t>
            </a:r>
            <a:r>
              <a:rPr lang="ru-RU" sz="1600" dirty="0"/>
              <a:t>, поэтому в нашем случае нам надо обозвать свойство </a:t>
            </a:r>
            <a:r>
              <a:rPr lang="ru-RU" sz="1600" dirty="0" err="1"/>
              <a:t>TeamId</a:t>
            </a:r>
            <a:r>
              <a:rPr lang="ru-RU" sz="1600" dirty="0"/>
              <a:t>, что собственно и было сделано в вышеприведенном коде.</a:t>
            </a:r>
          </a:p>
          <a:p>
            <a:r>
              <a:rPr lang="ru-RU" sz="1600" i="1" dirty="0" err="1"/>
              <a:t>Имя_класса_связанной_сущности+Имя</a:t>
            </a:r>
            <a:r>
              <a:rPr lang="ru-RU" sz="1600" i="1" dirty="0"/>
              <a:t> ключа из связанной сущности</a:t>
            </a:r>
            <a:r>
              <a:rPr lang="ru-RU" sz="1600" dirty="0"/>
              <a:t> - в нашем случае класс </a:t>
            </a:r>
            <a:r>
              <a:rPr lang="ru-RU" sz="1600" dirty="0" err="1"/>
              <a:t>Team</a:t>
            </a:r>
            <a:r>
              <a:rPr lang="ru-RU" sz="1600" dirty="0"/>
              <a:t>, а имя ключа из модели </a:t>
            </a:r>
            <a:r>
              <a:rPr lang="ru-RU" sz="1600" dirty="0" err="1"/>
              <a:t>Team</a:t>
            </a:r>
            <a:r>
              <a:rPr lang="ru-RU" sz="1600" dirty="0"/>
              <a:t> - </a:t>
            </a:r>
            <a:r>
              <a:rPr lang="ru-RU" sz="1600" dirty="0" err="1"/>
              <a:t>Id</a:t>
            </a:r>
            <a:r>
              <a:rPr lang="ru-RU" sz="1600" dirty="0"/>
              <a:t>, поэтому опять же в этом случае получается </a:t>
            </a:r>
            <a:r>
              <a:rPr lang="ru-RU" sz="1600" dirty="0" err="1" smtClean="0"/>
              <a:t>TeamId</a:t>
            </a:r>
            <a:endParaRPr lang="ru-RU" sz="1600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5094510" cy="326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13590" y="1376588"/>
            <a:ext cx="4707362" cy="15114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1800" dirty="0" smtClean="0"/>
              <a:t>Для связей между моделями в </a:t>
            </a:r>
            <a:r>
              <a:rPr lang="ru-RU" sz="1800" dirty="0" err="1" smtClean="0"/>
              <a:t>Entity</a:t>
            </a:r>
            <a:r>
              <a:rPr lang="ru-RU" sz="1800" dirty="0" smtClean="0"/>
              <a:t> </a:t>
            </a:r>
            <a:r>
              <a:rPr lang="ru-RU" sz="1800" dirty="0" err="1" smtClean="0"/>
              <a:t>Framework</a:t>
            </a:r>
            <a:r>
              <a:rPr lang="ru-RU" sz="1800" dirty="0" smtClean="0"/>
              <a:t> </a:t>
            </a:r>
            <a:r>
              <a:rPr lang="ru-RU" sz="1800" dirty="0" err="1" smtClean="0"/>
              <a:t>Core</a:t>
            </a:r>
            <a:r>
              <a:rPr lang="ru-RU" sz="1800" dirty="0" smtClean="0"/>
              <a:t> применяются внешние ключи и навигационные свойства.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79830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Отношения между </a:t>
            </a:r>
            <a:r>
              <a:rPr lang="ru-RU" dirty="0" smtClean="0"/>
              <a:t>моделями</a:t>
            </a:r>
            <a:r>
              <a:rPr lang="en-US" dirty="0" smtClean="0"/>
              <a:t>. </a:t>
            </a:r>
            <a:r>
              <a:rPr lang="ru-RU" dirty="0"/>
              <a:t>Каскадное удаление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3590" y="1376588"/>
            <a:ext cx="4126362" cy="25564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Каскадное удаление представляет автоматическое удаление зависимой сущности после удаления главной.</a:t>
            </a:r>
          </a:p>
          <a:p>
            <a:r>
              <a:rPr lang="ru-RU" sz="1800" dirty="0"/>
              <a:t>По умолчанию для сущностей применяется каскадное удаление, если наличие связанной сущности обязательно.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38" y="980728"/>
            <a:ext cx="483009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0" y="4869160"/>
            <a:ext cx="872732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791428"/>
            <a:ext cx="90364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Здесь свойство внешнего ключа имеет тип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оно не допускает значения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null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и требует наличия конкретного значения -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связанного объекта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То есть для объекта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Player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обязательно необходимо наличия связанного объекта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Поэтому сгенерированная таблица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Players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будет иметь код:</a:t>
            </a:r>
          </a:p>
        </p:txBody>
      </p:sp>
    </p:spTree>
    <p:extLst>
      <p:ext uri="{BB962C8B-B14F-4D97-AF65-F5344CB8AC3E}">
        <p14:creationId xmlns:p14="http://schemas.microsoft.com/office/powerpoint/2010/main" val="1470109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Загрузка связанных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-108520" y="1219200"/>
            <a:ext cx="8338120" cy="48006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Через навигационные свойства мы можем загружать связанные данные. И здесь у нас две стратегии загрузки:</a:t>
            </a:r>
          </a:p>
          <a:p>
            <a:r>
              <a:rPr lang="ru-RU" sz="2000" b="1" dirty="0" err="1"/>
              <a:t>Eager</a:t>
            </a:r>
            <a:r>
              <a:rPr lang="ru-RU" sz="2000" b="1" dirty="0"/>
              <a:t> </a:t>
            </a:r>
            <a:r>
              <a:rPr lang="ru-RU" sz="2000" b="1" dirty="0" err="1"/>
              <a:t>loading</a:t>
            </a:r>
            <a:r>
              <a:rPr lang="ru-RU" sz="2000" b="1" dirty="0"/>
              <a:t> </a:t>
            </a:r>
            <a:r>
              <a:rPr lang="ru-RU" sz="2000" dirty="0"/>
              <a:t>(жадная загрузка</a:t>
            </a:r>
            <a:r>
              <a:rPr lang="ru-RU" sz="2000" dirty="0" smtClean="0"/>
              <a:t>)</a:t>
            </a:r>
            <a:r>
              <a:rPr lang="en-US" sz="2000" dirty="0" smtClean="0"/>
              <a:t> - </a:t>
            </a:r>
            <a:r>
              <a:rPr lang="ru-RU" sz="2000" dirty="0"/>
              <a:t>позволяет указать в запросе какие связанные данные нужно загрузить при выполнении запроса. Д</a:t>
            </a:r>
            <a:r>
              <a:rPr lang="ru-RU" sz="2000" dirty="0" smtClean="0"/>
              <a:t>ля </a:t>
            </a:r>
            <a:r>
              <a:rPr lang="ru-RU" sz="2000" dirty="0"/>
              <a:t>этих целей используется </a:t>
            </a:r>
            <a:r>
              <a:rPr lang="ru-RU" sz="2000" i="1" dirty="0"/>
              <a:t>метод </a:t>
            </a:r>
            <a:r>
              <a:rPr lang="ru-RU" sz="2000" i="1" dirty="0" err="1"/>
              <a:t>Include</a:t>
            </a:r>
            <a:r>
              <a:rPr lang="ru-RU" sz="2000" i="1" dirty="0" smtClean="0"/>
              <a:t>()</a:t>
            </a:r>
            <a:r>
              <a:rPr lang="en-US" sz="2000" dirty="0" smtClean="0"/>
              <a:t>.</a:t>
            </a:r>
            <a:r>
              <a:rPr lang="ru-RU" sz="2000" dirty="0" smtClean="0"/>
              <a:t> Благодаря </a:t>
            </a:r>
            <a:r>
              <a:rPr lang="ru-RU" sz="2000" dirty="0"/>
              <a:t>этому, когда в коде вы будете ссылаться на связанную таблицу через навигационное свойство, SQL-запрос не будет направляться в базу данных, т.к. связанные данные уже будут загружены при первом запросе. </a:t>
            </a:r>
          </a:p>
          <a:p>
            <a:r>
              <a:rPr lang="ru-RU" sz="2000" b="1" dirty="0" err="1"/>
              <a:t>Explicit</a:t>
            </a:r>
            <a:r>
              <a:rPr lang="ru-RU" sz="2000" b="1" dirty="0"/>
              <a:t> </a:t>
            </a:r>
            <a:r>
              <a:rPr lang="ru-RU" sz="2000" b="1" dirty="0" err="1"/>
              <a:t>loading</a:t>
            </a:r>
            <a:r>
              <a:rPr lang="ru-RU" sz="2000" b="1" dirty="0"/>
              <a:t> </a:t>
            </a:r>
            <a:r>
              <a:rPr lang="ru-RU" sz="2000" dirty="0"/>
              <a:t>(явная загрузка</a:t>
            </a:r>
            <a:r>
              <a:rPr lang="ru-RU" sz="2000" dirty="0" smtClean="0"/>
              <a:t>)</a:t>
            </a:r>
            <a:r>
              <a:rPr lang="en-US" sz="2000" dirty="0" smtClean="0"/>
              <a:t> - </a:t>
            </a:r>
            <a:r>
              <a:rPr lang="ru-RU" sz="2000" dirty="0"/>
              <a:t>при вызове навигационного свойства связанного класса, эта загрузка не приводит к автоматическому извлечению связанных данных, вы должны явно вызвать </a:t>
            </a:r>
            <a:r>
              <a:rPr lang="ru-RU" sz="2000" i="1" dirty="0"/>
              <a:t>метод </a:t>
            </a:r>
            <a:r>
              <a:rPr lang="ru-RU" sz="2000" i="1" dirty="0" err="1"/>
              <a:t>Load</a:t>
            </a:r>
            <a:r>
              <a:rPr lang="ru-RU" sz="2000" i="1" dirty="0"/>
              <a:t>()</a:t>
            </a:r>
            <a:r>
              <a:rPr lang="ru-RU" sz="2000" dirty="0"/>
              <a:t>, если хотите загрузить связанные данные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8351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 </a:t>
            </a:r>
            <a:r>
              <a:rPr lang="ru-RU" dirty="0" err="1"/>
              <a:t>Eager</a:t>
            </a:r>
            <a:r>
              <a:rPr lang="ru-RU" dirty="0"/>
              <a:t> </a:t>
            </a:r>
            <a:r>
              <a:rPr lang="ru-RU" dirty="0" err="1"/>
              <a:t>loading</a:t>
            </a:r>
            <a:r>
              <a:rPr lang="ru-RU" dirty="0"/>
              <a:t> (жадная загрузка)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124744"/>
            <a:ext cx="8338120" cy="48006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err="1"/>
              <a:t>Eager</a:t>
            </a:r>
            <a:r>
              <a:rPr lang="ru-RU" sz="2000" dirty="0"/>
              <a:t> </a:t>
            </a:r>
            <a:r>
              <a:rPr lang="ru-RU" sz="2000" dirty="0" err="1"/>
              <a:t>loading</a:t>
            </a:r>
            <a:r>
              <a:rPr lang="ru-RU" sz="2000" dirty="0"/>
              <a:t> позволяет загружать связанные данные с помощью метода </a:t>
            </a:r>
            <a:r>
              <a:rPr lang="ru-RU" sz="2000" dirty="0" err="1"/>
              <a:t>Include</a:t>
            </a:r>
            <a:r>
              <a:rPr lang="ru-RU" sz="2000" dirty="0"/>
              <a:t>(), в который передается навигационное свойство.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AutoShape 2" descr="screens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508"/>
            <a:ext cx="4788024" cy="483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02834"/>
            <a:ext cx="6364447" cy="1522194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28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 </a:t>
            </a:r>
            <a:r>
              <a:rPr lang="ru-RU" dirty="0" err="1"/>
              <a:t>Eager</a:t>
            </a:r>
            <a:r>
              <a:rPr lang="ru-RU" dirty="0"/>
              <a:t> </a:t>
            </a:r>
            <a:r>
              <a:rPr lang="ru-RU" dirty="0" err="1"/>
              <a:t>loading</a:t>
            </a:r>
            <a:r>
              <a:rPr lang="ru-RU" dirty="0"/>
              <a:t> (жадная загрузка)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124744"/>
            <a:ext cx="8338120" cy="48006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err="1"/>
              <a:t>Eager</a:t>
            </a:r>
            <a:r>
              <a:rPr lang="ru-RU" sz="2000" dirty="0"/>
              <a:t> </a:t>
            </a:r>
            <a:r>
              <a:rPr lang="ru-RU" sz="2000" dirty="0" err="1"/>
              <a:t>loading</a:t>
            </a:r>
            <a:r>
              <a:rPr lang="ru-RU" sz="2000" dirty="0"/>
              <a:t> позволяет загружать связанные данные с помощью метода </a:t>
            </a:r>
            <a:r>
              <a:rPr lang="ru-RU" sz="2000" dirty="0" err="1"/>
              <a:t>Include</a:t>
            </a:r>
            <a:r>
              <a:rPr lang="ru-RU" sz="2000" dirty="0"/>
              <a:t>(), в который передается навигационное свойство.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AutoShape 2" descr="screens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5" y="1844824"/>
            <a:ext cx="7763348" cy="287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13176"/>
            <a:ext cx="3708439" cy="122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48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 </a:t>
            </a:r>
            <a:r>
              <a:rPr lang="en-US" dirty="0"/>
              <a:t>Explicit </a:t>
            </a:r>
            <a:r>
              <a:rPr lang="en-US" dirty="0" smtClean="0"/>
              <a:t>loading</a:t>
            </a:r>
            <a:r>
              <a:rPr lang="ru-RU" dirty="0" smtClean="0"/>
              <a:t> (явная загрузка</a:t>
            </a:r>
            <a:r>
              <a:rPr lang="ru-RU" dirty="0"/>
              <a:t>)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896544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err="1"/>
              <a:t>Explicit</a:t>
            </a:r>
            <a:r>
              <a:rPr lang="ru-RU" sz="1600" dirty="0"/>
              <a:t> </a:t>
            </a:r>
            <a:r>
              <a:rPr lang="ru-RU" sz="1600" dirty="0" err="1"/>
              <a:t>loading</a:t>
            </a:r>
            <a:r>
              <a:rPr lang="ru-RU" sz="1600" dirty="0"/>
              <a:t> предполагает явную загрузку данных с помощью метода </a:t>
            </a:r>
            <a:r>
              <a:rPr lang="ru-RU" sz="1600" dirty="0" err="1"/>
              <a:t>Load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r>
              <a:rPr lang="ru-RU" sz="1600" dirty="0"/>
              <a:t>Выражение </a:t>
            </a:r>
            <a:r>
              <a:rPr lang="ru-RU" sz="1600" dirty="0" err="1"/>
              <a:t>db.Players.Where</a:t>
            </a:r>
            <a:r>
              <a:rPr lang="ru-RU" sz="1600" dirty="0"/>
              <a:t>(p=&gt;</a:t>
            </a:r>
            <a:r>
              <a:rPr lang="ru-RU" sz="1600" dirty="0" err="1"/>
              <a:t>p.Id</a:t>
            </a:r>
            <a:r>
              <a:rPr lang="ru-RU" sz="1600" dirty="0"/>
              <a:t>==</a:t>
            </a:r>
            <a:r>
              <a:rPr lang="ru-RU" sz="1600" dirty="0" err="1"/>
              <a:t>team.Id</a:t>
            </a:r>
            <a:r>
              <a:rPr lang="ru-RU" sz="1600" dirty="0"/>
              <a:t>).</a:t>
            </a:r>
            <a:r>
              <a:rPr lang="ru-RU" sz="1600" dirty="0" err="1"/>
              <a:t>Load</a:t>
            </a:r>
            <a:r>
              <a:rPr lang="ru-RU" sz="1600" dirty="0"/>
              <a:t>() загружает всех игроков в контекст. После этого нам не надо подгружать связанные данные, так как они уже есть в контексте.</a:t>
            </a:r>
          </a:p>
          <a:p>
            <a:r>
              <a:rPr lang="ru-RU" sz="1600" dirty="0"/>
              <a:t>Важно, что здесь подгружаются только те игроки, которые непосредственно связаны с командой. Если нам надо загрузить в контекст вообще все объекты из таблицы </a:t>
            </a:r>
            <a:r>
              <a:rPr lang="ru-RU" sz="1600" dirty="0" err="1"/>
              <a:t>Players</a:t>
            </a:r>
            <a:r>
              <a:rPr lang="ru-RU" sz="1600" dirty="0"/>
              <a:t>, то можно было бы использовать следующее выражение </a:t>
            </a:r>
            <a:r>
              <a:rPr lang="ru-RU" sz="1600" dirty="0" err="1"/>
              <a:t>db.Players.Load</a:t>
            </a:r>
            <a:r>
              <a:rPr lang="ru-RU" sz="1600" dirty="0"/>
              <a:t>()</a:t>
            </a:r>
          </a:p>
          <a:p>
            <a:r>
              <a:rPr lang="ru-RU" sz="1600" dirty="0"/>
              <a:t>Соответственно, чтобы для игроков стали доступны страны, надо дополнительно загрузить в контекста все объекты </a:t>
            </a:r>
            <a:r>
              <a:rPr lang="ru-RU" sz="1600" dirty="0" err="1"/>
              <a:t>Countries</a:t>
            </a:r>
            <a:r>
              <a:rPr lang="ru-RU" sz="1600" dirty="0"/>
              <a:t>: </a:t>
            </a:r>
            <a:r>
              <a:rPr lang="ru-RU" sz="1600" dirty="0" err="1"/>
              <a:t>db.Countries.Load</a:t>
            </a:r>
            <a:r>
              <a:rPr lang="ru-RU" sz="1600" dirty="0"/>
              <a:t>()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3" name="AutoShape 2" descr="screens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96" y="1484784"/>
            <a:ext cx="676112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164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Связь один-к-одному</a:t>
            </a: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9654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Отношение один к одному предполагает, что главная сущность может ссылаться только на один объект зависимой сущности. В свою очередь, зависимая сущность может ссылаться только на один объект главной сущности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3" name="AutoShape 2" descr="screens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" y="1976134"/>
            <a:ext cx="4317435" cy="434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0" y="1976134"/>
            <a:ext cx="417646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 этой связи между классами сущность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UserProfile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является зависимой по отношению к сущности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И чтобы установить связь одни к одному, у зависимой сущности устанавливается свойство внешний ключ: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UserId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 }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Благодаря этому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Entity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Framework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узнает, что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UserProfile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является зависимой сущностью.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 примеру, в классе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также есть навигационное свойство - ссылка на объект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UserProfile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но при этом внешний ключ отсутствует.</a:t>
            </a:r>
          </a:p>
        </p:txBody>
      </p:sp>
    </p:spTree>
    <p:extLst>
      <p:ext uri="{BB962C8B-B14F-4D97-AF65-F5344CB8AC3E}">
        <p14:creationId xmlns:p14="http://schemas.microsoft.com/office/powerpoint/2010/main" val="2702773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EF. </a:t>
            </a:r>
            <a:r>
              <a:rPr lang="en-US" dirty="0" err="1" smtClean="0"/>
              <a:t>DBSet</a:t>
            </a:r>
            <a:r>
              <a:rPr lang="ru-RU" dirty="0" smtClean="0"/>
              <a:t>.</a:t>
            </a:r>
            <a:r>
              <a:rPr lang="en-US" dirty="0"/>
              <a:t> </a:t>
            </a:r>
            <a:r>
              <a:rPr lang="ru-RU" dirty="0" smtClean="0"/>
              <a:t>Отображение таблицы на стороне отношения «один»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89038"/>
            <a:ext cx="9036496" cy="53117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Fuel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Fuel()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Operations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Operation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FuelID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StringLength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(50)]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FuelType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FuelDensity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Operation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Operations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384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trike="noStrike" spc="-1">
                <a:solidFill>
                  <a:srgbClr val="820101"/>
                </a:solidFill>
                <a:latin typeface="Arial"/>
                <a:ea typeface="Tahoma"/>
              </a:rPr>
              <a:t>.NET Core и .NET Standard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0" y="1008000"/>
            <a:ext cx="9143280" cy="12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20" algn="just">
              <a:lnSpc>
                <a:spcPct val="100000"/>
              </a:lnSpc>
              <a:spcBef>
                <a:spcPts val="360"/>
              </a:spcBef>
              <a:buClr>
                <a:srgbClr val="820101"/>
              </a:buClr>
              <a:buSzPct val="140000"/>
            </a:pPr>
            <a:r>
              <a:rPr lang="ru-RU" b="0" strike="noStrike" spc="-1" dirty="0">
                <a:solidFill>
                  <a:srgbClr val="000000"/>
                </a:solidFill>
                <a:latin typeface="Arial"/>
              </a:rPr>
              <a:t>Современные приложения часто приходится адаптировать к устройствам различных типов, а значит и к различным реализациям .NET.  В таблице ниже показано, для решения каких задач подходят различные реализации .NET</a:t>
            </a:r>
            <a:r>
              <a:rPr lang="ru-RU" b="0" strike="noStrike" spc="-1" dirty="0" smtClean="0">
                <a:solidFill>
                  <a:srgbClr val="000000"/>
                </a:solidFill>
                <a:latin typeface="Arial"/>
              </a:rPr>
              <a:t>. </a:t>
            </a:r>
            <a:endParaRPr lang="ru-RU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1500" b="0" strike="noStrike" spc="-1" dirty="0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26B507-A63A-4B13-9D99-88440ECA2BEE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5</a:t>
            </a:fld>
            <a:endParaRPr lang="ru-RU" sz="1000" b="0" strike="noStrike" spc="-1">
              <a:latin typeface="Arial"/>
            </a:endParaRPr>
          </a:p>
        </p:txBody>
      </p:sp>
      <p:graphicFrame>
        <p:nvGraphicFramePr>
          <p:cNvPr id="339" name="Table 4"/>
          <p:cNvGraphicFramePr/>
          <p:nvPr>
            <p:extLst>
              <p:ext uri="{D42A27DB-BD31-4B8C-83A1-F6EECF244321}">
                <p14:modId xmlns:p14="http://schemas.microsoft.com/office/powerpoint/2010/main" val="1896538536"/>
              </p:ext>
            </p:extLst>
          </p:nvPr>
        </p:nvGraphicFramePr>
        <p:xfrm>
          <a:off x="0" y="2132856"/>
          <a:ext cx="8837640" cy="4032447"/>
        </p:xfrm>
        <a:graphic>
          <a:graphicData uri="http://schemas.openxmlformats.org/drawingml/2006/table">
            <a:tbl>
              <a:tblPr/>
              <a:tblGrid>
                <a:gridCol w="1429504"/>
                <a:gridCol w="1126272"/>
                <a:gridCol w="1258953"/>
                <a:gridCol w="5022911"/>
              </a:tblGrid>
              <a:tr h="605727">
                <a:tc>
                  <a:txBody>
                    <a:bodyPr/>
                    <a:lstStyle/>
                    <a:p>
                      <a:pPr algn="just"/>
                      <a:r>
                        <a:rPr lang="ru-RU" sz="1600" b="1" strike="noStrike" spc="-1" dirty="0" smtClean="0">
                          <a:latin typeface="Arial"/>
                        </a:rPr>
                        <a:t>Реализация</a:t>
                      </a:r>
                      <a:endParaRPr lang="ru-RU" sz="1600" b="1" strike="noStrike" spc="-1" dirty="0">
                        <a:latin typeface="Arial"/>
                      </a:endParaRPr>
                    </a:p>
                    <a:p>
                      <a:endParaRPr lang="ru-RU" sz="1600" b="1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strike="noStrike" spc="-1" dirty="0">
                          <a:latin typeface="Arial"/>
                        </a:rPr>
                        <a:t>ОС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strike="noStrike" spc="-1" dirty="0" err="1">
                          <a:latin typeface="Arial"/>
                        </a:rPr>
                        <a:t>Open</a:t>
                      </a:r>
                      <a:r>
                        <a:rPr lang="ru-RU" sz="1600" b="1" strike="noStrike" spc="-1" dirty="0">
                          <a:latin typeface="Arial"/>
                        </a:rPr>
                        <a:t> </a:t>
                      </a:r>
                      <a:r>
                        <a:rPr lang="ru-RU" sz="1600" b="1" strike="noStrike" spc="-1" dirty="0" err="1">
                          <a:latin typeface="Arial"/>
                        </a:rPr>
                        <a:t>Source</a:t>
                      </a:r>
                      <a:endParaRPr lang="ru-RU" sz="1600" b="1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strike="noStrike" spc="-1" dirty="0">
                          <a:latin typeface="Arial"/>
                        </a:rPr>
                        <a:t>Назначение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727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.NET Framework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 dirty="0" err="1">
                          <a:latin typeface="Arial"/>
                        </a:rPr>
                        <a:t>Windows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 dirty="0">
                          <a:latin typeface="Arial"/>
                        </a:rPr>
                        <a:t>Нет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 dirty="0">
                          <a:latin typeface="Arial"/>
                        </a:rPr>
                        <a:t>Создание классических </a:t>
                      </a:r>
                      <a:r>
                        <a:rPr lang="ru-RU" sz="1600" b="0" strike="noStrike" spc="-1" dirty="0" err="1">
                          <a:latin typeface="Arial"/>
                        </a:rPr>
                        <a:t>Windows</a:t>
                      </a:r>
                      <a:r>
                        <a:rPr lang="ru-RU" sz="1600" b="0" strike="noStrike" spc="-1" dirty="0">
                          <a:latin typeface="Arial"/>
                        </a:rPr>
                        <a:t>-приложений и веб-приложений ASP.NET для IIS.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6529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.NET Core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Windows, Linux, macOS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Да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 dirty="0">
                          <a:latin typeface="Arial"/>
                        </a:rPr>
                        <a:t>Создание кроссплатформенных консольных приложений, а также веб-приложений и облачных служб ASP.NET </a:t>
                      </a:r>
                      <a:r>
                        <a:rPr lang="ru-RU" sz="1600" b="0" strike="noStrike" spc="-1" dirty="0" err="1">
                          <a:latin typeface="Arial"/>
                        </a:rPr>
                        <a:t>Core</a:t>
                      </a:r>
                      <a:r>
                        <a:rPr lang="ru-RU" sz="16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6529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Xamarin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iOS, Android, macOS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Да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Создание мобильных приложений для iOS и Android, классических приложений для macOS.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07935"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.NET Standard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>
                          <a:latin typeface="Arial"/>
                        </a:rPr>
                        <a:t>Да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strike="noStrike" spc="-1" dirty="0">
                          <a:latin typeface="Arial"/>
                        </a:rPr>
                        <a:t>Создание библиотек, которые можно использовать в любых реализациях .NET, в том числе .NET </a:t>
                      </a:r>
                      <a:r>
                        <a:rPr lang="ru-RU" sz="1600" b="0" strike="noStrike" spc="-1" dirty="0" err="1">
                          <a:latin typeface="Arial"/>
                        </a:rPr>
                        <a:t>Framework</a:t>
                      </a:r>
                      <a:r>
                        <a:rPr lang="ru-RU" sz="1600" b="0" strike="noStrike" spc="-1" dirty="0">
                          <a:latin typeface="Arial"/>
                        </a:rPr>
                        <a:t>, .NET </a:t>
                      </a:r>
                      <a:r>
                        <a:rPr lang="ru-RU" sz="1600" b="0" strike="noStrike" spc="-1" dirty="0" err="1">
                          <a:latin typeface="Arial"/>
                        </a:rPr>
                        <a:t>Core</a:t>
                      </a:r>
                      <a:r>
                        <a:rPr lang="ru-RU" sz="1600" b="0" strike="noStrike" spc="-1" dirty="0">
                          <a:latin typeface="Arial"/>
                        </a:rPr>
                        <a:t> и </a:t>
                      </a:r>
                      <a:r>
                        <a:rPr lang="ru-RU" sz="1600" b="0" strike="noStrike" spc="-1" dirty="0" err="1">
                          <a:latin typeface="Arial"/>
                        </a:rPr>
                        <a:t>Xamarin</a:t>
                      </a:r>
                      <a:r>
                        <a:rPr lang="ru-RU" sz="16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95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EF. </a:t>
            </a:r>
            <a:r>
              <a:rPr lang="en-US" dirty="0" err="1" smtClean="0"/>
              <a:t>DBSet</a:t>
            </a:r>
            <a:r>
              <a:rPr lang="ru-RU" dirty="0" smtClean="0"/>
              <a:t>.</a:t>
            </a:r>
            <a:r>
              <a:rPr lang="en-US" dirty="0"/>
              <a:t> </a:t>
            </a:r>
            <a:r>
              <a:rPr lang="ru-RU" dirty="0" smtClean="0"/>
              <a:t>Отображение таблицы на стороне отношения «многие»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89038"/>
            <a:ext cx="9036496" cy="5311775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EF_LINQ.Models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System.ComponentModel.DataAnnotations.Schema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Operation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OperationID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FuelID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TankID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Inc_Exp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Column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"date"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? Date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Fuel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Tank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Tank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1401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Выборка и проекция из базы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6584" y="1052736"/>
            <a:ext cx="9144000" cy="5664101"/>
          </a:xfrm>
        </p:spPr>
        <p:txBody>
          <a:bodyPr numCol="1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Select(</a:t>
            </a:r>
            <a:r>
              <a:rPr lang="en-US" sz="1400" b="1" dirty="0" err="1">
                <a:solidFill>
                  <a:srgbClr val="2B91AF"/>
                </a:solidFill>
                <a:latin typeface="Consolas"/>
              </a:rPr>
              <a:t>toplivoEntities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4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queryLINQ1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db.Operations.Where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(f =&gt;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f.Inc_Exp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 0 &amp;&amp;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f.Date.Value.Year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== 2016))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OrderBy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(f =&gt;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f.FuelID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.Join(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db.Fuels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f =&gt;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f.FuelID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t =&gt;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t.FuelID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(f, t) =&gt;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f.OperationID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t.FuelType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f.Inc_Exp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f.Date.Value.Month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ru-RU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400" b="1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ru-RU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400" b="1" dirty="0" err="1">
                <a:solidFill>
                  <a:srgbClr val="000000"/>
                </a:solidFill>
                <a:latin typeface="Consolas"/>
              </a:rPr>
              <a:t>comment</a:t>
            </a:r>
            <a:r>
              <a:rPr lang="ru-RU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ru-RU" sz="1400" b="1" dirty="0">
                <a:solidFill>
                  <a:srgbClr val="A31515"/>
                </a:solidFill>
                <a:latin typeface="Consolas"/>
              </a:rPr>
              <a:t>"1. Результат выполнения запроса на выборку отсортированных записей из двух таблиц, удовлетворяющих заданному условию : \r\n"</a:t>
            </a:r>
            <a:r>
              <a:rPr lang="ru-RU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comment += queryLINQ1.ToString();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400" b="1" dirty="0">
                <a:solidFill>
                  <a:srgbClr val="008000"/>
                </a:solidFill>
                <a:latin typeface="Consolas"/>
              </a:rPr>
              <a:t>//для наглядности выводим не более 5 записей</a:t>
            </a:r>
            <a:endParaRPr lang="ru-RU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Print(comment, queryLINQ1.Take(5).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ToList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ru-RU" sz="14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queryLINQ2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db.Operations.Where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(o =&gt; ((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o.Inc_Exp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 (</a:t>
            </a:r>
            <a:r>
              <a:rPr lang="en-US" sz="1400" b="1" dirty="0">
                <a:solidFill>
                  <a:srgbClr val="2B91AF"/>
                </a:solidFill>
                <a:latin typeface="Consolas"/>
              </a:rPr>
              <a:t>Single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?)0) &amp;&amp;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o.Date.Value.Year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== 2016)))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GroupBy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(o =&gt;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o.FuelID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o =&gt;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o.Inc_Exp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    .Select(gr =&gt;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new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1400" b="1" dirty="0" err="1">
                <a:solidFill>
                  <a:srgbClr val="000000"/>
                </a:solidFill>
                <a:latin typeface="Consolas"/>
              </a:rPr>
              <a:t>Код_топлива</a:t>
            </a:r>
            <a:r>
              <a:rPr lang="ru-RU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gr.Key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ru-RU" sz="1400" b="1" dirty="0" err="1">
                <a:solidFill>
                  <a:srgbClr val="000000"/>
                </a:solidFill>
                <a:latin typeface="Consolas"/>
              </a:rPr>
              <a:t>Количества_топлива</a:t>
            </a:r>
            <a:r>
              <a:rPr lang="ru-RU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gr.Sum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ru-RU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  </a:t>
            </a:r>
            <a:r>
              <a:rPr lang="ru-RU" sz="1400" b="1" dirty="0" err="1" smtClean="0">
                <a:solidFill>
                  <a:srgbClr val="000000"/>
                </a:solidFill>
                <a:latin typeface="Consolas"/>
              </a:rPr>
              <a:t>comment</a:t>
            </a:r>
            <a:r>
              <a:rPr lang="ru-RU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ru-RU" sz="1400" b="1" dirty="0">
                <a:solidFill>
                  <a:srgbClr val="A31515"/>
                </a:solidFill>
                <a:latin typeface="Consolas"/>
              </a:rPr>
              <a:t>"2. Результат выполнения запроса на выборку сгруппированных записей из одной таблицы, удовлетворяющих заданному условию, с выполнением групповой операции суммирования : \r\n"</a:t>
            </a:r>
            <a:r>
              <a:rPr lang="ru-RU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comment += queryLINQ2.ToString();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400" b="1" dirty="0">
                <a:solidFill>
                  <a:srgbClr val="008000"/>
                </a:solidFill>
                <a:latin typeface="Consolas"/>
              </a:rPr>
              <a:t>//для наглядности выводим не более 5 записей</a:t>
            </a:r>
            <a:endParaRPr lang="ru-RU" sz="1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            Print(comment, queryLINQ2.Take(5).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ToList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());</a:t>
            </a:r>
            <a:endParaRPr lang="ru-RU" sz="14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sz="14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1139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68952" cy="7159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Добавление.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92093"/>
          </a:xfrm>
        </p:spPr>
        <p:txBody>
          <a:bodyPr numCol="1" rtlCol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Insert(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toplivoEntities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Создать новую емкость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Tank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tank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Tank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TankType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/>
              </a:rPr>
              <a:t>Бочка"</a:t>
            </a:r>
            <a:r>
              <a:rPr lang="ru-RU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TankMaterial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/>
              </a:rPr>
              <a:t>Дерево"</a:t>
            </a:r>
            <a:r>
              <a:rPr lang="ru-RU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TankVolume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30,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TankWeight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100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};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Создать новый вид топлива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Fuel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fuel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Fuel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FuelType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/>
              </a:rPr>
              <a:t>Нитроглицерин"</a:t>
            </a:r>
            <a:r>
              <a:rPr lang="ru-RU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FuelDensity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3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};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143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568952" cy="7159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Добавление.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92093"/>
          </a:xfrm>
        </p:spPr>
        <p:txBody>
          <a:bodyPr numCol="1" rtlCol="0"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	 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Добавить в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DbSet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db.Tanks.Add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(tank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db.Fuels.Add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(fuel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Сохранить изменения в базе данных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Создать новую операцию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Operation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operation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Operation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TankID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tank.TankID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FuelID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fuel.FuelID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Inc_Exp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1000,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Date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.Now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smtClean="0">
                <a:solidFill>
                  <a:srgbClr val="000000"/>
                </a:solidFill>
                <a:latin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Добавить в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DbSet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db.Operations.Add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(operation);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Сохранить изменения в базе данных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14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Удаление.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92093"/>
          </a:xfrm>
        </p:spPr>
        <p:txBody>
          <a:bodyPr numCol="1" rtlCol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Delete(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toplivoEntities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//подлежащие удалению записи в таблице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Tanks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nametank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Бочка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tank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db.Tanks.Where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(c =&gt;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c.TankType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nametank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//подлежащие удалению записи в таблице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Fuels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namefuel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Нитроглицерин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fuel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db.Fuels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    .Where(c =&gt;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c.FuelType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namefuel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//подлежащие удалению записи в связанной таблице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Operations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someOperations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db.Operations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    .Include(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"Tank"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    .Include(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"Fuel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     .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Where(o =&gt; ((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o.Tank.TankType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nametank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 &amp;&amp;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o.Fuel.FuelType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namefuel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en-US" sz="16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882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Удаление.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92093"/>
          </a:xfrm>
        </p:spPr>
        <p:txBody>
          <a:bodyPr numCol="1" rtlCol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//Удаление нескольких записей в таблице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Operations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db.Operations.RemoveRange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someOperations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сохранить изменения в базе данных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db.SaveChanges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//Удаление нескольких записей в таблице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Tanks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и в таблице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Fuels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db.Tanks.RemoveRange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(tank);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db.Fuels.RemoveRange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(fuel);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сохранить изменения в базе данных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db.SaveChanges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}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000" dirty="0">
                <a:latin typeface="Calibri"/>
                <a:ea typeface="Calibri"/>
                <a:cs typeface="Times New Roman"/>
              </a:rPr>
              <a:t> </a:t>
            </a:r>
            <a:endParaRPr lang="ru-RU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882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Обновление.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92093"/>
          </a:xfrm>
        </p:spPr>
        <p:txBody>
          <a:bodyPr numCol="1" rtlCol="0"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Update(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toplivoEntities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//подлежащие обновлению записи в таблице </a:t>
            </a:r>
            <a:r>
              <a:rPr lang="ru-RU" sz="1600" dirty="0" err="1">
                <a:solidFill>
                  <a:srgbClr val="008000"/>
                </a:solidFill>
                <a:latin typeface="Consolas"/>
              </a:rPr>
              <a:t>Tanks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nametank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Бочка"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tank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db.Tanks.Where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 =&gt;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c.TankType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nametank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FirstOrDefault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//обновление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(tank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tank.TankType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Бочка1"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tank.TankMaterial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Дерево1"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//подлежащие обновлению записи в таблице </a:t>
            </a:r>
            <a:r>
              <a:rPr lang="ru-RU" sz="1600" dirty="0" err="1">
                <a:solidFill>
                  <a:srgbClr val="008000"/>
                </a:solidFill>
                <a:latin typeface="Consolas"/>
              </a:rPr>
              <a:t>Fuels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namefuel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Нитроглицерин"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fuel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db.Fuels.Where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 =&gt;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c.FuelType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namefuel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FirstOrDefault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//обновление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(fuel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lvl="0" indent="0">
              <a:buClr>
                <a:srgbClr val="AD0101">
                  <a:lumMod val="75000"/>
                </a:srgbClr>
              </a:buClr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    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fuel.FuelType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Нитроглицерин1"</a:t>
            </a:r>
            <a:r>
              <a:rPr lang="ru-RU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lvl="0" indent="0">
              <a:buClr>
                <a:srgbClr val="AD0101">
                  <a:lumMod val="75000"/>
                </a:srgbClr>
              </a:buClr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    };</a:t>
            </a: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65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Обновление.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92093"/>
          </a:xfrm>
        </p:spPr>
        <p:txBody>
          <a:bodyPr numCol="1" rtlCol="0"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/>
              </a:rPr>
              <a:t>           </a:t>
            </a:r>
            <a:r>
              <a:rPr lang="ru-RU" sz="18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подлежащие обновлению записи в </a:t>
            </a:r>
            <a:r>
              <a:rPr lang="ru-RU" sz="1800" dirty="0" smtClean="0">
                <a:solidFill>
                  <a:srgbClr val="008000"/>
                </a:solidFill>
                <a:latin typeface="Consolas"/>
              </a:rPr>
              <a:t>таблице </a:t>
            </a:r>
            <a:r>
              <a:rPr lang="ru-RU" sz="1800" dirty="0" err="1">
                <a:solidFill>
                  <a:srgbClr val="008000"/>
                </a:solidFill>
                <a:latin typeface="Consolas"/>
              </a:rPr>
              <a:t>Operations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someOperations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db.Operations</a:t>
            </a: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	  .Include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"Tank</a:t>
            </a:r>
            <a:r>
              <a:rPr lang="en-US" sz="18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	  .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Include(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"Fuel"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.Where(o =&gt; ((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o.Tank.TankType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nametank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)) &amp;&amp;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				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o.Fuel.FuelType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namefuel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//обновление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someOperations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op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someOperations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op.Inc_Exp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    };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сохранить изменения в базе данных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ru-RU" sz="1800" dirty="0" smtClean="0">
                <a:solidFill>
                  <a:srgbClr val="000000"/>
                </a:solidFill>
                <a:latin typeface="Consolas"/>
              </a:rPr>
              <a:t>   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65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r>
              <a:rPr lang="ru-RU" dirty="0"/>
              <a:t>Инициализация базы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92093"/>
          </a:xfrm>
        </p:spPr>
        <p:txBody>
          <a:bodyPr numCol="1" rtlCol="0">
            <a:noAutofit/>
          </a:bodyPr>
          <a:lstStyle/>
          <a:p>
            <a:pPr marL="0" indent="0">
              <a:buNone/>
            </a:pPr>
            <a:r>
              <a:rPr lang="ru-RU" sz="2000" dirty="0"/>
              <a:t>Если </a:t>
            </a:r>
            <a:r>
              <a:rPr lang="ru-RU" sz="2000" dirty="0" smtClean="0"/>
              <a:t>необходимо</a:t>
            </a:r>
            <a:r>
              <a:rPr lang="ru-RU" sz="2000" dirty="0"/>
              <a:t>, чтобы при первом обращении база данных уже была заполнена некоторыми начальными значениями, то мы можем произвести ее инициализацию.</a:t>
            </a:r>
          </a:p>
          <a:p>
            <a:pPr marL="0" indent="0">
              <a:buNone/>
            </a:pPr>
            <a:r>
              <a:rPr lang="ru-RU" sz="2000" dirty="0"/>
              <a:t>Инициализация происходит при первом обращении к контексту данных.</a:t>
            </a:r>
          </a:p>
          <a:p>
            <a:pPr marL="0" indent="0">
              <a:buNone/>
            </a:pPr>
            <a:r>
              <a:rPr lang="ru-RU" sz="2000" dirty="0"/>
              <a:t>Для инициализации мы можем использовать один из классов инициализаторов, которые имеются в библиотеке .NET:</a:t>
            </a:r>
          </a:p>
          <a:p>
            <a:r>
              <a:rPr lang="ru-RU" sz="2000" b="1" dirty="0" err="1"/>
              <a:t>CreateDatabaseIfNotExists</a:t>
            </a:r>
            <a:r>
              <a:rPr lang="ru-RU" sz="2000" dirty="0"/>
              <a:t>: инициализатор, используемый по умолчанию. Он не удаляет </a:t>
            </a:r>
            <a:r>
              <a:rPr lang="ru-RU" sz="2000" dirty="0" err="1"/>
              <a:t>автоматчески</a:t>
            </a:r>
            <a:r>
              <a:rPr lang="ru-RU" sz="2000" dirty="0"/>
              <a:t> базу данных и данные, а в случае изменения структуры моделей и контекста данных выбрасывает исключение.</a:t>
            </a:r>
          </a:p>
          <a:p>
            <a:r>
              <a:rPr lang="ru-RU" sz="2000" b="1" dirty="0" err="1"/>
              <a:t>DropCreateDatabaseIfModelChanges</a:t>
            </a:r>
            <a:r>
              <a:rPr lang="ru-RU" sz="2000" dirty="0"/>
              <a:t>: данный инициализатор проверяет на соответствие моделям определения таблиц в базе данных. И если модели не соответствуют определению таблиц, то база данные пересоздается</a:t>
            </a:r>
          </a:p>
          <a:p>
            <a:r>
              <a:rPr lang="ru-RU" sz="2000" b="1" dirty="0" err="1"/>
              <a:t>DropCreateDatabaseAlways</a:t>
            </a:r>
            <a:r>
              <a:rPr lang="ru-RU" sz="2000" dirty="0"/>
              <a:t>: этот инициализатор будет всегда пересоздавать базу данных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91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r>
              <a:rPr lang="ru-RU" dirty="0"/>
              <a:t>Инициализация базы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6084168" cy="5592093"/>
          </a:xfrm>
        </p:spPr>
        <p:txBody>
          <a:bodyPr numCol="1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2B91AF"/>
                </a:solidFill>
                <a:latin typeface="Consolas"/>
              </a:rPr>
              <a:t>MyContextInitializer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DropCreateDatabaseAlways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nsolas"/>
              </a:rPr>
              <a:t>MobileContext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Seed(</a:t>
            </a:r>
            <a:r>
              <a:rPr lang="en-US" sz="1600" b="1" dirty="0" err="1" smtClean="0">
                <a:solidFill>
                  <a:srgbClr val="2B91AF"/>
                </a:solidFill>
                <a:latin typeface="Consolas"/>
              </a:rPr>
              <a:t>MobileContext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p1 =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{ Name = </a:t>
            </a:r>
            <a:r>
              <a:rPr lang="en-US" sz="1600" b="1" dirty="0" smtClean="0">
                <a:solidFill>
                  <a:srgbClr val="A31515"/>
                </a:solidFill>
                <a:latin typeface="Consolas"/>
              </a:rPr>
              <a:t>"Samsung Galaxy S5"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Price = 14000 };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p2 =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{ Name = </a:t>
            </a:r>
            <a:r>
              <a:rPr lang="en-US" sz="1600" b="1" dirty="0" smtClean="0">
                <a:solidFill>
                  <a:srgbClr val="A31515"/>
                </a:solidFill>
                <a:latin typeface="Consolas"/>
              </a:rPr>
              <a:t>"Nokia Lumia 630"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Price = 8000 };</a:t>
            </a:r>
          </a:p>
          <a:p>
            <a:pPr marL="0" indent="0">
              <a:buNone/>
            </a:pPr>
            <a:endParaRPr lang="ru-RU" sz="16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db.Phones.Add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(p1);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db.Phones.Add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(p2);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6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Phone</a:t>
            </a:r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PhoneId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Price 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6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2B91AF"/>
                </a:solidFill>
                <a:latin typeface="Consolas"/>
              </a:rPr>
              <a:t>MobileContext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DbContext</a:t>
            </a:r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MobileContext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Database.SetInitializer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nsolas"/>
              </a:rPr>
              <a:t>MobileContext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2B91AF"/>
                </a:solidFill>
                <a:latin typeface="Consolas"/>
              </a:rPr>
              <a:t>MyContextInitializer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MobileContext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 :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b="1" dirty="0" err="1" smtClean="0">
                <a:solidFill>
                  <a:srgbClr val="A31515"/>
                </a:solidFill>
                <a:latin typeface="Consolas"/>
              </a:rPr>
              <a:t>DefaultConnection</a:t>
            </a:r>
            <a:r>
              <a:rPr lang="en-US" sz="1600" b="1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    { 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DbSet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&gt; Phones 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b="1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940152" y="1133128"/>
            <a:ext cx="3096344" cy="5592093"/>
          </a:xfrm>
          <a:prstGeom prst="rect">
            <a:avLst/>
          </a:prstGeom>
        </p:spPr>
        <p:txBody>
          <a:bodyPr numCol="1" rtlCol="0">
            <a:normAutofit lnSpcReduction="10000"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И</a:t>
            </a:r>
            <a:r>
              <a:rPr lang="ru-RU" sz="1600" dirty="0" smtClean="0"/>
              <a:t>нициализатор </a:t>
            </a:r>
            <a:r>
              <a:rPr lang="ru-RU" sz="1600" dirty="0"/>
              <a:t>наследуется от одного из выше рассмотренных классов, который типизируется классом контекста: </a:t>
            </a:r>
            <a:r>
              <a:rPr lang="ru-RU" sz="1600" dirty="0" err="1"/>
              <a:t>DropCreateDatabaseAlways</a:t>
            </a:r>
            <a:r>
              <a:rPr lang="ru-RU" sz="1600" dirty="0"/>
              <a:t>&lt;</a:t>
            </a:r>
            <a:r>
              <a:rPr lang="ru-RU" sz="1600" dirty="0" err="1"/>
              <a:t>MobileContext</a:t>
            </a:r>
            <a:r>
              <a:rPr lang="ru-RU" sz="1600" dirty="0"/>
              <a:t>&gt;.</a:t>
            </a:r>
          </a:p>
          <a:p>
            <a:r>
              <a:rPr lang="ru-RU" sz="1600" dirty="0"/>
              <a:t>Все действия по инициализации происходят в методе </a:t>
            </a:r>
            <a:r>
              <a:rPr lang="ru-RU" sz="1600" dirty="0" err="1"/>
              <a:t>Seed</a:t>
            </a:r>
            <a:r>
              <a:rPr lang="ru-RU" sz="1600" dirty="0"/>
              <a:t>, а сама инициализация предполагает простое сохранение данных в </a:t>
            </a:r>
            <a:r>
              <a:rPr lang="ru-RU" sz="1600" dirty="0" err="1"/>
              <a:t>бд</a:t>
            </a:r>
            <a:r>
              <a:rPr lang="ru-RU" sz="1600" dirty="0"/>
              <a:t> с помощью контекста данных.</a:t>
            </a:r>
          </a:p>
          <a:p>
            <a:r>
              <a:rPr lang="ru-RU" sz="1600" dirty="0"/>
              <a:t>Чтобы инициализатор сработал, надо его вызвать. Один из способов вызова инициализатора </a:t>
            </a:r>
            <a:r>
              <a:rPr lang="ru-RU" sz="1600" dirty="0" smtClean="0"/>
              <a:t>предполагает </a:t>
            </a:r>
            <a:r>
              <a:rPr lang="ru-RU" sz="1600" dirty="0"/>
              <a:t>вызов его в статическом конструкторе класса </a:t>
            </a:r>
            <a:r>
              <a:rPr lang="ru-RU" sz="1600" dirty="0" smtClean="0"/>
              <a:t>контекста.</a:t>
            </a:r>
            <a:endParaRPr lang="ru-RU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34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820101"/>
                </a:solidFill>
                <a:latin typeface="Arial"/>
                <a:ea typeface="Tahoma"/>
              </a:rPr>
              <a:t>.NET </a:t>
            </a:r>
            <a:r>
              <a:rPr lang="ru-RU" sz="2800" b="1" strike="noStrike" spc="-1" dirty="0" err="1">
                <a:solidFill>
                  <a:srgbClr val="820101"/>
                </a:solidFill>
                <a:latin typeface="Arial"/>
                <a:ea typeface="Tahoma"/>
              </a:rPr>
              <a:t>Core</a:t>
            </a:r>
            <a:r>
              <a:rPr lang="ru-RU" sz="2800" b="1" strike="noStrike" spc="-1" dirty="0">
                <a:solidFill>
                  <a:srgbClr val="820101"/>
                </a:solidFill>
                <a:latin typeface="Arial"/>
                <a:ea typeface="Tahoma"/>
              </a:rPr>
              <a:t> 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7268" y="908720"/>
            <a:ext cx="8820472" cy="5848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ru-RU" sz="1900" b="1" dirty="0" smtClean="0"/>
              <a:t>.</a:t>
            </a:r>
            <a:r>
              <a:rPr lang="ru-RU" sz="1900" b="1" dirty="0"/>
              <a:t>NET </a:t>
            </a:r>
            <a:r>
              <a:rPr lang="ru-RU" sz="1900" b="1" dirty="0" err="1"/>
              <a:t>Core</a:t>
            </a:r>
            <a:r>
              <a:rPr lang="ru-RU" sz="1900" dirty="0"/>
              <a:t> — это универсальная платформа разработки, которая поддерживается корпорацией Майкрософт и сообществом .NET на сайте </a:t>
            </a:r>
            <a:r>
              <a:rPr lang="ru-RU" sz="1900" u="sng" dirty="0" err="1" smtClean="0">
                <a:hlinkClick r:id="rId3"/>
              </a:rPr>
              <a:t>GitHub</a:t>
            </a:r>
            <a:r>
              <a:rPr lang="ru-RU" sz="1900" dirty="0" smtClean="0"/>
              <a:t>.</a:t>
            </a:r>
            <a:endParaRPr lang="ru-RU" sz="1900" dirty="0"/>
          </a:p>
          <a:p>
            <a:r>
              <a:rPr lang="ru-RU" sz="1900" dirty="0"/>
              <a:t>Перечисленные ниже особенности наиболее полно определяют платформу .NET </a:t>
            </a:r>
            <a:r>
              <a:rPr lang="ru-RU" sz="1900" dirty="0" err="1"/>
              <a:t>Core</a:t>
            </a:r>
            <a:r>
              <a:rPr lang="ru-RU" sz="1900" dirty="0"/>
              <a:t>:</a:t>
            </a:r>
          </a:p>
          <a:p>
            <a:pPr lvl="0"/>
            <a:r>
              <a:rPr lang="ru-RU" sz="1900" b="1" dirty="0"/>
              <a:t>Гибкая разработка</a:t>
            </a:r>
            <a:r>
              <a:rPr lang="ru-RU" sz="1900" dirty="0"/>
              <a:t>: может включаться в приложение или устанавливаться параллельно на уровне пользователя или компьютера. </a:t>
            </a:r>
          </a:p>
          <a:p>
            <a:pPr lvl="0"/>
            <a:r>
              <a:rPr lang="ru-RU" sz="1900" b="1" dirty="0"/>
              <a:t>Кроссплатформенность</a:t>
            </a:r>
            <a:r>
              <a:rPr lang="ru-RU" sz="1900" dirty="0"/>
              <a:t>: работает в </a:t>
            </a:r>
            <a:r>
              <a:rPr lang="ru-RU" sz="1900" dirty="0" err="1"/>
              <a:t>Windows</a:t>
            </a:r>
            <a:r>
              <a:rPr lang="ru-RU" sz="1900" dirty="0"/>
              <a:t>, </a:t>
            </a:r>
            <a:r>
              <a:rPr lang="ru-RU" sz="1900" dirty="0" err="1"/>
              <a:t>Mac</a:t>
            </a:r>
            <a:r>
              <a:rPr lang="ru-RU" sz="1900" dirty="0"/>
              <a:t> OS и </a:t>
            </a:r>
            <a:r>
              <a:rPr lang="ru-RU" sz="1900" dirty="0" err="1"/>
              <a:t>Linux</a:t>
            </a:r>
            <a:r>
              <a:rPr lang="ru-RU" sz="1900" dirty="0"/>
              <a:t>; может переноситься в другие операционные системы. </a:t>
            </a:r>
            <a:endParaRPr lang="ru-RU" sz="1900" dirty="0" smtClean="0"/>
          </a:p>
          <a:p>
            <a:pPr lvl="0"/>
            <a:r>
              <a:rPr lang="ru-RU" sz="1900" b="1" dirty="0" smtClean="0"/>
              <a:t>Программы </a:t>
            </a:r>
            <a:r>
              <a:rPr lang="ru-RU" sz="1900" b="1" dirty="0"/>
              <a:t>командной строки</a:t>
            </a:r>
            <a:r>
              <a:rPr lang="ru-RU" sz="1900" dirty="0"/>
              <a:t>: любые сценарии использования продукта можно реализовать посредством командной строки. </a:t>
            </a:r>
          </a:p>
          <a:p>
            <a:pPr lvl="0"/>
            <a:r>
              <a:rPr lang="ru-RU" sz="1900" b="1" dirty="0"/>
              <a:t>Совместимость</a:t>
            </a:r>
            <a:r>
              <a:rPr lang="ru-RU" sz="1900" dirty="0"/>
              <a:t>: платформа .NET </a:t>
            </a:r>
            <a:r>
              <a:rPr lang="ru-RU" sz="1900" dirty="0" err="1"/>
              <a:t>Core</a:t>
            </a:r>
            <a:r>
              <a:rPr lang="ru-RU" sz="1900" dirty="0"/>
              <a:t> совместима с .NET </a:t>
            </a:r>
            <a:r>
              <a:rPr lang="ru-RU" sz="1900" dirty="0" err="1"/>
              <a:t>Framework</a:t>
            </a:r>
            <a:r>
              <a:rPr lang="ru-RU" sz="1900" dirty="0"/>
              <a:t>, </a:t>
            </a:r>
            <a:r>
              <a:rPr lang="ru-RU" sz="1900" dirty="0" err="1"/>
              <a:t>Xamarin</a:t>
            </a:r>
            <a:r>
              <a:rPr lang="ru-RU" sz="1900" dirty="0"/>
              <a:t> и </a:t>
            </a:r>
            <a:r>
              <a:rPr lang="ru-RU" sz="1900" dirty="0" err="1"/>
              <a:t>Mono</a:t>
            </a:r>
            <a:r>
              <a:rPr lang="ru-RU" sz="1900" dirty="0"/>
              <a:t> благодаря </a:t>
            </a:r>
            <a:r>
              <a:rPr lang="ru-RU" sz="1900" u="sng" dirty="0">
                <a:hlinkClick r:id="rId4"/>
              </a:rPr>
              <a:t>.NET </a:t>
            </a:r>
            <a:r>
              <a:rPr lang="ru-RU" sz="1900" u="sng" dirty="0" err="1">
                <a:hlinkClick r:id="rId4"/>
              </a:rPr>
              <a:t>Standard</a:t>
            </a:r>
            <a:r>
              <a:rPr lang="ru-RU" sz="1900" dirty="0"/>
              <a:t>. </a:t>
            </a:r>
          </a:p>
          <a:p>
            <a:pPr lvl="0"/>
            <a:r>
              <a:rPr lang="ru-RU" sz="1900" b="1" dirty="0"/>
              <a:t>Открытый исходный код</a:t>
            </a:r>
            <a:r>
              <a:rPr lang="ru-RU" sz="1900" dirty="0"/>
              <a:t>: платформа .NET </a:t>
            </a:r>
            <a:r>
              <a:rPr lang="ru-RU" sz="1900" dirty="0" err="1"/>
              <a:t>Core</a:t>
            </a:r>
            <a:r>
              <a:rPr lang="ru-RU" sz="1900" dirty="0"/>
              <a:t> имеет открытый исходный код и распространяется по лицензиям MIT и </a:t>
            </a:r>
            <a:r>
              <a:rPr lang="ru-RU" sz="1900" dirty="0" err="1"/>
              <a:t>Apache</a:t>
            </a:r>
            <a:r>
              <a:rPr lang="ru-RU" sz="1900" dirty="0"/>
              <a:t> 2. Документация распространяется по лицензии </a:t>
            </a:r>
            <a:r>
              <a:rPr lang="ru-RU" sz="1900" u="sng" dirty="0">
                <a:hlinkClick r:id="rId5"/>
              </a:rPr>
              <a:t>CC-BY</a:t>
            </a:r>
            <a:r>
              <a:rPr lang="ru-RU" sz="1900" dirty="0"/>
              <a:t>. .NET </a:t>
            </a:r>
            <a:r>
              <a:rPr lang="ru-RU" sz="1900" dirty="0" err="1"/>
              <a:t>Core</a:t>
            </a:r>
            <a:r>
              <a:rPr lang="ru-RU" sz="1900" dirty="0"/>
              <a:t> является проектом </a:t>
            </a:r>
            <a:r>
              <a:rPr lang="ru-RU" sz="1900" u="sng" dirty="0">
                <a:hlinkClick r:id="rId6"/>
              </a:rPr>
              <a:t>.NET </a:t>
            </a:r>
            <a:r>
              <a:rPr lang="ru-RU" sz="1900" u="sng" dirty="0" err="1">
                <a:hlinkClick r:id="rId6"/>
              </a:rPr>
              <a:t>Foundation</a:t>
            </a:r>
            <a:r>
              <a:rPr lang="ru-RU" sz="1900" dirty="0"/>
              <a:t>. </a:t>
            </a:r>
          </a:p>
          <a:p>
            <a:pPr lvl="0"/>
            <a:r>
              <a:rPr lang="ru-RU" sz="1900" b="1" dirty="0"/>
              <a:t>Поддержка корпорации Майкрософт</a:t>
            </a:r>
            <a:r>
              <a:rPr lang="ru-RU" sz="1900" dirty="0"/>
              <a:t>: платформа .NET </a:t>
            </a:r>
            <a:r>
              <a:rPr lang="ru-RU" sz="1900" dirty="0" err="1"/>
              <a:t>Core</a:t>
            </a:r>
            <a:r>
              <a:rPr lang="ru-RU" sz="1900" dirty="0"/>
              <a:t> поддерживается корпорацией </a:t>
            </a:r>
            <a:r>
              <a:rPr lang="ru-RU" sz="1900" dirty="0" smtClean="0"/>
              <a:t>Майкрософт.</a:t>
            </a:r>
            <a:endParaRPr lang="ru-RU" sz="1900" b="0" strike="noStrike" spc="-1" dirty="0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6</a:t>
            </a:fld>
            <a:endParaRPr lang="ru-RU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713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8964488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b="1" dirty="0" err="1"/>
              <a:t>Fluent</a:t>
            </a:r>
            <a:r>
              <a:rPr lang="ru-RU" sz="1600" b="1" dirty="0"/>
              <a:t> AP</a:t>
            </a:r>
            <a:r>
              <a:rPr lang="ru-RU" sz="1600" dirty="0"/>
              <a:t>I представляет набор методов, которые определяются сопоставление между классами и их свойствами и таблицами и их столбцами. Как правило, функционал </a:t>
            </a:r>
            <a:r>
              <a:rPr lang="ru-RU" sz="1600" dirty="0" err="1"/>
              <a:t>Fluent</a:t>
            </a:r>
            <a:r>
              <a:rPr lang="ru-RU" sz="1600" dirty="0"/>
              <a:t> API задействуется при переопределении метода </a:t>
            </a:r>
            <a:r>
              <a:rPr lang="ru-RU" sz="1600" dirty="0" err="1" smtClean="0"/>
              <a:t>OnModelCreating</a:t>
            </a:r>
            <a:r>
              <a:rPr lang="ru-RU" sz="1600" dirty="0" smtClean="0"/>
              <a:t>. Этот метол </a:t>
            </a:r>
            <a:r>
              <a:rPr lang="ru-RU" sz="1600" dirty="0"/>
              <a:t>вызывается перед тем, как контекст построит сущностную модель данных.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/>
              </a:rPr>
              <a:t>FluentContext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b="1" dirty="0" err="1">
                <a:solidFill>
                  <a:srgbClr val="2B91AF"/>
                </a:solidFill>
                <a:latin typeface="Consolas"/>
              </a:rPr>
              <a:t>DbContext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FluentContext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: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/>
              </a:rPr>
              <a:t>DefaultConnection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&lt;Phone&gt; Phones {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OnModelCreating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latin typeface="Consolas"/>
              </a:rPr>
              <a:t>DbModelBuilder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ru-RU" sz="1600" b="1" dirty="0">
                <a:solidFill>
                  <a:srgbClr val="008000"/>
                </a:solidFill>
                <a:latin typeface="Consolas"/>
              </a:rPr>
              <a:t>// использование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Fluent API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.OnModelCreating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    }</a:t>
            </a:r>
            <a:r>
              <a:rPr lang="en-US" sz="1600" b="1" dirty="0" smtClean="0"/>
              <a:t>}</a:t>
            </a:r>
            <a:endParaRPr lang="ru-RU" sz="1600" b="1" dirty="0" smtClean="0"/>
          </a:p>
          <a:p>
            <a:pPr marL="0" indent="0">
              <a:buNone/>
            </a:pPr>
            <a:r>
              <a:rPr lang="ru-RU" sz="1600" dirty="0"/>
              <a:t>Параметр типа </a:t>
            </a:r>
            <a:r>
              <a:rPr lang="ru-RU" sz="1600" b="1" dirty="0" err="1"/>
              <a:t>DbModelBuilder</a:t>
            </a:r>
            <a:r>
              <a:rPr lang="ru-RU" sz="1600" dirty="0"/>
              <a:t> в этом методе, позволяет добавлять настройки конфигурации. Методы класса </a:t>
            </a:r>
            <a:r>
              <a:rPr lang="ru-RU" sz="1600" dirty="0" err="1"/>
              <a:t>DbModelBuilder</a:t>
            </a:r>
            <a:r>
              <a:rPr lang="ru-RU" sz="1600" dirty="0"/>
              <a:t> являются обобщенными и поддерживают указание лямбда-выражений в качестве параметров (принимают типы делегатов), благодаря чему обеспечивается быстрая настройка конфигурации.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556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r>
              <a:rPr lang="ru-RU" dirty="0"/>
              <a:t>. Сопоставление класса с таблицей</a:t>
            </a: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764704"/>
            <a:ext cx="925252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/>
              <a:t>Модель для примера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Phone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Ident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Discount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Price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sz="1600" dirty="0"/>
              <a:t>По умолчанию EF сопоставляет модель с одноименной таблицей, но мы можем переопределить это поведение с помощью метода </a:t>
            </a:r>
            <a:r>
              <a:rPr lang="ru-RU" sz="1600" b="1" dirty="0" err="1"/>
              <a:t>ToTable</a:t>
            </a:r>
            <a:r>
              <a:rPr lang="ru-RU" sz="1600" b="1" dirty="0" smtClean="0"/>
              <a:t>()</a:t>
            </a:r>
            <a:r>
              <a:rPr lang="ru-RU" sz="1600" dirty="0" smtClean="0"/>
              <a:t>:</a:t>
            </a:r>
            <a:endParaRPr lang="ru-RU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OnModelCreating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DbModelBuilder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&lt;Phone&gt;().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ToTable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"Mobiles"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.OnModelCreating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D</a:t>
            </a:r>
            <a:r>
              <a:rPr lang="ru-RU" sz="1600" dirty="0" smtClean="0"/>
              <a:t>се </a:t>
            </a:r>
            <a:r>
              <a:rPr lang="ru-RU" sz="1600" dirty="0"/>
              <a:t>объекты </a:t>
            </a:r>
            <a:r>
              <a:rPr lang="ru-RU" sz="1600" dirty="0" err="1"/>
              <a:t>Phone</a:t>
            </a:r>
            <a:r>
              <a:rPr lang="ru-RU" sz="1600" dirty="0"/>
              <a:t> будут храниться в таблице </a:t>
            </a:r>
            <a:r>
              <a:rPr lang="ru-RU" sz="1600" dirty="0" err="1"/>
              <a:t>Mobiles</a:t>
            </a:r>
            <a:r>
              <a:rPr lang="ru-RU" sz="1600" dirty="0"/>
              <a:t>. Но мы также с ними сможем работать через свойство </a:t>
            </a:r>
            <a:r>
              <a:rPr lang="ru-RU" sz="1600" dirty="0" err="1"/>
              <a:t>db.Phones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Если по какой-то сущности нам не надо создавать таблицу, то мы можем ее проигнорировать с помощью метода </a:t>
            </a:r>
            <a:r>
              <a:rPr lang="ru-RU" sz="1600" b="1" dirty="0" err="1"/>
              <a:t>Ignore</a:t>
            </a:r>
            <a:r>
              <a:rPr lang="ru-RU" sz="1600" b="1" dirty="0" smtClean="0"/>
              <a:t>()</a:t>
            </a:r>
            <a:r>
              <a:rPr lang="ru-RU" sz="1600" dirty="0" smtClean="0"/>
              <a:t>:</a:t>
            </a:r>
            <a:endParaRPr lang="ru-RU" sz="1600" dirty="0"/>
          </a:p>
          <a:p>
            <a:pPr marL="0" indent="0">
              <a:buNone/>
            </a:pPr>
            <a:r>
              <a:rPr lang="en-US" sz="1600" dirty="0" smtClean="0"/>
              <a:t>	       </a:t>
            </a:r>
            <a:r>
              <a:rPr lang="ru-RU" sz="1600" dirty="0" err="1" smtClean="0"/>
              <a:t>modelBuilder.Ignore</a:t>
            </a:r>
            <a:r>
              <a:rPr lang="ru-RU" sz="1600" dirty="0" smtClean="0"/>
              <a:t>&lt;</a:t>
            </a:r>
            <a:r>
              <a:rPr lang="ru-RU" sz="1600" dirty="0" err="1" smtClean="0"/>
              <a:t>Company</a:t>
            </a:r>
            <a:r>
              <a:rPr lang="ru-RU" sz="1600" dirty="0"/>
              <a:t>&gt;();</a:t>
            </a:r>
          </a:p>
          <a:p>
            <a:pPr marL="0" indent="0">
              <a:buNone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7741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r>
              <a:rPr lang="ru-RU" dirty="0"/>
              <a:t>. Переопределение первичного ключа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4967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По умолчанию в 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 первичный ключ должен представлять свойство модели с именем </a:t>
            </a:r>
            <a:r>
              <a:rPr lang="ru-RU" sz="1800" dirty="0" err="1"/>
              <a:t>Id</a:t>
            </a:r>
            <a:r>
              <a:rPr lang="ru-RU" sz="1800" dirty="0"/>
              <a:t> или [</a:t>
            </a:r>
            <a:r>
              <a:rPr lang="ru-RU" sz="1800" dirty="0" err="1"/>
              <a:t>Имя_класса</a:t>
            </a:r>
            <a:r>
              <a:rPr lang="ru-RU" sz="1800" dirty="0"/>
              <a:t>]</a:t>
            </a:r>
            <a:r>
              <a:rPr lang="ru-RU" sz="1800" dirty="0" err="1"/>
              <a:t>Id</a:t>
            </a:r>
            <a:r>
              <a:rPr lang="ru-RU" sz="1800" dirty="0"/>
              <a:t>, например, </a:t>
            </a:r>
            <a:r>
              <a:rPr lang="ru-RU" sz="1800" dirty="0" err="1"/>
              <a:t>PhoneId</a:t>
            </a:r>
            <a:r>
              <a:rPr lang="ru-RU" sz="1800" dirty="0"/>
              <a:t>. Чтобы переопределить первичный ключ через </a:t>
            </a:r>
            <a:r>
              <a:rPr lang="ru-RU" sz="1800" dirty="0" err="1"/>
              <a:t>Fluent</a:t>
            </a:r>
            <a:r>
              <a:rPr lang="ru-RU" sz="1800" dirty="0"/>
              <a:t> API, надо использовать метод </a:t>
            </a:r>
            <a:r>
              <a:rPr lang="ru-RU" sz="1800" b="1" dirty="0" err="1"/>
              <a:t>HasKey</a:t>
            </a:r>
            <a:r>
              <a:rPr lang="ru-RU" sz="1800" b="1" dirty="0" smtClean="0"/>
              <a:t>()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b="1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&gt;().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HasKey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(p =&gt;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p.Ident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/>
              <a:t>В данном случае первичным ключом будет свойство </a:t>
            </a:r>
            <a:r>
              <a:rPr lang="ru-RU" sz="1800" dirty="0" err="1"/>
              <a:t>Ident</a:t>
            </a:r>
            <a:r>
              <a:rPr lang="ru-RU" sz="1800" dirty="0"/>
              <a:t> класса </a:t>
            </a:r>
            <a:r>
              <a:rPr lang="ru-RU" sz="1800" dirty="0" err="1"/>
              <a:t>Phone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Чтобы настроить составной первичный ключ, мы можем указать два свойства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b="1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&gt;().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HasKey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(p =&gt; 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p.Ident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34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r>
              <a:rPr lang="ru-RU" dirty="0"/>
              <a:t>. Сопоставление свойств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908720"/>
            <a:ext cx="925252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1. </a:t>
            </a:r>
            <a:r>
              <a:rPr lang="ru-RU" sz="1600" dirty="0" smtClean="0"/>
              <a:t>Чтобы </a:t>
            </a:r>
            <a:r>
              <a:rPr lang="ru-RU" sz="1600" dirty="0"/>
              <a:t>сопоставить свойство с определенным столбцом, используется метод </a:t>
            </a:r>
            <a:r>
              <a:rPr lang="ru-RU" sz="1600" b="1" dirty="0" err="1"/>
              <a:t>HasColumnName</a:t>
            </a:r>
            <a:r>
              <a:rPr lang="ru-RU" sz="1600" b="1" dirty="0" smtClean="0"/>
              <a:t>()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&gt;().Property(p =&gt;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HasColumnName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b="1" dirty="0" err="1" smtClean="0">
                <a:solidFill>
                  <a:srgbClr val="A31515"/>
                </a:solidFill>
                <a:latin typeface="Consolas"/>
              </a:rPr>
              <a:t>PhoneName</a:t>
            </a:r>
            <a:r>
              <a:rPr lang="en-US" sz="1600" b="1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600" dirty="0" smtClean="0"/>
              <a:t>В </a:t>
            </a:r>
            <a:r>
              <a:rPr lang="ru-RU" sz="1600" dirty="0"/>
              <a:t>данном случае свойство </a:t>
            </a:r>
            <a:r>
              <a:rPr lang="ru-RU" sz="1600" dirty="0" err="1"/>
              <a:t>Name</a:t>
            </a:r>
            <a:r>
              <a:rPr lang="ru-RU" sz="1600" dirty="0"/>
              <a:t> будет сопоставляться со столбцом </a:t>
            </a:r>
            <a:r>
              <a:rPr lang="ru-RU" sz="1600" dirty="0" err="1"/>
              <a:t>PhoneName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2. Чтобы с</a:t>
            </a:r>
            <a:r>
              <a:rPr lang="ru-RU" sz="1600" dirty="0"/>
              <a:t>о</a:t>
            </a:r>
            <a:r>
              <a:rPr lang="ru-RU" sz="1600" dirty="0" smtClean="0"/>
              <a:t> свойством </a:t>
            </a:r>
            <a:r>
              <a:rPr lang="ru-RU" sz="1600" dirty="0"/>
              <a:t>вообще шло сопоставление, </a:t>
            </a:r>
            <a:r>
              <a:rPr lang="ru-RU" sz="1600" dirty="0" smtClean="0"/>
              <a:t>мы </a:t>
            </a:r>
            <a:r>
              <a:rPr lang="ru-RU" sz="1600" dirty="0"/>
              <a:t>можем его исключить с помощью метода </a:t>
            </a:r>
            <a:r>
              <a:rPr lang="ru-RU" sz="1600" b="1" dirty="0" err="1"/>
              <a:t>Ignore</a:t>
            </a:r>
            <a:r>
              <a:rPr lang="ru-RU" sz="1600" b="1" dirty="0" smtClean="0"/>
              <a:t>()</a:t>
            </a:r>
            <a:r>
              <a:rPr lang="ru-RU" sz="1600" dirty="0" smtClean="0"/>
              <a:t>: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&gt;().Ignore(p =&gt;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p.Discount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/>
              <a:t>Теперь свойство </a:t>
            </a:r>
            <a:r>
              <a:rPr lang="ru-RU" sz="1600" dirty="0" err="1"/>
              <a:t>Discount</a:t>
            </a:r>
            <a:r>
              <a:rPr lang="ru-RU" sz="1600" dirty="0"/>
              <a:t> класса </a:t>
            </a:r>
            <a:r>
              <a:rPr lang="ru-RU" sz="1600" dirty="0" err="1"/>
              <a:t>Phone</a:t>
            </a:r>
            <a:r>
              <a:rPr lang="ru-RU" sz="1600" dirty="0"/>
              <a:t> не будет сопоставляться ни с никаким столбцом из таблицы в </a:t>
            </a:r>
            <a:r>
              <a:rPr lang="ru-RU" sz="1600" dirty="0" err="1"/>
              <a:t>бд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3</a:t>
            </a:r>
            <a:r>
              <a:rPr lang="en-US" sz="1600" dirty="0" smtClean="0"/>
              <a:t>. </a:t>
            </a:r>
            <a:r>
              <a:rPr lang="ru-RU" sz="1600" dirty="0" smtClean="0"/>
              <a:t>Столбцы </a:t>
            </a:r>
            <a:r>
              <a:rPr lang="ru-RU" sz="1600" dirty="0"/>
              <a:t>в таблице в БД могут допускать значение NULL, которое указывает, что значение не определено. По умолчанию все столбцы </a:t>
            </a:r>
            <a:r>
              <a:rPr lang="ru-RU" sz="1600" dirty="0" smtClean="0"/>
              <a:t>за </a:t>
            </a:r>
            <a:r>
              <a:rPr lang="ru-RU" sz="1600" dirty="0"/>
              <a:t>исключением идентификатора допускают значение </a:t>
            </a:r>
            <a:r>
              <a:rPr lang="ru-RU" sz="1600" b="1" dirty="0"/>
              <a:t>NULL</a:t>
            </a:r>
            <a:r>
              <a:rPr lang="ru-RU" sz="1600" dirty="0"/>
              <a:t>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Но </a:t>
            </a:r>
            <a:r>
              <a:rPr lang="ru-RU" sz="1600" dirty="0"/>
              <a:t>мы можем указать с помощью метода </a:t>
            </a:r>
            <a:r>
              <a:rPr lang="ru-RU" sz="1600" b="1" dirty="0" err="1"/>
              <a:t>IsRequired</a:t>
            </a:r>
            <a:r>
              <a:rPr lang="ru-RU" sz="1600" b="1" dirty="0"/>
              <a:t>()</a:t>
            </a:r>
            <a:r>
              <a:rPr lang="ru-RU" sz="1600" dirty="0"/>
              <a:t>, что значение для этого столбца и свойства требуется обязательно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&gt;().Property(p =&gt;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IsRequired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600" dirty="0" smtClean="0"/>
          </a:p>
          <a:p>
            <a:pPr marL="0" indent="0">
              <a:buNone/>
            </a:pPr>
            <a:r>
              <a:rPr lang="ru-RU" sz="1600" dirty="0"/>
              <a:t>4</a:t>
            </a:r>
            <a:r>
              <a:rPr lang="en-US" sz="1600" dirty="0" smtClean="0"/>
              <a:t>. </a:t>
            </a:r>
            <a:r>
              <a:rPr lang="ru-RU" sz="1600" dirty="0" smtClean="0"/>
              <a:t>Если </a:t>
            </a:r>
            <a:r>
              <a:rPr lang="ru-RU" sz="1600" dirty="0"/>
              <a:t>надо указать, чтобы столбец мог принимать значения NULL, то мы можем использовать метод </a:t>
            </a:r>
            <a:r>
              <a:rPr lang="ru-RU" sz="1600" b="1" dirty="0" err="1"/>
              <a:t>IsOptional</a:t>
            </a:r>
            <a:r>
              <a:rPr lang="ru-RU" sz="1600" b="1" dirty="0" smtClean="0"/>
              <a:t>()</a:t>
            </a:r>
            <a:r>
              <a:rPr lang="ru-RU" sz="1600" dirty="0" smtClean="0"/>
              <a:t>: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&gt;().Property(p =&gt;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IsOptional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9508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r>
              <a:rPr lang="ru-RU" dirty="0"/>
              <a:t>. </a:t>
            </a:r>
            <a:r>
              <a:rPr lang="ru-RU" dirty="0" smtClean="0"/>
              <a:t>Настройка некоторых типов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Для строк мы модем указать максимальную длину с помощью метода </a:t>
            </a:r>
            <a:r>
              <a:rPr lang="ru-RU" sz="2000" b="1" dirty="0" err="1"/>
              <a:t>HasMaxLength</a:t>
            </a:r>
            <a:r>
              <a:rPr lang="ru-RU" sz="2000" b="1" dirty="0"/>
              <a:t>()</a:t>
            </a:r>
            <a:r>
              <a:rPr lang="ru-RU" sz="2000" dirty="0"/>
              <a:t>. Например, длина не более 50 символов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&gt;().Property(p =&gt;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HasMaxLength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(50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20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/>
              <a:t>Также для строк можно определить, будут ли они храниться в кодировке </a:t>
            </a:r>
            <a:r>
              <a:rPr lang="ru-RU" sz="2000" dirty="0" err="1"/>
              <a:t>Unicode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&gt;().Property(p =&gt;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IsUnicode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20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/>
              <a:t>Параметр </a:t>
            </a:r>
            <a:r>
              <a:rPr lang="ru-RU" sz="2000" dirty="0" err="1"/>
              <a:t>false</a:t>
            </a:r>
            <a:r>
              <a:rPr lang="ru-RU" sz="2000" dirty="0"/>
              <a:t> указывает, что строки будут храниться не в </a:t>
            </a:r>
            <a:r>
              <a:rPr lang="ru-RU" sz="2000" dirty="0" err="1"/>
              <a:t>Unicode</a:t>
            </a:r>
            <a:r>
              <a:rPr lang="ru-RU" sz="2000" dirty="0"/>
              <a:t>-кодировке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Если у нас есть свойство с типом </a:t>
            </a:r>
            <a:r>
              <a:rPr lang="ru-RU" sz="2000" b="1" dirty="0" err="1"/>
              <a:t>decimal</a:t>
            </a:r>
            <a:r>
              <a:rPr lang="ru-RU" sz="2000" dirty="0"/>
              <a:t>, то мы можем указать для него точность число цифр в числе и число цифр после запятой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&gt;().Property(p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=&gt;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p.Price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HasPrecision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(15, 2);</a:t>
            </a:r>
            <a:endParaRPr lang="ru-RU" sz="20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239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15962"/>
          </a:xfrm>
        </p:spPr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r>
              <a:rPr lang="ru-RU" dirty="0"/>
              <a:t>. </a:t>
            </a:r>
            <a:r>
              <a:rPr lang="ru-RU" dirty="0" smtClean="0"/>
              <a:t>Настройка </a:t>
            </a:r>
            <a:r>
              <a:rPr lang="ru-RU" dirty="0"/>
              <a:t>типа столбцов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По умолчанию EF сам выбирает тип данных в </a:t>
            </a:r>
            <a:r>
              <a:rPr lang="ru-RU" sz="2800" dirty="0" err="1"/>
              <a:t>бд</a:t>
            </a:r>
            <a:r>
              <a:rPr lang="ru-RU" sz="2800" dirty="0"/>
              <a:t>, исходя из типа данных свойства. Но мы также можем явно указать, какой тип данных в БД должен использоваться для столбца с помощью метода </a:t>
            </a:r>
            <a:r>
              <a:rPr lang="ru-RU" sz="2800" b="1" dirty="0" err="1"/>
              <a:t>HasColumnType</a:t>
            </a:r>
            <a:r>
              <a:rPr lang="ru-RU" sz="2800" b="1" dirty="0" smtClean="0"/>
              <a:t>()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b="1" dirty="0" smtClean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&gt;().Property(p =&gt; 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2800" b="1" dirty="0" err="1">
                <a:solidFill>
                  <a:srgbClr val="000000"/>
                </a:solidFill>
                <a:latin typeface="Consolas"/>
              </a:rPr>
              <a:t>HasColumnType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/>
              </a:rPr>
              <a:t>"varchar</a:t>
            </a:r>
            <a:r>
              <a:rPr lang="en-US" sz="2800" b="1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2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96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r>
              <a:rPr lang="ru-RU" dirty="0"/>
              <a:t>. Сопоставление модели с несколькими таблицами</a:t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С помощью </a:t>
            </a:r>
            <a:r>
              <a:rPr lang="ru-RU" sz="2800" dirty="0" err="1"/>
              <a:t>Fluent</a:t>
            </a:r>
            <a:r>
              <a:rPr lang="ru-RU" sz="2800" dirty="0"/>
              <a:t> API мы можем поместить ряд свойств модели в одну таблицу, а другие свойства связать со столбцами из другой таблицы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ru-RU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Phone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&gt;().Map(m =&gt;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m.Properties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(p =&gt;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p.Ident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m.ToTable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"Mobiles"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onsolas"/>
              </a:rPr>
              <a:t>            })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    .Map(m =&gt;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m.Properties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(p =&gt;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p.Ident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p.Price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p.Discount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m.ToTable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MobilesInfo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28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Таким </a:t>
            </a:r>
            <a:r>
              <a:rPr lang="ru-RU" sz="2800" dirty="0"/>
              <a:t>образом, данные для свойства </a:t>
            </a:r>
            <a:r>
              <a:rPr lang="ru-RU" sz="2800" dirty="0" err="1"/>
              <a:t>Name</a:t>
            </a:r>
            <a:r>
              <a:rPr lang="ru-RU" sz="2800" dirty="0"/>
              <a:t> будут храниться в таблице </a:t>
            </a:r>
            <a:r>
              <a:rPr lang="ru-RU" sz="2800" dirty="0" err="1"/>
              <a:t>Mobiles</a:t>
            </a:r>
            <a:r>
              <a:rPr lang="ru-RU" sz="2800" dirty="0"/>
              <a:t>, а данные для свойств </a:t>
            </a:r>
            <a:r>
              <a:rPr lang="ru-RU" sz="2800" dirty="0" err="1"/>
              <a:t>Price</a:t>
            </a:r>
            <a:r>
              <a:rPr lang="ru-RU" sz="2800" dirty="0"/>
              <a:t> и </a:t>
            </a:r>
            <a:r>
              <a:rPr lang="ru-RU" sz="2800" dirty="0" err="1"/>
              <a:t>Discount</a:t>
            </a:r>
            <a:r>
              <a:rPr lang="ru-RU" sz="2800" dirty="0"/>
              <a:t> - в таблице </a:t>
            </a:r>
            <a:r>
              <a:rPr lang="ru-RU" sz="2800" dirty="0" err="1"/>
              <a:t>MobilesInfo</a:t>
            </a:r>
            <a:r>
              <a:rPr lang="ru-RU" sz="2800" dirty="0"/>
              <a:t>. И столбец идентификатора будет общим.</a:t>
            </a:r>
          </a:p>
        </p:txBody>
      </p:sp>
    </p:spTree>
    <p:extLst>
      <p:ext uri="{BB962C8B-B14F-4D97-AF65-F5344CB8AC3E}">
        <p14:creationId xmlns:p14="http://schemas.microsoft.com/office/powerpoint/2010/main" val="2954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r>
              <a:rPr lang="ru-RU" dirty="0"/>
              <a:t>. </a:t>
            </a:r>
            <a:r>
              <a:rPr lang="ru-RU" dirty="0" smtClean="0"/>
              <a:t>Каскадное удаление.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/>
              </a:rPr>
              <a:t>toplivoEntities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200" b="1" dirty="0" err="1">
                <a:solidFill>
                  <a:srgbClr val="2B91AF"/>
                </a:solidFill>
                <a:latin typeface="Consolas"/>
              </a:rPr>
              <a:t>DbContext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b="1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toplivoEntities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   :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"name=</a:t>
            </a:r>
            <a:r>
              <a:rPr lang="en-US" sz="1200" b="1" dirty="0" err="1">
                <a:solidFill>
                  <a:srgbClr val="A31515"/>
                </a:solidFill>
                <a:latin typeface="Consolas"/>
              </a:rPr>
              <a:t>toplivoEntities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200" b="1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ru-RU" sz="12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2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2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b="1" dirty="0">
                <a:solidFill>
                  <a:srgbClr val="2B91AF"/>
                </a:solidFill>
                <a:latin typeface="Consolas"/>
              </a:rPr>
              <a:t>Fuel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&gt; Fuels {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b="1" dirty="0">
                <a:solidFill>
                  <a:srgbClr val="2B91AF"/>
                </a:solidFill>
                <a:latin typeface="Consolas"/>
              </a:rPr>
              <a:t>Operation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&gt; Operations {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b="1" dirty="0">
                <a:solidFill>
                  <a:srgbClr val="2B91AF"/>
                </a:solidFill>
                <a:latin typeface="Consolas"/>
              </a:rPr>
              <a:t>Tank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&gt; Tanks {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endParaRPr lang="ru-RU" sz="12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OnModelCreating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2B91AF"/>
                </a:solidFill>
                <a:latin typeface="Consolas"/>
              </a:rPr>
              <a:t>DbModelBuilder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1200" b="1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b="1" dirty="0">
                <a:solidFill>
                  <a:srgbClr val="2B91AF"/>
                </a:solidFill>
                <a:latin typeface="Consolas"/>
              </a:rPr>
              <a:t>Fuel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&gt;()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HasMany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(e =&gt;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e.Operations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WithOptional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(e =&gt;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e.Fuel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sz="1200" b="1" dirty="0" err="1">
                <a:solidFill>
                  <a:srgbClr val="C00000"/>
                </a:solidFill>
                <a:latin typeface="Consolas"/>
              </a:rPr>
              <a:t>WillCascadeOnDelete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ru-RU" sz="12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200" b="1" dirty="0">
                <a:solidFill>
                  <a:srgbClr val="2B91AF"/>
                </a:solidFill>
                <a:latin typeface="Consolas"/>
              </a:rPr>
              <a:t>Tank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&gt;()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HasMany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(e =&gt;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e.Operations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WithOptional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(e =&gt;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e.Tank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Consolas"/>
              </a:rPr>
              <a:t>                .</a:t>
            </a:r>
            <a:r>
              <a:rPr lang="en-US" sz="1200" b="1" dirty="0" err="1">
                <a:solidFill>
                  <a:srgbClr val="C00000"/>
                </a:solidFill>
                <a:latin typeface="Consolas"/>
              </a:rPr>
              <a:t>WillCascadeOnDelete</a:t>
            </a:r>
            <a:r>
              <a:rPr lang="en-US" sz="1200" b="1" dirty="0">
                <a:solidFill>
                  <a:srgbClr val="C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1200" b="1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200" b="1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200" b="1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2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6613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Autofit/>
          </a:bodyPr>
          <a:lstStyle/>
          <a:p>
            <a:r>
              <a:rPr lang="ru-RU" dirty="0"/>
              <a:t>Аннотации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Аннотации представляют настройку сопоставления моделей и таблиц с помощью атрибутов. Большинство классов аннотаций располагаются в пространстве </a:t>
            </a:r>
            <a:r>
              <a:rPr lang="en-US" sz="2800" dirty="0" err="1"/>
              <a:t>System.ComponentModel.DataAnnotations</a:t>
            </a:r>
            <a:r>
              <a:rPr lang="en-US" sz="2800" dirty="0"/>
              <a:t>, </a:t>
            </a:r>
            <a:r>
              <a:rPr lang="ru-RU" sz="2800" dirty="0"/>
              <a:t>которое нам надо подключить в файл </a:t>
            </a:r>
            <a:r>
              <a:rPr lang="en-US" sz="2800" dirty="0" err="1"/>
              <a:t>c#</a:t>
            </a:r>
            <a:r>
              <a:rPr lang="en-US" sz="2800" dirty="0"/>
              <a:t> </a:t>
            </a:r>
            <a:r>
              <a:rPr lang="ru-RU" sz="2800" dirty="0"/>
              <a:t>перед использованием аннотаций.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</a:t>
            </a:r>
            <a:r>
              <a:rPr lang="ru-RU" dirty="0"/>
              <a:t>Настройка ключа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установки свойства в качестве первичного ключа применяется атрибут [</a:t>
            </a:r>
            <a:r>
              <a:rPr lang="en-US" sz="2800" dirty="0"/>
              <a:t>Key]: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public class Phone</a:t>
            </a:r>
          </a:p>
          <a:p>
            <a:pPr marL="0" indent="0">
              <a:buNone/>
            </a:pP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/>
              <a:t>    [Key]</a:t>
            </a:r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Ident { get; set; }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ru-RU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ru-RU" sz="2800" dirty="0"/>
              <a:t>Теперь свойство </a:t>
            </a:r>
            <a:r>
              <a:rPr lang="en-US" sz="2800" dirty="0"/>
              <a:t>Ident </a:t>
            </a:r>
            <a:r>
              <a:rPr lang="ru-RU" sz="2800" dirty="0"/>
              <a:t>будет рассматриваться в качестве первичного ключа.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49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820101"/>
                </a:solidFill>
                <a:latin typeface="Arial"/>
                <a:ea typeface="Tahoma"/>
              </a:rPr>
              <a:t>.NET </a:t>
            </a:r>
            <a:r>
              <a:rPr lang="ru-RU" sz="2800" b="1" strike="noStrike" spc="-1" dirty="0" err="1">
                <a:solidFill>
                  <a:srgbClr val="820101"/>
                </a:solidFill>
                <a:latin typeface="Arial"/>
                <a:ea typeface="Tahoma"/>
              </a:rPr>
              <a:t>Core</a:t>
            </a:r>
            <a:r>
              <a:rPr lang="ru-RU" sz="2800" b="1" strike="noStrike" spc="-1" dirty="0">
                <a:solidFill>
                  <a:srgbClr val="820101"/>
                </a:solidFill>
                <a:latin typeface="Arial"/>
                <a:ea typeface="Tahoma"/>
              </a:rPr>
              <a:t> 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7268" y="908720"/>
            <a:ext cx="8820472" cy="5848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ru-RU" sz="2400" dirty="0"/>
              <a:t>NET </a:t>
            </a:r>
            <a:r>
              <a:rPr lang="ru-RU" sz="2400" dirty="0" err="1"/>
              <a:t>Core</a:t>
            </a:r>
            <a:r>
              <a:rPr lang="ru-RU" sz="2400" dirty="0"/>
              <a:t> состоит из перечисленных ниже компонентов.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u="sng" dirty="0">
                <a:hlinkClick r:id="rId3"/>
              </a:rPr>
              <a:t>Среда выполнения .NET</a:t>
            </a:r>
            <a:r>
              <a:rPr lang="ru-RU" sz="2400" dirty="0"/>
              <a:t> предоставляет систему типов, функцию загрузки сборок, сборщик мусора, взаимодействие с машинным кодом и другие основные службы.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Набор </a:t>
            </a:r>
            <a:r>
              <a:rPr lang="ru-RU" sz="2400" b="1" u="sng" dirty="0">
                <a:hlinkClick r:id="rId4"/>
              </a:rPr>
              <a:t>библиотек платформы</a:t>
            </a:r>
            <a:r>
              <a:rPr lang="ru-RU" sz="2400" dirty="0"/>
              <a:t> предоставляет примитивные типы данных, типы компоновки приложений и базовые служебные программы.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Набор </a:t>
            </a:r>
            <a:r>
              <a:rPr lang="ru-RU" sz="2400" b="1" u="sng" dirty="0">
                <a:hlinkClick r:id="rId5"/>
              </a:rPr>
              <a:t>средств SDK</a:t>
            </a:r>
            <a:r>
              <a:rPr lang="ru-RU" sz="2400" b="1" dirty="0"/>
              <a:t> и </a:t>
            </a:r>
            <a:r>
              <a:rPr lang="ru-RU" sz="2400" b="1" u="sng" dirty="0">
                <a:hlinkClick r:id="rId6"/>
              </a:rPr>
              <a:t>компиляторы языков</a:t>
            </a:r>
            <a:r>
              <a:rPr lang="ru-RU" sz="2400" dirty="0"/>
              <a:t> обеспечивают базовые возможности разработки, доступные в </a:t>
            </a:r>
            <a:r>
              <a:rPr lang="ru-RU" sz="2400" u="sng" dirty="0">
                <a:hlinkClick r:id="rId7"/>
              </a:rPr>
              <a:t>пакете SDK для .NET </a:t>
            </a:r>
            <a:r>
              <a:rPr lang="ru-RU" sz="2400" u="sng" dirty="0" err="1">
                <a:hlinkClick r:id="rId7"/>
              </a:rPr>
              <a:t>Core</a:t>
            </a:r>
            <a:r>
              <a:rPr lang="ru-RU" sz="2400" dirty="0"/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Хост приложений </a:t>
            </a:r>
            <a:r>
              <a:rPr lang="ru-RU" sz="2400" b="1" dirty="0" err="1"/>
              <a:t>dotnet</a:t>
            </a:r>
            <a:r>
              <a:rPr lang="ru-RU" sz="2400" dirty="0"/>
              <a:t> служит для запуска приложений .NET </a:t>
            </a:r>
            <a:r>
              <a:rPr lang="ru-RU" sz="2400" dirty="0" err="1"/>
              <a:t>Core</a:t>
            </a:r>
            <a:r>
              <a:rPr lang="ru-RU" sz="2400" dirty="0"/>
              <a:t>. Он выбирает среду выполнения, размещает ее, предоставляет политику загрузки сборок и запускает приложение. Этот же хост используется для запуска средств SDK очень похожим образом. </a:t>
            </a:r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7</a:t>
            </a:fld>
            <a:endParaRPr lang="ru-RU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64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</a:t>
            </a:r>
            <a:r>
              <a:rPr lang="ru-RU" dirty="0"/>
              <a:t>Настройка ключа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dirty="0"/>
              <a:t>Чтобы установить ключа в качестве идентификатора, можно использовать атрибут </a:t>
            </a:r>
            <a:r>
              <a:rPr lang="en-US" sz="2800" dirty="0" err="1"/>
              <a:t>DatabaseGenerated</a:t>
            </a:r>
            <a:r>
              <a:rPr lang="en-US" sz="2800" dirty="0"/>
              <a:t>(</a:t>
            </a:r>
            <a:r>
              <a:rPr lang="en-US" sz="2800" dirty="0" err="1"/>
              <a:t>DatabaseGeneratedOption.Identity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en-US" sz="2600" b="1" dirty="0" smtClean="0"/>
              <a:t>[</a:t>
            </a:r>
            <a:r>
              <a:rPr lang="en-US" sz="2600" b="1" dirty="0" err="1"/>
              <a:t>Key,DatabaseGenerated</a:t>
            </a:r>
            <a:r>
              <a:rPr lang="en-US" sz="2600" b="1" dirty="0"/>
              <a:t>(</a:t>
            </a:r>
            <a:r>
              <a:rPr lang="en-US" sz="2600" b="1" dirty="0" err="1"/>
              <a:t>DatabaseGeneratedOption.Identity</a:t>
            </a:r>
            <a:r>
              <a:rPr lang="en-US" sz="2600" b="1" dirty="0"/>
              <a:t>)]</a:t>
            </a:r>
          </a:p>
          <a:p>
            <a:pPr marL="0" indent="0">
              <a:buNone/>
            </a:pPr>
            <a:r>
              <a:rPr lang="en-US" sz="2600" b="1" dirty="0"/>
              <a:t>public </a:t>
            </a:r>
            <a:r>
              <a:rPr lang="en-US" sz="2600" b="1" dirty="0" err="1"/>
              <a:t>int</a:t>
            </a:r>
            <a:r>
              <a:rPr lang="en-US" sz="2600" b="1" dirty="0"/>
              <a:t> Ident { get; set; </a:t>
            </a:r>
            <a:r>
              <a:rPr lang="en-US" sz="2600" b="1" dirty="0" smtClean="0"/>
              <a:t>}</a:t>
            </a:r>
            <a:endParaRPr lang="ru-RU" sz="26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Если свойство, помеченное атрибутом </a:t>
            </a:r>
            <a:r>
              <a:rPr lang="en-US" sz="2800" dirty="0"/>
              <a:t>Key, </a:t>
            </a:r>
            <a:r>
              <a:rPr lang="ru-RU" sz="2800" dirty="0"/>
              <a:t>представляет тип </a:t>
            </a:r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ru-RU" sz="2800" dirty="0"/>
              <a:t>то к нему атрибут </a:t>
            </a:r>
            <a:r>
              <a:rPr lang="en-US" sz="2800" dirty="0" err="1"/>
              <a:t>DatabaseGenerated</a:t>
            </a:r>
            <a:r>
              <a:rPr lang="en-US" sz="2800" dirty="0"/>
              <a:t>(</a:t>
            </a:r>
            <a:r>
              <a:rPr lang="en-US" sz="2800" dirty="0" err="1"/>
              <a:t>DatabaseGeneratedOption.Identity</a:t>
            </a:r>
            <a:r>
              <a:rPr lang="en-US" sz="2800" dirty="0"/>
              <a:t>) </a:t>
            </a:r>
            <a:r>
              <a:rPr lang="ru-RU" sz="2800" dirty="0"/>
              <a:t>будет применяться автоматически, и его можно в принципе не указывать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</a:t>
            </a:r>
            <a:r>
              <a:rPr lang="ru-RU" dirty="0"/>
              <a:t>Атрибут </a:t>
            </a:r>
            <a:r>
              <a:rPr lang="en-US" dirty="0"/>
              <a:t>Required</a:t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Атрибут </a:t>
            </a:r>
            <a:r>
              <a:rPr lang="en-US" sz="2800" dirty="0"/>
              <a:t>Required </a:t>
            </a:r>
            <a:r>
              <a:rPr lang="ru-RU" sz="2800" dirty="0"/>
              <a:t>указывает, что данное свойство обязательно для установки, то есть будет иметь определение </a:t>
            </a:r>
            <a:r>
              <a:rPr lang="en-US" sz="2800" dirty="0"/>
              <a:t>NOT NULL </a:t>
            </a:r>
            <a:r>
              <a:rPr lang="ru-RU" sz="2800" dirty="0"/>
              <a:t>в БД: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en-US" sz="2800" b="1" dirty="0" smtClean="0"/>
              <a:t>public </a:t>
            </a:r>
            <a:r>
              <a:rPr lang="en-US" sz="2800" b="1" dirty="0"/>
              <a:t>class Phone</a:t>
            </a:r>
          </a:p>
          <a:p>
            <a:pPr marL="0" indent="0">
              <a:buNone/>
            </a:pP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/>
              <a:t>    [Key]</a:t>
            </a:r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Ident { get; set; }</a:t>
            </a:r>
          </a:p>
          <a:p>
            <a:pPr marL="0" indent="0">
              <a:buNone/>
            </a:pPr>
            <a:r>
              <a:rPr lang="en-US" sz="2800" b="1" dirty="0"/>
              <a:t>    [Required]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ru-RU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ru-RU" sz="2800" dirty="0"/>
              <a:t>Если мы не установим свойство </a:t>
            </a:r>
            <a:r>
              <a:rPr lang="en-US" sz="2800" dirty="0"/>
              <a:t>Name </a:t>
            </a:r>
            <a:r>
              <a:rPr lang="ru-RU" sz="2800" dirty="0"/>
              <a:t>у объекта </a:t>
            </a:r>
            <a:r>
              <a:rPr lang="en-US" sz="2800" dirty="0"/>
              <a:t>Phone </a:t>
            </a:r>
            <a:r>
              <a:rPr lang="ru-RU" sz="2800" dirty="0"/>
              <a:t>и попытаемся добавить этот объект в </a:t>
            </a:r>
            <a:r>
              <a:rPr lang="ru-RU" sz="2800" dirty="0" err="1"/>
              <a:t>бд</a:t>
            </a:r>
            <a:r>
              <a:rPr lang="ru-RU" sz="2800" dirty="0"/>
              <a:t>, то получим ошибку. А столбец </a:t>
            </a:r>
            <a:r>
              <a:rPr lang="en-US" sz="2800" dirty="0"/>
              <a:t>Name </a:t>
            </a:r>
            <a:r>
              <a:rPr lang="ru-RU" sz="2800" dirty="0"/>
              <a:t>будет определен как </a:t>
            </a:r>
            <a:r>
              <a:rPr lang="en-US" sz="2800" dirty="0"/>
              <a:t>NOT NULL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</a:t>
            </a:r>
            <a:r>
              <a:rPr lang="en-US" dirty="0" err="1"/>
              <a:t>MaxLength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MinLength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Атрибуты </a:t>
            </a:r>
            <a:r>
              <a:rPr lang="en-US" sz="2800" dirty="0" err="1"/>
              <a:t>MaxLength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MinLength</a:t>
            </a:r>
            <a:r>
              <a:rPr lang="en-US" sz="2800" dirty="0"/>
              <a:t> </a:t>
            </a:r>
            <a:r>
              <a:rPr lang="ru-RU" sz="2800" dirty="0"/>
              <a:t>устанавливают максимальное и минимальное количество символов в строке-свойстве: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b="1" dirty="0"/>
              <a:t>public class Phone</a:t>
            </a:r>
          </a:p>
          <a:p>
            <a:pPr marL="0" indent="0">
              <a:buNone/>
            </a:pP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/>
              <a:t>    [Key]</a:t>
            </a:r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Ident { get; set; }</a:t>
            </a:r>
          </a:p>
          <a:p>
            <a:pPr marL="0" indent="0">
              <a:buNone/>
            </a:pPr>
            <a:r>
              <a:rPr lang="en-US" sz="2800" b="1" dirty="0"/>
              <a:t>    [</a:t>
            </a:r>
            <a:r>
              <a:rPr lang="en-US" sz="2800" b="1" dirty="0" err="1"/>
              <a:t>MaxLength</a:t>
            </a:r>
            <a:r>
              <a:rPr lang="en-US" sz="2800" b="1" dirty="0"/>
              <a:t>(20)]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ru-RU" sz="2800" b="1" dirty="0" smtClean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</a:t>
            </a:r>
            <a:r>
              <a:rPr lang="ru-RU" dirty="0"/>
              <a:t>Атрибут </a:t>
            </a:r>
            <a:r>
              <a:rPr lang="en-US" dirty="0" err="1"/>
              <a:t>NotMapped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По </a:t>
            </a:r>
            <a:r>
              <a:rPr lang="ru-RU" sz="2800" dirty="0"/>
              <a:t>умолчанию все публичные свойства сопоставляются с определенными столбцами в таблицами. Но такое поведение не всегда необходимо. Иногда требуется, наоборот, исключить определенное свойство, чтобы для него не создавался столбец в таблице. И для этих целей есть атрибут </a:t>
            </a:r>
            <a:r>
              <a:rPr lang="en-US" sz="2800" dirty="0" err="1"/>
              <a:t>NotMapped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public class Phone</a:t>
            </a:r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en-US" sz="2800" b="1" dirty="0" smtClean="0"/>
              <a:t>{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[Key]</a:t>
            </a:r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Ident { get; set; }</a:t>
            </a:r>
          </a:p>
          <a:p>
            <a:pPr marL="0" indent="0">
              <a:buNone/>
            </a:pPr>
            <a:r>
              <a:rPr lang="en-US" sz="2800" b="1" dirty="0"/>
              <a:t>    [Required]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/>
              <a:t>    [</a:t>
            </a:r>
            <a:r>
              <a:rPr lang="en-US" sz="2800" b="1" dirty="0" err="1"/>
              <a:t>NotMapped</a:t>
            </a:r>
            <a:r>
              <a:rPr lang="en-US" sz="2800" b="1" dirty="0"/>
              <a:t>]</a:t>
            </a:r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Discount { get; set; }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r>
              <a:rPr lang="ru-RU" sz="2800" dirty="0"/>
              <a:t>Чтобы задействовать атрибут </a:t>
            </a:r>
            <a:r>
              <a:rPr lang="en-US" sz="2800" dirty="0" err="1"/>
              <a:t>NotMapped</a:t>
            </a:r>
            <a:r>
              <a:rPr lang="en-US" sz="2800" dirty="0"/>
              <a:t>, </a:t>
            </a:r>
            <a:r>
              <a:rPr lang="ru-RU" sz="2800" dirty="0"/>
              <a:t>надо подключить пространство имен </a:t>
            </a:r>
            <a:r>
              <a:rPr lang="en-US" sz="2800" dirty="0" err="1" smtClean="0"/>
              <a:t>System.ComponentModel.DataAnnotations.Schema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</a:t>
            </a:r>
            <a:r>
              <a:rPr lang="ru-RU" dirty="0"/>
              <a:t>Сопоставление с таблицей и столбцами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Entity </a:t>
            </a:r>
            <a:r>
              <a:rPr lang="en-US" sz="2800" dirty="0"/>
              <a:t>Framework </a:t>
            </a:r>
            <a:r>
              <a:rPr lang="ru-RU" sz="2800" dirty="0"/>
              <a:t>при создании и сопоставлении таблиц и столбцов использует имена моделей и их свойств. Но мы можем переопределить это поведение с помощью атрибутов </a:t>
            </a:r>
            <a:r>
              <a:rPr lang="en-US" sz="2800" dirty="0"/>
              <a:t>Table </a:t>
            </a:r>
            <a:r>
              <a:rPr lang="ru-RU" sz="2800" dirty="0"/>
              <a:t>и </a:t>
            </a:r>
            <a:r>
              <a:rPr lang="en-US" sz="2800" dirty="0"/>
              <a:t>Column: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[Table("Mobiles")]</a:t>
            </a:r>
          </a:p>
          <a:p>
            <a:pPr marL="0" indent="0">
              <a:buNone/>
            </a:pPr>
            <a:r>
              <a:rPr lang="en-US" sz="2800" b="1" dirty="0"/>
              <a:t>public class Phone</a:t>
            </a:r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en-US" sz="2800" b="1" dirty="0" smtClean="0"/>
              <a:t>{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Id { get; set; }</a:t>
            </a:r>
          </a:p>
          <a:p>
            <a:pPr marL="0" indent="0">
              <a:buNone/>
            </a:pPr>
            <a:r>
              <a:rPr lang="en-US" sz="2800" b="1" dirty="0"/>
              <a:t>    [Column("</a:t>
            </a:r>
            <a:r>
              <a:rPr lang="en-US" sz="2800" b="1" dirty="0" err="1"/>
              <a:t>ModelName</a:t>
            </a:r>
            <a:r>
              <a:rPr lang="en-US" sz="2800" b="1" dirty="0"/>
              <a:t>")]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ru-RU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ru-RU" sz="2800" dirty="0"/>
              <a:t>Теперь сущность </a:t>
            </a:r>
            <a:r>
              <a:rPr lang="en-US" sz="2800" dirty="0"/>
              <a:t>Phone </a:t>
            </a:r>
            <a:r>
              <a:rPr lang="ru-RU" sz="2800" dirty="0"/>
              <a:t>будет сопоставляться с таблицей </a:t>
            </a:r>
            <a:r>
              <a:rPr lang="en-US" sz="2800" dirty="0"/>
              <a:t>Mobiles, </a:t>
            </a:r>
            <a:r>
              <a:rPr lang="ru-RU" sz="2800" dirty="0"/>
              <a:t>а свойство </a:t>
            </a:r>
            <a:r>
              <a:rPr lang="en-US" sz="2800" dirty="0"/>
              <a:t>Name </a:t>
            </a:r>
            <a:r>
              <a:rPr lang="ru-RU" sz="2800" dirty="0"/>
              <a:t>со столбцом </a:t>
            </a:r>
            <a:r>
              <a:rPr lang="en-US" sz="2800" dirty="0" err="1"/>
              <a:t>ModelName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</a:t>
            </a:r>
            <a:r>
              <a:rPr lang="ru-RU" dirty="0"/>
              <a:t>Установка внешнего ключа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Чтобы </a:t>
            </a:r>
            <a:r>
              <a:rPr lang="ru-RU" sz="2800" dirty="0"/>
              <a:t>установить внешний ключ для связи с другой сущностью, используется атрибут </a:t>
            </a:r>
            <a:r>
              <a:rPr lang="en-US" sz="2800" dirty="0" err="1"/>
              <a:t>ForeignKey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public class Phone</a:t>
            </a:r>
          </a:p>
          <a:p>
            <a:pPr marL="0" indent="0">
              <a:buNone/>
            </a:pPr>
            <a:r>
              <a:rPr lang="en-US" sz="2800" b="1" dirty="0" smtClean="0"/>
              <a:t>{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Id { get; set; }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? </a:t>
            </a:r>
            <a:r>
              <a:rPr lang="en-US" sz="2800" b="1" dirty="0" err="1"/>
              <a:t>CompId</a:t>
            </a:r>
            <a:r>
              <a:rPr lang="en-US" sz="2800" b="1" dirty="0"/>
              <a:t> { get; set; }</a:t>
            </a:r>
          </a:p>
          <a:p>
            <a:pPr marL="0" indent="0">
              <a:buNone/>
            </a:pPr>
            <a:r>
              <a:rPr lang="en-US" sz="2800" b="1" dirty="0"/>
              <a:t>    [</a:t>
            </a:r>
            <a:r>
              <a:rPr lang="en-US" sz="2800" b="1" dirty="0" err="1"/>
              <a:t>ForeignKey</a:t>
            </a:r>
            <a:r>
              <a:rPr lang="en-US" sz="2800" b="1" dirty="0"/>
              <a:t>("</a:t>
            </a:r>
            <a:r>
              <a:rPr lang="en-US" sz="2800" b="1" dirty="0" err="1"/>
              <a:t>CompId</a:t>
            </a:r>
            <a:r>
              <a:rPr lang="en-US" sz="2800" b="1" dirty="0"/>
              <a:t>")]</a:t>
            </a:r>
          </a:p>
          <a:p>
            <a:pPr marL="0" indent="0">
              <a:buNone/>
            </a:pPr>
            <a:r>
              <a:rPr lang="en-US" sz="2800" b="1" dirty="0"/>
              <a:t>    public Company </a:t>
            </a:r>
            <a:r>
              <a:rPr lang="en-US" sz="2800" b="1" dirty="0" err="1"/>
              <a:t>Company</a:t>
            </a:r>
            <a:r>
              <a:rPr lang="en-US" sz="2800" b="1" dirty="0"/>
              <a:t> { get; set; }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</a:p>
          <a:p>
            <a:pPr marL="0" indent="0">
              <a:buNone/>
            </a:pPr>
            <a:r>
              <a:rPr lang="en-US" sz="2800" b="1" dirty="0"/>
              <a:t>public class Company</a:t>
            </a:r>
          </a:p>
          <a:p>
            <a:pPr marL="0" indent="0">
              <a:buNone/>
            </a:pP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Id { get; set; }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ru-RU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ru-RU" sz="2800" dirty="0"/>
              <a:t>В данном случае внешним ключом для связи с моделью </a:t>
            </a:r>
            <a:r>
              <a:rPr lang="en-US" sz="2800" dirty="0"/>
              <a:t>Company </a:t>
            </a:r>
            <a:r>
              <a:rPr lang="ru-RU" sz="2800" dirty="0"/>
              <a:t>будет служить свойство </a:t>
            </a:r>
            <a:r>
              <a:rPr lang="en-US" sz="2800" dirty="0" err="1"/>
              <a:t>CompId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Настройка </a:t>
            </a:r>
            <a:r>
              <a:rPr lang="ru-RU" sz="2800" dirty="0" smtClean="0"/>
              <a:t>индекса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Установка индекса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установки индекса для столбца к соответствующему свойству модели применяется атрибут [</a:t>
            </a:r>
            <a:r>
              <a:rPr lang="en-US" sz="2800" dirty="0"/>
              <a:t>Index]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public class Phone</a:t>
            </a:r>
          </a:p>
          <a:p>
            <a:pPr marL="0" indent="0">
              <a:buNone/>
            </a:pP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/>
              <a:t>    [Index]</a:t>
            </a:r>
          </a:p>
          <a:p>
            <a:pPr marL="0" indent="0">
              <a:buNone/>
            </a:pPr>
            <a:r>
              <a:rPr lang="en-US" sz="2800" b="1" dirty="0"/>
              <a:t>    public </a:t>
            </a:r>
            <a:r>
              <a:rPr lang="en-US" sz="2800" b="1" dirty="0" err="1"/>
              <a:t>int</a:t>
            </a:r>
            <a:r>
              <a:rPr lang="en-US" sz="2800" b="1" dirty="0"/>
              <a:t> Id { get; set; }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Аннотации. </a:t>
            </a:r>
            <a:r>
              <a:rPr lang="ru-RU" dirty="0"/>
              <a:t>Атрибут </a:t>
            </a:r>
            <a:r>
              <a:rPr lang="en-US" dirty="0" err="1"/>
              <a:t>ConcurrencyCheck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800" b="1" dirty="0" smtClean="0"/>
              <a:t>Атрибут </a:t>
            </a:r>
            <a:r>
              <a:rPr lang="en-US" sz="2800" b="1" dirty="0" err="1"/>
              <a:t>ConcurrencyCheck</a:t>
            </a:r>
            <a:r>
              <a:rPr lang="en-US" sz="2800" dirty="0"/>
              <a:t> </a:t>
            </a:r>
            <a:r>
              <a:rPr lang="ru-RU" sz="2800" dirty="0"/>
              <a:t>позволяет решить проблему параллелизма, когда с одной и той же записью в таблице могут работать одновременно несколько пользователей. Например: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b="1" dirty="0"/>
              <a:t>public class Phone</a:t>
            </a:r>
          </a:p>
          <a:p>
            <a:pPr marL="0" indent="0">
              <a:buNone/>
            </a:pP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 smtClean="0"/>
              <a:t>    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b="1" dirty="0" smtClean="0"/>
              <a:t>public </a:t>
            </a:r>
            <a:r>
              <a:rPr lang="en-US" sz="2800" b="1" dirty="0" err="1"/>
              <a:t>int</a:t>
            </a:r>
            <a:r>
              <a:rPr lang="en-US" sz="2800" b="1" dirty="0"/>
              <a:t> Id { get; set; }</a:t>
            </a:r>
          </a:p>
          <a:p>
            <a:pPr marL="0" indent="0">
              <a:buNone/>
            </a:pPr>
            <a:r>
              <a:rPr lang="en-US" sz="2800" b="1" dirty="0"/>
              <a:t>    [</a:t>
            </a:r>
            <a:r>
              <a:rPr lang="en-US" sz="2800" b="1" dirty="0" err="1"/>
              <a:t>ConcurrencyCheck</a:t>
            </a:r>
            <a:r>
              <a:rPr lang="en-US" sz="2800" b="1" dirty="0"/>
              <a:t>]</a:t>
            </a:r>
          </a:p>
          <a:p>
            <a:pPr marL="0" indent="0">
              <a:buNone/>
            </a:pPr>
            <a:r>
              <a:rPr lang="en-US" sz="2800" b="1" dirty="0"/>
              <a:t>    public string Name { get; set; }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r>
              <a:rPr lang="ru-RU" sz="2800" dirty="0"/>
              <a:t>Теоретически возможна ситуация, когда два пользователя пытаются изменить значение, например: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b="1" dirty="0"/>
              <a:t>using(</a:t>
            </a:r>
            <a:r>
              <a:rPr lang="en-US" sz="2800" b="1" dirty="0" err="1"/>
              <a:t>FluentContext</a:t>
            </a:r>
            <a:r>
              <a:rPr lang="en-US" sz="2800" b="1" dirty="0"/>
              <a:t> </a:t>
            </a:r>
            <a:r>
              <a:rPr lang="en-US" sz="2800" b="1" dirty="0" err="1"/>
              <a:t>db</a:t>
            </a:r>
            <a:r>
              <a:rPr lang="en-US" sz="2800" b="1" dirty="0"/>
              <a:t> = new </a:t>
            </a:r>
            <a:r>
              <a:rPr lang="en-US" sz="2800" b="1" dirty="0" err="1"/>
              <a:t>FluentContext</a:t>
            </a:r>
            <a:r>
              <a:rPr lang="en-US" sz="2800" b="1" dirty="0"/>
              <a:t>())</a:t>
            </a:r>
          </a:p>
          <a:p>
            <a:pPr marL="0" indent="0">
              <a:buNone/>
            </a:pP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/>
              <a:t>    Phone </a:t>
            </a:r>
            <a:r>
              <a:rPr lang="en-US" sz="2800" b="1" dirty="0" err="1"/>
              <a:t>phone</a:t>
            </a:r>
            <a:r>
              <a:rPr lang="en-US" sz="2800" b="1" dirty="0"/>
              <a:t> = </a:t>
            </a:r>
            <a:r>
              <a:rPr lang="en-US" sz="2800" b="1" dirty="0" err="1"/>
              <a:t>db.Phones.Find</a:t>
            </a:r>
            <a:r>
              <a:rPr lang="en-US" sz="2800" b="1" dirty="0"/>
              <a:t>(1);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/>
              <a:t>phone.Name</a:t>
            </a:r>
            <a:r>
              <a:rPr lang="en-US" sz="2800" b="1" dirty="0"/>
              <a:t> = "Nokia N9";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/>
              <a:t>db.SaveChanges</a:t>
            </a:r>
            <a:r>
              <a:rPr lang="en-US" sz="2800" b="1" dirty="0"/>
              <a:t>();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r>
              <a:rPr lang="ru-RU" sz="2800" dirty="0"/>
              <a:t>В обычном режиме </a:t>
            </a:r>
            <a:r>
              <a:rPr lang="en-US" sz="2800" dirty="0"/>
              <a:t>Entity Framework </a:t>
            </a:r>
            <a:r>
              <a:rPr lang="ru-RU" sz="2800" dirty="0"/>
              <a:t>при обновлении смотрит на </a:t>
            </a:r>
            <a:r>
              <a:rPr lang="en-US" sz="2800" dirty="0"/>
              <a:t>Id </a:t>
            </a:r>
            <a:r>
              <a:rPr lang="ru-RU" sz="2800" dirty="0"/>
              <a:t>и если </a:t>
            </a:r>
            <a:r>
              <a:rPr lang="en-US" sz="2800" dirty="0"/>
              <a:t>Id </a:t>
            </a:r>
            <a:r>
              <a:rPr lang="ru-RU" sz="2800" dirty="0"/>
              <a:t>записи в таблице совпадает с </a:t>
            </a:r>
            <a:r>
              <a:rPr lang="en-US" sz="2800" dirty="0"/>
              <a:t>Id </a:t>
            </a:r>
            <a:r>
              <a:rPr lang="ru-RU" sz="2800" dirty="0"/>
              <a:t>в передаваемой модели </a:t>
            </a:r>
            <a:r>
              <a:rPr lang="en-US" sz="2800" dirty="0"/>
              <a:t>phone, </a:t>
            </a:r>
            <a:r>
              <a:rPr lang="ru-RU" sz="2800" dirty="0"/>
              <a:t>то строка в таблице обновляется. При использовании атрибута </a:t>
            </a:r>
            <a:r>
              <a:rPr lang="en-US" sz="2800" dirty="0" err="1"/>
              <a:t>ConcurrencyCheck</a:t>
            </a:r>
            <a:r>
              <a:rPr lang="en-US" sz="2800" dirty="0"/>
              <a:t> EF </a:t>
            </a:r>
            <a:r>
              <a:rPr lang="ru-RU" sz="2800" dirty="0"/>
              <a:t>смотрит не только на </a:t>
            </a:r>
            <a:r>
              <a:rPr lang="en-US" sz="2800" dirty="0"/>
              <a:t>Id, </a:t>
            </a:r>
            <a:r>
              <a:rPr lang="ru-RU" sz="2800" dirty="0"/>
              <a:t>но и на исходное значение свойства </a:t>
            </a:r>
            <a:r>
              <a:rPr lang="en-US" sz="2800" dirty="0"/>
              <a:t>Name. </a:t>
            </a:r>
            <a:r>
              <a:rPr lang="ru-RU" sz="2800" dirty="0"/>
              <a:t>И если оно совпадает с тем, что имеется в таблице, то запись обновляется. Если же не совпадает (то есть кто-то уже успел обновить), то </a:t>
            </a:r>
            <a:r>
              <a:rPr lang="en-US" sz="2800" dirty="0"/>
              <a:t>EF </a:t>
            </a:r>
            <a:r>
              <a:rPr lang="ru-RU" sz="2800" dirty="0"/>
              <a:t>генерирует исключение </a:t>
            </a:r>
            <a:r>
              <a:rPr lang="en-US" sz="2800" dirty="0" err="1"/>
              <a:t>DbUpdateConcurrencyException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74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08112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Операции с базами данных с использование </a:t>
            </a:r>
            <a:r>
              <a:rPr lang="en-US" dirty="0" smtClean="0"/>
              <a:t>EF Core</a:t>
            </a: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2848FB-3393-49CE-AFEB-FD9FEED44E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smtClean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ru-RU" sz="2800" dirty="0">
                <a:hlinkClick r:id="rId2"/>
              </a:rPr>
              <a:t>Инструменты для EF </a:t>
            </a:r>
            <a:r>
              <a:rPr lang="ru-RU" sz="2800" dirty="0" err="1">
                <a:hlinkClick r:id="rId2"/>
              </a:rPr>
              <a:t>Core</a:t>
            </a:r>
            <a:r>
              <a:rPr lang="ru-RU" sz="2800" dirty="0">
                <a:hlinkClick r:id="rId2"/>
              </a:rPr>
              <a:t> - </a:t>
            </a:r>
            <a:r>
              <a:rPr lang="ru-RU" sz="2800" dirty="0" err="1">
                <a:hlinkClick r:id="rId2"/>
              </a:rPr>
              <a:t>командая</a:t>
            </a:r>
            <a:r>
              <a:rPr lang="ru-RU" sz="2800" dirty="0">
                <a:hlinkClick r:id="rId2"/>
              </a:rPr>
              <a:t> строка .NET </a:t>
            </a:r>
            <a:r>
              <a:rPr lang="ru-RU" sz="2800" dirty="0" err="1">
                <a:hlinkClick r:id="rId2"/>
              </a:rPr>
              <a:t>Core</a:t>
            </a:r>
            <a:r>
              <a:rPr lang="ru-RU" sz="2800" dirty="0">
                <a:hlinkClick r:id="rId2"/>
              </a:rPr>
              <a:t> Страница</a:t>
            </a:r>
            <a:endParaRPr lang="ru-RU" sz="2800" dirty="0"/>
          </a:p>
          <a:p>
            <a:r>
              <a:rPr lang="ru-RU" sz="2800" dirty="0">
                <a:hlinkClick r:id="rId3"/>
              </a:rPr>
              <a:t>Инструменты для EF </a:t>
            </a:r>
            <a:r>
              <a:rPr lang="ru-RU" sz="2800" dirty="0" err="1">
                <a:hlinkClick r:id="rId3"/>
              </a:rPr>
              <a:t>Core</a:t>
            </a:r>
            <a:r>
              <a:rPr lang="ru-RU" sz="2800" dirty="0">
                <a:hlinkClick r:id="rId3"/>
              </a:rPr>
              <a:t> - консоль диспетчера пакетов (</a:t>
            </a:r>
            <a:r>
              <a:rPr lang="ru-RU" sz="2800" dirty="0" err="1">
                <a:hlinkClick r:id="rId3"/>
              </a:rPr>
              <a:t>Visual</a:t>
            </a:r>
            <a:r>
              <a:rPr lang="ru-RU" sz="2800" dirty="0">
                <a:hlinkClick r:id="rId3"/>
              </a:rPr>
              <a:t> </a:t>
            </a:r>
            <a:r>
              <a:rPr lang="ru-RU" sz="2800" dirty="0" err="1">
                <a:hlinkClick r:id="rId3"/>
              </a:rPr>
              <a:t>Studio</a:t>
            </a:r>
            <a:r>
              <a:rPr lang="ru-RU" sz="2800" dirty="0">
                <a:hlinkClick r:id="rId3"/>
              </a:rPr>
              <a:t>) </a:t>
            </a:r>
            <a:endParaRPr lang="ru-RU" sz="2800" dirty="0"/>
          </a:p>
          <a:p>
            <a:pPr marL="0" indent="0">
              <a:buNone/>
            </a:pPr>
            <a:r>
              <a:rPr lang="ru-RU" sz="2800" smtClean="0"/>
              <a:t>Показать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50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Основные различия между .NET </a:t>
            </a:r>
            <a:r>
              <a:rPr lang="ru-RU" sz="2800" b="1" spc="-1" dirty="0" err="1">
                <a:solidFill>
                  <a:srgbClr val="820101"/>
                </a:solidFill>
                <a:latin typeface="Arial"/>
                <a:ea typeface="Tahoma"/>
              </a:rPr>
              <a:t>Core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 и .NET </a:t>
            </a:r>
            <a:r>
              <a:rPr lang="ru-RU" sz="2800" b="1" spc="-1" dirty="0" err="1">
                <a:solidFill>
                  <a:srgbClr val="820101"/>
                </a:solidFill>
                <a:latin typeface="Arial"/>
                <a:ea typeface="Tahoma"/>
              </a:rPr>
              <a:t>Framework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 </a:t>
            </a:r>
          </a:p>
        </p:txBody>
      </p:sp>
      <p:sp>
        <p:nvSpPr>
          <p:cNvPr id="341" name="CustomShape 2"/>
          <p:cNvSpPr/>
          <p:nvPr/>
        </p:nvSpPr>
        <p:spPr>
          <a:xfrm>
            <a:off x="161404" y="1009864"/>
            <a:ext cx="8820472" cy="5848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lvl="0"/>
            <a:r>
              <a:rPr lang="ru-RU" b="1" dirty="0" smtClean="0"/>
              <a:t>Модели </a:t>
            </a:r>
            <a:r>
              <a:rPr lang="ru-RU" b="1" dirty="0"/>
              <a:t>приложений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поддерживает не все модели приложений .NET </a:t>
            </a:r>
            <a:r>
              <a:rPr lang="ru-RU" dirty="0" err="1"/>
              <a:t>Framework</a:t>
            </a:r>
            <a:r>
              <a:rPr lang="ru-RU" dirty="0"/>
              <a:t>, отчасти потому, что многие из них построены на базе технологий </a:t>
            </a:r>
            <a:r>
              <a:rPr lang="ru-RU" dirty="0" err="1"/>
              <a:t>Windows</a:t>
            </a:r>
            <a:r>
              <a:rPr lang="ru-RU" dirty="0"/>
              <a:t>, таких как платформа WPF (основанная на </a:t>
            </a:r>
            <a:r>
              <a:rPr lang="ru-RU" dirty="0" err="1"/>
              <a:t>DirectX</a:t>
            </a:r>
            <a:r>
              <a:rPr lang="ru-RU" dirty="0"/>
              <a:t>). Модели консольных приложений и приложений ASP.NET </a:t>
            </a:r>
            <a:r>
              <a:rPr lang="ru-RU" dirty="0" err="1"/>
              <a:t>Core</a:t>
            </a:r>
            <a:r>
              <a:rPr lang="ru-RU" dirty="0"/>
              <a:t> поддерживаются как .NET </a:t>
            </a:r>
            <a:r>
              <a:rPr lang="ru-RU" dirty="0" err="1"/>
              <a:t>Core</a:t>
            </a:r>
            <a:r>
              <a:rPr lang="ru-RU" dirty="0"/>
              <a:t>, так и .NET </a:t>
            </a:r>
            <a:r>
              <a:rPr lang="ru-RU" dirty="0" err="1"/>
              <a:t>Framework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Интерфейсы API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включает многие, но не все интерфейсы API .NET </a:t>
            </a:r>
            <a:r>
              <a:rPr lang="ru-RU" dirty="0" err="1"/>
              <a:t>Framework</a:t>
            </a:r>
            <a:r>
              <a:rPr lang="ru-RU" dirty="0"/>
              <a:t>. Кроме того, различается их факторинг (имена сборок, регистр формы типов). В настоящее время эти различия, как правило, требуют внесения изменений для переноса исходного кода в .NET </a:t>
            </a:r>
            <a:r>
              <a:rPr lang="ru-RU" dirty="0" err="1"/>
              <a:t>Core</a:t>
            </a:r>
            <a:r>
              <a:rPr lang="ru-RU" dirty="0"/>
              <a:t>. .NET </a:t>
            </a:r>
            <a:r>
              <a:rPr lang="ru-RU" dirty="0" err="1"/>
              <a:t>Core</a:t>
            </a:r>
            <a:r>
              <a:rPr lang="ru-RU" dirty="0"/>
              <a:t> реализует API-интерфейсы </a:t>
            </a:r>
            <a:r>
              <a:rPr lang="ru-RU" u="sng" dirty="0">
                <a:hlinkClick r:id="rId3"/>
              </a:rPr>
              <a:t>.NET </a:t>
            </a:r>
            <a:r>
              <a:rPr lang="ru-RU" u="sng" dirty="0" err="1">
                <a:hlinkClick r:id="rId3"/>
              </a:rPr>
              <a:t>Standard</a:t>
            </a:r>
            <a:r>
              <a:rPr lang="ru-RU" dirty="0"/>
              <a:t>, в число которых со временем будет включаться все больше API-интерфейсов BCL платформы .NET </a:t>
            </a:r>
            <a:r>
              <a:rPr lang="ru-RU" dirty="0" err="1"/>
              <a:t>Framework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Подсистемы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реализует подмножество подсистем .NET </a:t>
            </a:r>
            <a:r>
              <a:rPr lang="ru-RU" dirty="0" err="1"/>
              <a:t>Framework</a:t>
            </a:r>
            <a:r>
              <a:rPr lang="ru-RU" dirty="0"/>
              <a:t> с целью упрощения реализации и модели программирования. Например, управление доступом для кода (CAS) не поддерживается, а отражение поддерживается. </a:t>
            </a:r>
          </a:p>
          <a:p>
            <a:pPr lvl="0"/>
            <a:r>
              <a:rPr lang="ru-RU" b="1" dirty="0"/>
              <a:t>Платформы</a:t>
            </a:r>
            <a:r>
              <a:rPr lang="ru-RU" dirty="0"/>
              <a:t>. Платформа .NET </a:t>
            </a:r>
            <a:r>
              <a:rPr lang="ru-RU" dirty="0" err="1"/>
              <a:t>Framework</a:t>
            </a:r>
            <a:r>
              <a:rPr lang="ru-RU" dirty="0"/>
              <a:t> поддерживает </a:t>
            </a:r>
            <a:r>
              <a:rPr lang="ru-RU" dirty="0" err="1"/>
              <a:t>Windows</a:t>
            </a:r>
            <a:r>
              <a:rPr lang="ru-RU" dirty="0"/>
              <a:t> 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, в то время как .NET </a:t>
            </a:r>
            <a:r>
              <a:rPr lang="ru-RU" dirty="0" err="1"/>
              <a:t>Core</a:t>
            </a:r>
            <a:r>
              <a:rPr lang="ru-RU" dirty="0"/>
              <a:t> также поддерживает </a:t>
            </a:r>
            <a:r>
              <a:rPr lang="ru-RU" dirty="0" err="1"/>
              <a:t>Mac</a:t>
            </a:r>
            <a:r>
              <a:rPr lang="ru-RU" dirty="0"/>
              <a:t> OS и </a:t>
            </a:r>
            <a:r>
              <a:rPr lang="ru-RU" dirty="0" err="1"/>
              <a:t>Linux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Открытый исходный код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имеет открытый исходный код. В случае с .NET </a:t>
            </a:r>
            <a:r>
              <a:rPr lang="ru-RU" dirty="0" err="1"/>
              <a:t>Framework</a:t>
            </a:r>
            <a:r>
              <a:rPr lang="ru-RU" dirty="0"/>
              <a:t> открытый исходный код имеет только </a:t>
            </a:r>
            <a:r>
              <a:rPr lang="ru-RU" u="sng" dirty="0">
                <a:hlinkClick r:id="rId4"/>
              </a:rPr>
              <a:t>подмножество библиотек, доступных только для чтения</a:t>
            </a:r>
            <a:r>
              <a:rPr lang="ru-RU" dirty="0"/>
              <a:t>. </a:t>
            </a:r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8</a:t>
            </a:fld>
            <a:endParaRPr lang="ru-RU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41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</a:pP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Основные различия между .NET </a:t>
            </a:r>
            <a:r>
              <a:rPr lang="ru-RU" sz="2800" b="1" spc="-1" dirty="0" err="1">
                <a:solidFill>
                  <a:srgbClr val="820101"/>
                </a:solidFill>
                <a:latin typeface="Arial"/>
                <a:ea typeface="Tahoma"/>
              </a:rPr>
              <a:t>Core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 и .NET </a:t>
            </a:r>
            <a:r>
              <a:rPr lang="ru-RU" sz="2800" b="1" spc="-1" dirty="0" err="1">
                <a:solidFill>
                  <a:srgbClr val="820101"/>
                </a:solidFill>
                <a:latin typeface="Arial"/>
                <a:ea typeface="Tahoma"/>
              </a:rPr>
              <a:t>Framework</a:t>
            </a:r>
            <a:r>
              <a:rPr lang="ru-RU" sz="2800" b="1" spc="-1" dirty="0">
                <a:solidFill>
                  <a:srgbClr val="820101"/>
                </a:solidFill>
                <a:latin typeface="Arial"/>
                <a:ea typeface="Tahoma"/>
              </a:rPr>
              <a:t> </a:t>
            </a:r>
          </a:p>
        </p:txBody>
      </p:sp>
      <p:sp>
        <p:nvSpPr>
          <p:cNvPr id="341" name="CustomShape 2"/>
          <p:cNvSpPr/>
          <p:nvPr/>
        </p:nvSpPr>
        <p:spPr>
          <a:xfrm>
            <a:off x="161404" y="1009864"/>
            <a:ext cx="8820472" cy="5848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lvl="0"/>
            <a:r>
              <a:rPr lang="ru-RU" b="1" dirty="0" smtClean="0"/>
              <a:t>Модели </a:t>
            </a:r>
            <a:r>
              <a:rPr lang="ru-RU" b="1" dirty="0"/>
              <a:t>приложений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поддерживает не все модели приложений .NET </a:t>
            </a:r>
            <a:r>
              <a:rPr lang="ru-RU" dirty="0" err="1"/>
              <a:t>Framework</a:t>
            </a:r>
            <a:r>
              <a:rPr lang="ru-RU" dirty="0"/>
              <a:t>, отчасти потому, что многие из них построены на базе технологий </a:t>
            </a:r>
            <a:r>
              <a:rPr lang="ru-RU" dirty="0" err="1"/>
              <a:t>Windows</a:t>
            </a:r>
            <a:r>
              <a:rPr lang="ru-RU" dirty="0"/>
              <a:t>, таких как платформа WPF (основанная на </a:t>
            </a:r>
            <a:r>
              <a:rPr lang="ru-RU" dirty="0" err="1"/>
              <a:t>DirectX</a:t>
            </a:r>
            <a:r>
              <a:rPr lang="ru-RU" dirty="0"/>
              <a:t>). Модели консольных приложений и приложений ASP.NET </a:t>
            </a:r>
            <a:r>
              <a:rPr lang="ru-RU" dirty="0" err="1"/>
              <a:t>Core</a:t>
            </a:r>
            <a:r>
              <a:rPr lang="ru-RU" dirty="0"/>
              <a:t> поддерживаются как .NET </a:t>
            </a:r>
            <a:r>
              <a:rPr lang="ru-RU" dirty="0" err="1"/>
              <a:t>Core</a:t>
            </a:r>
            <a:r>
              <a:rPr lang="ru-RU" dirty="0"/>
              <a:t>, так и .NET </a:t>
            </a:r>
            <a:r>
              <a:rPr lang="ru-RU" dirty="0" err="1"/>
              <a:t>Framework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Интерфейсы API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включает многие, но не все интерфейсы API .NET </a:t>
            </a:r>
            <a:r>
              <a:rPr lang="ru-RU" dirty="0" err="1"/>
              <a:t>Framework</a:t>
            </a:r>
            <a:r>
              <a:rPr lang="ru-RU" dirty="0"/>
              <a:t>. Кроме того, различается их факторинг (имена сборок, регистр формы типов). В настоящее время эти различия, как правило, требуют внесения изменений для переноса исходного кода в .NET </a:t>
            </a:r>
            <a:r>
              <a:rPr lang="ru-RU" dirty="0" err="1"/>
              <a:t>Core</a:t>
            </a:r>
            <a:r>
              <a:rPr lang="ru-RU" dirty="0"/>
              <a:t>. .NET </a:t>
            </a:r>
            <a:r>
              <a:rPr lang="ru-RU" dirty="0" err="1"/>
              <a:t>Core</a:t>
            </a:r>
            <a:r>
              <a:rPr lang="ru-RU" dirty="0"/>
              <a:t> реализует API-интерфейсы </a:t>
            </a:r>
            <a:r>
              <a:rPr lang="ru-RU" u="sng" dirty="0">
                <a:hlinkClick r:id="rId3"/>
              </a:rPr>
              <a:t>.NET </a:t>
            </a:r>
            <a:r>
              <a:rPr lang="ru-RU" u="sng" dirty="0" err="1">
                <a:hlinkClick r:id="rId3"/>
              </a:rPr>
              <a:t>Standard</a:t>
            </a:r>
            <a:r>
              <a:rPr lang="ru-RU" dirty="0"/>
              <a:t>, в число которых со временем будет включаться все больше API-интерфейсов BCL платформы .NET </a:t>
            </a:r>
            <a:r>
              <a:rPr lang="ru-RU" dirty="0" err="1"/>
              <a:t>Framework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Подсистемы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реализует подмножество подсистем .NET </a:t>
            </a:r>
            <a:r>
              <a:rPr lang="ru-RU" dirty="0" err="1"/>
              <a:t>Framework</a:t>
            </a:r>
            <a:r>
              <a:rPr lang="ru-RU" dirty="0"/>
              <a:t> с целью упрощения реализации и модели программирования. Например, управление доступом для кода (CAS) не поддерживается, а отражение поддерживается. </a:t>
            </a:r>
          </a:p>
          <a:p>
            <a:pPr lvl="0"/>
            <a:r>
              <a:rPr lang="ru-RU" b="1" dirty="0"/>
              <a:t>Платформы</a:t>
            </a:r>
            <a:r>
              <a:rPr lang="ru-RU" dirty="0"/>
              <a:t>. Платформа .NET </a:t>
            </a:r>
            <a:r>
              <a:rPr lang="ru-RU" dirty="0" err="1"/>
              <a:t>Framework</a:t>
            </a:r>
            <a:r>
              <a:rPr lang="ru-RU" dirty="0"/>
              <a:t> поддерживает </a:t>
            </a:r>
            <a:r>
              <a:rPr lang="ru-RU" dirty="0" err="1"/>
              <a:t>Windows</a:t>
            </a:r>
            <a:r>
              <a:rPr lang="ru-RU" dirty="0"/>
              <a:t> 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, в то время как .NET </a:t>
            </a:r>
            <a:r>
              <a:rPr lang="ru-RU" dirty="0" err="1"/>
              <a:t>Core</a:t>
            </a:r>
            <a:r>
              <a:rPr lang="ru-RU" dirty="0"/>
              <a:t> также поддерживает </a:t>
            </a:r>
            <a:r>
              <a:rPr lang="ru-RU" dirty="0" err="1"/>
              <a:t>Mac</a:t>
            </a:r>
            <a:r>
              <a:rPr lang="ru-RU" dirty="0"/>
              <a:t> OS и </a:t>
            </a:r>
            <a:r>
              <a:rPr lang="ru-RU" dirty="0" err="1"/>
              <a:t>Linux</a:t>
            </a:r>
            <a:r>
              <a:rPr lang="ru-RU" dirty="0"/>
              <a:t>. </a:t>
            </a:r>
          </a:p>
          <a:p>
            <a:pPr lvl="0"/>
            <a:r>
              <a:rPr lang="ru-RU" b="1" dirty="0"/>
              <a:t>Открытый исходный код</a:t>
            </a:r>
            <a:r>
              <a:rPr lang="ru-RU" dirty="0"/>
              <a:t>. Платформа .NET </a:t>
            </a:r>
            <a:r>
              <a:rPr lang="ru-RU" dirty="0" err="1"/>
              <a:t>Core</a:t>
            </a:r>
            <a:r>
              <a:rPr lang="ru-RU" dirty="0"/>
              <a:t> имеет открытый исходный код. В случае с .NET </a:t>
            </a:r>
            <a:r>
              <a:rPr lang="ru-RU" dirty="0" err="1"/>
              <a:t>Framework</a:t>
            </a:r>
            <a:r>
              <a:rPr lang="ru-RU" dirty="0"/>
              <a:t> открытый исходный код имеет только </a:t>
            </a:r>
            <a:r>
              <a:rPr lang="ru-RU" u="sng" dirty="0">
                <a:hlinkClick r:id="rId4"/>
              </a:rPr>
              <a:t>подмножество библиотек, доступных только для чтения</a:t>
            </a:r>
            <a:r>
              <a:rPr lang="ru-RU" dirty="0"/>
              <a:t>. </a:t>
            </a:r>
          </a:p>
        </p:txBody>
      </p:sp>
      <p:sp>
        <p:nvSpPr>
          <p:cNvPr id="342" name="CustomShape 3"/>
          <p:cNvSpPr/>
          <p:nvPr/>
        </p:nvSpPr>
        <p:spPr>
          <a:xfrm>
            <a:off x="8153280" y="6248520"/>
            <a:ext cx="99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B411A0-E89D-4C2B-8D73-B9836D515783}" type="slidenum">
              <a:rPr lang="ru-RU" sz="1000" b="0" strike="noStrike" spc="-1">
                <a:solidFill>
                  <a:srgbClr val="FFFFFF"/>
                </a:solidFill>
                <a:latin typeface="Tahoma"/>
                <a:ea typeface="Tahoma"/>
              </a:rPr>
              <a:t>9</a:t>
            </a:fld>
            <a:endParaRPr lang="ru-RU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232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8438</Words>
  <Application>Microsoft Office PowerPoint</Application>
  <PresentationFormat>Экран (4:3)</PresentationFormat>
  <Paragraphs>952</Paragraphs>
  <Slides>78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Тема1</vt:lpstr>
      <vt:lpstr>Кроссплатформенные средства платформы .NET и технологии объектно-реляционного отображения.</vt:lpstr>
      <vt:lpstr> .NET Core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Понятие об ORM (object-relational mapping)</vt:lpstr>
      <vt:lpstr>Понятие об ORM</vt:lpstr>
      <vt:lpstr>Понятие об ORM</vt:lpstr>
      <vt:lpstr>Понятие об ORM</vt:lpstr>
      <vt:lpstr>ORM - реализации</vt:lpstr>
      <vt:lpstr>ORM - реализации</vt:lpstr>
      <vt:lpstr>Понятие об ORM</vt:lpstr>
      <vt:lpstr>Entity Framework</vt:lpstr>
      <vt:lpstr>Entity Framework и Entity Framework Core</vt:lpstr>
      <vt:lpstr>Entity Framework. Архитектурная схема.</vt:lpstr>
      <vt:lpstr>Преимущества приложений Entity Framework</vt:lpstr>
      <vt:lpstr>Работа с базой данных. Entity Framework</vt:lpstr>
      <vt:lpstr>Соглашения по наименованию</vt:lpstr>
      <vt:lpstr>Сопоставление типов в Code First</vt:lpstr>
      <vt:lpstr>Установка Entity Framework</vt:lpstr>
      <vt:lpstr>Установка Entity Framework Core</vt:lpstr>
      <vt:lpstr>Entity Framework. DbContext API </vt:lpstr>
      <vt:lpstr>Классы DbContext API </vt:lpstr>
      <vt:lpstr>Класс DbContext. Конструкторы. </vt:lpstr>
      <vt:lpstr>Класс DbContext. Некоторые методы. </vt:lpstr>
      <vt:lpstr>Класс DbSet. Некоторые методы. </vt:lpstr>
      <vt:lpstr>Класс DbSet. Некоторые методы. </vt:lpstr>
      <vt:lpstr>EF. Класс контекста данных.</vt:lpstr>
      <vt:lpstr>EF Core. Класс контекста данных.</vt:lpstr>
      <vt:lpstr>EF Core. Класс контекста данных.</vt:lpstr>
      <vt:lpstr>Конфигурация подключения</vt:lpstr>
      <vt:lpstr>EF Core. Класс контекста данных.</vt:lpstr>
      <vt:lpstr>Отношения между моделями. Внешние ключи и навигационные свойства </vt:lpstr>
      <vt:lpstr>Отношения между моделями. Каскадное удаление </vt:lpstr>
      <vt:lpstr>Загрузка связанных данных </vt:lpstr>
      <vt:lpstr> Eager loading (жадная загрузка) </vt:lpstr>
      <vt:lpstr> Eager loading (жадная загрузка) </vt:lpstr>
      <vt:lpstr> Explicit loading (явная загрузка) </vt:lpstr>
      <vt:lpstr>Связь один-к-одному</vt:lpstr>
      <vt:lpstr>EF. DBSet. Отображение таблицы на стороне отношения «один»</vt:lpstr>
      <vt:lpstr>EF. DBSet. Отображение таблицы на стороне отношения «многие»</vt:lpstr>
      <vt:lpstr>Выборка и проекция из базы данных</vt:lpstr>
      <vt:lpstr>Добавление. </vt:lpstr>
      <vt:lpstr>Добавление. </vt:lpstr>
      <vt:lpstr>Удаление. </vt:lpstr>
      <vt:lpstr>Удаление. </vt:lpstr>
      <vt:lpstr>Обновление. </vt:lpstr>
      <vt:lpstr>Обновление. </vt:lpstr>
      <vt:lpstr>Инициализация базы данных</vt:lpstr>
      <vt:lpstr>Инициализация базы данных</vt:lpstr>
      <vt:lpstr>Fluent API</vt:lpstr>
      <vt:lpstr>Fluent API. Сопоставление класса с таблицей</vt:lpstr>
      <vt:lpstr>Fluent API. Переопределение первичного ключа </vt:lpstr>
      <vt:lpstr>Fluent API. Сопоставление свойств </vt:lpstr>
      <vt:lpstr>Fluent API. Настройка некоторых типов данных </vt:lpstr>
      <vt:lpstr>Fluent API. Настройка типа столбцов </vt:lpstr>
      <vt:lpstr>Fluent API. Сопоставление модели с несколькими таблицами </vt:lpstr>
      <vt:lpstr>Fluent API. Каскадное удаление. </vt:lpstr>
      <vt:lpstr>Аннотации  </vt:lpstr>
      <vt:lpstr>Аннотации. Настройка ключа   </vt:lpstr>
      <vt:lpstr>Аннотации. Настройка ключа   </vt:lpstr>
      <vt:lpstr>Аннотации. Атрибут Required   </vt:lpstr>
      <vt:lpstr>Аннотации. MaxLength и MinLength   </vt:lpstr>
      <vt:lpstr>Аннотации. Атрибут NotMapped   </vt:lpstr>
      <vt:lpstr>Аннотации. Сопоставление с таблицей и столбцами   </vt:lpstr>
      <vt:lpstr>Аннотации. Установка внешнего ключа    </vt:lpstr>
      <vt:lpstr>Аннотации. Установка индекса  </vt:lpstr>
      <vt:lpstr>Аннотации. Атрибут ConcurrencyCheck  </vt:lpstr>
      <vt:lpstr>Операции с базами данных с использование EF 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2015-05-13T18:07:01Z</dcterms:created>
  <dcterms:modified xsi:type="dcterms:W3CDTF">2018-02-05T17:14:58Z</dcterms:modified>
</cp:coreProperties>
</file>