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4.wmf" ContentType="image/x-wmf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CL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CL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CL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CL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0C7F89-F7AA-4477-ADDE-2A6A0B4B5A23}" type="slidenum">
              <a:rPr lang="es-CL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251960"/>
            <a:ext cx="5483880" cy="429552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CL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L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CL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878840" y="1957680"/>
            <a:ext cx="726264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CL" sz="4000">
                <a:solidFill>
                  <a:srgbClr val="ffffff"/>
                </a:solidFill>
                <a:latin typeface="Calibri"/>
                <a:ea typeface="Calibri"/>
              </a:rPr>
              <a:t>Análisis de eventos sociales masivos de entretención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2193840" y="3934440"/>
            <a:ext cx="6774120" cy="23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CL">
                <a:solidFill>
                  <a:srgbClr val="1f497d"/>
                </a:solidFill>
                <a:latin typeface="Calibri"/>
                <a:ea typeface="Calibri"/>
              </a:rPr>
              <a:t>Integrantes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: Elías González Marincovic</a:t>
            </a:r>
            <a:endParaRPr/>
          </a:p>
          <a:p>
            <a:pPr>
              <a:lnSpc>
                <a:spcPct val="100000"/>
              </a:lnSpc>
            </a:pP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                        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Ian Orellana Cayupán</a:t>
            </a:r>
            <a:endParaRPr/>
          </a:p>
          <a:p>
            <a:pPr>
              <a:lnSpc>
                <a:spcPct val="100000"/>
              </a:lnSpc>
            </a:pP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                         </a:t>
            </a:r>
            <a:r>
              <a:rPr lang="es-CL">
                <a:solidFill>
                  <a:srgbClr val="376092"/>
                </a:solidFill>
                <a:latin typeface="Calibri"/>
                <a:ea typeface="Arial"/>
              </a:rPr>
              <a:t>José  Latapiatt Pérez</a:t>
            </a:r>
            <a:endParaRPr/>
          </a:p>
          <a:p>
            <a:pPr>
              <a:lnSpc>
                <a:spcPct val="100000"/>
              </a:lnSpc>
            </a:pPr>
            <a:r>
              <a:rPr b="1" lang="es-CL">
                <a:solidFill>
                  <a:srgbClr val="1f497d"/>
                </a:solidFill>
                <a:latin typeface="Calibri"/>
                <a:ea typeface="Calibri"/>
              </a:rPr>
              <a:t>Profesor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: Carolina Bonacic Castro</a:t>
            </a:r>
            <a:endParaRPr/>
          </a:p>
          <a:p>
            <a:pPr>
              <a:lnSpc>
                <a:spcPct val="100000"/>
              </a:lnSpc>
            </a:pPr>
            <a:r>
              <a:rPr b="1" lang="es-CL">
                <a:solidFill>
                  <a:srgbClr val="1f497d"/>
                </a:solidFill>
                <a:latin typeface="Calibri"/>
                <a:ea typeface="Calibri"/>
              </a:rPr>
              <a:t>Ayudantes: 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Fabián Arismendi Ferrada, Miguel Cárcamo </a:t>
            </a:r>
            <a:endParaRPr/>
          </a:p>
          <a:p>
            <a:pPr>
              <a:lnSpc>
                <a:spcPct val="100000"/>
              </a:lnSpc>
            </a:pPr>
            <a:r>
              <a:rPr b="1" lang="es-CL">
                <a:solidFill>
                  <a:srgbClr val="1f497d"/>
                </a:solidFill>
                <a:latin typeface="Calibri"/>
                <a:ea typeface="Calibri"/>
              </a:rPr>
              <a:t>Asignatura: 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Diseño de Base de Datos</a:t>
            </a:r>
            <a:endParaRPr/>
          </a:p>
          <a:p>
            <a:pPr>
              <a:lnSpc>
                <a:spcPct val="100000"/>
              </a:lnSpc>
            </a:pPr>
            <a:r>
              <a:rPr b="1" lang="es-CL">
                <a:solidFill>
                  <a:srgbClr val="1f497d"/>
                </a:solidFill>
                <a:latin typeface="Calibri"/>
                <a:ea typeface="Calibri"/>
              </a:rPr>
              <a:t>Fecha: </a:t>
            </a:r>
            <a:r>
              <a:rPr lang="es-CL">
                <a:solidFill>
                  <a:srgbClr val="1f497d"/>
                </a:solidFill>
                <a:latin typeface="Calibri"/>
                <a:ea typeface="Calibri"/>
              </a:rPr>
              <a:t>16 de Octubre del 2014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202280" y="1468800"/>
            <a:ext cx="2449800" cy="36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s-CL">
                <a:solidFill>
                  <a:srgbClr val="000000"/>
                </a:solidFill>
                <a:latin typeface="Arial"/>
                <a:ea typeface="Arial"/>
              </a:rPr>
              <a:t>Proyecto Observatorio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835640" y="554760"/>
            <a:ext cx="73058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4000">
                <a:solidFill>
                  <a:srgbClr val="000000"/>
                </a:solidFill>
                <a:latin typeface="Arial"/>
                <a:ea typeface="Arial"/>
              </a:rPr>
              <a:t>Descripción Consultas SQL.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9/12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3495240" y="5995080"/>
            <a:ext cx="5351040" cy="30132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4"/>
          <p:cNvSpPr/>
          <p:nvPr/>
        </p:nvSpPr>
        <p:spPr>
          <a:xfrm>
            <a:off x="2376000" y="1604520"/>
            <a:ext cx="6310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CL" sz="2400">
                <a:latin typeface="Arial"/>
              </a:rPr>
              <a:t>@goodvsevilsingle = ReviewEvent.joins(:event).where('name_event = ?', 'Mysteryland').pluck(:name_event, :num_mentions_negative_sum, :num_mentions_positive_sum).first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-216000" y="72000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35640" y="554760"/>
            <a:ext cx="73058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4000">
                <a:solidFill>
                  <a:srgbClr val="000000"/>
                </a:solidFill>
                <a:latin typeface="Arial"/>
                <a:ea typeface="Arial"/>
              </a:rPr>
              <a:t>Descripción Consultas SQL.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9/12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495240" y="5995080"/>
            <a:ext cx="5351040" cy="30132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4"/>
          <p:cNvSpPr/>
          <p:nvPr/>
        </p:nvSpPr>
        <p:spPr>
          <a:xfrm>
            <a:off x="2376000" y="1604520"/>
            <a:ext cx="6310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CL" sz="2400">
                <a:latin typeface="Arial"/>
              </a:rPr>
              <a:t>@ranks = ReviewEvent.joins(:event).order(num_of_mentions: :desc).pluck(:name_event, :num_of_mentions);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-216000" y="735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680480" y="557640"/>
            <a:ext cx="7461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 </a:t>
            </a: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Conclusión</a:t>
            </a:r>
            <a:r>
              <a:rPr lang="es-CL" sz="4000">
                <a:solidFill>
                  <a:srgbClr val="000000"/>
                </a:solidFill>
                <a:latin typeface="Arial"/>
                <a:ea typeface="Calibri"/>
              </a:rPr>
              <a:t>.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10/12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2520000" y="1490040"/>
            <a:ext cx="5686200" cy="30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-216000" y="50400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2210760" y="142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Resumen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Consideraciones futuras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Trabajar con Ruby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Que nos queda....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80480" y="557640"/>
            <a:ext cx="7461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 </a:t>
            </a:r>
            <a:r>
              <a:rPr lang="es-CL" sz="4000">
                <a:solidFill>
                  <a:srgbClr val="000000"/>
                </a:solidFill>
                <a:latin typeface="Arial"/>
                <a:ea typeface="Calibri"/>
              </a:rPr>
              <a:t>Referencias.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11/12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2079360" y="1519200"/>
            <a:ext cx="6280200" cy="373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-216000" y="591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2041920" y="1440000"/>
            <a:ext cx="6454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https://dev.twitter.com/streaming/reference/get/statuses/firehose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CL" sz="3200">
                <a:latin typeface="Arial"/>
              </a:rPr>
              <a:t>http://guides.rubyonrails.org/active_record_querying.html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912680" y="444240"/>
            <a:ext cx="178704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z="4400">
                <a:solidFill>
                  <a:srgbClr val="000000"/>
                </a:solidFill>
                <a:latin typeface="Arial"/>
                <a:ea typeface="Arial"/>
              </a:rPr>
              <a:t>Fin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12/12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763880" y="3126600"/>
            <a:ext cx="350748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z="3200">
                <a:solidFill>
                  <a:srgbClr val="ffffff"/>
                </a:solidFill>
                <a:latin typeface="Arial"/>
                <a:ea typeface="Arial"/>
              </a:rPr>
              <a:t>¿Preguntas?</a:t>
            </a:r>
            <a:endParaRPr/>
          </a:p>
        </p:txBody>
      </p:sp>
      <p:pic>
        <p:nvPicPr>
          <p:cNvPr id="16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3160" y="2029680"/>
            <a:ext cx="4228560" cy="402660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7299720" y="2271240"/>
            <a:ext cx="1576080" cy="1145160"/>
          </a:xfrm>
          <a:prstGeom prst="rect">
            <a:avLst/>
          </a:prstGeom>
          <a:solidFill>
            <a:srgbClr val="4a452a"/>
          </a:solidFill>
          <a:ln w="38160">
            <a:solidFill>
              <a:srgbClr val="9bbb5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L" sz="1400">
                <a:solidFill>
                  <a:srgbClr val="4f81bd"/>
                </a:solidFill>
                <a:latin typeface="Arial"/>
                <a:ea typeface="Arial"/>
              </a:rPr>
              <a:t>¿Preguntas?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138400" y="1552680"/>
            <a:ext cx="4412160" cy="5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s-CL" sz="2800">
                <a:solidFill>
                  <a:srgbClr val="000000"/>
                </a:solidFill>
                <a:latin typeface="Arial"/>
                <a:ea typeface="Arial"/>
              </a:rPr>
              <a:t>Gracias por su atención…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35640" y="1253880"/>
            <a:ext cx="7197480" cy="543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 sz="2800">
                <a:solidFill>
                  <a:srgbClr val="376092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 sz="2800">
                <a:solidFill>
                  <a:srgbClr val="376092"/>
                </a:solidFill>
                <a:latin typeface="Calibri"/>
                <a:ea typeface="Calibri"/>
              </a:rPr>
              <a:t>Descripción Modelo Utilizado.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 sz="2800">
                <a:solidFill>
                  <a:srgbClr val="376092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 sz="2800">
                <a:solidFill>
                  <a:srgbClr val="376092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 sz="2800">
                <a:solidFill>
                  <a:srgbClr val="376092"/>
                </a:solidFill>
                <a:latin typeface="Calibri"/>
                <a:ea typeface="Calibri"/>
              </a:rPr>
              <a:t>Referencias.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835640" y="584280"/>
            <a:ext cx="7305840" cy="64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   </a:t>
            </a: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Contenidos.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2/12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-216000" y="591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35640" y="557640"/>
            <a:ext cx="730584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CL" sz="3650">
                <a:solidFill>
                  <a:srgbClr val="1f497d"/>
                </a:solidFill>
                <a:latin typeface="Calibri"/>
                <a:ea typeface="Calibri"/>
              </a:rPr>
              <a:t>   </a:t>
            </a:r>
            <a:r>
              <a:rPr lang="es-CL" sz="4000">
                <a:solidFill>
                  <a:srgbClr val="000000"/>
                </a:solidFill>
                <a:latin typeface="Arial"/>
                <a:ea typeface="Arial"/>
              </a:rPr>
              <a:t>Introducción.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2304000" y="1602360"/>
            <a:ext cx="5686200" cy="357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</p:sp>
      <p:sp>
        <p:nvSpPr>
          <p:cNvPr id="122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3/12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3002040" y="1618200"/>
            <a:ext cx="4905720" cy="270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CL" sz="3200">
                <a:solidFill>
                  <a:srgbClr val="ffffff"/>
                </a:solidFill>
                <a:latin typeface="Arial"/>
                <a:ea typeface="Arial"/>
              </a:rPr>
              <a:t>Descripción de la Aplicación.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L" sz="3200">
                <a:solidFill>
                  <a:srgbClr val="ffffff"/>
                </a:solidFill>
                <a:latin typeface="Arial"/>
                <a:ea typeface="Arial"/>
              </a:rPr>
              <a:t>Modelo Utilizado.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L" sz="3200">
                <a:solidFill>
                  <a:srgbClr val="ffffff"/>
                </a:solidFill>
                <a:latin typeface="Arial"/>
                <a:ea typeface="Arial"/>
              </a:rPr>
              <a:t>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-288000" y="591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80480" y="618480"/>
            <a:ext cx="7461000" cy="57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3200">
                <a:solidFill>
                  <a:srgbClr val="000000"/>
                </a:solidFill>
                <a:latin typeface="Arial"/>
                <a:ea typeface="Arial"/>
              </a:rPr>
              <a:t>Descripción de modelo utilizado</a:t>
            </a:r>
            <a:r>
              <a:rPr lang="es-CL" sz="1500">
                <a:solidFill>
                  <a:srgbClr val="000000"/>
                </a:solidFill>
                <a:latin typeface="Arial"/>
                <a:ea typeface="Arial"/>
              </a:rPr>
              <a:t>[1/3]</a:t>
            </a:r>
            <a:r>
              <a:rPr lang="es-CL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6/12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835640" y="1342080"/>
            <a:ext cx="7305840" cy="44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CL" sz="16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-288000" y="591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 rot="21562800">
            <a:off x="1862640" y="1990080"/>
            <a:ext cx="7256880" cy="34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 rot="21562800">
            <a:off x="22680" y="917280"/>
            <a:ext cx="9090360" cy="42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80480" y="557640"/>
            <a:ext cx="7461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4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CL" sz="3600">
                <a:solidFill>
                  <a:srgbClr val="000000"/>
                </a:solidFill>
                <a:latin typeface="Arial"/>
                <a:ea typeface="Arial"/>
              </a:rPr>
              <a:t>Descripción modelo utilizado</a:t>
            </a:r>
            <a:r>
              <a:rPr lang="es-CL" sz="2000">
                <a:solidFill>
                  <a:srgbClr val="000000"/>
                </a:solidFill>
                <a:latin typeface="Arial"/>
                <a:ea typeface="Arial"/>
              </a:rPr>
              <a:t>[2/3]</a:t>
            </a:r>
            <a:r>
              <a:rPr lang="es-CL" sz="36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5/12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153160" y="1415880"/>
            <a:ext cx="6398280" cy="44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50360" y="1440000"/>
            <a:ext cx="6028200" cy="378000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-216000" y="735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72000"/>
            <a:ext cx="8998560" cy="66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80480" y="557640"/>
            <a:ext cx="7461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4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CL" sz="3600">
                <a:solidFill>
                  <a:srgbClr val="000000"/>
                </a:solidFill>
                <a:latin typeface="Arial"/>
                <a:ea typeface="Arial"/>
              </a:rPr>
              <a:t>Descripción modelo utilizado</a:t>
            </a:r>
            <a:r>
              <a:rPr lang="es-CL" sz="2000">
                <a:solidFill>
                  <a:srgbClr val="000000"/>
                </a:solidFill>
                <a:latin typeface="Arial"/>
                <a:ea typeface="Arial"/>
              </a:rPr>
              <a:t>[3/3]</a:t>
            </a:r>
            <a:r>
              <a:rPr lang="es-CL" sz="36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lang="es-CL" sz="1400">
                <a:solidFill>
                  <a:srgbClr val="000000"/>
                </a:solidFill>
                <a:latin typeface="Calibri"/>
                <a:ea typeface="Calibri"/>
              </a:rPr>
              <a:t>5/12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153160" y="1415880"/>
            <a:ext cx="6398280" cy="44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0" y="1440000"/>
            <a:ext cx="5752080" cy="457200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-288000" y="591840"/>
            <a:ext cx="2231640" cy="941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Introducción.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del modelo utilizado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Descripción de consultas SQL.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Conclusión.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101000"/>
              <a:buFont typeface="Arial"/>
              <a:buChar char="•"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</a:rPr>
              <a:t>Referencias.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72000"/>
            <a:ext cx="8782560" cy="672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