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96" autoAdjust="0"/>
  </p:normalViewPr>
  <p:slideViewPr>
    <p:cSldViewPr snapToGrid="0">
      <p:cViewPr varScale="1">
        <p:scale>
          <a:sx n="125" d="100"/>
          <a:sy n="125" d="100"/>
        </p:scale>
        <p:origin x="16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CE27B-35A9-469D-BBC1-B320449FB3D8}"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069F6-68A3-4968-B13E-B6B8CCBF2251}" type="slidenum">
              <a:rPr lang="en-US" smtClean="0"/>
              <a:t>‹#›</a:t>
            </a:fld>
            <a:endParaRPr lang="en-US"/>
          </a:p>
        </p:txBody>
      </p:sp>
    </p:spTree>
    <p:extLst>
      <p:ext uri="{BB962C8B-B14F-4D97-AF65-F5344CB8AC3E}">
        <p14:creationId xmlns:p14="http://schemas.microsoft.com/office/powerpoint/2010/main" val="65819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Project Overview:</a:t>
            </a:r>
          </a:p>
          <a:p>
            <a:pPr>
              <a:buFont typeface="Arial" panose="020B0604020202020204" pitchFamily="34" charset="0"/>
              <a:buChar char="•"/>
            </a:pPr>
            <a:r>
              <a:rPr lang="en-US" b="1" dirty="0"/>
              <a:t>Talking Point:</a:t>
            </a:r>
            <a:r>
              <a:rPr lang="en-US" dirty="0"/>
              <a:t> "This project is centered on developing a deep learning model capable of real-time and reliable emotion detection. The model focuses on distinguishing between 'Happy' and 'Not Happy' faces, making it particularly valuable for sectors that require insights into emotional states, such as healthcare and customer service."</a:t>
            </a:r>
          </a:p>
          <a:p>
            <a:pPr>
              <a:buFont typeface="Arial" panose="020B0604020202020204" pitchFamily="34" charset="0"/>
              <a:buChar char="•"/>
            </a:pPr>
            <a:r>
              <a:rPr lang="en-US" b="1" dirty="0"/>
              <a:t>Additional Context:</a:t>
            </a:r>
            <a:r>
              <a:rPr lang="en-US" dirty="0"/>
              <a:t> "By understanding emotions, businesses and healthcare providers can tailor responses to improve patient support, customer experience, and user engagement. For example, in healthcare, detecting emotions like distress or happiness can help personalize care and monitor mental health."</a:t>
            </a:r>
          </a:p>
          <a:p>
            <a:r>
              <a:rPr lang="en-US" b="1" dirty="0"/>
              <a:t>Key Takeaway:</a:t>
            </a:r>
          </a:p>
          <a:p>
            <a:pPr>
              <a:buFont typeface="Arial" panose="020B0604020202020204" pitchFamily="34" charset="0"/>
              <a:buChar char="•"/>
            </a:pPr>
            <a:r>
              <a:rPr lang="en-US" b="1" dirty="0"/>
              <a:t>Talking Point:</a:t>
            </a:r>
            <a:r>
              <a:rPr lang="en-US" dirty="0"/>
              <a:t> "Our optimized CNN model achieved an impressive 87% accuracy and a high ROC-AUC score of 0.94, indicating its strong reliability in identifying emotional patterns accurately. This level of performance suggests that the model is well-suited for real-world applications where precision is critical."</a:t>
            </a:r>
          </a:p>
          <a:p>
            <a:pPr>
              <a:buFont typeface="Arial" panose="020B0604020202020204" pitchFamily="34" charset="0"/>
              <a:buChar char="•"/>
            </a:pPr>
            <a:r>
              <a:rPr lang="en-US" b="1" dirty="0"/>
              <a:t>Additional Context:</a:t>
            </a:r>
            <a:r>
              <a:rPr lang="en-US" dirty="0"/>
              <a:t> "The high accuracy and ROC-AUC score highlight the model’s ability to effectively separate 'Happy' from 'Not Happy' expressions, even in complex scenarios. This makes it a powerful tool for applications that rely on subtle emotional insights to make decisions."</a:t>
            </a:r>
          </a:p>
          <a:p>
            <a:r>
              <a:rPr lang="en-US" b="1" dirty="0"/>
              <a:t>Next Steps:</a:t>
            </a:r>
          </a:p>
          <a:p>
            <a:pPr>
              <a:buFont typeface="Arial" panose="020B0604020202020204" pitchFamily="34" charset="0"/>
              <a:buChar char="•"/>
            </a:pPr>
            <a:r>
              <a:rPr lang="en-US" b="1" dirty="0"/>
              <a:t>Talking Point:</a:t>
            </a:r>
            <a:r>
              <a:rPr lang="en-US" dirty="0"/>
              <a:t> "Looking forward, the goal is to explore deploying this model in real-world applications, with potential further fine-tuning to adapt to specific use cases. Deployment could involve integrating the model into customer support platforms, telemedicine systems, or other user-facing applications."</a:t>
            </a:r>
          </a:p>
          <a:p>
            <a:pPr>
              <a:buFont typeface="Arial" panose="020B0604020202020204" pitchFamily="34" charset="0"/>
              <a:buChar char="•"/>
            </a:pPr>
            <a:r>
              <a:rPr lang="en-US" b="1" dirty="0"/>
              <a:t>Additional Context:</a:t>
            </a:r>
            <a:r>
              <a:rPr lang="en-US" dirty="0"/>
              <a:t> "Fine-tuning could include adapting the model to different facial datasets or optimizing it for speed in real-time applications. This will ensure that the model not only performs well in testing but also meets the practical demands of a production environment."</a:t>
            </a:r>
          </a:p>
          <a:p>
            <a:endParaRPr lang="en-US" dirty="0"/>
          </a:p>
        </p:txBody>
      </p:sp>
      <p:sp>
        <p:nvSpPr>
          <p:cNvPr id="4" name="Slide Number Placeholder 3"/>
          <p:cNvSpPr>
            <a:spLocks noGrp="1"/>
          </p:cNvSpPr>
          <p:nvPr>
            <p:ph type="sldNum" sz="quarter" idx="5"/>
          </p:nvPr>
        </p:nvSpPr>
        <p:spPr/>
        <p:txBody>
          <a:bodyPr/>
          <a:lstStyle/>
          <a:p>
            <a:fld id="{4DC069F6-68A3-4968-B13E-B6B8CCBF2251}" type="slidenum">
              <a:rPr lang="en-US" smtClean="0"/>
              <a:t>1</a:t>
            </a:fld>
            <a:endParaRPr lang="en-US"/>
          </a:p>
        </p:txBody>
      </p:sp>
    </p:spTree>
    <p:extLst>
      <p:ext uri="{BB962C8B-B14F-4D97-AF65-F5344CB8AC3E}">
        <p14:creationId xmlns:p14="http://schemas.microsoft.com/office/powerpoint/2010/main" val="299382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Statement</a:t>
            </a:r>
            <a:r>
              <a:rPr lang="en-US" dirty="0"/>
              <a:t>:</a:t>
            </a:r>
          </a:p>
          <a:p>
            <a:pPr>
              <a:buFont typeface="Arial" panose="020B0604020202020204" pitchFamily="34" charset="0"/>
              <a:buChar char="•"/>
            </a:pPr>
            <a:r>
              <a:rPr lang="en-US" dirty="0"/>
              <a:t>Many sectors, especially healthcare and customer service, need reliable, real-time insights into user emotions to improve experiences.</a:t>
            </a:r>
          </a:p>
          <a:p>
            <a:pPr>
              <a:buFont typeface="Arial" panose="020B0604020202020204" pitchFamily="34" charset="0"/>
              <a:buChar char="•"/>
            </a:pPr>
            <a:r>
              <a:rPr lang="en-US" dirty="0"/>
              <a:t>Our project addresses this gap by focusing on detecting emotions classified as "Happy" or "Not Happy" to help organizations deliver tailored, proactive responses.</a:t>
            </a:r>
          </a:p>
          <a:p>
            <a:r>
              <a:rPr lang="en-US" b="1" dirty="0"/>
              <a:t>Solution Design</a:t>
            </a:r>
            <a:r>
              <a:rPr lang="en-US" dirty="0"/>
              <a:t>:</a:t>
            </a:r>
          </a:p>
          <a:p>
            <a:pPr>
              <a:buFont typeface="Arial" panose="020B0604020202020204" pitchFamily="34" charset="0"/>
              <a:buChar char="•"/>
            </a:pPr>
            <a:r>
              <a:rPr lang="en-US" dirty="0"/>
              <a:t>We designed a Convolutional Neural Network (CNN) model optimized for emotion detection, focusing on robust preprocessing steps like image normalization and model fine-tuning to achieve higher accuracy.</a:t>
            </a:r>
          </a:p>
          <a:p>
            <a:pPr>
              <a:buFont typeface="Arial" panose="020B0604020202020204" pitchFamily="34" charset="0"/>
              <a:buChar char="•"/>
            </a:pPr>
            <a:r>
              <a:rPr lang="en-US" dirty="0"/>
              <a:t>This approach allows the model to recognize complex emotional patterns in images, providing consistent results.</a:t>
            </a:r>
          </a:p>
          <a:p>
            <a:r>
              <a:rPr lang="en-US" b="1" dirty="0"/>
              <a:t>Solution Validation</a:t>
            </a:r>
            <a:r>
              <a:rPr lang="en-US" dirty="0"/>
              <a:t>:</a:t>
            </a:r>
          </a:p>
          <a:p>
            <a:pPr>
              <a:buFont typeface="Arial" panose="020B0604020202020204" pitchFamily="34" charset="0"/>
              <a:buChar char="•"/>
            </a:pPr>
            <a:r>
              <a:rPr lang="en-US" dirty="0"/>
              <a:t>Our optimized CNN achieved an impressive 87% accuracy and a high ROC-AUC score of 0.94, which indicates strong overall performance.</a:t>
            </a:r>
          </a:p>
          <a:p>
            <a:pPr>
              <a:buFont typeface="Arial" panose="020B0604020202020204" pitchFamily="34" charset="0"/>
              <a:buChar char="•"/>
            </a:pPr>
            <a:r>
              <a:rPr lang="en-US" dirty="0"/>
              <a:t>Balanced F1-scores (0.86 for "Happy" and 0.88 for "Not Happy") demonstrate that the model maintains precision and recall across both emotion categories.</a:t>
            </a:r>
          </a:p>
          <a:p>
            <a:r>
              <a:rPr lang="en-US" b="1" dirty="0"/>
              <a:t>Key Benefits</a:t>
            </a:r>
            <a:r>
              <a:rPr lang="en-US" dirty="0"/>
              <a:t>:</a:t>
            </a:r>
          </a:p>
          <a:p>
            <a:pPr>
              <a:buFont typeface="Arial" panose="020B0604020202020204" pitchFamily="34" charset="0"/>
              <a:buChar char="•"/>
            </a:pPr>
            <a:r>
              <a:rPr lang="en-US" dirty="0"/>
              <a:t>This model provides actionable emotional insights, enabling better decision-making and user engagement by adapting responses based on detected emotions.</a:t>
            </a:r>
          </a:p>
          <a:p>
            <a:pPr>
              <a:buFont typeface="Arial" panose="020B0604020202020204" pitchFamily="34" charset="0"/>
              <a:buChar char="•"/>
            </a:pPr>
            <a:r>
              <a:rPr lang="en-US" dirty="0"/>
              <a:t>The model is ready for scalable deployment in various applications, ensuring high accuracy in real-world customer-facing scenarios.</a:t>
            </a:r>
          </a:p>
          <a:p>
            <a:endParaRPr lang="en-US" dirty="0"/>
          </a:p>
        </p:txBody>
      </p:sp>
      <p:sp>
        <p:nvSpPr>
          <p:cNvPr id="4" name="Slide Number Placeholder 3"/>
          <p:cNvSpPr>
            <a:spLocks noGrp="1"/>
          </p:cNvSpPr>
          <p:nvPr>
            <p:ph type="sldNum" sz="quarter" idx="5"/>
          </p:nvPr>
        </p:nvSpPr>
        <p:spPr/>
        <p:txBody>
          <a:bodyPr/>
          <a:lstStyle/>
          <a:p>
            <a:fld id="{4DC069F6-68A3-4968-B13E-B6B8CCBF2251}" type="slidenum">
              <a:rPr lang="en-US" smtClean="0"/>
              <a:t>2</a:t>
            </a:fld>
            <a:endParaRPr lang="en-US"/>
          </a:p>
        </p:txBody>
      </p:sp>
    </p:spTree>
    <p:extLst>
      <p:ext uri="{BB962C8B-B14F-4D97-AF65-F5344CB8AC3E}">
        <p14:creationId xmlns:p14="http://schemas.microsoft.com/office/powerpoint/2010/main" val="331608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Actionable Insights</a:t>
            </a:r>
            <a:r>
              <a:rPr lang="en-US" dirty="0"/>
              <a:t>: "Deploying this emotion detection model can fundamentally enhance healthcare and customer service interactions. For instance, integrating it into customer feedback systems allows real-time emotional analysis, enabling businesses to respond to feedback more effectively and empathetically. In patient support tools, emotional insights could help healthcare providers better understand patient concerns, enhancing the overall care experience."</a:t>
            </a:r>
          </a:p>
          <a:p>
            <a:pPr>
              <a:buFont typeface="Arial" panose="020B0604020202020204" pitchFamily="34" charset="0"/>
              <a:buChar char="•"/>
            </a:pPr>
            <a:r>
              <a:rPr lang="en-US" b="1" dirty="0"/>
              <a:t>Expected Benefits</a:t>
            </a:r>
            <a:r>
              <a:rPr lang="en-US" dirty="0"/>
              <a:t>:</a:t>
            </a:r>
          </a:p>
          <a:p>
            <a:pPr marL="742950" lvl="1" indent="-285750">
              <a:buFont typeface="Arial" panose="020B0604020202020204" pitchFamily="34" charset="0"/>
              <a:buChar char="•"/>
            </a:pPr>
            <a:r>
              <a:rPr lang="en-US" dirty="0"/>
              <a:t>"In customer service, proactive emotional insights foster personalized responses, increasing both satisfaction and loyalty. Imagine a customer expressing frustration in feedback — the model could trigger immediate intervention, turning a potential issue into an opportunity to improve service."</a:t>
            </a:r>
          </a:p>
          <a:p>
            <a:pPr marL="742950" lvl="1" indent="-285750">
              <a:buFont typeface="Arial" panose="020B0604020202020204" pitchFamily="34" charset="0"/>
              <a:buChar char="•"/>
            </a:pPr>
            <a:r>
              <a:rPr lang="en-US" dirty="0"/>
              <a:t>"In healthcare, real-time emotion detection means that medical staff can respond more compassionately, creating a supportive environment that improves patient comfort and overall outcomes. Emotion detection aids in personalizing care, making patients feel understood on an emotional level, not just physically."</a:t>
            </a:r>
          </a:p>
          <a:p>
            <a:pPr>
              <a:buFont typeface="Arial" panose="020B0604020202020204" pitchFamily="34" charset="0"/>
              <a:buChar char="•"/>
            </a:pPr>
            <a:r>
              <a:rPr lang="en-US" b="1" dirty="0"/>
              <a:t>Key Risks and Challenges</a:t>
            </a:r>
            <a:r>
              <a:rPr lang="en-US" dirty="0"/>
              <a:t>:</a:t>
            </a:r>
          </a:p>
          <a:p>
            <a:pPr marL="742950" lvl="1" indent="-285750">
              <a:buFont typeface="Arial" panose="020B0604020202020204" pitchFamily="34" charset="0"/>
              <a:buChar char="•"/>
            </a:pPr>
            <a:r>
              <a:rPr lang="en-US" dirty="0"/>
              <a:t>"Data privacy is paramount, especially when handling sensitive emotional data in healthcare. Compliance with regulations like HIPAA ensures that patient data remains secure, building trust and protecting patient rights."</a:t>
            </a:r>
          </a:p>
          <a:p>
            <a:pPr marL="742950" lvl="1" indent="-285750">
              <a:buFont typeface="Arial" panose="020B0604020202020204" pitchFamily="34" charset="0"/>
              <a:buChar char="•"/>
            </a:pPr>
            <a:r>
              <a:rPr lang="en-US" dirty="0"/>
              <a:t>"Achieving consistent model accuracy across diverse settings requires careful consideration. Factors like lighting, cultural expression differences, and varied environments can impact model performance. Addressing these through fine-tuning and training on diverse datasets is essential for robust deployment."</a:t>
            </a:r>
          </a:p>
          <a:p>
            <a:pPr>
              <a:buFont typeface="Arial" panose="020B0604020202020204" pitchFamily="34" charset="0"/>
              <a:buChar char="•"/>
            </a:pPr>
            <a:r>
              <a:rPr lang="en-US" b="1" dirty="0"/>
              <a:t>Future Exploration</a:t>
            </a:r>
            <a:r>
              <a:rPr lang="en-US" dirty="0"/>
              <a:t>:</a:t>
            </a:r>
          </a:p>
          <a:p>
            <a:pPr marL="742950" lvl="1" indent="-285750">
              <a:buFont typeface="Arial" panose="020B0604020202020204" pitchFamily="34" charset="0"/>
              <a:buChar char="•"/>
            </a:pPr>
            <a:r>
              <a:rPr lang="en-US" dirty="0"/>
              <a:t>"To ensure this model resonates with a global audience, fine-tuning for multilingual and multicultural contexts is a valuable next step. By adapting to diverse linguistic and cultural cues, the model could enhance accuracy and effectiveness in emotion detection across user groups."</a:t>
            </a:r>
          </a:p>
          <a:p>
            <a:pPr marL="742950" lvl="1" indent="-285750">
              <a:buFont typeface="Arial" panose="020B0604020202020204" pitchFamily="34" charset="0"/>
              <a:buChar char="•"/>
            </a:pPr>
            <a:r>
              <a:rPr lang="en-US" dirty="0"/>
              <a:t>"Extending the model’s emotional range beyond ‘Happy’ and ‘Not Happy’ to include other emotions like sadness, anger, or surprise would broaden its application. This flexibility would allow the model to offer deeper insights into user sentiment, making it applicable in even more scenarios."</a:t>
            </a:r>
          </a:p>
          <a:p>
            <a:endParaRPr lang="en-US" dirty="0"/>
          </a:p>
        </p:txBody>
      </p:sp>
      <p:sp>
        <p:nvSpPr>
          <p:cNvPr id="4" name="Slide Number Placeholder 3"/>
          <p:cNvSpPr>
            <a:spLocks noGrp="1"/>
          </p:cNvSpPr>
          <p:nvPr>
            <p:ph type="sldNum" sz="quarter" idx="5"/>
          </p:nvPr>
        </p:nvSpPr>
        <p:spPr/>
        <p:txBody>
          <a:bodyPr/>
          <a:lstStyle/>
          <a:p>
            <a:fld id="{4DC069F6-68A3-4968-B13E-B6B8CCBF2251}" type="slidenum">
              <a:rPr lang="en-US" smtClean="0"/>
              <a:t>3</a:t>
            </a:fld>
            <a:endParaRPr lang="en-US"/>
          </a:p>
        </p:txBody>
      </p:sp>
    </p:spTree>
    <p:extLst>
      <p:ext uri="{BB962C8B-B14F-4D97-AF65-F5344CB8AC3E}">
        <p14:creationId xmlns:p14="http://schemas.microsoft.com/office/powerpoint/2010/main" val="338070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ED38-1D56-4B52-005D-4380569240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D684CA-1EE4-63EE-78F2-ADD00FAF1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2FF38A-60BB-5227-1A92-2E6FC64B7096}"/>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5" name="Footer Placeholder 4">
            <a:extLst>
              <a:ext uri="{FF2B5EF4-FFF2-40B4-BE49-F238E27FC236}">
                <a16:creationId xmlns:a16="http://schemas.microsoft.com/office/drawing/2014/main" id="{88ACD1CB-7A8A-FDC0-91F6-2A53943D4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94516-981A-0853-EB2D-189E97F0295F}"/>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28496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0E8F-28F7-8CAB-B4E2-DA642A53F6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56E9BC-30FA-9A8C-66A7-88D185FFA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77B0A-C870-277D-F4BD-268FAD6DACE2}"/>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5" name="Footer Placeholder 4">
            <a:extLst>
              <a:ext uri="{FF2B5EF4-FFF2-40B4-BE49-F238E27FC236}">
                <a16:creationId xmlns:a16="http://schemas.microsoft.com/office/drawing/2014/main" id="{3AA4F0AD-3FF4-F554-2352-B438B8E86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D4067-7360-C7E8-392E-E4481DA020EC}"/>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383095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34BCF5-7451-1EB0-33FA-C0E0DBBE3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62BE13-B2DE-B6BD-0579-A127869A5D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7460-CBB6-5FC5-75D1-5A3CC5DE914E}"/>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5" name="Footer Placeholder 4">
            <a:extLst>
              <a:ext uri="{FF2B5EF4-FFF2-40B4-BE49-F238E27FC236}">
                <a16:creationId xmlns:a16="http://schemas.microsoft.com/office/drawing/2014/main" id="{D854F0F2-84BA-EE28-D49F-9EBE88989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7565E-877E-4AF7-2429-63476CF35C97}"/>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239482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F640-24DA-F6A3-16DC-A696270813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CBBD15-8553-8F7A-3013-02B83BD4D7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F8FC5-85F0-E426-AA10-20FEBF94721B}"/>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5" name="Footer Placeholder 4">
            <a:extLst>
              <a:ext uri="{FF2B5EF4-FFF2-40B4-BE49-F238E27FC236}">
                <a16:creationId xmlns:a16="http://schemas.microsoft.com/office/drawing/2014/main" id="{DF08A372-3D1F-EDB2-AFD7-3ACB25EE6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874C9-441F-ECE5-5FED-1EAD56AE893A}"/>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257745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70F4-FA64-9523-2A9D-A2F3EB240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E9F291-CE52-86EF-1EA1-6DB1DCC5E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617FF-483E-68E9-0D5E-2B45ED491D83}"/>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5" name="Footer Placeholder 4">
            <a:extLst>
              <a:ext uri="{FF2B5EF4-FFF2-40B4-BE49-F238E27FC236}">
                <a16:creationId xmlns:a16="http://schemas.microsoft.com/office/drawing/2014/main" id="{B71915BC-DFD4-234B-B99B-6FC4CB3C6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E8DD6-8AE6-D7DA-D133-BB4143285C27}"/>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188964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A21A-37C5-B727-D068-A03803FB7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DB3F1E-3016-78CD-F1D8-A1497D38AC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5D7511-4EFC-8CE5-4FB8-B14F924BB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478A24-3F2C-04F2-37E2-161F9F033A74}"/>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6" name="Footer Placeholder 5">
            <a:extLst>
              <a:ext uri="{FF2B5EF4-FFF2-40B4-BE49-F238E27FC236}">
                <a16:creationId xmlns:a16="http://schemas.microsoft.com/office/drawing/2014/main" id="{E1FAD53E-0E25-E99F-678F-E083A3465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CFE73-B222-74E1-719C-3FE4CB8EB04F}"/>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110106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F6D5-DC24-F9AE-A593-A5FAF17EED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612A3-D144-CB6B-C47F-DADC5B6ED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18F0A-E0F3-CBC4-8FAD-41F768EE2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1AB693-D840-ED55-808A-F3AF3762E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CE9DE-ECC7-97AF-2B5D-6BD8C742F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4FFBED-B797-B0D1-98D5-658FF7B8084A}"/>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8" name="Footer Placeholder 7">
            <a:extLst>
              <a:ext uri="{FF2B5EF4-FFF2-40B4-BE49-F238E27FC236}">
                <a16:creationId xmlns:a16="http://schemas.microsoft.com/office/drawing/2014/main" id="{B296BDFA-D703-05A0-00BC-F429188BC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A455D4-0475-A508-DBA5-F45EEBF49C2E}"/>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67333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A0A6-B3E6-4992-6D16-5200345905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AC087B-2312-ADE1-E196-45DBA2E44924}"/>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4" name="Footer Placeholder 3">
            <a:extLst>
              <a:ext uri="{FF2B5EF4-FFF2-40B4-BE49-F238E27FC236}">
                <a16:creationId xmlns:a16="http://schemas.microsoft.com/office/drawing/2014/main" id="{C9858B96-393F-ECAD-EE3A-6D0633819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A98C1D-7B85-02C0-8993-406432E4B50B}"/>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73272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3D274-C395-6C58-1C19-3C4F34A4439B}"/>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3" name="Footer Placeholder 2">
            <a:extLst>
              <a:ext uri="{FF2B5EF4-FFF2-40B4-BE49-F238E27FC236}">
                <a16:creationId xmlns:a16="http://schemas.microsoft.com/office/drawing/2014/main" id="{5AD402BF-BD00-B9B0-854B-997DD548FC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FE8059-BC0D-B27A-0544-37181D967BD6}"/>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371589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545D-5F91-848E-BDF9-C0CBDFCA9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B5763B-4B86-7F20-6A63-C808F8C64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45F7DC-D37F-0EC1-ADEE-82ABDD5B3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C33B0-056E-7CE5-BCBE-B3EF29D21E22}"/>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6" name="Footer Placeholder 5">
            <a:extLst>
              <a:ext uri="{FF2B5EF4-FFF2-40B4-BE49-F238E27FC236}">
                <a16:creationId xmlns:a16="http://schemas.microsoft.com/office/drawing/2014/main" id="{75115848-B7ED-1C6E-1D3A-4DFC55A6D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21C70-EE45-642C-CC4B-B613341E9BDD}"/>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76158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DAC7-D22A-EC70-D7CC-C6A7CC88A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36D64A-08E8-D892-DFCE-06AE79A08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C91E52-5897-8A6D-7C21-1F2969709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DEAC6-D7BD-094C-827E-7623A2D5EBBF}"/>
              </a:ext>
            </a:extLst>
          </p:cNvPr>
          <p:cNvSpPr>
            <a:spLocks noGrp="1"/>
          </p:cNvSpPr>
          <p:nvPr>
            <p:ph type="dt" sz="half" idx="10"/>
          </p:nvPr>
        </p:nvSpPr>
        <p:spPr/>
        <p:txBody>
          <a:bodyPr/>
          <a:lstStyle/>
          <a:p>
            <a:fld id="{12DE9429-BCFC-4CAF-9852-F1309A6FF8F5}" type="datetimeFigureOut">
              <a:rPr lang="en-US" smtClean="0"/>
              <a:t>11/4/2024</a:t>
            </a:fld>
            <a:endParaRPr lang="en-US"/>
          </a:p>
        </p:txBody>
      </p:sp>
      <p:sp>
        <p:nvSpPr>
          <p:cNvPr id="6" name="Footer Placeholder 5">
            <a:extLst>
              <a:ext uri="{FF2B5EF4-FFF2-40B4-BE49-F238E27FC236}">
                <a16:creationId xmlns:a16="http://schemas.microsoft.com/office/drawing/2014/main" id="{76567561-44DE-6EC1-310F-E1D885686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FC5DB-E8F4-4C44-2CB7-22A559A5FE38}"/>
              </a:ext>
            </a:extLst>
          </p:cNvPr>
          <p:cNvSpPr>
            <a:spLocks noGrp="1"/>
          </p:cNvSpPr>
          <p:nvPr>
            <p:ph type="sldNum" sz="quarter" idx="12"/>
          </p:nvPr>
        </p:nvSpPr>
        <p:spPr/>
        <p:txBody>
          <a:bodyPr/>
          <a:lstStyle/>
          <a:p>
            <a:fld id="{9653C92B-B5AA-4732-8F58-5C4DF7912D7C}" type="slidenum">
              <a:rPr lang="en-US" smtClean="0"/>
              <a:t>‹#›</a:t>
            </a:fld>
            <a:endParaRPr lang="en-US"/>
          </a:p>
        </p:txBody>
      </p:sp>
    </p:spTree>
    <p:extLst>
      <p:ext uri="{BB962C8B-B14F-4D97-AF65-F5344CB8AC3E}">
        <p14:creationId xmlns:p14="http://schemas.microsoft.com/office/powerpoint/2010/main" val="207630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3A67D-A2CD-76DE-2FED-C8AF5565D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D4288-423A-00F9-BDDA-FB1D6F561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FEDE2-8F27-9A5A-EE2E-F978CEC64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E9429-BCFC-4CAF-9852-F1309A6FF8F5}" type="datetimeFigureOut">
              <a:rPr lang="en-US" smtClean="0"/>
              <a:t>11/4/2024</a:t>
            </a:fld>
            <a:endParaRPr lang="en-US"/>
          </a:p>
        </p:txBody>
      </p:sp>
      <p:sp>
        <p:nvSpPr>
          <p:cNvPr id="5" name="Footer Placeholder 4">
            <a:extLst>
              <a:ext uri="{FF2B5EF4-FFF2-40B4-BE49-F238E27FC236}">
                <a16:creationId xmlns:a16="http://schemas.microsoft.com/office/drawing/2014/main" id="{276B9CA3-259D-97F1-B306-99EFF8838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CE32F3-17C2-AA93-5E9F-D45727B37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3C92B-B5AA-4732-8F58-5C4DF7912D7C}" type="slidenum">
              <a:rPr lang="en-US" smtClean="0"/>
              <a:t>‹#›</a:t>
            </a:fld>
            <a:endParaRPr lang="en-US"/>
          </a:p>
        </p:txBody>
      </p:sp>
    </p:spTree>
    <p:extLst>
      <p:ext uri="{BB962C8B-B14F-4D97-AF65-F5344CB8AC3E}">
        <p14:creationId xmlns:p14="http://schemas.microsoft.com/office/powerpoint/2010/main" val="64088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0EFD-4D9B-FAB2-8DF5-6B9A997E20C4}"/>
              </a:ext>
            </a:extLst>
          </p:cNvPr>
          <p:cNvSpPr>
            <a:spLocks noGrp="1"/>
          </p:cNvSpPr>
          <p:nvPr>
            <p:ph type="ctrTitle"/>
          </p:nvPr>
        </p:nvSpPr>
        <p:spPr>
          <a:xfrm>
            <a:off x="3403929" y="163648"/>
            <a:ext cx="6186791" cy="974286"/>
          </a:xfrm>
        </p:spPr>
        <p:txBody>
          <a:bodyPr/>
          <a:lstStyle/>
          <a:p>
            <a:r>
              <a:rPr lang="en-US" b="1" dirty="0">
                <a:solidFill>
                  <a:schemeClr val="accent1">
                    <a:lumMod val="50000"/>
                  </a:schemeClr>
                </a:solidFill>
              </a:rPr>
              <a:t>Executive Summary</a:t>
            </a:r>
          </a:p>
        </p:txBody>
      </p:sp>
      <p:sp>
        <p:nvSpPr>
          <p:cNvPr id="3" name="Subtitle 2">
            <a:extLst>
              <a:ext uri="{FF2B5EF4-FFF2-40B4-BE49-F238E27FC236}">
                <a16:creationId xmlns:a16="http://schemas.microsoft.com/office/drawing/2014/main" id="{5CF9F580-B830-A815-0C6E-5A527A2A4FF7}"/>
              </a:ext>
            </a:extLst>
          </p:cNvPr>
          <p:cNvSpPr>
            <a:spLocks noGrp="1"/>
          </p:cNvSpPr>
          <p:nvPr>
            <p:ph type="subTitle" idx="1"/>
          </p:nvPr>
        </p:nvSpPr>
        <p:spPr>
          <a:xfrm>
            <a:off x="3403929" y="1690045"/>
            <a:ext cx="6186791" cy="548430"/>
          </a:xfrm>
        </p:spPr>
        <p:txBody>
          <a:bodyPr>
            <a:normAutofit fontScale="92500"/>
          </a:bodyPr>
          <a:lstStyle/>
          <a:p>
            <a:r>
              <a:rPr lang="en-US" b="1" i="1" u="sng" dirty="0">
                <a:solidFill>
                  <a:schemeClr val="accent1">
                    <a:lumMod val="50000"/>
                  </a:schemeClr>
                </a:solidFill>
              </a:rPr>
              <a:t>Emotion Detection Project: Key Insights and Impact</a:t>
            </a:r>
          </a:p>
          <a:p>
            <a:endParaRPr lang="en-US" dirty="0"/>
          </a:p>
        </p:txBody>
      </p:sp>
      <p:sp>
        <p:nvSpPr>
          <p:cNvPr id="5" name="Rectangle 1">
            <a:extLst>
              <a:ext uri="{FF2B5EF4-FFF2-40B4-BE49-F238E27FC236}">
                <a16:creationId xmlns:a16="http://schemas.microsoft.com/office/drawing/2014/main" id="{933A2B47-7342-5B72-783D-A041502EF25C}"/>
              </a:ext>
            </a:extLst>
          </p:cNvPr>
          <p:cNvSpPr>
            <a:spLocks noChangeArrowheads="1"/>
          </p:cNvSpPr>
          <p:nvPr/>
        </p:nvSpPr>
        <p:spPr bwMode="auto">
          <a:xfrm>
            <a:off x="382621" y="2659130"/>
            <a:ext cx="1142675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50000"/>
                  </a:schemeClr>
                </a:solidFill>
                <a:effectLst/>
                <a:latin typeface="Arial" panose="020B0604020202020204" pitchFamily="34" charset="0"/>
              </a:rPr>
              <a:t>Project Overview</a:t>
            </a: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lang="en-US" dirty="0">
                <a:solidFill>
                  <a:schemeClr val="accent1">
                    <a:lumMod val="50000"/>
                  </a:schemeClr>
                </a:solidFill>
              </a:rPr>
              <a:t>Developed a </a:t>
            </a:r>
            <a:r>
              <a:rPr lang="en-US" b="1" dirty="0">
                <a:solidFill>
                  <a:schemeClr val="accent1">
                    <a:lumMod val="50000"/>
                  </a:schemeClr>
                </a:solidFill>
              </a:rPr>
              <a:t>deep learning model for real-time and reliable emotion detection</a:t>
            </a:r>
            <a:r>
              <a:rPr lang="en-US" dirty="0">
                <a:solidFill>
                  <a:schemeClr val="accent1">
                    <a:lumMod val="50000"/>
                  </a:schemeClr>
                </a:solidFill>
              </a:rPr>
              <a:t>, specifically classifying "Happy" and "Not Happy" faces, with the goal of enhancing user experience across sectors like healthcare and customer service.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1">
                  <a:lumMod val="50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50000"/>
                  </a:schemeClr>
                </a:solidFill>
                <a:effectLst/>
                <a:latin typeface="Arial" panose="020B0604020202020204" pitchFamily="34" charset="0"/>
              </a:rPr>
              <a:t>Key Takeaway</a:t>
            </a: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lang="en-US" dirty="0">
                <a:solidFill>
                  <a:schemeClr val="accent1">
                    <a:lumMod val="50000"/>
                  </a:schemeClr>
                </a:solidFill>
              </a:rPr>
              <a:t>The </a:t>
            </a:r>
            <a:r>
              <a:rPr lang="en-US" b="1" dirty="0">
                <a:solidFill>
                  <a:schemeClr val="accent1">
                    <a:lumMod val="50000"/>
                  </a:schemeClr>
                </a:solidFill>
              </a:rPr>
              <a:t>Optimized CNN achieved a benchmark performance with 87% accuracy and 0.94 ROC-AUC</a:t>
            </a:r>
            <a:r>
              <a:rPr lang="en-US" dirty="0">
                <a:solidFill>
                  <a:schemeClr val="accent1">
                    <a:lumMod val="50000"/>
                  </a:schemeClr>
                </a:solidFill>
              </a:rPr>
              <a:t>, demonstrating effectiveness in identifying complex emotional patterns.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1">
                  <a:lumMod val="50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50000"/>
                  </a:schemeClr>
                </a:solidFill>
                <a:effectLst/>
                <a:latin typeface="Arial" panose="020B0604020202020204" pitchFamily="34" charset="0"/>
              </a:rPr>
              <a:t>Next Steps</a:t>
            </a: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lang="en-US" b="1" dirty="0">
                <a:solidFill>
                  <a:schemeClr val="accent1">
                    <a:lumMod val="50000"/>
                  </a:schemeClr>
                </a:solidFill>
              </a:rPr>
              <a:t>Pilot testing and potential deployment in real-world applications</a:t>
            </a:r>
            <a:r>
              <a:rPr lang="en-US" dirty="0">
                <a:solidFill>
                  <a:schemeClr val="accent1">
                    <a:lumMod val="50000"/>
                  </a:schemeClr>
                </a:solidFill>
              </a:rPr>
              <a:t>, with scope for further fine-tuning based on specific use cases.</a:t>
            </a:r>
            <a:endParaRPr kumimoji="0" lang="en-US" altLang="en-US" sz="1800" b="0" i="0" u="none" strike="noStrike" cap="none" normalizeH="0" baseline="0" dirty="0">
              <a:ln>
                <a:noFill/>
              </a:ln>
              <a:solidFill>
                <a:schemeClr val="accent1">
                  <a:lumMod val="50000"/>
                </a:schemeClr>
              </a:solidFill>
              <a:effectLst/>
              <a:latin typeface="Arial" panose="020B0604020202020204" pitchFamily="34" charset="0"/>
            </a:endParaRPr>
          </a:p>
        </p:txBody>
      </p:sp>
      <p:pic>
        <p:nvPicPr>
          <p:cNvPr id="7" name="Picture 6">
            <a:extLst>
              <a:ext uri="{FF2B5EF4-FFF2-40B4-BE49-F238E27FC236}">
                <a16:creationId xmlns:a16="http://schemas.microsoft.com/office/drawing/2014/main" id="{FDCE6440-A780-319C-6F15-47E83020B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3968" y="0"/>
            <a:ext cx="1648031" cy="2224391"/>
          </a:xfrm>
          <a:prstGeom prst="rect">
            <a:avLst/>
          </a:prstGeom>
        </p:spPr>
      </p:pic>
      <p:pic>
        <p:nvPicPr>
          <p:cNvPr id="9" name="Picture 8">
            <a:extLst>
              <a:ext uri="{FF2B5EF4-FFF2-40B4-BE49-F238E27FC236}">
                <a16:creationId xmlns:a16="http://schemas.microsoft.com/office/drawing/2014/main" id="{B9366415-7DE5-8143-CC68-75E7EC593C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2450683" cy="1684844"/>
          </a:xfrm>
          <a:prstGeom prst="rect">
            <a:avLst/>
          </a:prstGeom>
        </p:spPr>
      </p:pic>
    </p:spTree>
    <p:extLst>
      <p:ext uri="{BB962C8B-B14F-4D97-AF65-F5344CB8AC3E}">
        <p14:creationId xmlns:p14="http://schemas.microsoft.com/office/powerpoint/2010/main" val="83101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5FFE-BA4D-67C8-52A5-F9AB953EF02D}"/>
              </a:ext>
            </a:extLst>
          </p:cNvPr>
          <p:cNvSpPr>
            <a:spLocks noGrp="1"/>
          </p:cNvSpPr>
          <p:nvPr>
            <p:ph type="title"/>
          </p:nvPr>
        </p:nvSpPr>
        <p:spPr>
          <a:xfrm>
            <a:off x="2110740" y="128906"/>
            <a:ext cx="6781800" cy="922654"/>
          </a:xfrm>
        </p:spPr>
        <p:txBody>
          <a:bodyPr>
            <a:normAutofit/>
          </a:bodyPr>
          <a:lstStyle/>
          <a:p>
            <a:r>
              <a:rPr lang="en-US" sz="4000" b="1" dirty="0">
                <a:solidFill>
                  <a:schemeClr val="accent1">
                    <a:lumMod val="50000"/>
                  </a:schemeClr>
                </a:solidFill>
              </a:rPr>
              <a:t>Problem and Solution Summary</a:t>
            </a:r>
          </a:p>
        </p:txBody>
      </p:sp>
      <p:sp>
        <p:nvSpPr>
          <p:cNvPr id="4" name="Rectangle 1">
            <a:extLst>
              <a:ext uri="{FF2B5EF4-FFF2-40B4-BE49-F238E27FC236}">
                <a16:creationId xmlns:a16="http://schemas.microsoft.com/office/drawing/2014/main" id="{6E7EAFC2-F3D9-46F0-C80E-C75C4A5DC186}"/>
              </a:ext>
            </a:extLst>
          </p:cNvPr>
          <p:cNvSpPr>
            <a:spLocks noGrp="1" noChangeArrowheads="1"/>
          </p:cNvSpPr>
          <p:nvPr>
            <p:ph idx="1"/>
          </p:nvPr>
        </p:nvSpPr>
        <p:spPr bwMode="auto">
          <a:xfrm>
            <a:off x="384810" y="1720752"/>
            <a:ext cx="114223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50000"/>
                  </a:schemeClr>
                </a:solidFill>
                <a:effectLst/>
                <a:latin typeface="Arial" panose="020B0604020202020204" pitchFamily="34" charset="0"/>
              </a:rPr>
              <a:t>Problem Statement</a:t>
            </a: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sz="1800" dirty="0">
                <a:solidFill>
                  <a:schemeClr val="accent1">
                    <a:lumMod val="50000"/>
                  </a:schemeClr>
                </a:solidFill>
                <a:latin typeface="Arial" panose="020B0604020202020204" pitchFamily="34" charset="0"/>
              </a:rPr>
              <a:t>- Classify emotions as "Happy" or "Not Happy" to enhance interactions in healthcare and customer service.</a:t>
            </a:r>
          </a:p>
          <a:p>
            <a:pPr marL="0" marR="0" lvl="0" indent="0" algn="l" defTabSz="914400" rtl="0" eaLnBrk="0" fontAlgn="base" latinLnBrk="0" hangingPunct="0">
              <a:lnSpc>
                <a:spcPct val="100000"/>
              </a:lnSpc>
              <a:spcBef>
                <a:spcPct val="0"/>
              </a:spcBef>
              <a:spcAft>
                <a:spcPct val="0"/>
              </a:spcAft>
              <a:buClrTx/>
              <a:buSzTx/>
              <a:buNone/>
              <a:tabLst/>
            </a:pPr>
            <a:r>
              <a:rPr lang="en-US" sz="1800" dirty="0">
                <a:solidFill>
                  <a:schemeClr val="accent1">
                    <a:lumMod val="50000"/>
                  </a:schemeClr>
                </a:solidFill>
                <a:latin typeface="Arial" panose="020B0604020202020204" pitchFamily="34" charset="0"/>
              </a:rPr>
              <a:t>- Bridge the gap in real-time emotional insights, allowing for personalized, proactive responses.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50000"/>
                  </a:schemeClr>
                </a:solidFill>
                <a:effectLst/>
                <a:latin typeface="Arial" panose="020B0604020202020204" pitchFamily="34" charset="0"/>
              </a:rPr>
              <a:t>Solution Design</a:t>
            </a: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sz="1800" dirty="0">
                <a:solidFill>
                  <a:schemeClr val="accent1">
                    <a:lumMod val="50000"/>
                  </a:schemeClr>
                </a:solidFill>
                <a:latin typeface="Arial" panose="020B0604020202020204" pitchFamily="34" charset="0"/>
              </a:rPr>
              <a:t>- Built a CNN model for reliable emotion detection, incorporating image preprocessing, normalization, and model optimization.</a:t>
            </a:r>
            <a:endParaRPr lang="en-US" altLang="en-US" sz="1800" dirty="0">
              <a:solidFill>
                <a:schemeClr val="accent1">
                  <a:lumMod val="50000"/>
                </a:schemeClr>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50000"/>
                  </a:schemeClr>
                </a:solidFill>
                <a:effectLst/>
                <a:latin typeface="Arial" panose="020B0604020202020204" pitchFamily="34" charset="0"/>
              </a:rPr>
              <a:t>Solution Validation</a:t>
            </a: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 </a:t>
            </a:r>
            <a:r>
              <a:rPr lang="en-US" sz="1800" dirty="0">
                <a:solidFill>
                  <a:schemeClr val="accent1">
                    <a:lumMod val="50000"/>
                  </a:schemeClr>
                </a:solidFill>
                <a:latin typeface="Arial" panose="020B0604020202020204" pitchFamily="34" charset="0"/>
              </a:rPr>
              <a:t>Achieved 87% accuracy and 0.94 ROC-AUC, indicating strong classification performance</a:t>
            </a:r>
            <a:r>
              <a:rPr lang="en-US" altLang="en-US" sz="1800" dirty="0">
                <a:solidFill>
                  <a:schemeClr val="accent1">
                    <a:lumMod val="50000"/>
                  </a:schemeClr>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 </a:t>
            </a:r>
            <a:r>
              <a:rPr lang="en-US" sz="1800" dirty="0">
                <a:solidFill>
                  <a:schemeClr val="accent1">
                    <a:lumMod val="50000"/>
                  </a:schemeClr>
                </a:solidFill>
                <a:latin typeface="Arial" panose="020B0604020202020204" pitchFamily="34" charset="0"/>
              </a:rPr>
              <a:t>Balanced F1-scores for "Happy" (0.86) and "Not Happy" (0.88), ensuring effective precision and recall</a:t>
            </a:r>
            <a:r>
              <a:rPr lang="en-US" altLang="en-US" sz="1800" dirty="0">
                <a:solidFill>
                  <a:schemeClr val="accent1">
                    <a:lumMod val="50000"/>
                  </a:schemeClr>
                </a:solidFill>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1">
                    <a:lumMod val="50000"/>
                  </a:schemeClr>
                </a:solidFill>
                <a:effectLst/>
                <a:latin typeface="Arial" panose="020B0604020202020204" pitchFamily="34" charset="0"/>
              </a:rPr>
              <a:t>Key Benefits</a:t>
            </a: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accent1">
                    <a:lumMod val="50000"/>
                  </a:schemeClr>
                </a:solidFill>
                <a:latin typeface="Arial" panose="020B0604020202020204" pitchFamily="34" charset="0"/>
              </a:rPr>
              <a:t>-</a:t>
            </a:r>
            <a:r>
              <a:rPr lang="en-US" sz="1200" dirty="0">
                <a:solidFill>
                  <a:schemeClr val="accent1">
                    <a:lumMod val="50000"/>
                  </a:schemeClr>
                </a:solidFill>
                <a:latin typeface="Arial" panose="020B0604020202020204" pitchFamily="34" charset="0"/>
              </a:rPr>
              <a:t> </a:t>
            </a:r>
            <a:r>
              <a:rPr lang="en-US" sz="1800" dirty="0">
                <a:solidFill>
                  <a:schemeClr val="accent1">
                    <a:lumMod val="50000"/>
                  </a:schemeClr>
                </a:solidFill>
                <a:latin typeface="Arial" panose="020B0604020202020204" pitchFamily="34" charset="0"/>
              </a:rPr>
              <a:t>Provides actionable emotional insights, enhancing decision-making and user engagement</a:t>
            </a:r>
            <a:r>
              <a:rPr lang="en-US" altLang="en-US" sz="1800" dirty="0">
                <a:solidFill>
                  <a:schemeClr val="accent1">
                    <a:lumMod val="50000"/>
                  </a:schemeClr>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1">
                    <a:lumMod val="50000"/>
                  </a:schemeClr>
                </a:solidFill>
                <a:effectLst/>
                <a:latin typeface="Arial" panose="020B0604020202020204" pitchFamily="34" charset="0"/>
              </a:rPr>
              <a:t>- </a:t>
            </a:r>
            <a:r>
              <a:rPr lang="en-US" sz="1800" dirty="0">
                <a:solidFill>
                  <a:schemeClr val="accent1">
                    <a:lumMod val="50000"/>
                  </a:schemeClr>
                </a:solidFill>
                <a:latin typeface="Arial" panose="020B0604020202020204" pitchFamily="34" charset="0"/>
              </a:rPr>
              <a:t>Ready for scalable deployment in various customer-facing applications with high accuracy</a:t>
            </a:r>
            <a:r>
              <a:rPr lang="en-US" altLang="en-US" sz="1800" dirty="0">
                <a:solidFill>
                  <a:schemeClr val="accent1">
                    <a:lumMod val="50000"/>
                  </a:schemeClr>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D3566C4-4F11-902E-F5CD-AB97BE955E23}"/>
              </a:ext>
            </a:extLst>
          </p:cNvPr>
          <p:cNvSpPr txBox="1"/>
          <p:nvPr/>
        </p:nvSpPr>
        <p:spPr>
          <a:xfrm>
            <a:off x="2379054" y="993124"/>
            <a:ext cx="6245171" cy="369332"/>
          </a:xfrm>
          <a:prstGeom prst="rect">
            <a:avLst/>
          </a:prstGeom>
          <a:noFill/>
        </p:spPr>
        <p:txBody>
          <a:bodyPr wrap="none" rtlCol="0">
            <a:spAutoFit/>
          </a:bodyPr>
          <a:lstStyle/>
          <a:p>
            <a:r>
              <a:rPr lang="en-US" b="1" i="1" u="sng" dirty="0">
                <a:solidFill>
                  <a:schemeClr val="accent1">
                    <a:lumMod val="50000"/>
                  </a:schemeClr>
                </a:solidFill>
              </a:rPr>
              <a:t>Emotion Detection for Enhanced User Engagement and Support</a:t>
            </a:r>
          </a:p>
        </p:txBody>
      </p:sp>
      <p:pic>
        <p:nvPicPr>
          <p:cNvPr id="6" name="Picture 5">
            <a:extLst>
              <a:ext uri="{FF2B5EF4-FFF2-40B4-BE49-F238E27FC236}">
                <a16:creationId xmlns:a16="http://schemas.microsoft.com/office/drawing/2014/main" id="{B8C9B0A0-83E2-E187-6B9D-E26B13DDF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660493" cy="1362456"/>
          </a:xfrm>
          <a:prstGeom prst="rect">
            <a:avLst/>
          </a:prstGeom>
        </p:spPr>
      </p:pic>
      <p:pic>
        <p:nvPicPr>
          <p:cNvPr id="7" name="Picture 6">
            <a:extLst>
              <a:ext uri="{FF2B5EF4-FFF2-40B4-BE49-F238E27FC236}">
                <a16:creationId xmlns:a16="http://schemas.microsoft.com/office/drawing/2014/main" id="{585CA4D6-2794-01E0-F32A-841DA8FB7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5570" y="5642759"/>
            <a:ext cx="2256430" cy="1215241"/>
          </a:xfrm>
          <a:prstGeom prst="rect">
            <a:avLst/>
          </a:prstGeom>
        </p:spPr>
      </p:pic>
      <p:pic>
        <p:nvPicPr>
          <p:cNvPr id="8" name="Picture 7">
            <a:extLst>
              <a:ext uri="{FF2B5EF4-FFF2-40B4-BE49-F238E27FC236}">
                <a16:creationId xmlns:a16="http://schemas.microsoft.com/office/drawing/2014/main" id="{CFDA0F8F-6CBA-C4E4-C52A-0F8FBAFED7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642760"/>
            <a:ext cx="2158197" cy="1215240"/>
          </a:xfrm>
          <a:prstGeom prst="rect">
            <a:avLst/>
          </a:prstGeom>
        </p:spPr>
      </p:pic>
      <p:pic>
        <p:nvPicPr>
          <p:cNvPr id="9" name="Picture 8">
            <a:extLst>
              <a:ext uri="{FF2B5EF4-FFF2-40B4-BE49-F238E27FC236}">
                <a16:creationId xmlns:a16="http://schemas.microsoft.com/office/drawing/2014/main" id="{2E998850-DCBF-080F-8F32-7C2E599B5D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5570" y="0"/>
            <a:ext cx="2256430" cy="1323832"/>
          </a:xfrm>
          <a:prstGeom prst="rect">
            <a:avLst/>
          </a:prstGeom>
        </p:spPr>
      </p:pic>
    </p:spTree>
    <p:extLst>
      <p:ext uri="{BB962C8B-B14F-4D97-AF65-F5344CB8AC3E}">
        <p14:creationId xmlns:p14="http://schemas.microsoft.com/office/powerpoint/2010/main" val="38670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B469-6E70-EF2A-0981-1F5D8A223BD5}"/>
              </a:ext>
            </a:extLst>
          </p:cNvPr>
          <p:cNvSpPr>
            <a:spLocks noGrp="1"/>
          </p:cNvSpPr>
          <p:nvPr>
            <p:ph type="title"/>
          </p:nvPr>
        </p:nvSpPr>
        <p:spPr>
          <a:xfrm>
            <a:off x="2000250" y="-7620"/>
            <a:ext cx="8191500" cy="937260"/>
          </a:xfrm>
        </p:spPr>
        <p:txBody>
          <a:bodyPr>
            <a:normAutofit/>
          </a:bodyPr>
          <a:lstStyle/>
          <a:p>
            <a:r>
              <a:rPr lang="en-US" sz="4000" b="1" dirty="0">
                <a:solidFill>
                  <a:schemeClr val="accent1">
                    <a:lumMod val="50000"/>
                  </a:schemeClr>
                </a:solidFill>
              </a:rPr>
              <a:t>Recommendations for Implementation</a:t>
            </a:r>
          </a:p>
        </p:txBody>
      </p:sp>
      <p:sp>
        <p:nvSpPr>
          <p:cNvPr id="4" name="Rectangle 1">
            <a:extLst>
              <a:ext uri="{FF2B5EF4-FFF2-40B4-BE49-F238E27FC236}">
                <a16:creationId xmlns:a16="http://schemas.microsoft.com/office/drawing/2014/main" id="{7E41F014-273A-232A-196C-5348301FB2EB}"/>
              </a:ext>
            </a:extLst>
          </p:cNvPr>
          <p:cNvSpPr>
            <a:spLocks noGrp="1" noChangeArrowheads="1"/>
          </p:cNvSpPr>
          <p:nvPr>
            <p:ph idx="1"/>
          </p:nvPr>
        </p:nvSpPr>
        <p:spPr bwMode="auto">
          <a:xfrm>
            <a:off x="198120" y="1447561"/>
            <a:ext cx="1179576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Actionable Insights</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 Deploy </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the emotion detection model in applications for </a:t>
            </a: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healthcare</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 and </a:t>
            </a: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customer service</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 for real-time emotional insights.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 Integrate</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 the model into existing </a:t>
            </a: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customer feedback systems or patient support tools </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to enhance interaction quality.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Expected Benefits</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 Improved Customer Satisfaction</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 Enables personalized responses, increasing loyalty and satisfaction.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 Enhanced Patient Care</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 Provides real-time emotional feedback, supporting empathetic care and improved patient experience.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Key Risks, Challenges and Costs</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sz="1500" b="1" dirty="0">
                <a:solidFill>
                  <a:schemeClr val="accent1">
                    <a:lumMod val="50000"/>
                  </a:schemeClr>
                </a:solidFill>
                <a:latin typeface="Arial" panose="020B0604020202020204" pitchFamily="34" charset="0"/>
              </a:rPr>
              <a:t>- Data Privacy Concerns: Comply with regulations (e.g., HIPAA) </a:t>
            </a:r>
            <a:r>
              <a:rPr lang="en-US" sz="1500" dirty="0">
                <a:solidFill>
                  <a:schemeClr val="accent1">
                    <a:lumMod val="50000"/>
                  </a:schemeClr>
                </a:solidFill>
                <a:latin typeface="Arial" panose="020B0604020202020204" pitchFamily="34" charset="0"/>
              </a:rPr>
              <a:t>to safeguard sensitive data.</a:t>
            </a:r>
            <a:r>
              <a:rPr lang="en-US" altLang="en-US" sz="1500" dirty="0">
                <a:solidFill>
                  <a:schemeClr val="accent1">
                    <a:lumMod val="50000"/>
                  </a:schemeClr>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 Environmental Diversity</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 </a:t>
            </a:r>
            <a:r>
              <a:rPr lang="en-US" sz="1600" dirty="0">
                <a:solidFill>
                  <a:schemeClr val="accent1">
                    <a:lumMod val="50000"/>
                  </a:schemeClr>
                </a:solidFill>
              </a:rPr>
              <a:t>Model may need </a:t>
            </a:r>
            <a:r>
              <a:rPr lang="en-US" sz="1600" b="1" dirty="0">
                <a:solidFill>
                  <a:schemeClr val="accent1">
                    <a:lumMod val="50000"/>
                  </a:schemeClr>
                </a:solidFill>
              </a:rPr>
              <a:t>further fine-tuning for lighting, cultural variations</a:t>
            </a:r>
            <a:r>
              <a:rPr lang="en-US" sz="1600" dirty="0">
                <a:solidFill>
                  <a:schemeClr val="accent1">
                    <a:lumMod val="50000"/>
                  </a:schemeClr>
                </a:solidFill>
              </a:rPr>
              <a:t>, etc.</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solidFill>
                  <a:schemeClr val="accent1">
                    <a:lumMod val="50000"/>
                  </a:schemeClr>
                </a:solidFill>
                <a:latin typeface="Arial" panose="020B0604020202020204" pitchFamily="34" charset="0"/>
              </a:rPr>
              <a:t>- Implementation Cost: Initial deployment and integration </a:t>
            </a:r>
            <a:r>
              <a:rPr lang="en-US" altLang="en-US" sz="1600" dirty="0">
                <a:solidFill>
                  <a:schemeClr val="accent1">
                    <a:lumMod val="50000"/>
                  </a:schemeClr>
                </a:solidFill>
                <a:latin typeface="Arial" panose="020B0604020202020204" pitchFamily="34" charset="0"/>
              </a:rPr>
              <a:t>may incur moderate costs but yield high long-term benefits.</a:t>
            </a: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accent1">
                    <a:lumMod val="50000"/>
                  </a:schemeClr>
                </a:solidFill>
                <a:effectLst/>
                <a:latin typeface="Arial" panose="020B0604020202020204" pitchFamily="34" charset="0"/>
              </a:rPr>
              <a:t>- Future Exploration</a:t>
            </a:r>
            <a:r>
              <a:rPr kumimoji="0" lang="en-US" altLang="en-US" sz="1500" b="0" i="0" u="none" strike="noStrike" cap="none" normalizeH="0" baseline="0" dirty="0">
                <a:ln>
                  <a:noFill/>
                </a:ln>
                <a:solidFill>
                  <a:schemeClr val="accent1">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sz="1600" b="1" dirty="0">
                <a:solidFill>
                  <a:schemeClr val="accent1">
                    <a:lumMod val="50000"/>
                  </a:schemeClr>
                </a:solidFill>
              </a:rPr>
              <a:t>- Multilingual and Multicultural Adaptation</a:t>
            </a:r>
            <a:r>
              <a:rPr lang="en-US" sz="1600" dirty="0">
                <a:solidFill>
                  <a:schemeClr val="accent1">
                    <a:lumMod val="50000"/>
                  </a:schemeClr>
                </a:solidFill>
              </a:rPr>
              <a:t>: Fine-tune for diverse user groups for wider accuracy.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 </a:t>
            </a:r>
            <a:r>
              <a:rPr lang="en-US" sz="1600" b="1" dirty="0">
                <a:solidFill>
                  <a:schemeClr val="accent1">
                    <a:lumMod val="50000"/>
                  </a:schemeClr>
                </a:solidFill>
              </a:rPr>
              <a:t>Expand Emotion Range</a:t>
            </a:r>
            <a:r>
              <a:rPr lang="en-US" sz="1600" dirty="0">
                <a:solidFill>
                  <a:schemeClr val="accent1">
                    <a:lumMod val="50000"/>
                  </a:schemeClr>
                </a:solidFill>
              </a:rPr>
              <a:t>: Include more emotions like sadness, anger, and surprise for broader applications.</a:t>
            </a: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pic>
        <p:nvPicPr>
          <p:cNvPr id="5" name="Picture 4">
            <a:extLst>
              <a:ext uri="{FF2B5EF4-FFF2-40B4-BE49-F238E27FC236}">
                <a16:creationId xmlns:a16="http://schemas.microsoft.com/office/drawing/2014/main" id="{DEFFFDA4-C4B7-B097-BE60-B13AE947C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96245"/>
            <a:ext cx="4834649" cy="1661755"/>
          </a:xfrm>
          <a:prstGeom prst="rect">
            <a:avLst/>
          </a:prstGeom>
        </p:spPr>
      </p:pic>
      <p:pic>
        <p:nvPicPr>
          <p:cNvPr id="6" name="Picture 5">
            <a:extLst>
              <a:ext uri="{FF2B5EF4-FFF2-40B4-BE49-F238E27FC236}">
                <a16:creationId xmlns:a16="http://schemas.microsoft.com/office/drawing/2014/main" id="{68257A75-6B85-58F4-F076-E05868F405F6}"/>
              </a:ext>
            </a:extLst>
          </p:cNvPr>
          <p:cNvPicPr>
            <a:picLocks noChangeAspect="1"/>
          </p:cNvPicPr>
          <p:nvPr/>
        </p:nvPicPr>
        <p:blipFill>
          <a:blip r:embed="rId4"/>
          <a:stretch>
            <a:fillRect/>
          </a:stretch>
        </p:blipFill>
        <p:spPr>
          <a:xfrm>
            <a:off x="4837368" y="5194946"/>
            <a:ext cx="1609483" cy="1664352"/>
          </a:xfrm>
          <a:prstGeom prst="rect">
            <a:avLst/>
          </a:prstGeom>
        </p:spPr>
      </p:pic>
      <p:pic>
        <p:nvPicPr>
          <p:cNvPr id="7" name="Picture 6">
            <a:extLst>
              <a:ext uri="{FF2B5EF4-FFF2-40B4-BE49-F238E27FC236}">
                <a16:creationId xmlns:a16="http://schemas.microsoft.com/office/drawing/2014/main" id="{A5FE02CC-B03F-9508-5DCD-D41802671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7164" y="5196248"/>
            <a:ext cx="1641844" cy="1661752"/>
          </a:xfrm>
          <a:prstGeom prst="rect">
            <a:avLst/>
          </a:prstGeom>
        </p:spPr>
      </p:pic>
      <p:pic>
        <p:nvPicPr>
          <p:cNvPr id="8" name="Picture 7">
            <a:extLst>
              <a:ext uri="{FF2B5EF4-FFF2-40B4-BE49-F238E27FC236}">
                <a16:creationId xmlns:a16="http://schemas.microsoft.com/office/drawing/2014/main" id="{5F03BA8B-A3F6-E44E-BF5D-F5F23CFE91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1727" y="5196248"/>
            <a:ext cx="1485365" cy="1661752"/>
          </a:xfrm>
          <a:prstGeom prst="rect">
            <a:avLst/>
          </a:prstGeom>
        </p:spPr>
      </p:pic>
      <p:pic>
        <p:nvPicPr>
          <p:cNvPr id="9" name="Picture 8">
            <a:extLst>
              <a:ext uri="{FF2B5EF4-FFF2-40B4-BE49-F238E27FC236}">
                <a16:creationId xmlns:a16="http://schemas.microsoft.com/office/drawing/2014/main" id="{4C630396-EECE-0522-1CBC-EE5A3C7EEF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67092" y="5197409"/>
            <a:ext cx="2624908" cy="1660591"/>
          </a:xfrm>
          <a:prstGeom prst="rect">
            <a:avLst/>
          </a:prstGeom>
        </p:spPr>
      </p:pic>
    </p:spTree>
    <p:extLst>
      <p:ext uri="{BB962C8B-B14F-4D97-AF65-F5344CB8AC3E}">
        <p14:creationId xmlns:p14="http://schemas.microsoft.com/office/powerpoint/2010/main" val="2901583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1276</Words>
  <Application>Microsoft Office PowerPoint</Application>
  <PresentationFormat>Widescreen</PresentationFormat>
  <Paragraphs>71</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Executive Summary</vt:lpstr>
      <vt:lpstr>Problem and Solution Summary</vt:lpstr>
      <vt:lpstr>Recommendations for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soso vardoshvili</dc:creator>
  <cp:lastModifiedBy>soso vardoshvili</cp:lastModifiedBy>
  <cp:revision>12</cp:revision>
  <dcterms:created xsi:type="dcterms:W3CDTF">2024-11-02T17:22:24Z</dcterms:created>
  <dcterms:modified xsi:type="dcterms:W3CDTF">2024-11-04T12:16:43Z</dcterms:modified>
</cp:coreProperties>
</file>