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2" r:id="rId1"/>
  </p:sldMasterIdLst>
  <p:notesMasterIdLst>
    <p:notesMasterId r:id="rId24"/>
  </p:notesMasterIdLst>
  <p:sldIdLst>
    <p:sldId id="319" r:id="rId2"/>
    <p:sldId id="296" r:id="rId3"/>
    <p:sldId id="289" r:id="rId4"/>
    <p:sldId id="288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09" r:id="rId17"/>
    <p:sldId id="310" r:id="rId18"/>
    <p:sldId id="317" r:id="rId19"/>
    <p:sldId id="313" r:id="rId20"/>
    <p:sldId id="314" r:id="rId21"/>
    <p:sldId id="320" r:id="rId22"/>
    <p:sldId id="318" r:id="rId23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6341"/>
    <a:srgbClr val="7381B8"/>
    <a:srgbClr val="FD7A8A"/>
    <a:srgbClr val="92D4D8"/>
    <a:srgbClr val="70A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9ADE-05B3-4CB8-BD92-1240D6A71F76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4A5B-24AA-476F-907E-DD292D78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74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342887" algn="l" defTabSz="685774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685774" algn="l" defTabSz="685774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1028660" algn="l" defTabSz="685774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1371548" algn="l" defTabSz="685774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714434" algn="l" defTabSz="685774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2057321" algn="l" defTabSz="685774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2400208" algn="l" defTabSz="685774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2743094" algn="l" defTabSz="685774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1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7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0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32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8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9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15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98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83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54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1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3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20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9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6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7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4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53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4A5B-24AA-476F-907E-DD292D787E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6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60690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7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4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290"/>
          <p:cNvPicPr preferRelativeResize="0"/>
          <p:nvPr userDrawn="1"/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0910" y="-555803"/>
            <a:ext cx="9357610" cy="61519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274"/>
          <p:cNvSpPr/>
          <p:nvPr userDrawn="1"/>
        </p:nvSpPr>
        <p:spPr>
          <a:xfrm>
            <a:off x="154979" y="190959"/>
            <a:ext cx="8700662" cy="464432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lIns="32827" tIns="16409" rIns="32827" bIns="16409" anchor="ctr" anchorCtr="0">
            <a:noAutofit/>
          </a:bodyPr>
          <a:lstStyle/>
          <a:p>
            <a:pPr algn="ctr"/>
            <a:endParaRPr sz="1292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20144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9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407528" y="25957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2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3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8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3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6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slide" Target="slide22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8CE0550-4188-40F0-AFA9-5A57BF9680D9}"/>
              </a:ext>
            </a:extLst>
          </p:cNvPr>
          <p:cNvGrpSpPr/>
          <p:nvPr/>
        </p:nvGrpSpPr>
        <p:grpSpPr>
          <a:xfrm>
            <a:off x="6785054" y="-11510"/>
            <a:ext cx="1396039" cy="10526861"/>
            <a:chOff x="6785054" y="-1419"/>
            <a:chExt cx="1396039" cy="10526861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08DD8D38-8202-415E-AFC2-5D22CC8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54" y="-1419"/>
              <a:ext cx="1396038" cy="2006805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D06A181-874D-496F-9206-F0350761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54" y="2114654"/>
              <a:ext cx="1396038" cy="200680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DBC4F15-D1D0-4303-AAC3-825206CEB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55" y="4231990"/>
              <a:ext cx="1396038" cy="200680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27B85F02-4BB4-43EE-9C4D-527AE9817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54" y="6348063"/>
              <a:ext cx="1384889" cy="2423554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441CDFD-8816-4CA4-94DE-D35979F56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54" y="8880886"/>
              <a:ext cx="1384889" cy="1644556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DE04744-E099-4795-B36B-4F145580612B}"/>
              </a:ext>
            </a:extLst>
          </p:cNvPr>
          <p:cNvGrpSpPr/>
          <p:nvPr/>
        </p:nvGrpSpPr>
        <p:grpSpPr>
          <a:xfrm>
            <a:off x="6773904" y="10624620"/>
            <a:ext cx="1396039" cy="10526861"/>
            <a:chOff x="6785054" y="-1419"/>
            <a:chExt cx="1396039" cy="10526861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45E14E58-0AFF-478E-A807-FEFA91D72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54" y="-1419"/>
              <a:ext cx="1396038" cy="2006805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31E8AF7-99A3-4B9D-AEBD-188BE3C86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54" y="2114654"/>
              <a:ext cx="1396038" cy="2006805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AE0D37CE-E873-42DE-9603-235A4F64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55" y="4231990"/>
              <a:ext cx="1396038" cy="200680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009323E-001B-4668-A39C-26814115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54" y="6348063"/>
              <a:ext cx="1384889" cy="2423554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532C405-3831-4EE5-8E91-0EACBD673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054" y="8880886"/>
              <a:ext cx="1384889" cy="1644556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273150-A674-4CB0-AAA8-E5E5BEB4E6F3}"/>
              </a:ext>
            </a:extLst>
          </p:cNvPr>
          <p:cNvGrpSpPr/>
          <p:nvPr/>
        </p:nvGrpSpPr>
        <p:grpSpPr>
          <a:xfrm>
            <a:off x="3767694" y="9493200"/>
            <a:ext cx="1410079" cy="9405535"/>
            <a:chOff x="3767694" y="-11510"/>
            <a:chExt cx="1410079" cy="9405535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F454002-7404-4A55-B43B-2C282222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94" y="-11510"/>
              <a:ext cx="1410079" cy="202698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3AB80C2-AD4A-48F1-8CBA-DA07BB6D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95" y="2114654"/>
              <a:ext cx="1410078" cy="1253403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F69E661-6BBF-4ED5-BAA0-F2D9D7170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94" y="3467232"/>
              <a:ext cx="1410078" cy="2115118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A0FACD0-0915-45FC-9ED8-2FDCFC64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94" y="5681525"/>
              <a:ext cx="1410078" cy="176259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C58F708F-9E95-4886-A883-AA882642A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94" y="7543298"/>
              <a:ext cx="1410078" cy="185072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EA5D75-4089-4993-B650-5410BF4FC849}"/>
              </a:ext>
            </a:extLst>
          </p:cNvPr>
          <p:cNvGrpSpPr/>
          <p:nvPr/>
        </p:nvGrpSpPr>
        <p:grpSpPr>
          <a:xfrm>
            <a:off x="3767694" y="-11510"/>
            <a:ext cx="1410079" cy="9405535"/>
            <a:chOff x="3767694" y="-11510"/>
            <a:chExt cx="1410079" cy="9405535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35C695E-7960-427C-BB5F-057114CE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94" y="-11510"/>
              <a:ext cx="1410079" cy="2026989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1FA8558-6C94-4699-9151-62987D814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95" y="2114654"/>
              <a:ext cx="1410078" cy="125340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CC6D1-3066-4F7A-BEE8-BDD8A6BD6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94" y="3467232"/>
              <a:ext cx="1410078" cy="2115118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ECEB834-A254-46FB-A25A-3A58A444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94" y="5681525"/>
              <a:ext cx="1410078" cy="1762598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3DCC871-3D79-4067-A5C5-C08AEC70C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94" y="7543298"/>
              <a:ext cx="1410078" cy="1850727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FFF4947-D71D-43EC-9248-B9D352F49BBD}"/>
              </a:ext>
            </a:extLst>
          </p:cNvPr>
          <p:cNvGrpSpPr/>
          <p:nvPr/>
        </p:nvGrpSpPr>
        <p:grpSpPr>
          <a:xfrm>
            <a:off x="739184" y="7336301"/>
            <a:ext cx="1415654" cy="7223760"/>
            <a:chOff x="744759" y="0"/>
            <a:chExt cx="1415654" cy="7223760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094F067-EC56-45ED-ADBE-85DB1BE4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59" y="0"/>
              <a:ext cx="1410079" cy="149820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5CA3596-DDCA-4C5C-BC15-C4FCF9F19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59" y="1610751"/>
              <a:ext cx="1415654" cy="168108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575362A-9BA2-4DD6-9CF0-4AADDFA8E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59" y="3404381"/>
              <a:ext cx="1410079" cy="193885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5709B8E-4FCB-4B15-98AC-C29C5131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59" y="5455781"/>
              <a:ext cx="1414383" cy="176797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0945C2-9519-4F78-843A-87EF30FF28F2}"/>
              </a:ext>
            </a:extLst>
          </p:cNvPr>
          <p:cNvGrpSpPr/>
          <p:nvPr/>
        </p:nvGrpSpPr>
        <p:grpSpPr>
          <a:xfrm>
            <a:off x="744759" y="0"/>
            <a:ext cx="1415654" cy="7223760"/>
            <a:chOff x="744759" y="0"/>
            <a:chExt cx="1415654" cy="7223760"/>
          </a:xfrm>
          <a:solidFill>
            <a:schemeClr val="tx1"/>
          </a:solidFill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167B6E-A37D-49A6-B7DA-86424F5E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59" y="0"/>
              <a:ext cx="1410079" cy="1498209"/>
            </a:xfrm>
            <a:prstGeom prst="rect">
              <a:avLst/>
            </a:prstGeom>
            <a:grp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435CB8-4831-4B8B-AD49-4A2FFE02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59" y="1610751"/>
              <a:ext cx="1415654" cy="1681089"/>
            </a:xfrm>
            <a:prstGeom prst="rect">
              <a:avLst/>
            </a:prstGeom>
            <a:grp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BD9999-8310-4240-84AC-C04ECEE0E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59" y="3404381"/>
              <a:ext cx="1410079" cy="1938859"/>
            </a:xfrm>
            <a:prstGeom prst="rect">
              <a:avLst/>
            </a:prstGeom>
            <a:grpFill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FB35FF-1AB5-48C6-83CB-5DB9E8608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59" y="5455781"/>
              <a:ext cx="1414383" cy="1767979"/>
            </a:xfrm>
            <a:prstGeom prst="rect">
              <a:avLst/>
            </a:prstGeom>
            <a:grpFill/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367D764-52C3-415F-B081-41D1BD8F355E}"/>
              </a:ext>
            </a:extLst>
          </p:cNvPr>
          <p:cNvSpPr/>
          <p:nvPr/>
        </p:nvSpPr>
        <p:spPr>
          <a:xfrm>
            <a:off x="28134" y="-11510"/>
            <a:ext cx="9115866" cy="515501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CABA44-20E3-42A7-8871-F13E021CDC15}"/>
              </a:ext>
            </a:extLst>
          </p:cNvPr>
          <p:cNvSpPr/>
          <p:nvPr/>
        </p:nvSpPr>
        <p:spPr>
          <a:xfrm>
            <a:off x="0" y="-2771"/>
            <a:ext cx="9144000" cy="5155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2FB89-050D-4C5A-8877-C4A00501E9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87" y="741707"/>
            <a:ext cx="5699869" cy="2849935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7C5A9BD-8024-4F51-878C-B9AB6A7DF074}"/>
              </a:ext>
            </a:extLst>
          </p:cNvPr>
          <p:cNvSpPr txBox="1"/>
          <p:nvPr/>
        </p:nvSpPr>
        <p:spPr>
          <a:xfrm>
            <a:off x="2671096" y="2813086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‎</a:t>
            </a:r>
            <a:r>
              <a:rPr lang="en-US" altLang="ja-JP" sz="2400" dirty="0">
                <a:solidFill>
                  <a:schemeClr val="bg1"/>
                </a:solidFill>
              </a:rPr>
              <a:t>iOS </a:t>
            </a:r>
            <a:r>
              <a:rPr lang="ja-JP" altLang="en-US" sz="2400" dirty="0">
                <a:solidFill>
                  <a:schemeClr val="bg1"/>
                </a:solidFill>
              </a:rPr>
              <a:t>線画自動着色アプリ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13612EF-05DC-479F-8192-39086C9A207F}"/>
              </a:ext>
            </a:extLst>
          </p:cNvPr>
          <p:cNvSpPr txBox="1"/>
          <p:nvPr/>
        </p:nvSpPr>
        <p:spPr>
          <a:xfrm>
            <a:off x="3053412" y="327022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終期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プレゼンテーション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91ECEDC-D006-4A20-A458-59D8DF589CDE}"/>
              </a:ext>
            </a:extLst>
          </p:cNvPr>
          <p:cNvSpPr txBox="1"/>
          <p:nvPr/>
        </p:nvSpPr>
        <p:spPr>
          <a:xfrm>
            <a:off x="3622232" y="389829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</a:rPr>
              <a:t>グループメンバー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FA195F1-DDBF-4B98-8ED6-4C613F7F8225}"/>
              </a:ext>
            </a:extLst>
          </p:cNvPr>
          <p:cNvSpPr txBox="1"/>
          <p:nvPr/>
        </p:nvSpPr>
        <p:spPr>
          <a:xfrm>
            <a:off x="3775131" y="4177323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林晟熠   郑泽明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郑炯豪   杨泽宇</a:t>
            </a:r>
          </a:p>
        </p:txBody>
      </p:sp>
    </p:spTree>
    <p:extLst>
      <p:ext uri="{BB962C8B-B14F-4D97-AF65-F5344CB8AC3E}">
        <p14:creationId xmlns:p14="http://schemas.microsoft.com/office/powerpoint/2010/main" val="191818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0"/>
    </mc:Choice>
    <mc:Fallback xmlns="">
      <p:transition spd="slow" advTm="2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93827E-7 L 0.00053 -1.42376 " pathEditMode="relative" rAng="0" ptsTypes="AA">
                                      <p:cBhvr>
                                        <p:cTn id="28" dur="3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7117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3827E-6 L 0.00052 -1.42377 " pathEditMode="relative" rAng="0" ptsTypes="AA">
                                      <p:cBhvr>
                                        <p:cTn id="30" dur="3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7120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32099E-6 L 3.33333E-6 -1.8645 " pathEditMode="relative" rAng="0" ptsTypes="AA">
                                      <p:cBhvr>
                                        <p:cTn id="32" dur="4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2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45679E-6 L -2.5E-6 -1.86451 " pathEditMode="relative" rAng="0" ptsTypes="AA">
                                      <p:cBhvr>
                                        <p:cTn id="34" dur="4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24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34568E-6 L 0.00087 -2.07037 " pathEditMode="relative" rAng="0" ptsTypes="AA">
                                      <p:cBhvr>
                                        <p:cTn id="36" dur="5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0351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1.11111E-6 L 0.00087 -2.07037 " pathEditMode="relative" rAng="0" ptsTypes="AA">
                                      <p:cBhvr>
                                        <p:cTn id="38" dur="5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0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5" grpId="0"/>
      <p:bldP spid="117" grpId="0"/>
      <p:bldP spid="1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284"/>
          <p:cNvSpPr/>
          <p:nvPr/>
        </p:nvSpPr>
        <p:spPr>
          <a:xfrm>
            <a:off x="1858210" y="1540687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1788400" y="2293213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8EC370-2A6B-45BB-8D5D-6A6CA77CA5A3}"/>
              </a:ext>
            </a:extLst>
          </p:cNvPr>
          <p:cNvSpPr txBox="1"/>
          <p:nvPr/>
        </p:nvSpPr>
        <p:spPr>
          <a:xfrm>
            <a:off x="3569547" y="769121"/>
            <a:ext cx="36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外部库的选用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2568685" y="1502071"/>
            <a:ext cx="706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/>
              <a:t>CocoaPods</a:t>
            </a:r>
            <a:r>
              <a:rPr lang="zh-CN" altLang="en-US" sz="2000" dirty="0"/>
              <a:t>管理依赖</a:t>
            </a:r>
            <a:r>
              <a:rPr lang="fr-FR" altLang="zh-CN" sz="2000" dirty="0"/>
              <a:t> 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5" y="123431"/>
            <a:ext cx="2029694" cy="10148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1C0E6E-D2FB-42DA-A4F9-BD5516A98442}"/>
              </a:ext>
            </a:extLst>
          </p:cNvPr>
          <p:cNvSpPr txBox="1"/>
          <p:nvPr/>
        </p:nvSpPr>
        <p:spPr>
          <a:xfrm>
            <a:off x="2568685" y="2259927"/>
            <a:ext cx="284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网络通信：</a:t>
            </a:r>
            <a:r>
              <a:rPr lang="en-US" altLang="zh-CN" sz="2000" dirty="0" err="1"/>
              <a:t>Alamofire</a:t>
            </a:r>
            <a:endParaRPr lang="zh-CN" altLang="en-US" sz="2000" dirty="0"/>
          </a:p>
        </p:txBody>
      </p:sp>
      <p:sp>
        <p:nvSpPr>
          <p:cNvPr id="10" name="Shape 1283">
            <a:extLst>
              <a:ext uri="{FF2B5EF4-FFF2-40B4-BE49-F238E27FC236}">
                <a16:creationId xmlns:a16="http://schemas.microsoft.com/office/drawing/2014/main" id="{6919BE02-2E4E-4A69-910C-854521DFA68C}"/>
              </a:ext>
            </a:extLst>
          </p:cNvPr>
          <p:cNvSpPr/>
          <p:nvPr/>
        </p:nvSpPr>
        <p:spPr>
          <a:xfrm>
            <a:off x="1786927" y="3162154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1" name="Shape 1289">
            <a:extLst>
              <a:ext uri="{FF2B5EF4-FFF2-40B4-BE49-F238E27FC236}">
                <a16:creationId xmlns:a16="http://schemas.microsoft.com/office/drawing/2014/main" id="{9F03ADD2-8191-4889-BF3C-4F4AFB3CEB45}"/>
              </a:ext>
            </a:extLst>
          </p:cNvPr>
          <p:cNvSpPr/>
          <p:nvPr/>
        </p:nvSpPr>
        <p:spPr>
          <a:xfrm>
            <a:off x="1780156" y="3936941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CFF25-7106-4108-A6B1-CAB7CBFF87DA}"/>
              </a:ext>
            </a:extLst>
          </p:cNvPr>
          <p:cNvSpPr txBox="1"/>
          <p:nvPr/>
        </p:nvSpPr>
        <p:spPr>
          <a:xfrm>
            <a:off x="2519399" y="3162154"/>
            <a:ext cx="29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JSON</a:t>
            </a:r>
            <a:r>
              <a:rPr lang="zh-CN" altLang="en-US" sz="2000" dirty="0"/>
              <a:t>解析：</a:t>
            </a:r>
            <a:r>
              <a:rPr lang="en-US" altLang="zh-CN" sz="2000" dirty="0" err="1"/>
              <a:t>SwiftyJSON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3FE1E-FD40-4B8F-972C-DEA9F9021BCC}"/>
              </a:ext>
            </a:extLst>
          </p:cNvPr>
          <p:cNvSpPr txBox="1"/>
          <p:nvPr/>
        </p:nvSpPr>
        <p:spPr>
          <a:xfrm>
            <a:off x="2541591" y="3936941"/>
            <a:ext cx="446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增强</a:t>
            </a:r>
            <a:r>
              <a:rPr lang="en-US" altLang="zh-CN" sz="2000" dirty="0"/>
              <a:t>Auto Layout DSL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SnapKit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2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4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284"/>
          <p:cNvSpPr/>
          <p:nvPr/>
        </p:nvSpPr>
        <p:spPr>
          <a:xfrm>
            <a:off x="1858210" y="1591648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1800174" y="2396738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8EC370-2A6B-45BB-8D5D-6A6CA77CA5A3}"/>
              </a:ext>
            </a:extLst>
          </p:cNvPr>
          <p:cNvSpPr txBox="1"/>
          <p:nvPr/>
        </p:nvSpPr>
        <p:spPr>
          <a:xfrm>
            <a:off x="3163147" y="769121"/>
            <a:ext cx="36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后端</a:t>
            </a:r>
            <a:r>
              <a:rPr lang="en-US" altLang="zh-CN" sz="2400" dirty="0"/>
              <a:t>Node.js</a:t>
            </a:r>
            <a:r>
              <a:rPr lang="zh-CN" altLang="en-US" sz="2400" dirty="0"/>
              <a:t>业务层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2568685" y="1511285"/>
            <a:ext cx="706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Koa </a:t>
            </a:r>
            <a:r>
              <a:rPr lang="zh-CN" altLang="en-US" sz="2000" dirty="0"/>
              <a:t>后端</a:t>
            </a:r>
            <a:r>
              <a:rPr lang="en-US" altLang="zh-CN" sz="2000" dirty="0"/>
              <a:t>Web 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框架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5" y="123431"/>
            <a:ext cx="2029694" cy="10148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1C0E6E-D2FB-42DA-A4F9-BD5516A98442}"/>
              </a:ext>
            </a:extLst>
          </p:cNvPr>
          <p:cNvSpPr txBox="1"/>
          <p:nvPr/>
        </p:nvSpPr>
        <p:spPr>
          <a:xfrm>
            <a:off x="2568685" y="2382172"/>
            <a:ext cx="3351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Koa-router</a:t>
            </a:r>
            <a:r>
              <a:rPr lang="zh-CN" altLang="en-US" sz="2000" dirty="0"/>
              <a:t>请求路由中间件</a:t>
            </a:r>
          </a:p>
        </p:txBody>
      </p:sp>
      <p:sp>
        <p:nvSpPr>
          <p:cNvPr id="10" name="Shape 1283">
            <a:extLst>
              <a:ext uri="{FF2B5EF4-FFF2-40B4-BE49-F238E27FC236}">
                <a16:creationId xmlns:a16="http://schemas.microsoft.com/office/drawing/2014/main" id="{6919BE02-2E4E-4A69-910C-854521DFA68C}"/>
              </a:ext>
            </a:extLst>
          </p:cNvPr>
          <p:cNvSpPr/>
          <p:nvPr/>
        </p:nvSpPr>
        <p:spPr>
          <a:xfrm>
            <a:off x="1800174" y="3284392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CFF25-7106-4108-A6B1-CAB7CBFF87DA}"/>
              </a:ext>
            </a:extLst>
          </p:cNvPr>
          <p:cNvSpPr txBox="1"/>
          <p:nvPr/>
        </p:nvSpPr>
        <p:spPr>
          <a:xfrm>
            <a:off x="2568684" y="3284392"/>
            <a:ext cx="499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Koa-decorator-router </a:t>
            </a:r>
            <a:r>
              <a:rPr lang="zh-CN" altLang="en-US" sz="2000" dirty="0"/>
              <a:t>装饰器路由注入框架</a:t>
            </a:r>
          </a:p>
        </p:txBody>
      </p:sp>
    </p:spTree>
    <p:extLst>
      <p:ext uri="{BB962C8B-B14F-4D97-AF65-F5344CB8AC3E}">
        <p14:creationId xmlns:p14="http://schemas.microsoft.com/office/powerpoint/2010/main" val="18408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4" grpId="0"/>
      <p:bldP spid="3" grpId="0"/>
      <p:bldP spid="10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284"/>
          <p:cNvSpPr/>
          <p:nvPr/>
        </p:nvSpPr>
        <p:spPr>
          <a:xfrm>
            <a:off x="1858210" y="1591648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1800174" y="2396738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8EC370-2A6B-45BB-8D5D-6A6CA77CA5A3}"/>
              </a:ext>
            </a:extLst>
          </p:cNvPr>
          <p:cNvSpPr txBox="1"/>
          <p:nvPr/>
        </p:nvSpPr>
        <p:spPr>
          <a:xfrm>
            <a:off x="3163147" y="769121"/>
            <a:ext cx="36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后端</a:t>
            </a:r>
            <a:r>
              <a:rPr lang="en-US" altLang="zh-CN" sz="2400" dirty="0"/>
              <a:t>Node.js</a:t>
            </a:r>
            <a:r>
              <a:rPr lang="zh-CN" altLang="en-US" sz="2400" dirty="0"/>
              <a:t>业务层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2568685" y="1511285"/>
            <a:ext cx="706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sequelize</a:t>
            </a:r>
            <a:r>
              <a:rPr lang="en-US" altLang="zh-CN" sz="2000" dirty="0"/>
              <a:t> ORM</a:t>
            </a:r>
            <a:r>
              <a:rPr lang="zh-CN" altLang="en-US" sz="2000" dirty="0"/>
              <a:t>框架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5" y="123431"/>
            <a:ext cx="2029694" cy="10148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1C0E6E-D2FB-42DA-A4F9-BD5516A98442}"/>
              </a:ext>
            </a:extLst>
          </p:cNvPr>
          <p:cNvSpPr txBox="1"/>
          <p:nvPr/>
        </p:nvSpPr>
        <p:spPr>
          <a:xfrm>
            <a:off x="2568683" y="2456679"/>
            <a:ext cx="5471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sequelize</a:t>
            </a:r>
            <a:r>
              <a:rPr lang="en-US" altLang="zh-CN" sz="2000" dirty="0"/>
              <a:t>-typescript </a:t>
            </a:r>
            <a:r>
              <a:rPr lang="zh-CN" altLang="en-US" sz="2000" dirty="0"/>
              <a:t>装饰器实体模型定义框架</a:t>
            </a:r>
          </a:p>
        </p:txBody>
      </p:sp>
      <p:sp>
        <p:nvSpPr>
          <p:cNvPr id="10" name="Shape 1283">
            <a:extLst>
              <a:ext uri="{FF2B5EF4-FFF2-40B4-BE49-F238E27FC236}">
                <a16:creationId xmlns:a16="http://schemas.microsoft.com/office/drawing/2014/main" id="{6919BE02-2E4E-4A69-910C-854521DFA68C}"/>
              </a:ext>
            </a:extLst>
          </p:cNvPr>
          <p:cNvSpPr/>
          <p:nvPr/>
        </p:nvSpPr>
        <p:spPr>
          <a:xfrm>
            <a:off x="1800174" y="3284392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CFF25-7106-4108-A6B1-CAB7CBFF87DA}"/>
              </a:ext>
            </a:extLst>
          </p:cNvPr>
          <p:cNvSpPr txBox="1"/>
          <p:nvPr/>
        </p:nvSpPr>
        <p:spPr>
          <a:xfrm>
            <a:off x="2565017" y="3270526"/>
            <a:ext cx="499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Amqplib</a:t>
            </a:r>
            <a:r>
              <a:rPr lang="zh-CN" altLang="en-US" sz="2000" dirty="0"/>
              <a:t>消息队列通信</a:t>
            </a:r>
          </a:p>
        </p:txBody>
      </p:sp>
    </p:spTree>
    <p:extLst>
      <p:ext uri="{BB962C8B-B14F-4D97-AF65-F5344CB8AC3E}">
        <p14:creationId xmlns:p14="http://schemas.microsoft.com/office/powerpoint/2010/main" val="24374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4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284"/>
          <p:cNvSpPr/>
          <p:nvPr/>
        </p:nvSpPr>
        <p:spPr>
          <a:xfrm>
            <a:off x="1858210" y="1591648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1801647" y="2285755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8EC370-2A6B-45BB-8D5D-6A6CA77CA5A3}"/>
              </a:ext>
            </a:extLst>
          </p:cNvPr>
          <p:cNvSpPr txBox="1"/>
          <p:nvPr/>
        </p:nvSpPr>
        <p:spPr>
          <a:xfrm>
            <a:off x="3048001" y="776978"/>
            <a:ext cx="36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上色计算节点层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2565017" y="1521797"/>
            <a:ext cx="706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Tensorﬂow</a:t>
            </a:r>
            <a:r>
              <a:rPr lang="en-US" altLang="zh-CN" sz="2000" dirty="0"/>
              <a:t> GPU 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5" y="123431"/>
            <a:ext cx="2029694" cy="10148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1C0E6E-D2FB-42DA-A4F9-BD5516A98442}"/>
              </a:ext>
            </a:extLst>
          </p:cNvPr>
          <p:cNvSpPr txBox="1"/>
          <p:nvPr/>
        </p:nvSpPr>
        <p:spPr>
          <a:xfrm>
            <a:off x="2565017" y="2256624"/>
            <a:ext cx="5471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OpenCV</a:t>
            </a:r>
            <a:r>
              <a:rPr lang="zh-CN" altLang="en-US" sz="2000" dirty="0"/>
              <a:t>图片预处理</a:t>
            </a:r>
            <a:r>
              <a:rPr lang="en-US" altLang="zh-CN" sz="2000" dirty="0"/>
              <a:t>/</a:t>
            </a:r>
            <a:r>
              <a:rPr lang="zh-CN" altLang="en-US" sz="2000" dirty="0"/>
              <a:t>后处理</a:t>
            </a:r>
          </a:p>
        </p:txBody>
      </p:sp>
      <p:sp>
        <p:nvSpPr>
          <p:cNvPr id="10" name="Shape 1283">
            <a:extLst>
              <a:ext uri="{FF2B5EF4-FFF2-40B4-BE49-F238E27FC236}">
                <a16:creationId xmlns:a16="http://schemas.microsoft.com/office/drawing/2014/main" id="{6919BE02-2E4E-4A69-910C-854521DFA68C}"/>
              </a:ext>
            </a:extLst>
          </p:cNvPr>
          <p:cNvSpPr/>
          <p:nvPr/>
        </p:nvSpPr>
        <p:spPr>
          <a:xfrm>
            <a:off x="1801647" y="3111503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CFF25-7106-4108-A6B1-CAB7CBFF87DA}"/>
              </a:ext>
            </a:extLst>
          </p:cNvPr>
          <p:cNvSpPr txBox="1"/>
          <p:nvPr/>
        </p:nvSpPr>
        <p:spPr>
          <a:xfrm>
            <a:off x="2565017" y="3082851"/>
            <a:ext cx="499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Keras</a:t>
            </a:r>
            <a:r>
              <a:rPr lang="zh-CN" altLang="en-US" sz="2000" dirty="0"/>
              <a:t>深度学习框架</a:t>
            </a:r>
          </a:p>
        </p:txBody>
      </p:sp>
      <p:sp>
        <p:nvSpPr>
          <p:cNvPr id="11" name="Shape 1284">
            <a:extLst>
              <a:ext uri="{FF2B5EF4-FFF2-40B4-BE49-F238E27FC236}">
                <a16:creationId xmlns:a16="http://schemas.microsoft.com/office/drawing/2014/main" id="{3E2420AE-120F-43C7-A2B8-9226362123D2}"/>
              </a:ext>
            </a:extLst>
          </p:cNvPr>
          <p:cNvSpPr/>
          <p:nvPr/>
        </p:nvSpPr>
        <p:spPr>
          <a:xfrm>
            <a:off x="1863550" y="3937011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760E5-73C8-407E-B293-1A75F065A3D1}"/>
              </a:ext>
            </a:extLst>
          </p:cNvPr>
          <p:cNvSpPr txBox="1"/>
          <p:nvPr/>
        </p:nvSpPr>
        <p:spPr>
          <a:xfrm>
            <a:off x="2565017" y="3915348"/>
            <a:ext cx="403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</a:t>
            </a:r>
            <a:r>
              <a:rPr lang="en-US" altLang="zh-CN" dirty="0"/>
              <a:t>GPU</a:t>
            </a:r>
            <a:r>
              <a:rPr lang="zh-CN" altLang="en-US" dirty="0"/>
              <a:t>分离加载上色神经网络模型</a:t>
            </a:r>
          </a:p>
        </p:txBody>
      </p:sp>
    </p:spTree>
    <p:extLst>
      <p:ext uri="{BB962C8B-B14F-4D97-AF65-F5344CB8AC3E}">
        <p14:creationId xmlns:p14="http://schemas.microsoft.com/office/powerpoint/2010/main" val="373457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4" grpId="0"/>
      <p:bldP spid="3" grpId="0"/>
      <p:bldP spid="10" grpId="0" animBg="1"/>
      <p:bldP spid="5" grpId="0"/>
      <p:bldP spid="11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284"/>
          <p:cNvSpPr/>
          <p:nvPr/>
        </p:nvSpPr>
        <p:spPr>
          <a:xfrm>
            <a:off x="1858210" y="1591648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1801647" y="2285755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2565017" y="1521797"/>
            <a:ext cx="706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RabbitMQ </a:t>
            </a:r>
            <a:r>
              <a:rPr lang="zh-CN" altLang="en-US" sz="2000" dirty="0"/>
              <a:t>业务层与上色节点</a:t>
            </a:r>
            <a:r>
              <a:rPr lang="en-US" altLang="zh-CN" sz="2000" dirty="0"/>
              <a:t>RPC</a:t>
            </a:r>
            <a:r>
              <a:rPr lang="zh-CN" altLang="en-US" sz="2000" dirty="0"/>
              <a:t>交互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5" y="123431"/>
            <a:ext cx="2029694" cy="10148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1C0E6E-D2FB-42DA-A4F9-BD5516A98442}"/>
              </a:ext>
            </a:extLst>
          </p:cNvPr>
          <p:cNvSpPr txBox="1"/>
          <p:nvPr/>
        </p:nvSpPr>
        <p:spPr>
          <a:xfrm>
            <a:off x="2646297" y="2285755"/>
            <a:ext cx="5471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MySQL</a:t>
            </a:r>
            <a:r>
              <a:rPr lang="zh-CN" altLang="en-US" sz="2000" dirty="0"/>
              <a:t>数据库</a:t>
            </a:r>
          </a:p>
        </p:txBody>
      </p:sp>
      <p:sp>
        <p:nvSpPr>
          <p:cNvPr id="10" name="Shape 1283">
            <a:extLst>
              <a:ext uri="{FF2B5EF4-FFF2-40B4-BE49-F238E27FC236}">
                <a16:creationId xmlns:a16="http://schemas.microsoft.com/office/drawing/2014/main" id="{6919BE02-2E4E-4A69-910C-854521DFA68C}"/>
              </a:ext>
            </a:extLst>
          </p:cNvPr>
          <p:cNvSpPr/>
          <p:nvPr/>
        </p:nvSpPr>
        <p:spPr>
          <a:xfrm>
            <a:off x="1801647" y="3111503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CFF25-7106-4108-A6B1-CAB7CBFF87DA}"/>
              </a:ext>
            </a:extLst>
          </p:cNvPr>
          <p:cNvSpPr txBox="1"/>
          <p:nvPr/>
        </p:nvSpPr>
        <p:spPr>
          <a:xfrm>
            <a:off x="2646297" y="3083772"/>
            <a:ext cx="499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Redis</a:t>
            </a:r>
            <a:r>
              <a:rPr lang="zh-CN" altLang="en-US" sz="2000" dirty="0"/>
              <a:t>热</a:t>
            </a:r>
            <a:r>
              <a:rPr lang="en-US" altLang="zh-CN" sz="2000" dirty="0"/>
              <a:t>key</a:t>
            </a:r>
            <a:r>
              <a:rPr lang="zh-CN" altLang="en-US" sz="2000" dirty="0"/>
              <a:t>缓存，</a:t>
            </a:r>
            <a:r>
              <a:rPr lang="en-US" altLang="zh-CN" sz="2000" dirty="0"/>
              <a:t>JWT</a:t>
            </a:r>
            <a:r>
              <a:rPr lang="zh-CN" altLang="en-US" sz="2000" dirty="0"/>
              <a:t>吊销请求缓存</a:t>
            </a:r>
          </a:p>
        </p:txBody>
      </p:sp>
      <p:sp>
        <p:nvSpPr>
          <p:cNvPr id="11" name="Shape 1284">
            <a:extLst>
              <a:ext uri="{FF2B5EF4-FFF2-40B4-BE49-F238E27FC236}">
                <a16:creationId xmlns:a16="http://schemas.microsoft.com/office/drawing/2014/main" id="{3E2420AE-120F-43C7-A2B8-9226362123D2}"/>
              </a:ext>
            </a:extLst>
          </p:cNvPr>
          <p:cNvSpPr/>
          <p:nvPr/>
        </p:nvSpPr>
        <p:spPr>
          <a:xfrm>
            <a:off x="1863550" y="3937011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760E5-73C8-407E-B293-1A75F065A3D1}"/>
              </a:ext>
            </a:extLst>
          </p:cNvPr>
          <p:cNvSpPr txBox="1"/>
          <p:nvPr/>
        </p:nvSpPr>
        <p:spPr>
          <a:xfrm>
            <a:off x="2565017" y="3881789"/>
            <a:ext cx="403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Nginx </a:t>
            </a:r>
            <a:r>
              <a:rPr lang="zh-CN" altLang="en-US" dirty="0"/>
              <a:t>反向代理</a:t>
            </a:r>
            <a:r>
              <a:rPr lang="en-US" altLang="zh-CN" dirty="0"/>
              <a:t>+</a:t>
            </a:r>
            <a:r>
              <a:rPr lang="zh-CN" altLang="en-US" dirty="0"/>
              <a:t>负载均衡网关</a:t>
            </a:r>
          </a:p>
        </p:txBody>
      </p:sp>
    </p:spTree>
    <p:extLst>
      <p:ext uri="{BB962C8B-B14F-4D97-AF65-F5344CB8AC3E}">
        <p14:creationId xmlns:p14="http://schemas.microsoft.com/office/powerpoint/2010/main" val="9457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4" grpId="0"/>
      <p:bldP spid="10" grpId="0" animBg="1"/>
      <p:bldP spid="5" grpId="0"/>
      <p:bldP spid="11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284"/>
          <p:cNvSpPr/>
          <p:nvPr/>
        </p:nvSpPr>
        <p:spPr>
          <a:xfrm>
            <a:off x="1863550" y="1335607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1815369" y="1928956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8EC370-2A6B-45BB-8D5D-6A6CA77CA5A3}"/>
              </a:ext>
            </a:extLst>
          </p:cNvPr>
          <p:cNvSpPr txBox="1"/>
          <p:nvPr/>
        </p:nvSpPr>
        <p:spPr>
          <a:xfrm>
            <a:off x="3698242" y="661941"/>
            <a:ext cx="36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部署架构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2565017" y="1290005"/>
            <a:ext cx="706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RabbitMQ </a:t>
            </a:r>
            <a:r>
              <a:rPr lang="zh-CN" altLang="en-US" sz="2000" dirty="0"/>
              <a:t>服务器</a:t>
            </a:r>
            <a:r>
              <a:rPr lang="en-US" altLang="zh-CN" sz="2000" dirty="0"/>
              <a:t> =&gt;Docker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5" y="123431"/>
            <a:ext cx="2029694" cy="10148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1C0E6E-D2FB-42DA-A4F9-BD5516A98442}"/>
              </a:ext>
            </a:extLst>
          </p:cNvPr>
          <p:cNvSpPr txBox="1"/>
          <p:nvPr/>
        </p:nvSpPr>
        <p:spPr>
          <a:xfrm>
            <a:off x="2519399" y="1917696"/>
            <a:ext cx="5471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上色节点</a:t>
            </a:r>
            <a:r>
              <a:rPr lang="en-US" altLang="zh-CN" sz="2000" dirty="0"/>
              <a:t>=&gt;</a:t>
            </a:r>
            <a:r>
              <a:rPr lang="zh-CN" altLang="en-US" sz="2000" dirty="0"/>
              <a:t>真机运行</a:t>
            </a:r>
            <a:r>
              <a:rPr lang="en-US" altLang="zh-CN" sz="2000" dirty="0"/>
              <a:t>+Python </a:t>
            </a:r>
            <a:r>
              <a:rPr lang="en-US" altLang="zh-CN" sz="2000" dirty="0" err="1"/>
              <a:t>venv</a:t>
            </a:r>
            <a:endParaRPr lang="zh-CN" altLang="en-US" sz="2000" dirty="0"/>
          </a:p>
        </p:txBody>
      </p:sp>
      <p:sp>
        <p:nvSpPr>
          <p:cNvPr id="10" name="Shape 1283">
            <a:extLst>
              <a:ext uri="{FF2B5EF4-FFF2-40B4-BE49-F238E27FC236}">
                <a16:creationId xmlns:a16="http://schemas.microsoft.com/office/drawing/2014/main" id="{6919BE02-2E4E-4A69-910C-854521DFA68C}"/>
              </a:ext>
            </a:extLst>
          </p:cNvPr>
          <p:cNvSpPr/>
          <p:nvPr/>
        </p:nvSpPr>
        <p:spPr>
          <a:xfrm>
            <a:off x="1792267" y="2710978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CFF25-7106-4108-A6B1-CAB7CBFF87DA}"/>
              </a:ext>
            </a:extLst>
          </p:cNvPr>
          <p:cNvSpPr txBox="1"/>
          <p:nvPr/>
        </p:nvSpPr>
        <p:spPr>
          <a:xfrm>
            <a:off x="2565017" y="2671345"/>
            <a:ext cx="499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业务节点</a:t>
            </a:r>
            <a:r>
              <a:rPr lang="en-US" altLang="zh-CN" sz="2000" dirty="0"/>
              <a:t>=&gt;Docker</a:t>
            </a:r>
            <a:endParaRPr lang="zh-CN" altLang="en-US" sz="2000" dirty="0"/>
          </a:p>
        </p:txBody>
      </p:sp>
      <p:sp>
        <p:nvSpPr>
          <p:cNvPr id="11" name="Shape 1284">
            <a:extLst>
              <a:ext uri="{FF2B5EF4-FFF2-40B4-BE49-F238E27FC236}">
                <a16:creationId xmlns:a16="http://schemas.microsoft.com/office/drawing/2014/main" id="{3E2420AE-120F-43C7-A2B8-9226362123D2}"/>
              </a:ext>
            </a:extLst>
          </p:cNvPr>
          <p:cNvSpPr/>
          <p:nvPr/>
        </p:nvSpPr>
        <p:spPr>
          <a:xfrm>
            <a:off x="1850274" y="3417551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760E5-73C8-407E-B293-1A75F065A3D1}"/>
              </a:ext>
            </a:extLst>
          </p:cNvPr>
          <p:cNvSpPr txBox="1"/>
          <p:nvPr/>
        </p:nvSpPr>
        <p:spPr>
          <a:xfrm>
            <a:off x="2565017" y="3417551"/>
            <a:ext cx="403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MySQL=&gt;</a:t>
            </a:r>
            <a:r>
              <a:rPr lang="zh-CN" altLang="en-US" dirty="0"/>
              <a:t>真机运行</a:t>
            </a:r>
          </a:p>
        </p:txBody>
      </p:sp>
      <p:sp>
        <p:nvSpPr>
          <p:cNvPr id="12" name="Shape 1289">
            <a:extLst>
              <a:ext uri="{FF2B5EF4-FFF2-40B4-BE49-F238E27FC236}">
                <a16:creationId xmlns:a16="http://schemas.microsoft.com/office/drawing/2014/main" id="{502FA70D-2C60-4EC5-B602-99DAADA679C1}"/>
              </a:ext>
            </a:extLst>
          </p:cNvPr>
          <p:cNvSpPr/>
          <p:nvPr/>
        </p:nvSpPr>
        <p:spPr>
          <a:xfrm>
            <a:off x="1792267" y="4059170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AAF235-D802-4216-A375-5CFCFC25017B}"/>
              </a:ext>
            </a:extLst>
          </p:cNvPr>
          <p:cNvSpPr txBox="1"/>
          <p:nvPr/>
        </p:nvSpPr>
        <p:spPr>
          <a:xfrm>
            <a:off x="2621280" y="4138507"/>
            <a:ext cx="333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 =&gt; Docker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5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4" grpId="0"/>
      <p:bldP spid="3" grpId="0"/>
      <p:bldP spid="10" grpId="0" animBg="1"/>
      <p:bldP spid="5" grpId="0"/>
      <p:bldP spid="11" grpId="0" animBg="1"/>
      <p:bldP spid="6" grpId="0"/>
      <p:bldP spid="1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5400000">
            <a:off x="2083444" y="1527859"/>
            <a:ext cx="1585731" cy="1367009"/>
          </a:xfrm>
          <a:prstGeom prst="hexagon">
            <a:avLst/>
          </a:prstGeom>
          <a:solidFill>
            <a:srgbClr val="986341"/>
          </a:solidFill>
          <a:ln>
            <a:solidFill>
              <a:srgbClr val="986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886606" y="192541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spc="300" dirty="0">
                <a:solidFill>
                  <a:srgbClr val="986341"/>
                </a:solidFill>
                <a:cs typeface="+mn-ea"/>
                <a:sym typeface="+mn-lt"/>
              </a:rPr>
              <a:t>项目功能展示</a:t>
            </a:r>
          </a:p>
        </p:txBody>
      </p:sp>
      <p:sp>
        <p:nvSpPr>
          <p:cNvPr id="15" name="TextBox 67"/>
          <p:cNvSpPr txBox="1"/>
          <p:nvPr/>
        </p:nvSpPr>
        <p:spPr>
          <a:xfrm>
            <a:off x="2401833" y="1698917"/>
            <a:ext cx="1022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6000" spc="226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sz="6000" spc="226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F97C85B-B001-409E-937D-7AB1CD2A7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9" y="171723"/>
            <a:ext cx="2590530" cy="12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0B765ED-438E-44C2-A9AD-6F3F517E5D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25" y="300382"/>
            <a:ext cx="2028179" cy="43894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9664FDE-E905-432D-8836-8EE4290BAE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46" y="300382"/>
            <a:ext cx="2041670" cy="44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1D4DA17-C463-452E-B3B7-B05FA560F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83" y="358987"/>
            <a:ext cx="1993995" cy="43155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71201A-9CA6-4DB6-A644-2652AEEA6F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49" y="284480"/>
            <a:ext cx="2028422" cy="43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B22264-254D-4E2E-80F9-8AB903B0C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35" y="233613"/>
            <a:ext cx="2079680" cy="45009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614D1D-9935-4585-A2DA-BE67E8AD8A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84" y="233612"/>
            <a:ext cx="2079680" cy="45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1275"/>
          <p:cNvSpPr txBox="1"/>
          <p:nvPr/>
        </p:nvSpPr>
        <p:spPr>
          <a:xfrm>
            <a:off x="2713653" y="622542"/>
            <a:ext cx="3595274" cy="397834"/>
          </a:xfrm>
          <a:prstGeom prst="rect">
            <a:avLst/>
          </a:prstGeom>
          <a:noFill/>
          <a:ln>
            <a:noFill/>
          </a:ln>
        </p:spPr>
        <p:txBody>
          <a:bodyPr lIns="32827" tIns="16409" rIns="32827" bIns="16409" anchor="t" anchorCtr="0">
            <a:noAutofit/>
          </a:bodyPr>
          <a:lstStyle/>
          <a:p>
            <a:pPr algn="ctr">
              <a:buSzPct val="25000"/>
            </a:pPr>
            <a:r>
              <a:rPr lang="zh-CN" altLang="en-US" sz="3600" dirty="0">
                <a:solidFill>
                  <a:srgbClr val="0E0E0E"/>
                </a:solidFill>
                <a:cs typeface="+mn-ea"/>
                <a:sym typeface="+mn-lt"/>
              </a:rPr>
              <a:t>目录</a:t>
            </a:r>
            <a:endParaRPr lang="en-US" sz="3600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99" name="Shape 1283"/>
          <p:cNvSpPr/>
          <p:nvPr/>
        </p:nvSpPr>
        <p:spPr>
          <a:xfrm>
            <a:off x="1456337" y="1560182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0" name="Shape 1284"/>
          <p:cNvSpPr/>
          <p:nvPr/>
        </p:nvSpPr>
        <p:spPr>
          <a:xfrm>
            <a:off x="1527620" y="2571750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1462564" y="3479196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8EC370-2A6B-45BB-8D5D-6A6CA77CA5A3}"/>
              </a:ext>
            </a:extLst>
          </p:cNvPr>
          <p:cNvSpPr txBox="1"/>
          <p:nvPr/>
        </p:nvSpPr>
        <p:spPr>
          <a:xfrm>
            <a:off x="2275839" y="1423205"/>
            <a:ext cx="369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2275839" y="2408583"/>
            <a:ext cx="272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25B234-5260-4CF7-97A5-3CC71BBEEC66}"/>
              </a:ext>
            </a:extLst>
          </p:cNvPr>
          <p:cNvSpPr txBox="1"/>
          <p:nvPr/>
        </p:nvSpPr>
        <p:spPr>
          <a:xfrm>
            <a:off x="2275839" y="3393961"/>
            <a:ext cx="318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项目功能展示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" y="279441"/>
            <a:ext cx="2029694" cy="10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3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9" grpId="0" animBg="1"/>
      <p:bldP spid="100" grpId="0" animBg="1"/>
      <p:bldP spid="105" grpId="0" animBg="1"/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57BA94-5807-424B-90ED-172955AC7F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65" y="265545"/>
            <a:ext cx="2079680" cy="45009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821068-BD23-413E-B405-F7247DDA7E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04" y="265545"/>
            <a:ext cx="2079679" cy="45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0A9499-9084-470A-8236-3966B7023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2" y="230294"/>
            <a:ext cx="2094904" cy="453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252FA6-9BF6-44D7-BD97-A8EECEF31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23" y="243840"/>
            <a:ext cx="2088646" cy="4520354"/>
          </a:xfrm>
          <a:prstGeom prst="rect">
            <a:avLst/>
          </a:prstGeom>
        </p:spPr>
      </p:pic>
      <p:pic>
        <p:nvPicPr>
          <p:cNvPr id="4" name="图片 3">
            <a:hlinkClick r:id="rId5" action="ppaction://hlinksldjump"/>
            <a:extLst>
              <a:ext uri="{FF2B5EF4-FFF2-40B4-BE49-F238E27FC236}">
                <a16:creationId xmlns:a16="http://schemas.microsoft.com/office/drawing/2014/main" id="{053AF919-3663-4D1A-B52C-AECF2A18A9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26" y="609167"/>
            <a:ext cx="1518090" cy="7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082552" y="3822281"/>
            <a:ext cx="3149030" cy="99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98634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2019.12.17</a:t>
            </a:r>
            <a:endParaRPr lang="zh-CN" altLang="en-US" sz="2800" dirty="0">
              <a:solidFill>
                <a:srgbClr val="98634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681B1C-AEDB-4229-BD9B-DC5DD67AE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78" y="319570"/>
            <a:ext cx="3181982" cy="15909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081979-E7B9-44A6-A08D-DF7F56D10306}"/>
              </a:ext>
            </a:extLst>
          </p:cNvPr>
          <p:cNvSpPr txBox="1"/>
          <p:nvPr/>
        </p:nvSpPr>
        <p:spPr>
          <a:xfrm>
            <a:off x="3108551" y="1979835"/>
            <a:ext cx="4537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solidFill>
                  <a:srgbClr val="986341"/>
                </a:solidFill>
                <a:latin typeface="Agency FB" panose="020B0503020202020204" pitchFamily="34" charset="0"/>
                <a:cs typeface="+mn-ea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8815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5400000">
            <a:off x="2083444" y="1527859"/>
            <a:ext cx="1585731" cy="1367009"/>
          </a:xfrm>
          <a:prstGeom prst="hexagon">
            <a:avLst/>
          </a:prstGeom>
          <a:solidFill>
            <a:srgbClr val="986341"/>
          </a:solidFill>
          <a:ln>
            <a:solidFill>
              <a:srgbClr val="986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886606" y="192541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spc="300" dirty="0">
                <a:solidFill>
                  <a:srgbClr val="986341"/>
                </a:solidFill>
                <a:cs typeface="+mn-ea"/>
                <a:sym typeface="+mn-lt"/>
              </a:rPr>
              <a:t>项目简介</a:t>
            </a:r>
          </a:p>
        </p:txBody>
      </p:sp>
      <p:sp>
        <p:nvSpPr>
          <p:cNvPr id="15" name="TextBox 67"/>
          <p:cNvSpPr txBox="1"/>
          <p:nvPr/>
        </p:nvSpPr>
        <p:spPr>
          <a:xfrm>
            <a:off x="2401833" y="1698917"/>
            <a:ext cx="1022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6000" spc="226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6000" spc="226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F97C85B-B001-409E-937D-7AB1CD2A7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9" y="171723"/>
            <a:ext cx="2590530" cy="1295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284"/>
          <p:cNvSpPr/>
          <p:nvPr/>
        </p:nvSpPr>
        <p:spPr>
          <a:xfrm>
            <a:off x="1527620" y="2011123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1464114" y="2653793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8EC370-2A6B-45BB-8D5D-6A6CA77CA5A3}"/>
              </a:ext>
            </a:extLst>
          </p:cNvPr>
          <p:cNvSpPr txBox="1"/>
          <p:nvPr/>
        </p:nvSpPr>
        <p:spPr>
          <a:xfrm>
            <a:off x="2208105" y="1125506"/>
            <a:ext cx="36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Github:style2paints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2208105" y="1924172"/>
            <a:ext cx="585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自绘线稿、上传线稿图片、拍摄一张线稿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3" y="255420"/>
            <a:ext cx="2029694" cy="1014848"/>
          </a:xfrm>
          <a:prstGeom prst="rect">
            <a:avLst/>
          </a:prstGeom>
        </p:spPr>
      </p:pic>
      <p:sp>
        <p:nvSpPr>
          <p:cNvPr id="21" name="Shape 1283">
            <a:extLst>
              <a:ext uri="{FF2B5EF4-FFF2-40B4-BE49-F238E27FC236}">
                <a16:creationId xmlns:a16="http://schemas.microsoft.com/office/drawing/2014/main" id="{249EDB12-B87F-4E27-9B84-F56975B939C2}"/>
              </a:ext>
            </a:extLst>
          </p:cNvPr>
          <p:cNvSpPr/>
          <p:nvPr/>
        </p:nvSpPr>
        <p:spPr>
          <a:xfrm>
            <a:off x="1464114" y="3470476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928D16-B393-41A0-A345-E10D8E45C85C}"/>
              </a:ext>
            </a:extLst>
          </p:cNvPr>
          <p:cNvSpPr txBox="1"/>
          <p:nvPr/>
        </p:nvSpPr>
        <p:spPr>
          <a:xfrm>
            <a:off x="2208105" y="2662836"/>
            <a:ext cx="598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颜色锚点、颜色标记点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3709FE-F420-4118-B195-EDDF5D1100E7}"/>
              </a:ext>
            </a:extLst>
          </p:cNvPr>
          <p:cNvSpPr txBox="1"/>
          <p:nvPr/>
        </p:nvSpPr>
        <p:spPr>
          <a:xfrm>
            <a:off x="2208105" y="3470476"/>
            <a:ext cx="424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用户之间的互动：点赞、关注</a:t>
            </a:r>
          </a:p>
        </p:txBody>
      </p:sp>
      <p:sp>
        <p:nvSpPr>
          <p:cNvPr id="25" name="Shape 1283">
            <a:extLst>
              <a:ext uri="{FF2B5EF4-FFF2-40B4-BE49-F238E27FC236}">
                <a16:creationId xmlns:a16="http://schemas.microsoft.com/office/drawing/2014/main" id="{BDC43E0C-2860-485B-827B-2DA4E2ECFD21}"/>
              </a:ext>
            </a:extLst>
          </p:cNvPr>
          <p:cNvSpPr/>
          <p:nvPr/>
        </p:nvSpPr>
        <p:spPr>
          <a:xfrm>
            <a:off x="1469879" y="1214792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>
              <a:solidFill>
                <a:srgbClr val="0E0E0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2" grpId="0"/>
      <p:bldP spid="4" grpId="0"/>
      <p:bldP spid="21" grpId="0" animBg="1"/>
      <p:bldP spid="9" grpId="0"/>
      <p:bldP spid="10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5400000">
            <a:off x="2083444" y="1527859"/>
            <a:ext cx="1585731" cy="1367009"/>
          </a:xfrm>
          <a:prstGeom prst="hexagon">
            <a:avLst/>
          </a:prstGeom>
          <a:solidFill>
            <a:srgbClr val="986341"/>
          </a:solidFill>
          <a:ln>
            <a:solidFill>
              <a:srgbClr val="986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886606" y="192541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spc="300" dirty="0">
                <a:solidFill>
                  <a:srgbClr val="986341"/>
                </a:solidFill>
                <a:cs typeface="+mn-ea"/>
                <a:sym typeface="+mn-lt"/>
              </a:rPr>
              <a:t>项目实现</a:t>
            </a:r>
          </a:p>
        </p:txBody>
      </p:sp>
      <p:sp>
        <p:nvSpPr>
          <p:cNvPr id="15" name="TextBox 67"/>
          <p:cNvSpPr txBox="1"/>
          <p:nvPr/>
        </p:nvSpPr>
        <p:spPr>
          <a:xfrm>
            <a:off x="2401833" y="1698917"/>
            <a:ext cx="1022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6000" spc="226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6000" spc="226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F97C85B-B001-409E-937D-7AB1CD2A7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9" y="171723"/>
            <a:ext cx="2590530" cy="12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1" y="195647"/>
            <a:ext cx="2029694" cy="10148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53CE16-F7D3-484B-A791-B3587F4B6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744" y="1142762"/>
            <a:ext cx="7115175" cy="3486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782910-62A5-4DD0-A9CF-5E9BA03BD5D7}"/>
              </a:ext>
            </a:extLst>
          </p:cNvPr>
          <p:cNvSpPr txBox="1"/>
          <p:nvPr/>
        </p:nvSpPr>
        <p:spPr>
          <a:xfrm>
            <a:off x="2567093" y="643467"/>
            <a:ext cx="358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前端</a:t>
            </a:r>
            <a:r>
              <a:rPr lang="en-US" altLang="zh-CN" sz="2000" dirty="0" err="1">
                <a:latin typeface="+mn-ea"/>
              </a:rPr>
              <a:t>ios</a:t>
            </a:r>
            <a:r>
              <a:rPr lang="en-US" altLang="zh-CN" sz="2000" dirty="0">
                <a:latin typeface="+mn-ea"/>
              </a:rPr>
              <a:t> : </a:t>
            </a:r>
            <a:r>
              <a:rPr lang="zh-CN" altLang="en-US" sz="2000" dirty="0">
                <a:latin typeface="+mn-ea"/>
              </a:rPr>
              <a:t>项目文件组织结构</a:t>
            </a:r>
          </a:p>
        </p:txBody>
      </p:sp>
    </p:spTree>
    <p:extLst>
      <p:ext uri="{BB962C8B-B14F-4D97-AF65-F5344CB8AC3E}">
        <p14:creationId xmlns:p14="http://schemas.microsoft.com/office/powerpoint/2010/main" val="39308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284"/>
          <p:cNvSpPr/>
          <p:nvPr/>
        </p:nvSpPr>
        <p:spPr>
          <a:xfrm>
            <a:off x="1184060" y="1686761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1149155" y="2473516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8EC370-2A6B-45BB-8D5D-6A6CA77CA5A3}"/>
              </a:ext>
            </a:extLst>
          </p:cNvPr>
          <p:cNvSpPr txBox="1"/>
          <p:nvPr/>
        </p:nvSpPr>
        <p:spPr>
          <a:xfrm>
            <a:off x="3467946" y="907446"/>
            <a:ext cx="36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界面布局流程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1854416" y="1599944"/>
            <a:ext cx="585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Storyboard</a:t>
            </a:r>
            <a:r>
              <a:rPr lang="zh-CN" altLang="en-US" sz="2400" dirty="0"/>
              <a:t>定位、预设静态约束参数</a:t>
            </a:r>
          </a:p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5" y="123431"/>
            <a:ext cx="2029694" cy="1014848"/>
          </a:xfrm>
          <a:prstGeom prst="rect">
            <a:avLst/>
          </a:prstGeom>
        </p:spPr>
      </p:pic>
      <p:sp>
        <p:nvSpPr>
          <p:cNvPr id="21" name="Shape 1283">
            <a:extLst>
              <a:ext uri="{FF2B5EF4-FFF2-40B4-BE49-F238E27FC236}">
                <a16:creationId xmlns:a16="http://schemas.microsoft.com/office/drawing/2014/main" id="{249EDB12-B87F-4E27-9B84-F56975B939C2}"/>
              </a:ext>
            </a:extLst>
          </p:cNvPr>
          <p:cNvSpPr/>
          <p:nvPr/>
        </p:nvSpPr>
        <p:spPr>
          <a:xfrm>
            <a:off x="1149155" y="3470476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928D16-B393-41A0-A345-E10D8E45C85C}"/>
              </a:ext>
            </a:extLst>
          </p:cNvPr>
          <p:cNvSpPr txBox="1"/>
          <p:nvPr/>
        </p:nvSpPr>
        <p:spPr>
          <a:xfrm>
            <a:off x="1854416" y="2430941"/>
            <a:ext cx="674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SnapKit</a:t>
            </a:r>
            <a:r>
              <a:rPr lang="en-US" altLang="zh-CN" sz="2400" dirty="0"/>
              <a:t>+</a:t>
            </a:r>
            <a:r>
              <a:rPr lang="zh-CN" altLang="en-US" sz="2400" dirty="0"/>
              <a:t>原生</a:t>
            </a:r>
            <a:r>
              <a:rPr lang="en-US" altLang="zh-CN" sz="2400" dirty="0" err="1"/>
              <a:t>AutoLayout</a:t>
            </a:r>
            <a:r>
              <a:rPr lang="zh-CN" altLang="en-US" sz="2400" dirty="0"/>
              <a:t>动态设置控件间的约束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3709FE-F420-4118-B195-EDDF5D1100E7}"/>
              </a:ext>
            </a:extLst>
          </p:cNvPr>
          <p:cNvSpPr txBox="1"/>
          <p:nvPr/>
        </p:nvSpPr>
        <p:spPr>
          <a:xfrm>
            <a:off x="1854416" y="3381190"/>
            <a:ext cx="661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复杂控件布局手动计算</a:t>
            </a:r>
            <a:r>
              <a:rPr lang="en-US" altLang="zh-CN" sz="2400" dirty="0" err="1"/>
              <a:t>frame.origin</a:t>
            </a:r>
            <a:r>
              <a:rPr lang="zh-CN" altLang="en-US" sz="2400" dirty="0"/>
              <a:t>及</a:t>
            </a:r>
            <a:r>
              <a:rPr lang="en-US" altLang="zh-CN" sz="2400" dirty="0" err="1"/>
              <a:t>frame.size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08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4" grpId="0"/>
      <p:bldP spid="21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284"/>
          <p:cNvSpPr/>
          <p:nvPr/>
        </p:nvSpPr>
        <p:spPr>
          <a:xfrm>
            <a:off x="828663" y="1619708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760965" y="2564568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8EC370-2A6B-45BB-8D5D-6A6CA77CA5A3}"/>
              </a:ext>
            </a:extLst>
          </p:cNvPr>
          <p:cNvSpPr txBox="1"/>
          <p:nvPr/>
        </p:nvSpPr>
        <p:spPr>
          <a:xfrm>
            <a:off x="3406986" y="676614"/>
            <a:ext cx="36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画板具体实现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1357851" y="1573025"/>
            <a:ext cx="706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普通触控设备：</a:t>
            </a:r>
            <a:r>
              <a:rPr lang="en-US" altLang="zh-CN" dirty="0"/>
              <a:t>B</a:t>
            </a:r>
            <a:r>
              <a:rPr lang="zh-CN" altLang="en-US" dirty="0"/>
              <a:t>样条插值</a:t>
            </a:r>
            <a:r>
              <a:rPr lang="en-US" altLang="zh-CN" dirty="0"/>
              <a:t>+</a:t>
            </a:r>
            <a:r>
              <a:rPr lang="zh-CN" altLang="en-US" dirty="0"/>
              <a:t>三阶贝塞尔曲线近似实现笔迹平滑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5" y="123431"/>
            <a:ext cx="2029694" cy="1014848"/>
          </a:xfrm>
          <a:prstGeom prst="rect">
            <a:avLst/>
          </a:prstGeom>
        </p:spPr>
      </p:pic>
      <p:sp>
        <p:nvSpPr>
          <p:cNvPr id="21" name="Shape 1283">
            <a:extLst>
              <a:ext uri="{FF2B5EF4-FFF2-40B4-BE49-F238E27FC236}">
                <a16:creationId xmlns:a16="http://schemas.microsoft.com/office/drawing/2014/main" id="{249EDB12-B87F-4E27-9B84-F56975B939C2}"/>
              </a:ext>
            </a:extLst>
          </p:cNvPr>
          <p:cNvSpPr/>
          <p:nvPr/>
        </p:nvSpPr>
        <p:spPr>
          <a:xfrm>
            <a:off x="757380" y="3516811"/>
            <a:ext cx="391775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928D16-B393-41A0-A345-E10D8E45C85C}"/>
              </a:ext>
            </a:extLst>
          </p:cNvPr>
          <p:cNvSpPr txBox="1"/>
          <p:nvPr/>
        </p:nvSpPr>
        <p:spPr>
          <a:xfrm>
            <a:off x="1357851" y="2544918"/>
            <a:ext cx="674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精准触控设备：</a:t>
            </a:r>
            <a:r>
              <a:rPr lang="en-US" altLang="zh-CN" dirty="0" err="1"/>
              <a:t>CoalescedTouches</a:t>
            </a:r>
            <a:r>
              <a:rPr lang="en-US" altLang="zh-CN" dirty="0"/>
              <a:t>+</a:t>
            </a:r>
            <a:r>
              <a:rPr lang="zh-CN" altLang="en-US" dirty="0"/>
              <a:t>三阶贝塞尔曲线近似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3709FE-F420-4118-B195-EDDF5D1100E7}"/>
              </a:ext>
            </a:extLst>
          </p:cNvPr>
          <p:cNvSpPr txBox="1"/>
          <p:nvPr/>
        </p:nvSpPr>
        <p:spPr>
          <a:xfrm>
            <a:off x="1357851" y="3516811"/>
            <a:ext cx="661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四个控点一组，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为路径点、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为控制点</a:t>
            </a:r>
          </a:p>
        </p:txBody>
      </p:sp>
    </p:spTree>
    <p:extLst>
      <p:ext uri="{BB962C8B-B14F-4D97-AF65-F5344CB8AC3E}">
        <p14:creationId xmlns:p14="http://schemas.microsoft.com/office/powerpoint/2010/main" val="8287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4" grpId="0"/>
      <p:bldP spid="21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284"/>
          <p:cNvSpPr/>
          <p:nvPr/>
        </p:nvSpPr>
        <p:spPr>
          <a:xfrm>
            <a:off x="828663" y="1619708"/>
            <a:ext cx="320492" cy="3723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0E0E0E"/>
          </a:solidFill>
          <a:ln>
            <a:noFill/>
          </a:ln>
        </p:spPr>
        <p:txBody>
          <a:bodyPr lIns="13671" tIns="13671" rIns="13671" bIns="13671" anchor="ctr" anchorCtr="0">
            <a:noAutofit/>
          </a:bodyPr>
          <a:lstStyle/>
          <a:p>
            <a:endParaRPr sz="1077" dirty="0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105" name="Shape 1289"/>
          <p:cNvSpPr/>
          <p:nvPr/>
        </p:nvSpPr>
        <p:spPr>
          <a:xfrm>
            <a:off x="758853" y="2965924"/>
            <a:ext cx="390302" cy="370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403" y="0"/>
                </a:moveTo>
                <a:lnTo>
                  <a:pt x="0" y="60398"/>
                </a:lnTo>
                <a:lnTo>
                  <a:pt x="17900" y="60398"/>
                </a:lnTo>
                <a:lnTo>
                  <a:pt x="17900" y="119867"/>
                </a:lnTo>
                <a:lnTo>
                  <a:pt x="41635" y="119867"/>
                </a:lnTo>
                <a:lnTo>
                  <a:pt x="41635" y="88141"/>
                </a:lnTo>
                <a:lnTo>
                  <a:pt x="73325" y="88141"/>
                </a:lnTo>
                <a:lnTo>
                  <a:pt x="73325" y="119867"/>
                </a:lnTo>
                <a:lnTo>
                  <a:pt x="97060" y="119867"/>
                </a:lnTo>
                <a:lnTo>
                  <a:pt x="97060" y="60398"/>
                </a:lnTo>
                <a:lnTo>
                  <a:pt x="119867" y="60398"/>
                </a:lnTo>
                <a:lnTo>
                  <a:pt x="59403" y="0"/>
                </a:lnTo>
              </a:path>
            </a:pathLst>
          </a:custGeom>
          <a:noFill/>
          <a:ln w="34275" cap="flat" cmpd="sng">
            <a:solidFill>
              <a:srgbClr val="0E0E0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32827" tIns="16409" rIns="32827" bIns="16409" anchor="ctr" anchorCtr="0">
            <a:noAutofit/>
          </a:bodyPr>
          <a:lstStyle/>
          <a:p>
            <a:endParaRPr sz="1292">
              <a:solidFill>
                <a:srgbClr val="0E0E0E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8EC370-2A6B-45BB-8D5D-6A6CA77CA5A3}"/>
              </a:ext>
            </a:extLst>
          </p:cNvPr>
          <p:cNvSpPr txBox="1"/>
          <p:nvPr/>
        </p:nvSpPr>
        <p:spPr>
          <a:xfrm>
            <a:off x="3467946" y="811033"/>
            <a:ext cx="36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画板具体实现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6FDC9-FD5D-41EC-AA69-87BF265F5B8B}"/>
              </a:ext>
            </a:extLst>
          </p:cNvPr>
          <p:cNvSpPr txBox="1"/>
          <p:nvPr/>
        </p:nvSpPr>
        <p:spPr>
          <a:xfrm>
            <a:off x="1357851" y="1569804"/>
            <a:ext cx="70645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线条压力感应经验公式</a:t>
            </a:r>
            <a:endParaRPr lang="en-US" altLang="zh-CN" sz="2000" dirty="0"/>
          </a:p>
          <a:p>
            <a:r>
              <a:rPr lang="fr-FR" altLang="zh-CN" sz="2000" dirty="0">
                <a:solidFill>
                  <a:srgbClr val="FF0000"/>
                </a:solidFill>
              </a:rPr>
              <a:t>var totalForce = (0.4 * forces[2] + 0.3 * forces[3] + 0.3 * forces[4]) * 0.3 + lastForce * 0.7</a:t>
            </a:r>
          </a:p>
          <a:p>
            <a:r>
              <a:rPr lang="fr-FR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E261A-D7F5-4C2A-AA0B-4002D5E69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5" y="123431"/>
            <a:ext cx="2029694" cy="10148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6928D16-B393-41A0-A345-E10D8E45C85C}"/>
              </a:ext>
            </a:extLst>
          </p:cNvPr>
          <p:cNvSpPr txBox="1"/>
          <p:nvPr/>
        </p:nvSpPr>
        <p:spPr>
          <a:xfrm>
            <a:off x="1357851" y="3016992"/>
            <a:ext cx="674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颜色锚点和颜色标记点缩放控制实现</a:t>
            </a:r>
          </a:p>
        </p:txBody>
      </p:sp>
    </p:spTree>
    <p:extLst>
      <p:ext uri="{BB962C8B-B14F-4D97-AF65-F5344CB8AC3E}">
        <p14:creationId xmlns:p14="http://schemas.microsoft.com/office/powerpoint/2010/main" val="2319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54645484654854234862453211654234543185桃花清新工作模板.pptx4354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xodnth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558</Words>
  <Application>Microsoft Office PowerPoint</Application>
  <PresentationFormat>On-screen Show (16:9)</PresentationFormat>
  <Paragraphs>84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Montserrat</vt:lpstr>
      <vt:lpstr>微软雅黑</vt:lpstr>
      <vt:lpstr>Agency FB</vt:lpstr>
      <vt:lpstr>Arial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/>
  <cp:keywords>www.1ppt.com</cp:keywords>
  <dc:description>www.1ppt.com</dc:description>
  <cp:lastModifiedBy/>
  <cp:revision>1</cp:revision>
  <dcterms:created xsi:type="dcterms:W3CDTF">2017-04-21T11:55:01Z</dcterms:created>
  <dcterms:modified xsi:type="dcterms:W3CDTF">2019-12-19T07:58:55Z</dcterms:modified>
</cp:coreProperties>
</file>