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ctr" defTabSz="1981200" rtl="0" fontAlgn="base" hangingPunct="0">
      <a:spcBef>
        <a:spcPct val="0"/>
      </a:spcBef>
      <a:spcAft>
        <a:spcPct val="0"/>
      </a:spcAft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342900" indent="114300" algn="ctr" defTabSz="1981200" rtl="0" fontAlgn="base" hangingPunct="0">
      <a:spcBef>
        <a:spcPct val="0"/>
      </a:spcBef>
      <a:spcAft>
        <a:spcPct val="0"/>
      </a:spcAft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685800" indent="228600" algn="ctr" defTabSz="1981200" rtl="0" fontAlgn="base" hangingPunct="0">
      <a:spcBef>
        <a:spcPct val="0"/>
      </a:spcBef>
      <a:spcAft>
        <a:spcPct val="0"/>
      </a:spcAft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028700" indent="342900" algn="ctr" defTabSz="1981200" rtl="0" fontAlgn="base" hangingPunct="0">
      <a:spcBef>
        <a:spcPct val="0"/>
      </a:spcBef>
      <a:spcAft>
        <a:spcPct val="0"/>
      </a:spcAft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371600" indent="457200" algn="ctr" defTabSz="1981200" rtl="0" fontAlgn="base" hangingPunct="0">
      <a:spcBef>
        <a:spcPct val="0"/>
      </a:spcBef>
      <a:spcAft>
        <a:spcPct val="0"/>
      </a:spcAft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13800" kern="1200">
        <a:solidFill>
          <a:srgbClr val="FFFFFF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531" autoAdjust="0"/>
    <p:restoredTop sz="94660"/>
  </p:normalViewPr>
  <p:slideViewPr>
    <p:cSldViewPr>
      <p:cViewPr>
        <p:scale>
          <a:sx n="33" d="100"/>
          <a:sy n="33" d="100"/>
        </p:scale>
        <p:origin x="-78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902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9812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19812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19812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19812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19812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61000" y="5511800"/>
            <a:ext cx="8928100" cy="1526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6700" y="5511800"/>
            <a:ext cx="26631900" cy="1526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43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6700" y="16954500"/>
            <a:ext cx="17780000" cy="382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9100" y="16954500"/>
            <a:ext cx="17780000" cy="382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31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9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4076700" y="5511800"/>
            <a:ext cx="35712400" cy="1112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4076700" y="16954500"/>
            <a:ext cx="357124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81200" rtl="0" eaLnBrk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algn="ctr" defTabSz="1981200" rtl="0" eaLnBrk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1981200" rtl="0" eaLnBrk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1981200" rtl="0" eaLnBrk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1981200" rtl="0" eaLnBrk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457200" algn="ctr" defTabSz="1981200" rtl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914400" algn="ctr" defTabSz="1981200" rtl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1371600" algn="ctr" defTabSz="1981200" rtl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1828800" algn="ctr" defTabSz="1981200" rtl="0" fontAlgn="base" hangingPunct="0">
        <a:spcBef>
          <a:spcPct val="0"/>
        </a:spcBef>
        <a:spcAft>
          <a:spcPct val="0"/>
        </a:spcAft>
        <a:defRPr sz="28000">
          <a:solidFill>
            <a:srgbClr val="FFFFFF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342900" indent="-342900" algn="ctr" defTabSz="19812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19812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defTabSz="19812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defTabSz="19812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defTabSz="19812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457200" algn="ctr" defTabSz="19812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914400" algn="ctr" defTabSz="19812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1371600" algn="ctr" defTabSz="19812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1828800" algn="ctr" defTabSz="19812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9E5F8"/>
            </a:gs>
            <a:gs pos="100000">
              <a:srgbClr val="FFFCFE">
                <a:alpha val="73997"/>
              </a:srgbClr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/>
          </p:cNvSpPr>
          <p:nvPr/>
        </p:nvSpPr>
        <p:spPr bwMode="auto">
          <a:xfrm>
            <a:off x="936625" y="608013"/>
            <a:ext cx="36144200" cy="1562100"/>
          </a:xfrm>
          <a:custGeom>
            <a:avLst/>
            <a:gdLst>
              <a:gd name="T0" fmla="*/ 18072100 w 21600"/>
              <a:gd name="T1" fmla="*/ 781050 h 21600"/>
              <a:gd name="T2" fmla="*/ 18072100 w 21600"/>
              <a:gd name="T3" fmla="*/ 781050 h 21600"/>
              <a:gd name="T4" fmla="*/ 18072100 w 21600"/>
              <a:gd name="T5" fmla="*/ 781050 h 21600"/>
              <a:gd name="T6" fmla="*/ 18072100 w 21600"/>
              <a:gd name="T7" fmla="*/ 7810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/>
            <a:r>
              <a:rPr lang="en-US" sz="9400" b="1" dirty="0">
                <a:solidFill>
                  <a:srgbClr val="27272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(More) Efficient Reinforcement Learning via Posterior Sampling</a:t>
            </a:r>
            <a:endParaRPr lang="en-US" dirty="0"/>
          </a:p>
        </p:txBody>
      </p:sp>
      <p:sp>
        <p:nvSpPr>
          <p:cNvPr id="2051" name="AutoShape 2"/>
          <p:cNvSpPr>
            <a:spLocks/>
          </p:cNvSpPr>
          <p:nvPr/>
        </p:nvSpPr>
        <p:spPr bwMode="auto">
          <a:xfrm>
            <a:off x="1079500" y="2057400"/>
            <a:ext cx="23482300" cy="990600"/>
          </a:xfrm>
          <a:custGeom>
            <a:avLst/>
            <a:gdLst>
              <a:gd name="T0" fmla="*/ 11741150 w 21600"/>
              <a:gd name="T1" fmla="*/ 495300 h 21600"/>
              <a:gd name="T2" fmla="*/ 11741150 w 21600"/>
              <a:gd name="T3" fmla="*/ 495300 h 21600"/>
              <a:gd name="T4" fmla="*/ 11741150 w 21600"/>
              <a:gd name="T5" fmla="*/ 495300 h 21600"/>
              <a:gd name="T6" fmla="*/ 11741150 w 21600"/>
              <a:gd name="T7" fmla="*/ 4953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1854200"/>
            <a:r>
              <a:rPr lang="en-US" sz="6400" dirty="0">
                <a:solidFill>
                  <a:srgbClr val="50505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Ian </a:t>
            </a:r>
            <a:r>
              <a:rPr lang="en-US" sz="6400" dirty="0" err="1">
                <a:solidFill>
                  <a:srgbClr val="50505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Osband</a:t>
            </a:r>
            <a:r>
              <a:rPr lang="en-US" sz="6400" dirty="0">
                <a:solidFill>
                  <a:srgbClr val="50505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, </a:t>
            </a:r>
            <a:r>
              <a:rPr lang="en-US" sz="6400" dirty="0" smtClean="0">
                <a:solidFill>
                  <a:srgbClr val="50505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Daniel </a:t>
            </a:r>
            <a:r>
              <a:rPr lang="en-US" sz="6400" dirty="0">
                <a:solidFill>
                  <a:srgbClr val="50505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Russo and Benjamin Van Roy - Stanford University</a:t>
            </a:r>
            <a:endParaRPr lang="en-US" dirty="0"/>
          </a:p>
        </p:txBody>
      </p:sp>
      <p:sp>
        <p:nvSpPr>
          <p:cNvPr id="3075" name="AutoShape 3"/>
          <p:cNvSpPr>
            <a:spLocks/>
          </p:cNvSpPr>
          <p:nvPr/>
        </p:nvSpPr>
        <p:spPr bwMode="auto">
          <a:xfrm>
            <a:off x="1058862" y="3602038"/>
            <a:ext cx="120777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 Introduction</a:t>
            </a:r>
            <a:endParaRPr lang="en-US" dirty="0"/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14573250" y="3602038"/>
            <a:ext cx="147447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r>
              <a:rPr lang="en-US" sz="5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Motivation - Advantages </a:t>
            </a: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of PSRL</a:t>
            </a:r>
            <a:endParaRPr lang="en-US" dirty="0"/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>
            <a:off x="30797500" y="9075738"/>
            <a:ext cx="121920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r>
              <a:rPr lang="en-US" sz="5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Regret </a:t>
            </a: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bounds</a:t>
            </a:r>
            <a:endParaRPr lang="en-US" dirty="0"/>
          </a:p>
        </p:txBody>
      </p:sp>
      <p:pic>
        <p:nvPicPr>
          <p:cNvPr id="2056" name="Picture 8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8161000"/>
            <a:ext cx="121031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5" name="AutoShape 13"/>
          <p:cNvSpPr>
            <a:spLocks/>
          </p:cNvSpPr>
          <p:nvPr/>
        </p:nvSpPr>
        <p:spPr bwMode="auto">
          <a:xfrm>
            <a:off x="30721300" y="3602038"/>
            <a:ext cx="121920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 Key lemma - posterior sampling</a:t>
            </a:r>
            <a:endParaRPr lang="en-US" dirty="0"/>
          </a:p>
        </p:txBody>
      </p:sp>
      <p:sp>
        <p:nvSpPr>
          <p:cNvPr id="3086" name="AutoShape 14"/>
          <p:cNvSpPr>
            <a:spLocks/>
          </p:cNvSpPr>
          <p:nvPr/>
        </p:nvSpPr>
        <p:spPr bwMode="auto">
          <a:xfrm>
            <a:off x="30721300" y="28974666"/>
            <a:ext cx="12268200" cy="6932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 References</a:t>
            </a:r>
            <a:endParaRPr lang="en-US" dirty="0"/>
          </a:p>
        </p:txBody>
      </p:sp>
      <p:sp>
        <p:nvSpPr>
          <p:cNvPr id="3088" name="AutoShape 16"/>
          <p:cNvSpPr>
            <a:spLocks/>
          </p:cNvSpPr>
          <p:nvPr/>
        </p:nvSpPr>
        <p:spPr bwMode="auto">
          <a:xfrm>
            <a:off x="1046162" y="4706938"/>
            <a:ext cx="12036425" cy="652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We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study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efficient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exploration in reinforcement learning. 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Most provably-efficient learning algorithms introduce optimism about poorly understood states and actions.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Motivated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by potential advantages relative to optimistic algorithms, we study an alternative approach: </a:t>
            </a:r>
            <a:r>
              <a:rPr lang="en-US" sz="3600" i="1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posterior sampling for reinforcement learning (PSRL). 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This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is the extension of the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Thompson sampling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algorithm for multi-armed bandit problems to reinforcement learning. 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We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establish the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first regret bounds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for this algorithm.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5" name="AutoShape 22"/>
              <p:cNvSpPr>
                <a:spLocks/>
              </p:cNvSpPr>
              <p:nvPr/>
            </p:nvSpPr>
            <p:spPr bwMode="auto">
              <a:xfrm>
                <a:off x="14563725" y="4742657"/>
                <a:ext cx="14693900" cy="10774362"/>
              </a:xfrm>
              <a:custGeom>
                <a:avLst/>
                <a:gdLst>
                  <a:gd name="T0" fmla="*/ 6045200 w 21600"/>
                  <a:gd name="T1" fmla="*/ 4002840 h 21600"/>
                  <a:gd name="T2" fmla="*/ 6045200 w 21600"/>
                  <a:gd name="T3" fmla="*/ 4002840 h 21600"/>
                  <a:gd name="T4" fmla="*/ 6045200 w 21600"/>
                  <a:gd name="T5" fmla="*/ 4002840 h 21600"/>
                  <a:gd name="T6" fmla="*/ 6045200 w 21600"/>
                  <a:gd name="T7" fmla="*/ 400284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571500" indent="-571500" algn="l">
                  <a:spcBef>
                    <a:spcPts val="1800"/>
                  </a:spcBef>
                  <a:buSzPct val="125000"/>
                  <a:buFont typeface="Wingdings" panose="05000000000000000000" pitchFamily="2" charset="2"/>
                  <a:buChar char="ü"/>
                </a:pPr>
                <a:r>
                  <a:rPr lang="en-US" sz="3600" dirty="0" smtClean="0">
                    <a:solidFill>
                      <a:schemeClr val="accent4">
                        <a:lumMod val="10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Conceptually simple,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separates </a:t>
                </a:r>
                <a:r>
                  <a:rPr lang="en-US" sz="3600" i="1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algorithm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from </a:t>
                </a:r>
                <a:r>
                  <a:rPr lang="en-US" sz="3600" i="1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analysis:</a:t>
                </a:r>
                <a:endParaRPr lang="en-US" sz="3600" dirty="0">
                  <a:solidFill>
                    <a:schemeClr val="bg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PSRL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selects policies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according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to the probability they are optimal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without need for explicit construction of confidence sets.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UCRL2 bounds error in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𝑠</m:t>
                        </m:r>
                        <m:r>
                          <a:rPr lang="en-US" sz="3600" b="0" i="0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,</m:t>
                        </m:r>
                        <m:r>
                          <a:rPr lang="en-US" sz="3600" i="1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separately,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which allows for worst-case </a:t>
                </a:r>
                <a:r>
                  <a:rPr lang="en-US" sz="3600" dirty="0" err="1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mis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-estimation to occur </a:t>
                </a:r>
                <a:r>
                  <a:rPr lang="en-US" sz="3600" i="1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simultaneously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in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𝑠</m:t>
                        </m:r>
                        <m:r>
                          <a:rPr lang="en-US" sz="360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,</m:t>
                        </m:r>
                        <m:r>
                          <a:rPr lang="en-US" sz="3600" i="1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.  </a:t>
                </a:r>
                <a:endParaRPr lang="en-US" sz="3600" dirty="0" smtClean="0">
                  <a:solidFill>
                    <a:schemeClr val="bg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2">
                        <a:lumMod val="10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We believe this will make PSRL more </a:t>
                </a:r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statistically efficient.</a:t>
                </a:r>
                <a:endParaRPr lang="en-US" sz="3600" dirty="0" smtClean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marL="571500" indent="-571500" algn="l">
                  <a:spcBef>
                    <a:spcPts val="1800"/>
                  </a:spcBef>
                  <a:buSzPct val="125000"/>
                  <a:buFont typeface="Wingdings" panose="05000000000000000000" pitchFamily="2" charset="2"/>
                  <a:buChar char="ü"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The algorithm is </a:t>
                </a:r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computationally efficient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: 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Optimistic algorithms often require optimizing simultaneously over all </a:t>
                </a:r>
                <a:r>
                  <a:rPr lang="en-US" sz="360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policies </a:t>
                </a:r>
                <a:r>
                  <a:rPr lang="en-US" sz="360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and a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family of plausible MDPs.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PSRL computes the optimal policy under a </a:t>
                </a:r>
                <a:r>
                  <a:rPr lang="en-US" sz="3600" i="1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single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sampled MDP. </a:t>
                </a:r>
                <a:endParaRPr lang="en-US" sz="3600" dirty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marL="571500" indent="-571500" algn="l">
                  <a:spcBef>
                    <a:spcPts val="1800"/>
                  </a:spcBef>
                  <a:buSzPct val="125000"/>
                  <a:buFont typeface="Wingdings" panose="05000000000000000000" pitchFamily="2" charset="2"/>
                  <a:buChar char="ü"/>
                  <a:tabLst>
                    <a:tab pos="2454275" algn="l"/>
                  </a:tabLst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3600" dirty="0" smtClean="0">
                    <a:solidFill>
                      <a:schemeClr val="accent4">
                        <a:lumMod val="10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Can </a:t>
                </a:r>
                <a:r>
                  <a:rPr lang="en-US" sz="3600" dirty="0">
                    <a:solidFill>
                      <a:schemeClr val="accent4">
                        <a:lumMod val="10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naturally </a:t>
                </a: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incorporate prior knowledge: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  <a:tabLst>
                    <a:tab pos="2454275" algn="l"/>
                    <a:tab pos="3560763" algn="l"/>
                  </a:tabLst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Crucial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for practical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applications -Tabula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Rasa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is often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unrealistic.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  <a:tabLst>
                    <a:tab pos="2454275" algn="l"/>
                    <a:tab pos="3560763" algn="l"/>
                  </a:tabLst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Our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bounds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apply for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any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prior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distribution over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finite MDPs.</a:t>
                </a:r>
              </a:p>
              <a:p>
                <a:pPr marL="1257300" lvl="2" indent="-571500" algn="l">
                  <a:spcBef>
                    <a:spcPts val="1800"/>
                  </a:spcBef>
                  <a:buSzPct val="125000"/>
                  <a:buFont typeface="Arial" panose="020B0604020202020204" pitchFamily="34" charset="0"/>
                  <a:buChar char="•"/>
                  <a:tabLst>
                    <a:tab pos="2454275" algn="l"/>
                    <a:tab pos="3560763" algn="l"/>
                  </a:tabLst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PSRL can use </a:t>
                </a:r>
                <a:r>
                  <a:rPr lang="en-US" sz="3600" i="1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any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environment model, not just finite MDPs.</a:t>
                </a:r>
              </a:p>
            </p:txBody>
          </p:sp>
        </mc:Choice>
        <mc:Fallback>
          <p:sp>
            <p:nvSpPr>
              <p:cNvPr id="2065" name="AutoShap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3725" y="4742657"/>
                <a:ext cx="14693900" cy="10774362"/>
              </a:xfrm>
              <a:custGeom>
                <a:avLst/>
                <a:gdLst>
                  <a:gd name="T0" fmla="*/ 6045200 w 21600"/>
                  <a:gd name="T1" fmla="*/ 4002840 h 21600"/>
                  <a:gd name="T2" fmla="*/ 6045200 w 21600"/>
                  <a:gd name="T3" fmla="*/ 4002840 h 21600"/>
                  <a:gd name="T4" fmla="*/ 6045200 w 21600"/>
                  <a:gd name="T5" fmla="*/ 4002840 h 21600"/>
                  <a:gd name="T6" fmla="*/ 6045200 w 21600"/>
                  <a:gd name="T7" fmla="*/ 400284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/>
                <a:stretch>
                  <a:fillRect l="-2158" t="-2151" r="-29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0797500" y="10201276"/>
            <a:ext cx="12300842" cy="10947400"/>
            <a:chOff x="30669463" y="10129838"/>
            <a:chExt cx="12408937" cy="10947400"/>
          </a:xfrm>
        </p:grpSpPr>
        <p:pic>
          <p:nvPicPr>
            <p:cNvPr id="3096" name="Picture 24" descr="droppedImage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69463" y="12733338"/>
              <a:ext cx="12145962" cy="1384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76200" algn="ctr" rotWithShape="0">
                <a:srgbClr val="000000">
                  <a:alpha val="7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7" name="AutoShape 25"/>
                <p:cNvSpPr>
                  <a:spLocks/>
                </p:cNvSpPr>
                <p:nvPr/>
              </p:nvSpPr>
              <p:spPr bwMode="auto">
                <a:xfrm>
                  <a:off x="30708600" y="10129838"/>
                  <a:ext cx="12293600" cy="2514600"/>
                </a:xfrm>
                <a:custGeom>
                  <a:avLst/>
                  <a:gdLst>
                    <a:gd name="T0" fmla="*/ 6146800 w 21600"/>
                    <a:gd name="T1" fmla="*/ 1257300 h 21600"/>
                    <a:gd name="T2" fmla="*/ 6146800 w 21600"/>
                    <a:gd name="T3" fmla="*/ 1257300 h 21600"/>
                    <a:gd name="T4" fmla="*/ 6146800 w 21600"/>
                    <a:gd name="T5" fmla="*/ 1257300 h 21600"/>
                    <a:gd name="T6" fmla="*/ 6146800 w 21600"/>
                    <a:gd name="T7" fmla="*/ 1257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spcBef>
                      <a:spcPts val="1800"/>
                    </a:spcBef>
                  </a:pPr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The regret of an algorithm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ea typeface="Helvetica" charset="0"/>
                          <a:cs typeface="Helvetica" charset="0"/>
                          <a:sym typeface="Helvetica" charset="0"/>
                        </a:rPr>
                        <m:t>𝜋</m:t>
                      </m:r>
                    </m:oMath>
                  </a14:m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</a:t>
                  </a: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at time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ea typeface="Helvetica" charset="0"/>
                          <a:cs typeface="Helvetica" charset="0"/>
                          <a:sym typeface="Helvetica" charset="0"/>
                        </a:rPr>
                        <m:t>𝑇</m:t>
                      </m:r>
                    </m:oMath>
                  </a14:m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</a:t>
                  </a: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is the random variable equal to the cumulative reward of the optimal policy minus the realized rewards of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ea typeface="Helvetica" charset="0"/>
                          <a:cs typeface="Helvetica" charset="0"/>
                          <a:sym typeface="Helvetica" charset="0"/>
                        </a:rPr>
                        <m:t>𝜋</m:t>
                      </m:r>
                    </m:oMath>
                  </a14:m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.</a:t>
                  </a:r>
                  <a:endPara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  <a:p>
                  <a:pPr algn="l">
                    <a:spcBef>
                      <a:spcPts val="1800"/>
                    </a:spcBef>
                  </a:pP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Our main </a:t>
                  </a:r>
                  <a:r>
                    <a:rPr lang="en-US" sz="3600" dirty="0">
                      <a:solidFill>
                        <a:schemeClr val="bg1">
                          <a:lumMod val="7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result bounds expected regret under the prior: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67" name="AutoShap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08600" y="10129838"/>
                  <a:ext cx="12293600" cy="2514600"/>
                </a:xfrm>
                <a:custGeom>
                  <a:avLst/>
                  <a:gdLst>
                    <a:gd name="T0" fmla="*/ 6146800 w 21600"/>
                    <a:gd name="T1" fmla="*/ 1257300 h 21600"/>
                    <a:gd name="T2" fmla="*/ 6146800 w 21600"/>
                    <a:gd name="T3" fmla="*/ 1257300 h 21600"/>
                    <a:gd name="T4" fmla="*/ 6146800 w 21600"/>
                    <a:gd name="T5" fmla="*/ 1257300 h 21600"/>
                    <a:gd name="T6" fmla="*/ 6146800 w 21600"/>
                    <a:gd name="T7" fmla="*/ 12573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5"/>
                  <a:stretch>
                    <a:fillRect l="-2250" t="-5327" r="-2700" b="-726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98" name="Picture 26" descr="droppedImage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096700" y="16149638"/>
              <a:ext cx="5105400" cy="13970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76200" algn="ctr" rotWithShape="0">
                <a:srgbClr val="000000">
                  <a:alpha val="7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" name="AutoShape 27"/>
            <p:cNvSpPr>
              <a:spLocks/>
            </p:cNvSpPr>
            <p:nvPr/>
          </p:nvSpPr>
          <p:spPr bwMode="auto">
            <a:xfrm>
              <a:off x="30708600" y="14295438"/>
              <a:ext cx="12369800" cy="1422400"/>
            </a:xfrm>
            <a:custGeom>
              <a:avLst/>
              <a:gdLst>
                <a:gd name="T0" fmla="*/ 6184900 w 21600"/>
                <a:gd name="T1" fmla="*/ 711200 h 21600"/>
                <a:gd name="T2" fmla="*/ 6184900 w 21600"/>
                <a:gd name="T3" fmla="*/ 711200 h 21600"/>
                <a:gd name="T4" fmla="*/ 6184900 w 21600"/>
                <a:gd name="T5" fmla="*/ 711200 h 21600"/>
                <a:gd name="T6" fmla="*/ 6184900 w 21600"/>
                <a:gd name="T7" fmla="*/ 71120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800"/>
                </a:spcBef>
                <a:buSzPct val="125000"/>
                <a:buFontTx/>
                <a:buChar char="•"/>
              </a:pPr>
              <a:r>
                <a:rPr lang="en-US" sz="3600" dirty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This is not a worst-case MDP bound as per UCRL2 etc.</a:t>
              </a:r>
            </a:p>
            <a:p>
              <a:pPr algn="l">
                <a:spcBef>
                  <a:spcPts val="1800"/>
                </a:spcBef>
                <a:buSzPct val="125000"/>
                <a:buFontTx/>
                <a:buChar char="•"/>
              </a:pPr>
              <a:r>
                <a:rPr lang="en-US" sz="3600" dirty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  <a:r>
                <a:rPr lang="en-US" sz="3600" dirty="0" smtClean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But, the </a:t>
              </a:r>
              <a:r>
                <a:rPr lang="en-US" sz="3600" dirty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two bounds are related </a:t>
              </a:r>
              <a:r>
                <a:rPr lang="en-US" sz="3600" dirty="0" smtClean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via Markov’s inequality:</a:t>
              </a:r>
              <a:endParaRPr lang="en-US" dirty="0"/>
            </a:p>
          </p:txBody>
        </p:sp>
        <p:sp>
          <p:nvSpPr>
            <p:cNvPr id="2070" name="AutoShape 28"/>
            <p:cNvSpPr>
              <a:spLocks/>
            </p:cNvSpPr>
            <p:nvPr/>
          </p:nvSpPr>
          <p:spPr bwMode="auto">
            <a:xfrm>
              <a:off x="32448500" y="16352838"/>
              <a:ext cx="4152900" cy="647700"/>
            </a:xfrm>
            <a:custGeom>
              <a:avLst/>
              <a:gdLst>
                <a:gd name="T0" fmla="*/ 2076450 w 21600"/>
                <a:gd name="T1" fmla="*/ 323850 h 21600"/>
                <a:gd name="T2" fmla="*/ 2076450 w 21600"/>
                <a:gd name="T3" fmla="*/ 323850 h 21600"/>
                <a:gd name="T4" fmla="*/ 2076450 w 21600"/>
                <a:gd name="T5" fmla="*/ 323850 h 21600"/>
                <a:gd name="T6" fmla="*/ 2076450 w 21600"/>
                <a:gd name="T7" fmla="*/ 32385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800"/>
                </a:spcBef>
              </a:pPr>
              <a:r>
                <a:rPr lang="en-US" sz="3600" dirty="0">
                  <a:solidFill>
                    <a:srgbClr val="1F1F1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For any α &gt; 0.5 :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1" name="AutoShape 29"/>
                <p:cNvSpPr>
                  <a:spLocks/>
                </p:cNvSpPr>
                <p:nvPr/>
              </p:nvSpPr>
              <p:spPr bwMode="auto">
                <a:xfrm>
                  <a:off x="30797500" y="18086388"/>
                  <a:ext cx="12232217" cy="2990850"/>
                </a:xfrm>
                <a:custGeom>
                  <a:avLst/>
                  <a:gdLst>
                    <a:gd name="T0" fmla="*/ 6108700 w 21600"/>
                    <a:gd name="T1" fmla="*/ 2032000 h 21600"/>
                    <a:gd name="T2" fmla="*/ 6108700 w 21600"/>
                    <a:gd name="T3" fmla="*/ 2032000 h 21600"/>
                    <a:gd name="T4" fmla="*/ 6108700 w 21600"/>
                    <a:gd name="T5" fmla="*/ 2032000 h 21600"/>
                    <a:gd name="T6" fmla="*/ 6108700 w 21600"/>
                    <a:gd name="T7" fmla="*/ 20320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spcBef>
                      <a:spcPts val="1800"/>
                    </a:spcBef>
                    <a:buSzPct val="125000"/>
                    <a:buFontTx/>
                    <a:buChar char="•"/>
                  </a:pPr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Corresponding results for UCRL2/REGAL deal with non-episodic learning, and replace </a:t>
                  </a: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τ with Diameter/Span.</a:t>
                  </a:r>
                </a:p>
                <a:p>
                  <a:pPr algn="l">
                    <a:spcBef>
                      <a:spcPts val="1800"/>
                    </a:spcBef>
                    <a:buSzPct val="125000"/>
                    <a:buFontTx/>
                    <a:buChar char="•"/>
                  </a:pP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In the episodic case, all three give </a:t>
                  </a:r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O(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ea typeface="Helvetica" charset="0"/>
                          <a:cs typeface="Helvetica" charset="0"/>
                          <a:sym typeface="Helvetica" charset="0"/>
                        </a:rPr>
                        <m:t>𝜏</m:t>
                      </m:r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ea typeface="Helvetica" charset="0"/>
                          <a:cs typeface="Helvetica" charset="0"/>
                          <a:sym typeface="Helvetica" charset="0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1F1F1F"/>
                              </a:solidFill>
                              <a:latin typeface="Cambria Math"/>
                              <a:sym typeface="Helvetica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rgbClr val="1F1F1F"/>
                              </a:solidFill>
                              <a:latin typeface="Cambria Math"/>
                              <a:sym typeface="Helvetica" charset="0"/>
                            </a:rPr>
                            <m:t>𝐴𝑇</m:t>
                          </m:r>
                        </m:e>
                      </m:rad>
                    </m:oMath>
                  </a14:m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) </a:t>
                  </a: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bounds.</a:t>
                  </a:r>
                </a:p>
                <a:p>
                  <a:pPr algn="l">
                    <a:spcBef>
                      <a:spcPts val="1800"/>
                    </a:spcBef>
                    <a:buSzPct val="125000"/>
                    <a:buFontTx/>
                    <a:buChar char="•"/>
                  </a:pPr>
                  <a:r>
                    <a:rPr lang="en-US" sz="3600" dirty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</a:t>
                  </a:r>
                  <a:r>
                    <a:rPr lang="en-US" sz="3600" dirty="0">
                      <a:solidFill>
                        <a:schemeClr val="tx2">
                          <a:lumMod val="1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These are </a:t>
                  </a:r>
                  <a:r>
                    <a:rPr lang="en-US" sz="3600" dirty="0">
                      <a:solidFill>
                        <a:schemeClr val="bg1">
                          <a:lumMod val="7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close to the lower bounds in S,A and T </a:t>
                  </a:r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of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1F1F1F"/>
                              </a:solidFill>
                              <a:latin typeface="Cambria Math"/>
                              <a:sym typeface="Helvetica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rgbClr val="1F1F1F"/>
                              </a:solidFill>
                              <a:latin typeface="Cambria Math"/>
                              <a:sym typeface="Helvetica" charset="0"/>
                            </a:rPr>
                            <m:t>𝑆𝐴𝑇</m:t>
                          </m:r>
                        </m:e>
                      </m:rad>
                      <m:r>
                        <a:rPr lang="en-US" sz="3600" b="0" i="1" smtClean="0">
                          <a:solidFill>
                            <a:srgbClr val="1F1F1F"/>
                          </a:solidFill>
                          <a:latin typeface="Cambria Math"/>
                          <a:sym typeface="Helvetica" charset="0"/>
                        </a:rPr>
                        <m:t>.</m:t>
                      </m:r>
                    </m:oMath>
                  </a14:m>
                  <a:r>
                    <a:rPr lang="en-US" sz="3600" dirty="0" smtClean="0">
                      <a:solidFill>
                        <a:srgbClr val="1F1F1F"/>
                      </a:solidFill>
                      <a:latin typeface="Helvetica" charset="0"/>
                      <a:ea typeface="Helvetica" charset="0"/>
                      <a:cs typeface="Helvetica" charset="0"/>
                      <a:sym typeface="Helvetica" charset="0"/>
                    </a:rPr>
                    <a:t> </a:t>
                  </a:r>
                  <a:endPara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endParaRPr>
                </a:p>
              </p:txBody>
            </p:sp>
          </mc:Choice>
          <mc:Fallback xmlns="">
            <p:sp>
              <p:nvSpPr>
                <p:cNvPr id="2071" name="AutoShap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97500" y="18086388"/>
                  <a:ext cx="12232217" cy="2990850"/>
                </a:xfrm>
                <a:custGeom>
                  <a:avLst/>
                  <a:gdLst>
                    <a:gd name="T0" fmla="*/ 6108700 w 21600"/>
                    <a:gd name="T1" fmla="*/ 2032000 h 21600"/>
                    <a:gd name="T2" fmla="*/ 6108700 w 21600"/>
                    <a:gd name="T3" fmla="*/ 2032000 h 21600"/>
                    <a:gd name="T4" fmla="*/ 6108700 w 21600"/>
                    <a:gd name="T5" fmla="*/ 2032000 h 21600"/>
                    <a:gd name="T6" fmla="*/ 6108700 w 21600"/>
                    <a:gd name="T7" fmla="*/ 203200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7"/>
                  <a:stretch>
                    <a:fillRect l="-2665" t="-7959" b="-34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72" name="AutoShape 30"/>
          <p:cNvSpPr>
            <a:spLocks/>
          </p:cNvSpPr>
          <p:nvPr/>
        </p:nvSpPr>
        <p:spPr bwMode="auto">
          <a:xfrm>
            <a:off x="30708600" y="4747607"/>
            <a:ext cx="12217400" cy="1193800"/>
          </a:xfrm>
          <a:custGeom>
            <a:avLst/>
            <a:gdLst>
              <a:gd name="T0" fmla="*/ 6108700 w 21600"/>
              <a:gd name="T1" fmla="*/ 596900 h 21600"/>
              <a:gd name="T2" fmla="*/ 6108700 w 21600"/>
              <a:gd name="T3" fmla="*/ 596900 h 21600"/>
              <a:gd name="T4" fmla="*/ 6108700 w 21600"/>
              <a:gd name="T5" fmla="*/ 596900 h 21600"/>
              <a:gd name="T6" fmla="*/ 6108700 w 21600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ts val="1800"/>
              </a:spcBef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The true and sampled MDPs are equal in distribution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at the start of an episode (when the sample is taken).</a:t>
            </a:r>
            <a:endParaRPr lang="en-US" dirty="0"/>
          </a:p>
        </p:txBody>
      </p:sp>
      <p:pic>
        <p:nvPicPr>
          <p:cNvPr id="3103" name="Picture 31" descr="droppedImag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1618" y="5996970"/>
            <a:ext cx="9631363" cy="11684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74" name="AutoShape 32"/>
              <p:cNvSpPr>
                <a:spLocks/>
              </p:cNvSpPr>
              <p:nvPr/>
            </p:nvSpPr>
            <p:spPr bwMode="auto">
              <a:xfrm>
                <a:off x="30708600" y="7490807"/>
                <a:ext cx="12293600" cy="1193800"/>
              </a:xfrm>
              <a:custGeom>
                <a:avLst/>
                <a:gdLst>
                  <a:gd name="T0" fmla="*/ 6146800 w 21600"/>
                  <a:gd name="T1" fmla="*/ 596900 h 21600"/>
                  <a:gd name="T2" fmla="*/ 6146800 w 21600"/>
                  <a:gd name="T3" fmla="*/ 596900 h 21600"/>
                  <a:gd name="T4" fmla="*/ 6146800 w 21600"/>
                  <a:gd name="T5" fmla="*/ 596900 h 21600"/>
                  <a:gd name="T6" fmla="*/ 6146800 w 21600"/>
                  <a:gd name="T7" fmla="*/ 5969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ts val="1800"/>
                  </a:spcBef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1F1F1F"/>
                                </a:solidFill>
                                <a:latin typeface="Cambria Math"/>
                                <a:ea typeface="Helvetica" charset="0"/>
                                <a:cs typeface="Helvetica" charset="0"/>
                                <a:sym typeface="Helvetica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1F1F1F"/>
                                </a:solidFill>
                                <a:latin typeface="Cambria Math"/>
                                <a:ea typeface="Helvetica" charset="0"/>
                                <a:cs typeface="Helvetica" charset="0"/>
                                <a:sym typeface="Helvetica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1F1F1F"/>
                                </a:solidFill>
                                <a:latin typeface="Cambria Math"/>
                                <a:ea typeface="Helvetica" charset="0"/>
                                <a:cs typeface="Helvetica" charset="0"/>
                                <a:sym typeface="Helvetica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-measurable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function of these MDPs must therefore be equal in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expectation.</a:t>
                </a:r>
                <a:endParaRPr lang="en-US" dirty="0"/>
              </a:p>
            </p:txBody>
          </p:sp>
        </mc:Choice>
        <mc:Fallback xmlns="">
          <p:sp>
            <p:nvSpPr>
              <p:cNvPr id="2074" name="AutoShap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08600" y="7490807"/>
                <a:ext cx="12293600" cy="1193800"/>
              </a:xfrm>
              <a:custGeom>
                <a:avLst/>
                <a:gdLst>
                  <a:gd name="T0" fmla="*/ 6146800 w 21600"/>
                  <a:gd name="T1" fmla="*/ 596900 h 21600"/>
                  <a:gd name="T2" fmla="*/ 6146800 w 21600"/>
                  <a:gd name="T3" fmla="*/ 596900 h 21600"/>
                  <a:gd name="T4" fmla="*/ 6146800 w 21600"/>
                  <a:gd name="T5" fmla="*/ 596900 h 21600"/>
                  <a:gd name="T6" fmla="*/ 6146800 w 21600"/>
                  <a:gd name="T7" fmla="*/ 5969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9"/>
                <a:stretch>
                  <a:fillRect l="-2282" t="-12245" r="-1290" b="-188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5" name="AutoShape 33"/>
          <p:cNvSpPr>
            <a:spLocks/>
          </p:cNvSpPr>
          <p:nvPr/>
        </p:nvSpPr>
        <p:spPr bwMode="auto">
          <a:xfrm>
            <a:off x="30778450" y="21834385"/>
            <a:ext cx="122682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 Summary</a:t>
            </a:r>
            <a:endParaRPr lang="en-US"/>
          </a:p>
        </p:txBody>
      </p:sp>
      <p:sp>
        <p:nvSpPr>
          <p:cNvPr id="2076" name="AutoShape 34"/>
          <p:cNvSpPr>
            <a:spLocks/>
          </p:cNvSpPr>
          <p:nvPr/>
        </p:nvSpPr>
        <p:spPr bwMode="auto">
          <a:xfrm>
            <a:off x="30797500" y="23027126"/>
            <a:ext cx="12339638" cy="5557837"/>
          </a:xfrm>
          <a:custGeom>
            <a:avLst/>
            <a:gdLst>
              <a:gd name="T0" fmla="*/ 6146800 w 21600"/>
              <a:gd name="T1" fmla="*/ 2260600 h 21600"/>
              <a:gd name="T2" fmla="*/ 6146800 w 21600"/>
              <a:gd name="T3" fmla="*/ 2260600 h 21600"/>
              <a:gd name="T4" fmla="*/ 6146800 w 21600"/>
              <a:gd name="T5" fmla="*/ 2260600 h 21600"/>
              <a:gd name="T6" fmla="*/ 6146800 w 21600"/>
              <a:gd name="T7" fmla="*/ 2260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PSRL is not just a heuristic but is provably efficient 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First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regret bounds for an algorithm not driven by “OFU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”.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Regret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bounds are competitive with state of the art.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Bounds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allow for an arbitrary prior over finite MDPs.</a:t>
            </a:r>
            <a:endParaRPr lang="en-US" sz="3600" dirty="0">
              <a:solidFill>
                <a:srgbClr val="1F1F1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Conceptually simple,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computationally efficient.</a:t>
            </a: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Statistically efficient, separating </a:t>
            </a:r>
            <a:r>
              <a:rPr lang="en-US" sz="3600" i="1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algorithm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from </a:t>
            </a:r>
            <a:r>
              <a:rPr lang="en-US" sz="3600" i="1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analysis.</a:t>
            </a:r>
            <a:endParaRPr lang="en-US" sz="3600" dirty="0" smtClean="0">
              <a:solidFill>
                <a:srgbClr val="1F1F1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l">
              <a:spcBef>
                <a:spcPts val="1800"/>
              </a:spcBef>
              <a:buSzPct val="125000"/>
              <a:buFontTx/>
              <a:buChar char="•"/>
            </a:pP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Performs </a:t>
            </a: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well in simulation on benchmark MDPs.</a:t>
            </a:r>
            <a:endParaRPr lang="en-US" dirty="0"/>
          </a:p>
        </p:txBody>
      </p:sp>
      <p:sp>
        <p:nvSpPr>
          <p:cNvPr id="2077" name="AutoShape 35"/>
          <p:cNvSpPr>
            <a:spLocks/>
          </p:cNvSpPr>
          <p:nvPr/>
        </p:nvSpPr>
        <p:spPr bwMode="auto">
          <a:xfrm>
            <a:off x="30721300" y="30050991"/>
            <a:ext cx="12242800" cy="2157706"/>
          </a:xfrm>
          <a:custGeom>
            <a:avLst/>
            <a:gdLst>
              <a:gd name="T0" fmla="*/ 6146800 w 21600"/>
              <a:gd name="T1" fmla="*/ 596900 h 21600"/>
              <a:gd name="T2" fmla="*/ 6146800 w 21600"/>
              <a:gd name="T3" fmla="*/ 596900 h 21600"/>
              <a:gd name="T4" fmla="*/ 6146800 w 21600"/>
              <a:gd name="T5" fmla="*/ 596900 h 21600"/>
              <a:gd name="T6" fmla="*/ 6146800 w 21600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ts val="1800"/>
              </a:spcBef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Please consult arXiv:1306.0940 for a full list of 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references. </a:t>
            </a:r>
          </a:p>
          <a:p>
            <a:pPr algn="l">
              <a:spcBef>
                <a:spcPts val="1800"/>
              </a:spcBef>
            </a:pPr>
            <a:r>
              <a:rPr lang="en-US" sz="3600" dirty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3600" dirty="0" smtClean="0">
                <a:solidFill>
                  <a:srgbClr val="1F1F1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imulation code is available at www.stanford.edu/~iosband</a:t>
            </a:r>
          </a:p>
        </p:txBody>
      </p:sp>
      <p:pic>
        <p:nvPicPr>
          <p:cNvPr id="2080" name="Picture 38" descr="droppedIm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00" y="609600"/>
            <a:ext cx="5664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" name="AutoShape 4"/>
          <p:cNvSpPr>
            <a:spLocks/>
          </p:cNvSpPr>
          <p:nvPr/>
        </p:nvSpPr>
        <p:spPr bwMode="auto">
          <a:xfrm>
            <a:off x="974725" y="11234738"/>
            <a:ext cx="120650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 Problem Formulation</a:t>
            </a:r>
          </a:p>
        </p:txBody>
      </p:sp>
      <p:pic>
        <p:nvPicPr>
          <p:cNvPr id="43" name="Picture 18" descr="droppedImage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92200" y="23849451"/>
            <a:ext cx="11947525" cy="68961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4"/>
          <p:cNvSpPr>
            <a:spLocks/>
          </p:cNvSpPr>
          <p:nvPr/>
        </p:nvSpPr>
        <p:spPr bwMode="auto">
          <a:xfrm>
            <a:off x="974725" y="22595326"/>
            <a:ext cx="12065000" cy="863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50595C"/>
              </a:gs>
              <a:gs pos="100000">
                <a:srgbClr val="828282"/>
              </a:gs>
            </a:gsLst>
            <a:lin ang="0"/>
          </a:gra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>
            <a:outerShdw blurRad="76200" algn="ctr" rotWithShape="0">
              <a:srgbClr val="000000">
                <a:alpha val="79999"/>
              </a:srgbClr>
            </a:outerShdw>
          </a:effec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5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  <a:sym typeface="Calibri" pitchFamily="34" charset="0"/>
              </a:rPr>
              <a:t> Algorithm - PSRL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5862" y="30792847"/>
            <a:ext cx="1189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cs typeface="DaunPenh" pitchFamily="2" charset="0"/>
              </a:rPr>
              <a:t>*First introduced by </a:t>
            </a:r>
            <a:r>
              <a:rPr lang="en-US" sz="3600" dirty="0" err="1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cs typeface="DaunPenh" pitchFamily="2" charset="0"/>
              </a:rPr>
              <a:t>Strens</a:t>
            </a:r>
            <a:r>
              <a:rPr lang="en-US" sz="36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cs typeface="DaunPenh" pitchFamily="2" charset="0"/>
              </a:rPr>
              <a:t> (2002) under the name “Bayesian Dynamic Programming.” </a:t>
            </a:r>
            <a:endParaRPr lang="en-US" sz="3600" dirty="0">
              <a:solidFill>
                <a:schemeClr val="accent4">
                  <a:lumMod val="10000"/>
                </a:schemeClr>
              </a:solidFill>
              <a:latin typeface="Helvetica" pitchFamily="34" charset="0"/>
              <a:cs typeface="DaunPenh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AutoShape 16"/>
              <p:cNvSpPr>
                <a:spLocks/>
              </p:cNvSpPr>
              <p:nvPr/>
            </p:nvSpPr>
            <p:spPr bwMode="auto">
              <a:xfrm>
                <a:off x="1003300" y="12240419"/>
                <a:ext cx="12036425" cy="6527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We study learning to behave near optimally in a fixed but unknown (randomly drawn) MDP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𝑀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. </a:t>
                </a:r>
                <a:endParaRPr lang="en-US" sz="3600" dirty="0">
                  <a:solidFill>
                    <a:schemeClr val="bg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endParaRP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Repeated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F1F1F"/>
                        </a:solidFill>
                        <a:latin typeface="Cambria Math"/>
                        <a:ea typeface="Helvetica" charset="0"/>
                        <a:cs typeface="Helvetica" charset="0"/>
                        <a:sym typeface="Helvetica" charset="0"/>
                      </a:rPr>
                      <m:t>𝜏</m:t>
                    </m:r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-length episodes of interaction with the MDP.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In episode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1F1F1F"/>
                        </a:solidFill>
                        <a:latin typeface="Cambria Math"/>
                        <a:ea typeface="Helvetica" charset="0"/>
                        <a:cs typeface="Helvetica" charset="0"/>
                        <a:sym typeface="Helvetica" charset="0"/>
                      </a:rPr>
                      <m:t>𝑘</m:t>
                    </m:r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, actions selected based on chosen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As a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,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and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𝑠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𝑡</m:t>
                        </m:r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are drawn according to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𝑀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1F1F1F"/>
                            </a:solidFill>
                            <a:latin typeface="Cambria Math"/>
                            <a:ea typeface="Helvetica" charset="0"/>
                            <a:cs typeface="Helvetica" charset="0"/>
                            <a:sym typeface="Helvetica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Goal: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Maximize cumulative reward earned.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  <a:defRPr/>
                </a:pP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Requires managing </a:t>
                </a:r>
                <a:r>
                  <a:rPr lang="en-US" sz="3600" dirty="0" smtClean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exploration / exploitation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tradeoff. </a:t>
                </a:r>
              </a:p>
              <a:p>
                <a:pPr algn="l">
                  <a:spcBef>
                    <a:spcPts val="1800"/>
                  </a:spcBef>
                  <a:buSzPct val="125000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42" name="AutoShap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300" y="12240419"/>
                <a:ext cx="12036425" cy="6527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blipFill rotWithShape="1">
                <a:blip r:embed="rId14"/>
                <a:stretch>
                  <a:fillRect l="-2685" t="-3641" r="-20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573250" y="15469504"/>
            <a:ext cx="14757400" cy="16051213"/>
            <a:chOff x="14605000" y="15803561"/>
            <a:chExt cx="14757400" cy="16051213"/>
          </a:xfrm>
        </p:grpSpPr>
        <p:grpSp>
          <p:nvGrpSpPr>
            <p:cNvPr id="2" name="Group 1"/>
            <p:cNvGrpSpPr/>
            <p:nvPr/>
          </p:nvGrpSpPr>
          <p:grpSpPr>
            <a:xfrm>
              <a:off x="14605000" y="15803561"/>
              <a:ext cx="14757400" cy="16051213"/>
              <a:chOff x="14592300" y="13017500"/>
              <a:chExt cx="14757400" cy="16051213"/>
            </a:xfrm>
          </p:grpSpPr>
          <p:sp>
            <p:nvSpPr>
              <p:cNvPr id="3078" name="AutoShape 6"/>
              <p:cNvSpPr>
                <a:spLocks/>
              </p:cNvSpPr>
              <p:nvPr/>
            </p:nvSpPr>
            <p:spPr bwMode="auto">
              <a:xfrm>
                <a:off x="14605000" y="13017500"/>
                <a:ext cx="14744700" cy="8636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0595C"/>
                  </a:gs>
                  <a:gs pos="100000">
                    <a:srgbClr val="828282"/>
                  </a:gs>
                </a:gsLst>
                <a:lin ang="0"/>
              </a:gra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>
                <a:outerShdw blurRad="76200" algn="ctr" rotWithShape="0">
                  <a:srgbClr val="000000">
                    <a:alpha val="79999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l">
                  <a:defRPr/>
                </a:pPr>
                <a:r>
                  <a:rPr lang="en-US" sz="52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 pitchFamily="34" charset="0"/>
                    <a:cs typeface="Calibri" pitchFamily="34" charset="0"/>
                    <a:sym typeface="Calibri" pitchFamily="34" charset="0"/>
                  </a:rPr>
                  <a:t>  Experimental results</a:t>
                </a:r>
                <a:endParaRPr lang="en-US"/>
              </a:p>
            </p:txBody>
          </p:sp>
          <p:pic>
            <p:nvPicPr>
              <p:cNvPr id="3081" name="Picture 9" descr="droppedImage.png"/>
              <p:cNvPicPr>
                <a:picLocks noChangeAspect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14608175" y="15633700"/>
                <a:ext cx="14668500" cy="239395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:ln>
              <a:effectLst>
                <a:outerShdw blurRad="76200" algn="ctr" rotWithShape="0">
                  <a:srgbClr val="000000">
                    <a:alpha val="79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3" name="Picture 11" descr="droppedImage.png"/>
              <p:cNvPicPr>
                <a:picLocks noChangeAspect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14612938" y="21101050"/>
                <a:ext cx="7137400" cy="5340350"/>
              </a:xfrm>
              <a:prstGeom prst="rect">
                <a:avLst/>
              </a:prstGeom>
              <a:noFill/>
              <a:ln w="12700" cap="flat" cmpd="sng">
                <a:solidFill>
                  <a:schemeClr val="tx2">
                    <a:lumMod val="10000"/>
                  </a:schemeClr>
                </a:solidFill>
                <a:prstDash val="solid"/>
                <a:miter lim="0"/>
                <a:headEnd type="none" w="med" len="med"/>
                <a:tailEnd type="none" w="med" len="med"/>
              </a:ln>
              <a:effectLst>
                <a:outerShdw blurRad="76200" algn="ctr" rotWithShape="0">
                  <a:srgbClr val="000000">
                    <a:alpha val="79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3" name="AutoShape 20"/>
              <p:cNvSpPr>
                <a:spLocks/>
              </p:cNvSpPr>
              <p:nvPr/>
            </p:nvSpPr>
            <p:spPr bwMode="auto">
              <a:xfrm>
                <a:off x="14592300" y="14071600"/>
                <a:ext cx="14693900" cy="1193800"/>
              </a:xfrm>
              <a:custGeom>
                <a:avLst/>
                <a:gdLst>
                  <a:gd name="T0" fmla="*/ 7346950 w 21600"/>
                  <a:gd name="T1" fmla="*/ 596900 h 21600"/>
                  <a:gd name="T2" fmla="*/ 7346950 w 21600"/>
                  <a:gd name="T3" fmla="*/ 596900 h 21600"/>
                  <a:gd name="T4" fmla="*/ 7346950 w 21600"/>
                  <a:gd name="T5" fmla="*/ 596900 h 21600"/>
                  <a:gd name="T6" fmla="*/ 7346950 w 21600"/>
                  <a:gd name="T7" fmla="*/ 5969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ts val="700"/>
                  </a:spcBef>
                </a:pP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We compared the performance of PSRL to UCRL2 (an optimistic algorithm with similar regret bounds) on several MDP examples.</a:t>
                </a:r>
                <a:endParaRPr lang="en-US" dirty="0"/>
              </a:p>
            </p:txBody>
          </p:sp>
          <p:sp>
            <p:nvSpPr>
              <p:cNvPr id="2064" name="AutoShape 21"/>
              <p:cNvSpPr>
                <a:spLocks/>
              </p:cNvSpPr>
              <p:nvPr/>
            </p:nvSpPr>
            <p:spPr bwMode="auto">
              <a:xfrm>
                <a:off x="14592300" y="18161000"/>
                <a:ext cx="14693900" cy="2743200"/>
              </a:xfrm>
              <a:custGeom>
                <a:avLst/>
                <a:gdLst>
                  <a:gd name="T0" fmla="*/ 7346950 w 21600"/>
                  <a:gd name="T1" fmla="*/ 1371600 h 21600"/>
                  <a:gd name="T2" fmla="*/ 7346950 w 21600"/>
                  <a:gd name="T3" fmla="*/ 1371600 h 21600"/>
                  <a:gd name="T4" fmla="*/ 7346950 w 21600"/>
                  <a:gd name="T5" fmla="*/ 1371600 h 21600"/>
                  <a:gd name="T6" fmla="*/ 7346950 w 21600"/>
                  <a:gd name="T7" fmla="*/ 137160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</a:pPr>
                <a:r>
                  <a:rPr lang="en-US" sz="3600" i="1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We tested the algorithm on </a:t>
                </a:r>
                <a:r>
                  <a:rPr lang="en-US" sz="3600" i="1" dirty="0" err="1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RiverSwim</a:t>
                </a:r>
                <a:r>
                  <a:rPr lang="en-US" sz="3600" dirty="0">
                    <a:solidFill>
                      <a:schemeClr val="bg1">
                        <a:lumMod val="7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(an MDP designed to require efficient exploration) as well as </a:t>
                </a:r>
                <a:r>
                  <a:rPr lang="en-US" sz="3600" dirty="0">
                    <a:solidFill>
                      <a:schemeClr val="accent4">
                        <a:lumMod val="10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random MDPs.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</a:pP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We 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saw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that PSRL outperforms UCRL2 by large margins.</a:t>
                </a:r>
              </a:p>
              <a:p>
                <a:pPr algn="l">
                  <a:spcBef>
                    <a:spcPts val="1800"/>
                  </a:spcBef>
                  <a:buSzPct val="125000"/>
                  <a:buFontTx/>
                  <a:buChar char="•"/>
                </a:pP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PSRL learns quickly even with a </a:t>
                </a:r>
                <a:r>
                  <a:rPr lang="en-US" sz="3600" dirty="0" err="1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mis</a:t>
                </a:r>
                <a:r>
                  <a:rPr lang="en-US" sz="3600" dirty="0" smtClean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-specified </a:t>
                </a:r>
                <a:r>
                  <a:rPr lang="en-US" sz="3600" dirty="0">
                    <a:solidFill>
                      <a:srgbClr val="1F1F1F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prior.</a:t>
                </a:r>
                <a:endParaRPr lang="en-US" dirty="0"/>
              </a:p>
            </p:txBody>
          </p:sp>
          <p:pic>
            <p:nvPicPr>
              <p:cNvPr id="3109" name="Picture 37" descr="droppedImage.png"/>
              <p:cNvPicPr>
                <a:picLocks noChangeAspect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4617700" y="26973213"/>
                <a:ext cx="14695488" cy="20955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:ln>
              <a:effectLst>
                <a:outerShdw blurRad="76200" algn="ctr" rotWithShape="0">
                  <a:srgbClr val="000000">
                    <a:alpha val="79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U:\Downloads\psrlGraphShort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6302" y="23887111"/>
              <a:ext cx="7106098" cy="5340350"/>
            </a:xfrm>
            <a:prstGeom prst="rect">
              <a:avLst/>
            </a:prstGeom>
            <a:noFill/>
            <a:ln w="12700">
              <a:solidFill>
                <a:schemeClr val="tx2">
                  <a:lumMod val="1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FF0000"/>
      </a:dk2>
      <a:lt2>
        <a:srgbClr val="DCDEE0"/>
      </a:lt2>
      <a:accent1>
        <a:srgbClr val="0065C1"/>
      </a:accent1>
      <a:accent2>
        <a:srgbClr val="189B1A"/>
      </a:accent2>
      <a:accent3>
        <a:srgbClr val="FFAAAA"/>
      </a:accent3>
      <a:accent4>
        <a:srgbClr val="DADADA"/>
      </a:accent4>
      <a:accent5>
        <a:srgbClr val="AAB8DD"/>
      </a:accent5>
      <a:accent6>
        <a:srgbClr val="158C1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C1"/>
            </a:gs>
            <a:gs pos="100000">
              <a:srgbClr val="094593"/>
            </a:gs>
          </a:gsLst>
          <a:lin ang="5400000"/>
        </a:grad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>
          <a:outerShdw blurRad="76200" algn="ctr" rotWithShape="0">
            <a:srgbClr val="000000">
              <a:alpha val="79999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1981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C1"/>
            </a:gs>
            <a:gs pos="100000">
              <a:srgbClr val="094593"/>
            </a:gs>
          </a:gsLst>
          <a:lin ang="5400000"/>
        </a:grad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>
          <a:outerShdw blurRad="76200" algn="ctr" rotWithShape="0">
            <a:srgbClr val="000000">
              <a:alpha val="79999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1981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FFFFFF"/>
      </a:accent3>
      <a:accent4>
        <a:srgbClr val="000000"/>
      </a:accent4>
      <a:accent5>
        <a:srgbClr val="AAB8DD"/>
      </a:accent5>
      <a:accent6>
        <a:srgbClr val="158C1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703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36</cp:revision>
  <dcterms:modified xsi:type="dcterms:W3CDTF">2013-12-05T18:05:14Z</dcterms:modified>
</cp:coreProperties>
</file>