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3" r:id="rId4"/>
    <p:sldId id="272" r:id="rId5"/>
    <p:sldId id="266" r:id="rId6"/>
    <p:sldId id="265" r:id="rId7"/>
    <p:sldId id="263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11336"/>
    <a:srgbClr val="55117E"/>
    <a:srgbClr val="F0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ro-RO"/>
              <a:t>Total studenți români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5525344488189"/>
          <c:y val="0.44936715985684295"/>
          <c:w val="0.8525490895669291"/>
          <c:h val="0.4494514979422060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Utilizatori Meditoo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Procent studenti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</c:f>
              <c:numCache>
                <c:formatCode>General</c:formatCode>
                <c:ptCount val="1"/>
                <c:pt idx="0">
                  <c:v>0.90200000000000002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0-4C72-9DCB-5CACE0EDAF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studenți români rămași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Procent studenti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</c:f>
              <c:numCache>
                <c:formatCode>General</c:formatCode>
                <c:ptCount val="1"/>
                <c:pt idx="0">
                  <c:v>9.0079999999999991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0-4C72-9DCB-5CACE0EDAF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Procent studenti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Sheet1!$D$2:$D$5</c15:sqref>
                  </c15:fullRef>
                </c:ext>
              </c:extLst>
              <c:f>Sheet1!$D$2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FB10-4C72-9DCB-5CACE0EDAF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5566783"/>
        <c:axId val="125566367"/>
      </c:barChart>
      <c:catAx>
        <c:axId val="12556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66367"/>
        <c:crosses val="autoZero"/>
        <c:auto val="1"/>
        <c:lblAlgn val="ctr"/>
        <c:lblOffset val="100"/>
        <c:noMultiLvlLbl val="0"/>
      </c:catAx>
      <c:valAx>
        <c:axId val="12556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6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o-RO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â</a:t>
            </a: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 de des au fost mai utili </a:t>
            </a:r>
            <a:r>
              <a:rPr lang="fr-FR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colegii</a:t>
            </a: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</a:t>
            </a:r>
            <a:r>
              <a:rPr lang="ro-RO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â</a:t>
            </a: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 profesorii la </a:t>
            </a:r>
            <a:r>
              <a:rPr lang="fr-FR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explicarea</a:t>
            </a: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informa</a:t>
            </a:r>
            <a:r>
              <a:rPr lang="ro-RO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ț</a:t>
            </a:r>
            <a:r>
              <a:rPr lang="fr-FR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iilor</a:t>
            </a:r>
            <a:r>
              <a:rPr lang="fr-FR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c:rich>
      </c:tx>
      <c:layout>
        <c:manualLayout>
          <c:xMode val="edge"/>
          <c:yMode val="edge"/>
          <c:x val="5.1794118836658819E-2"/>
          <c:y val="3.115187582724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00" b="1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859-4569-A191-20ED6597921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859-4569-A191-20ED6597921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859-4569-A191-20ED6597921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Foarte des</c:v>
                </c:pt>
                <c:pt idx="1">
                  <c:v>Des</c:v>
                </c:pt>
                <c:pt idx="2">
                  <c:v>Rar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0.75</c:v>
                </c:pt>
                <c:pt idx="1">
                  <c:v>0.16700000000000001</c:v>
                </c:pt>
                <c:pt idx="2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59-4569-A191-20ED659792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497428443577591"/>
          <c:y val="0.38460429101685023"/>
          <c:w val="0.13610483193236847"/>
          <c:h val="0.1986188825596081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alpha val="0"/>
      </a:srgb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C1A-96B7-3BD9-76DF-4881E10EF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1AAE-D8FF-982A-EE5B-6FA0BF51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1381-945C-5F37-1591-894B7148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624D-C803-C2F0-A2F3-8F06D7CF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9E5-4A25-CDE8-743B-F766A5EB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9FD-86B0-91E9-A77C-F1735984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D29-D083-7AFE-7A9D-7748B758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621A-3D30-29E1-152F-640462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4C9B-668E-2574-7793-914356BA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136F-8BD3-9F70-7DB7-16935004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0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E2A37-6C95-E23C-DD69-FB60E526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A3417-9FF0-B2DF-8830-A45334AA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AF7C-CD62-2056-B7E5-F7D10D09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1311-1EE4-2295-5B96-DF5D28FD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530E-E103-4630-80BF-9DBB146B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BD2C-48F3-FCF2-D64D-3A3D0A6C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6EF3-7770-00F6-CF71-727F7DBE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A015-624B-5EC3-AD41-8739FDA2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BCA0-BB4A-229C-2B09-E832D717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0FE5-8C5C-6B58-848A-8BE8EA6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9A1D-7BF0-07E9-2612-EFFF5EA4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DDC4-B761-5145-A7CE-2DD2F98C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BA8F-F8B5-47EE-5C42-1409FA17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14E6-F3EE-12B9-1A6A-744FF04C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3E3B-06D2-86DC-9791-13459C4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8D0D-C90A-C57A-F06F-33FF7031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64D8-B494-B476-1B37-FA8C5C0CE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7135-7B6F-5A9C-6760-4A77C93B5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BC4A-D388-1D6C-85DE-A359F0A5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287B-349F-9C66-3763-59B60528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0E02-3B8C-1255-12B8-778BA464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17C-148C-AADD-4E64-D47270C1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95AC-261B-F2D7-B2C8-B5892C5E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DC46B-68AB-2260-DC88-A520091EB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B03DA-C0C4-B124-5FB8-F18C767E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18B-B78E-AA3F-C47D-5490DECE0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6BD60-5F8E-4E20-790A-A51B79D7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C15-00C1-7E85-0A43-B3E01FF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3EE8F-846F-07B6-743D-0284FC06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DD79-D95D-C87F-78BB-0CB9CD2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4389-5CE4-1D34-F803-0E1F4AE6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F4B60-A6FA-7DBD-0E37-306CC87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78C4B-2F59-1ACC-0111-B8C039FD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CB395-1BEA-38A3-CCBE-E377A169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45217-B7E3-DC23-2FD9-28BF1E21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B23CF-C5B5-D1CA-E677-D60EEECB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140F-D36C-F382-FB25-40DB57A7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9717-6634-C6EA-609A-EFE5957E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7D0-F618-AC62-3033-6E305D65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C225-5DAC-0405-C443-FE3065E3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FE0B-C291-7EFA-F08D-EF4980D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9071-82B8-0796-30B1-8A9DC99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1908-ABDF-7104-BD19-A837088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5C45-25AA-B3FD-88F5-DCCCD4D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B561-6A75-293A-CDDC-728E8A31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1AA8-FA8B-6A22-5704-A29512B7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E7A6-2909-F5D4-63D3-6E0FD2F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1014-0381-F551-5AAE-813D769C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279A-B271-5950-137E-288B8DCE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9FB7-3E7F-C765-6F04-D5836B32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B542-F45C-4721-6223-A8DC66945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0204-13D8-43E7-9C4D-F4DCBE7C35B6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4C15-56A2-10E1-EAD7-0621FBC6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AAD2-36E5-475F-57CB-F73E261B4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235E-4CD0-4A0D-989B-0F4B2E9D3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8.svg"/><Relationship Id="rId4" Type="http://schemas.openxmlformats.org/officeDocument/2006/relationships/image" Target="../media/image26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3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8.svg"/><Relationship Id="rId5" Type="http://schemas.openxmlformats.org/officeDocument/2006/relationships/image" Target="../media/image28.sv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1765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E7480A-C9B9-81B3-28AB-4AC80C49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5" y="1259645"/>
            <a:ext cx="10250750" cy="357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4EBC8-2BF7-1814-8B66-5F1383CC3B2F}"/>
              </a:ext>
            </a:extLst>
          </p:cNvPr>
          <p:cNvSpPr txBox="1"/>
          <p:nvPr/>
        </p:nvSpPr>
        <p:spPr>
          <a:xfrm>
            <a:off x="1640936" y="3926150"/>
            <a:ext cx="581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“OnlyFans” </a:t>
            </a:r>
            <a:r>
              <a:rPr lang="ro-RO" sz="3200" b="1" dirty="0">
                <a:solidFill>
                  <a:schemeClr val="bg1"/>
                </a:solidFill>
              </a:rPr>
              <a:t>pentru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ro-RO" sz="3200" b="1" dirty="0">
                <a:solidFill>
                  <a:schemeClr val="bg1"/>
                </a:solidFill>
              </a:rPr>
              <a:t>studenți</a:t>
            </a:r>
          </a:p>
        </p:txBody>
      </p:sp>
    </p:spTree>
    <p:extLst>
      <p:ext uri="{BB962C8B-B14F-4D97-AF65-F5344CB8AC3E}">
        <p14:creationId xmlns:p14="http://schemas.microsoft.com/office/powerpoint/2010/main" val="263816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3C3A397-AFAB-A287-E847-CDEA9435D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666011"/>
              </p:ext>
            </p:extLst>
          </p:nvPr>
        </p:nvGraphicFramePr>
        <p:xfrm>
          <a:off x="2201955" y="1584200"/>
          <a:ext cx="7788085" cy="47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2B5733-184E-63C6-BF9A-268447A60846}"/>
              </a:ext>
            </a:extLst>
          </p:cNvPr>
          <p:cNvSpPr txBox="1"/>
          <p:nvPr/>
        </p:nvSpPr>
        <p:spPr>
          <a:xfrm>
            <a:off x="3895726" y="650422"/>
            <a:ext cx="403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VALIDAREA SOLUȚIEI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4476-270F-D29B-9614-C85B00BA9157}"/>
              </a:ext>
            </a:extLst>
          </p:cNvPr>
          <p:cNvSpPr txBox="1"/>
          <p:nvPr/>
        </p:nvSpPr>
        <p:spPr>
          <a:xfrm>
            <a:off x="476250" y="776302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ÎNREGISTREAZĂ-TE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2342B-A1A4-0F56-D1FA-0B622E5D2AF3}"/>
              </a:ext>
            </a:extLst>
          </p:cNvPr>
          <p:cNvSpPr txBox="1"/>
          <p:nvPr/>
        </p:nvSpPr>
        <p:spPr>
          <a:xfrm>
            <a:off x="2552700" y="885762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CAUTĂ / OFERĂ MEDITAȚII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1F959-8BE1-EAFA-6C30-84821BE11E70}"/>
              </a:ext>
            </a:extLst>
          </p:cNvPr>
          <p:cNvSpPr txBox="1"/>
          <p:nvPr/>
        </p:nvSpPr>
        <p:spPr>
          <a:xfrm>
            <a:off x="5219700" y="995222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ÎNVAȚĂ ALĂTURI DE NOI 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Graphic 13" descr="Business Growth with solid fill">
            <a:extLst>
              <a:ext uri="{FF2B5EF4-FFF2-40B4-BE49-F238E27FC236}">
                <a16:creationId xmlns:a16="http://schemas.microsoft.com/office/drawing/2014/main" id="{6A6E4689-947A-230B-0300-6F8B9BD9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1150" y="8223292"/>
            <a:ext cx="1638000" cy="1638000"/>
          </a:xfrm>
          <a:prstGeom prst="rect">
            <a:avLst/>
          </a:prstGeom>
        </p:spPr>
      </p:pic>
      <p:pic>
        <p:nvPicPr>
          <p:cNvPr id="15" name="Graphic 14" descr="Marketing with solid fill">
            <a:extLst>
              <a:ext uri="{FF2B5EF4-FFF2-40B4-BE49-F238E27FC236}">
                <a16:creationId xmlns:a16="http://schemas.microsoft.com/office/drawing/2014/main" id="{F9FA1884-6E42-0A79-720E-81B3164DB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5675" y="7905126"/>
            <a:ext cx="914400" cy="914400"/>
          </a:xfrm>
          <a:prstGeom prst="rect">
            <a:avLst/>
          </a:prstGeom>
        </p:spPr>
      </p:pic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29C0959D-F48E-47D8-D5CF-04CA509E3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625" y="6848625"/>
            <a:ext cx="914400" cy="914400"/>
          </a:xfrm>
          <a:prstGeom prst="rect">
            <a:avLst/>
          </a:prstGeom>
        </p:spPr>
      </p:pic>
      <p:pic>
        <p:nvPicPr>
          <p:cNvPr id="17" name="Graphic 16" descr="Group brainstorm with solid fill">
            <a:extLst>
              <a:ext uri="{FF2B5EF4-FFF2-40B4-BE49-F238E27FC236}">
                <a16:creationId xmlns:a16="http://schemas.microsoft.com/office/drawing/2014/main" id="{C988ED69-C76B-D262-A57C-F45399DEC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8953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A296C-7457-77C2-30EE-AF1EFCB65144}"/>
              </a:ext>
            </a:extLst>
          </p:cNvPr>
          <p:cNvSpPr txBox="1"/>
          <p:nvPr/>
        </p:nvSpPr>
        <p:spPr>
          <a:xfrm>
            <a:off x="3209023" y="512906"/>
            <a:ext cx="577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SUNT O SERIE DE PAȘI SIMPLI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3B290-FE04-3913-9440-CB19806F78D5}"/>
              </a:ext>
            </a:extLst>
          </p:cNvPr>
          <p:cNvSpPr txBox="1"/>
          <p:nvPr/>
        </p:nvSpPr>
        <p:spPr>
          <a:xfrm>
            <a:off x="695325" y="2776134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ÎNREGISTREAZĂ-TE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FC401-61C7-3C24-EBD2-B2C349006891}"/>
              </a:ext>
            </a:extLst>
          </p:cNvPr>
          <p:cNvSpPr txBox="1"/>
          <p:nvPr/>
        </p:nvSpPr>
        <p:spPr>
          <a:xfrm>
            <a:off x="2771775" y="387073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CAUTĂ / OFERĂ MEDITAȚII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846C3-07B7-05D9-50BD-539C50495922}"/>
              </a:ext>
            </a:extLst>
          </p:cNvPr>
          <p:cNvSpPr txBox="1"/>
          <p:nvPr/>
        </p:nvSpPr>
        <p:spPr>
          <a:xfrm>
            <a:off x="5438775" y="4965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ÎNVAȚĂ ALĂTURI DE NOI 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Business Growth with solid fill">
            <a:extLst>
              <a:ext uri="{FF2B5EF4-FFF2-40B4-BE49-F238E27FC236}">
                <a16:creationId xmlns:a16="http://schemas.microsoft.com/office/drawing/2014/main" id="{CB5DC5BC-E936-9EBA-0EE1-14CEEBEB8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0225" y="3236401"/>
            <a:ext cx="1638000" cy="1638000"/>
          </a:xfrm>
          <a:prstGeom prst="rect">
            <a:avLst/>
          </a:prstGeom>
        </p:spPr>
      </p:pic>
      <p:pic>
        <p:nvPicPr>
          <p:cNvPr id="9" name="Graphic 8" descr="Marketing with solid fill">
            <a:extLst>
              <a:ext uri="{FF2B5EF4-FFF2-40B4-BE49-F238E27FC236}">
                <a16:creationId xmlns:a16="http://schemas.microsoft.com/office/drawing/2014/main" id="{CF8F5DF3-8857-3FFD-564E-9BE5FACFD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0" y="2918235"/>
            <a:ext cx="914400" cy="914400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2E27A703-4335-82FE-FA78-8108D8E91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838" y="1593665"/>
            <a:ext cx="914400" cy="914400"/>
          </a:xfrm>
          <a:prstGeom prst="rect">
            <a:avLst/>
          </a:prstGeom>
        </p:spPr>
      </p:pic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D243812B-1FDE-0892-5D14-D0EC69C04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8700" y="1861734"/>
            <a:ext cx="914400" cy="914400"/>
          </a:xfrm>
          <a:prstGeom prst="rect">
            <a:avLst/>
          </a:prstGeom>
        </p:spPr>
      </p:pic>
      <p:pic>
        <p:nvPicPr>
          <p:cNvPr id="15" name="Graphic 14" descr="Group brainstorm with solid fill">
            <a:extLst>
              <a:ext uri="{FF2B5EF4-FFF2-40B4-BE49-F238E27FC236}">
                <a16:creationId xmlns:a16="http://schemas.microsoft.com/office/drawing/2014/main" id="{5186A152-D842-3B58-3C37-E86E93608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5075" y="3966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6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61F02-7DD8-DE59-5237-E518F005DFF2}"/>
              </a:ext>
            </a:extLst>
          </p:cNvPr>
          <p:cNvSpPr txBox="1"/>
          <p:nvPr/>
        </p:nvSpPr>
        <p:spPr>
          <a:xfrm>
            <a:off x="2951018" y="757382"/>
            <a:ext cx="628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CE NE PROPUNEM SĂ VINDEM ?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632DE-4349-3664-BB20-81A258347A81}"/>
              </a:ext>
            </a:extLst>
          </p:cNvPr>
          <p:cNvSpPr txBox="1"/>
          <p:nvPr/>
        </p:nvSpPr>
        <p:spPr>
          <a:xfrm>
            <a:off x="489526" y="2967335"/>
            <a:ext cx="578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LEGATURA DINTRE MEDITATOR SI STUDENT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9D8E4-134F-4F1B-8BEA-3F94622307AE}"/>
              </a:ext>
            </a:extLst>
          </p:cNvPr>
          <p:cNvSpPr txBox="1"/>
          <p:nvPr/>
        </p:nvSpPr>
        <p:spPr>
          <a:xfrm>
            <a:off x="4308763" y="4992622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SE PERCEPE UN COMISION DE 20% DIN ABONAMENTUL ALES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B13A1E98-5BAD-57B7-4C78-9E3F17C2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8690" y="1828693"/>
            <a:ext cx="914400" cy="914400"/>
          </a:xfrm>
          <a:prstGeom prst="rect">
            <a:avLst/>
          </a:prstGeom>
        </p:spPr>
      </p:pic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0ABBECF4-7E61-D323-FAEE-E4021AD92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1890" y="37536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29B37-A096-D720-D619-F1183BC8FFDF}"/>
              </a:ext>
            </a:extLst>
          </p:cNvPr>
          <p:cNvSpPr txBox="1"/>
          <p:nvPr/>
        </p:nvSpPr>
        <p:spPr>
          <a:xfrm>
            <a:off x="1671782" y="1062182"/>
            <a:ext cx="884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CUM PLANUIM SĂ NE FACEM CUNOSCUȚI ?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5E068-576B-AEDA-9841-4B99A61716C9}"/>
              </a:ext>
            </a:extLst>
          </p:cNvPr>
          <p:cNvSpPr txBox="1"/>
          <p:nvPr/>
        </p:nvSpPr>
        <p:spPr>
          <a:xfrm>
            <a:off x="1671782" y="3244334"/>
            <a:ext cx="49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chemeClr val="bg1"/>
                </a:solidFill>
              </a:rPr>
              <a:t>PRIN INTERMEDIUL REȚELELOR DE SOCIALIZARE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E5BF-9311-41F2-4E7B-760232A5C17A}"/>
              </a:ext>
            </a:extLst>
          </p:cNvPr>
          <p:cNvSpPr txBox="1"/>
          <p:nvPr/>
        </p:nvSpPr>
        <p:spPr>
          <a:xfrm>
            <a:off x="5878945" y="5172792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chemeClr val="bg1"/>
                </a:solidFill>
              </a:rPr>
              <a:t>PRIN PARTENERIATE CU ȘCOLI ȘI FACULTĂȚI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Earth globe: Africa and Europe with solid fill">
            <a:extLst>
              <a:ext uri="{FF2B5EF4-FFF2-40B4-BE49-F238E27FC236}">
                <a16:creationId xmlns:a16="http://schemas.microsoft.com/office/drawing/2014/main" id="{3981E6A0-015F-3F4D-EDEA-80A1E254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327" y="2200625"/>
            <a:ext cx="914400" cy="914400"/>
          </a:xfrm>
          <a:prstGeom prst="rect">
            <a:avLst/>
          </a:prstGeom>
        </p:spPr>
      </p:pic>
      <p:pic>
        <p:nvPicPr>
          <p:cNvPr id="8" name="Graphic 7" descr="Schoolhouse with solid fill">
            <a:extLst>
              <a:ext uri="{FF2B5EF4-FFF2-40B4-BE49-F238E27FC236}">
                <a16:creationId xmlns:a16="http://schemas.microsoft.com/office/drawing/2014/main" id="{079DE083-C2CF-805F-21D9-661409707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436" y="413360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97867-8DBD-3324-CFA3-4F029D37BED5}"/>
              </a:ext>
            </a:extLst>
          </p:cNvPr>
          <p:cNvSpPr txBox="1"/>
          <p:nvPr/>
        </p:nvSpPr>
        <p:spPr>
          <a:xfrm>
            <a:off x="2452254" y="3725311"/>
            <a:ext cx="325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</a:rPr>
              <a:t>PRIN GIVEAWAY-URI CU MEDITAȚII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3C16F-030F-AA32-AA58-303EDC2CD629}"/>
              </a:ext>
            </a:extLst>
          </p:cNvPr>
          <p:cNvSpPr txBox="1"/>
          <p:nvPr/>
        </p:nvSpPr>
        <p:spPr>
          <a:xfrm>
            <a:off x="6437745" y="5534208"/>
            <a:ext cx="319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chemeClr val="bg1"/>
                </a:solidFill>
              </a:rPr>
              <a:t>PRIN RECOMPENSAREA STUDENȚILOR</a:t>
            </a:r>
          </a:p>
          <a:p>
            <a:pPr algn="ctr"/>
            <a:r>
              <a:rPr lang="ro-RO" sz="1400" dirty="0">
                <a:solidFill>
                  <a:schemeClr val="bg1"/>
                </a:solidFill>
              </a:rPr>
              <a:t>CARE OFERĂ MEDITAȚII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8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67C02-01F1-C183-7770-F482DCEC7764}"/>
              </a:ext>
            </a:extLst>
          </p:cNvPr>
          <p:cNvSpPr txBox="1"/>
          <p:nvPr/>
        </p:nvSpPr>
        <p:spPr>
          <a:xfrm>
            <a:off x="4366491" y="895927"/>
            <a:ext cx="34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ECHIPA NOASTRĂ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9959A-FAB4-365B-48C6-CF8C3219CC60}"/>
              </a:ext>
            </a:extLst>
          </p:cNvPr>
          <p:cNvSpPr txBox="1"/>
          <p:nvPr/>
        </p:nvSpPr>
        <p:spPr>
          <a:xfrm>
            <a:off x="4486564" y="3538264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MUREȘAN ANDREI - IOAN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5EB65-18D1-FC91-22BF-E1D425D73560}"/>
              </a:ext>
            </a:extLst>
          </p:cNvPr>
          <p:cNvSpPr txBox="1"/>
          <p:nvPr/>
        </p:nvSpPr>
        <p:spPr>
          <a:xfrm>
            <a:off x="1182256" y="5182276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TUDORACHE IOAN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E4F54-39B7-8857-09F5-28450CEFA955}"/>
              </a:ext>
            </a:extLst>
          </p:cNvPr>
          <p:cNvSpPr txBox="1"/>
          <p:nvPr/>
        </p:nvSpPr>
        <p:spPr>
          <a:xfrm>
            <a:off x="1182256" y="2272207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BLEZU IOSIF - CONSTANTIN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7B91-AC01-0EA6-EE4C-179D3C6DB956}"/>
              </a:ext>
            </a:extLst>
          </p:cNvPr>
          <p:cNvSpPr txBox="1"/>
          <p:nvPr/>
        </p:nvSpPr>
        <p:spPr>
          <a:xfrm>
            <a:off x="8121073" y="2272207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STOICA SERGIU - GABRIEL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B399E-282A-83B2-CC6E-3DA32607E4B7}"/>
              </a:ext>
            </a:extLst>
          </p:cNvPr>
          <p:cNvSpPr txBox="1"/>
          <p:nvPr/>
        </p:nvSpPr>
        <p:spPr>
          <a:xfrm>
            <a:off x="7825509" y="5173654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ALEXANDRESCU ȘTEFAN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1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67C02-01F1-C183-7770-F482DCEC7764}"/>
              </a:ext>
            </a:extLst>
          </p:cNvPr>
          <p:cNvSpPr txBox="1"/>
          <p:nvPr/>
        </p:nvSpPr>
        <p:spPr>
          <a:xfrm>
            <a:off x="5060373" y="812800"/>
            <a:ext cx="207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CONTACT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82F6-C6B5-A56D-B598-3C381596CB20}"/>
              </a:ext>
            </a:extLst>
          </p:cNvPr>
          <p:cNvSpPr txBox="1"/>
          <p:nvPr/>
        </p:nvSpPr>
        <p:spPr>
          <a:xfrm>
            <a:off x="1357744" y="2336800"/>
            <a:ext cx="4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EMAIL : sergiu-stoica@cnglsibiu.ro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780BE-93F0-ADDD-1B09-EF3DC734B347}"/>
              </a:ext>
            </a:extLst>
          </p:cNvPr>
          <p:cNvSpPr txBox="1"/>
          <p:nvPr/>
        </p:nvSpPr>
        <p:spPr>
          <a:xfrm>
            <a:off x="1357744" y="4151869"/>
            <a:ext cx="4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TELEFON : 0776543387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9224F573-6C81-5D04-11B8-96F38670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44" y="2064266"/>
            <a:ext cx="914400" cy="914400"/>
          </a:xfrm>
          <a:prstGeom prst="rect">
            <a:avLst/>
          </a:prstGeom>
        </p:spPr>
      </p:pic>
      <p:pic>
        <p:nvPicPr>
          <p:cNvPr id="13" name="Graphic 12" descr="Speaker phone with solid fill">
            <a:extLst>
              <a:ext uri="{FF2B5EF4-FFF2-40B4-BE49-F238E27FC236}">
                <a16:creationId xmlns:a16="http://schemas.microsoft.com/office/drawing/2014/main" id="{D4B802B3-4848-D8D0-57A9-EA361898F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073" y="3879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1765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DAC83-F15E-265E-C664-A1B1D65E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6" y="87745"/>
            <a:ext cx="10048888" cy="66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9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1765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83307-0A12-0BF6-8BC3-4B76B37E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7" y="2123820"/>
            <a:ext cx="3916520" cy="261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D0F21-B6DC-57AF-9E76-04450A8E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1569638"/>
            <a:ext cx="2992582" cy="371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3065F-A182-41CC-2D10-0288A1112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83" y="2124180"/>
            <a:ext cx="3994898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0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1765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708C6-EB55-A9F5-5C76-56D470340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73" y="568036"/>
            <a:ext cx="9094454" cy="57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0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1765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ADFF1-3411-139E-CDB2-A716109B9FA5}"/>
              </a:ext>
            </a:extLst>
          </p:cNvPr>
          <p:cNvSpPr txBox="1"/>
          <p:nvPr/>
        </p:nvSpPr>
        <p:spPr>
          <a:xfrm>
            <a:off x="3850664" y="539586"/>
            <a:ext cx="448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POVESTEA NOASTR</a:t>
            </a:r>
            <a:r>
              <a:rPr lang="ro-RO" sz="3600" dirty="0">
                <a:solidFill>
                  <a:schemeClr val="bg1"/>
                </a:solidFill>
              </a:rPr>
              <a:t>Ă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FB621-8C8A-185F-B786-519EDC239926}"/>
              </a:ext>
            </a:extLst>
          </p:cNvPr>
          <p:cNvSpPr txBox="1"/>
          <p:nvPr/>
        </p:nvSpPr>
        <p:spPr>
          <a:xfrm>
            <a:off x="0" y="2276475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Suntem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echip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>
                <a:solidFill>
                  <a:schemeClr val="bg1"/>
                </a:solidFill>
              </a:rPr>
              <a:t> format</a:t>
            </a:r>
            <a:r>
              <a:rPr lang="ro-RO" sz="2000" dirty="0">
                <a:solidFill>
                  <a:schemeClr val="bg1"/>
                </a:solidFill>
              </a:rPr>
              <a:t>ă </a:t>
            </a:r>
            <a:r>
              <a:rPr lang="en-US" sz="2000" dirty="0">
                <a:solidFill>
                  <a:schemeClr val="bg1"/>
                </a:solidFill>
              </a:rPr>
              <a:t>din 5 </a:t>
            </a:r>
            <a:r>
              <a:rPr lang="en-US" sz="2000" dirty="0" err="1">
                <a:solidFill>
                  <a:schemeClr val="bg1"/>
                </a:solidFill>
              </a:rPr>
              <a:t>studen</a:t>
            </a:r>
            <a:r>
              <a:rPr lang="ro-RO" sz="2000" dirty="0">
                <a:solidFill>
                  <a:schemeClr val="bg1"/>
                </a:solidFill>
              </a:rPr>
              <a:t>ț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care s-au s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 err="1">
                <a:solidFill>
                  <a:schemeClr val="bg1"/>
                </a:solidFill>
              </a:rPr>
              <a:t>turat</a:t>
            </a:r>
            <a:r>
              <a:rPr lang="en-US" sz="2000" dirty="0">
                <a:solidFill>
                  <a:schemeClr val="bg1"/>
                </a:solidFill>
              </a:rPr>
              <a:t> de “</a:t>
            </a:r>
            <a:r>
              <a:rPr lang="en-US" sz="2000" dirty="0" err="1">
                <a:solidFill>
                  <a:schemeClr val="bg1"/>
                </a:solidFill>
              </a:rPr>
              <a:t>avioanele</a:t>
            </a:r>
            <a:r>
              <a:rPr lang="en-US" sz="2000" dirty="0">
                <a:solidFill>
                  <a:schemeClr val="bg1"/>
                </a:solidFill>
              </a:rPr>
              <a:t>” de la </a:t>
            </a:r>
            <a:r>
              <a:rPr lang="en-US" sz="2000" dirty="0" err="1">
                <a:solidFill>
                  <a:schemeClr val="bg1"/>
                </a:solidFill>
              </a:rPr>
              <a:t>cursuri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Scopul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nostru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rezum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ro-RO" sz="2000" dirty="0">
                <a:solidFill>
                  <a:schemeClr val="bg1"/>
                </a:solidFill>
              </a:rPr>
              <a:t>î</a:t>
            </a:r>
            <a:r>
              <a:rPr lang="en-US" sz="2000" dirty="0" err="1">
                <a:solidFill>
                  <a:schemeClr val="bg1"/>
                </a:solidFill>
              </a:rPr>
              <a:t>ndrumarea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studen</a:t>
            </a:r>
            <a:r>
              <a:rPr lang="ro-RO" sz="2000" dirty="0">
                <a:solidFill>
                  <a:schemeClr val="bg1"/>
                </a:solidFill>
              </a:rPr>
              <a:t>ț</a:t>
            </a:r>
            <a:r>
              <a:rPr lang="en-US" sz="2000" dirty="0" err="1">
                <a:solidFill>
                  <a:schemeClr val="bg1"/>
                </a:solidFill>
              </a:rPr>
              <a:t>ilor</a:t>
            </a:r>
            <a:r>
              <a:rPr lang="en-US" sz="2000" dirty="0">
                <a:solidFill>
                  <a:schemeClr val="bg1"/>
                </a:solidFill>
              </a:rPr>
              <a:t> c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 err="1">
                <a:solidFill>
                  <a:schemeClr val="bg1"/>
                </a:solidFill>
              </a:rPr>
              <a:t>tre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ro-RO" sz="2000" dirty="0">
                <a:solidFill>
                  <a:schemeClr val="bg1"/>
                </a:solidFill>
              </a:rPr>
              <a:t>î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ro-RO" sz="2000" dirty="0">
                <a:solidFill>
                  <a:schemeClr val="bg1"/>
                </a:solidFill>
              </a:rPr>
              <a:t>ț</a:t>
            </a:r>
            <a:r>
              <a:rPr lang="en-US" sz="2000" dirty="0" err="1">
                <a:solidFill>
                  <a:schemeClr val="bg1"/>
                </a:solidFill>
              </a:rPr>
              <a:t>elegere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bun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informa</a:t>
            </a:r>
            <a:r>
              <a:rPr lang="ro-RO" sz="2000" dirty="0">
                <a:solidFill>
                  <a:schemeClr val="bg1"/>
                </a:solidFill>
              </a:rPr>
              <a:t>ț</a:t>
            </a:r>
            <a:r>
              <a:rPr lang="en-US" sz="2000" dirty="0" err="1">
                <a:solidFill>
                  <a:schemeClr val="bg1"/>
                </a:solidFill>
              </a:rPr>
              <a:t>iilor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primite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facultate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Ideea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ro-RO" sz="2000" dirty="0">
                <a:solidFill>
                  <a:schemeClr val="bg1"/>
                </a:solidFill>
              </a:rPr>
              <a:t>ș</a:t>
            </a:r>
            <a:r>
              <a:rPr lang="en-US" sz="2000" dirty="0" err="1">
                <a:solidFill>
                  <a:schemeClr val="bg1"/>
                </a:solidFill>
              </a:rPr>
              <a:t>tere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o-RO" sz="2000" dirty="0">
                <a:solidFill>
                  <a:schemeClr val="bg1"/>
                </a:solidFill>
              </a:rPr>
              <a:t>î</a:t>
            </a:r>
            <a:r>
              <a:rPr lang="en-US" sz="2000" dirty="0">
                <a:solidFill>
                  <a:schemeClr val="bg1"/>
                </a:solidFill>
              </a:rPr>
              <a:t>n camera de c</a:t>
            </a:r>
            <a:r>
              <a:rPr lang="ro-RO" sz="2000" dirty="0">
                <a:solidFill>
                  <a:schemeClr val="bg1"/>
                </a:solidFill>
              </a:rPr>
              <a:t>ă</a:t>
            </a:r>
            <a:r>
              <a:rPr lang="en-US" sz="2000" dirty="0">
                <a:solidFill>
                  <a:schemeClr val="bg1"/>
                </a:solidFill>
              </a:rPr>
              <a:t>min </a:t>
            </a:r>
            <a:r>
              <a:rPr lang="en-US" sz="2000" dirty="0" err="1">
                <a:solidFill>
                  <a:schemeClr val="bg1"/>
                </a:solidFill>
              </a:rPr>
              <a:t>dupa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nop</a:t>
            </a:r>
            <a:r>
              <a:rPr lang="ro-RO" sz="2000" dirty="0">
                <a:solidFill>
                  <a:schemeClr val="bg1"/>
                </a:solidFill>
              </a:rPr>
              <a:t>ț</a:t>
            </a:r>
            <a:r>
              <a:rPr lang="en-US" sz="2000" dirty="0" err="1">
                <a:solidFill>
                  <a:schemeClr val="bg1"/>
                </a:solidFill>
              </a:rPr>
              <a:t>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nesf</a:t>
            </a:r>
            <a:r>
              <a:rPr lang="ro-RO" sz="2000" dirty="0">
                <a:solidFill>
                  <a:schemeClr val="bg1"/>
                </a:solidFill>
              </a:rPr>
              <a:t>â</a:t>
            </a:r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ro-RO" sz="2000" dirty="0">
                <a:solidFill>
                  <a:schemeClr val="bg1"/>
                </a:solidFill>
              </a:rPr>
              <a:t>ș</a:t>
            </a:r>
            <a:r>
              <a:rPr lang="en-US" sz="2000" dirty="0" err="1">
                <a:solidFill>
                  <a:schemeClr val="bg1"/>
                </a:solidFill>
              </a:rPr>
              <a:t>ite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o-RO" sz="2000" dirty="0">
                <a:solidFill>
                  <a:schemeClr val="bg1"/>
                </a:solidFill>
              </a:rPr>
              <a:t>î</a:t>
            </a:r>
            <a:r>
              <a:rPr lang="en-US" sz="2000" dirty="0">
                <a:solidFill>
                  <a:schemeClr val="bg1"/>
                </a:solidFill>
              </a:rPr>
              <a:t>n care </a:t>
            </a:r>
            <a:r>
              <a:rPr lang="ro-RO" sz="2000" dirty="0">
                <a:solidFill>
                  <a:schemeClr val="bg1"/>
                </a:solidFill>
              </a:rPr>
              <a:t>î</a:t>
            </a:r>
            <a:r>
              <a:rPr lang="en-US" sz="2000" dirty="0" err="1">
                <a:solidFill>
                  <a:schemeClr val="bg1"/>
                </a:solidFill>
              </a:rPr>
              <a:t>nv</a:t>
            </a:r>
            <a:r>
              <a:rPr lang="ro-RO" sz="2000" dirty="0">
                <a:solidFill>
                  <a:schemeClr val="bg1"/>
                </a:solidFill>
              </a:rPr>
              <a:t>ăț</a:t>
            </a:r>
            <a:r>
              <a:rPr lang="en-US" sz="2000" dirty="0">
                <a:solidFill>
                  <a:schemeClr val="bg1"/>
                </a:solidFill>
              </a:rPr>
              <a:t>am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examene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Graphic 4" descr="Group brainstorm with solid fill">
            <a:extLst>
              <a:ext uri="{FF2B5EF4-FFF2-40B4-BE49-F238E27FC236}">
                <a16:creationId xmlns:a16="http://schemas.microsoft.com/office/drawing/2014/main" id="{69E418CB-2CF3-579D-DBE7-DFA917A6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7484" y="4733484"/>
            <a:ext cx="2124516" cy="2124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8BA70-1CC7-B553-BD01-E4BE2B0E6DDE}"/>
              </a:ext>
            </a:extLst>
          </p:cNvPr>
          <p:cNvSpPr txBox="1"/>
          <p:nvPr/>
        </p:nvSpPr>
        <p:spPr>
          <a:xfrm>
            <a:off x="478517" y="8038752"/>
            <a:ext cx="337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CLARIT</a:t>
            </a:r>
            <a:r>
              <a:rPr lang="ro-RO" dirty="0">
                <a:solidFill>
                  <a:schemeClr val="bg1"/>
                </a:solidFill>
              </a:rPr>
              <a:t>ĂȚ</a:t>
            </a:r>
            <a:r>
              <a:rPr lang="en-US" dirty="0">
                <a:solidFill>
                  <a:schemeClr val="bg1"/>
                </a:solidFill>
              </a:rPr>
              <a:t>II INFORMA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IILOR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5BE69-BE0D-1102-DE47-5097CB59002A}"/>
              </a:ext>
            </a:extLst>
          </p:cNvPr>
          <p:cNvSpPr txBox="1"/>
          <p:nvPr/>
        </p:nvSpPr>
        <p:spPr>
          <a:xfrm>
            <a:off x="533397" y="8420893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Unii p</a:t>
            </a:r>
            <a:r>
              <a:rPr lang="en-US" dirty="0" err="1">
                <a:solidFill>
                  <a:schemeClr val="bg1"/>
                </a:solidFill>
              </a:rPr>
              <a:t>rofesori</a:t>
            </a:r>
            <a:r>
              <a:rPr lang="en-US" dirty="0">
                <a:solidFill>
                  <a:schemeClr val="bg1"/>
                </a:solidFill>
              </a:rPr>
              <a:t> nu </a:t>
            </a:r>
            <a:r>
              <a:rPr lang="ro-RO" dirty="0">
                <a:solidFill>
                  <a:schemeClr val="bg1"/>
                </a:solidFill>
              </a:rPr>
              <a:t>îș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transpun</a:t>
            </a:r>
            <a:r>
              <a:rPr lang="en-US" dirty="0">
                <a:solidFill>
                  <a:schemeClr val="bg1"/>
                </a:solidFill>
              </a:rPr>
              <a:t> bine </a:t>
            </a:r>
            <a:r>
              <a:rPr lang="en-US" dirty="0" err="1">
                <a:solidFill>
                  <a:schemeClr val="bg1"/>
                </a:solidFill>
              </a:rPr>
              <a:t>ideile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raphic 7" descr="Classroom with solid fill">
            <a:extLst>
              <a:ext uri="{FF2B5EF4-FFF2-40B4-BE49-F238E27FC236}">
                <a16:creationId xmlns:a16="http://schemas.microsoft.com/office/drawing/2014/main" id="{3BFAFA46-7718-5108-9504-944BD90B7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8772" y="688476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A3AD2-7A4E-AA20-83FE-61E8D02F8E4C}"/>
              </a:ext>
            </a:extLst>
          </p:cNvPr>
          <p:cNvSpPr txBox="1"/>
          <p:nvPr/>
        </p:nvSpPr>
        <p:spPr>
          <a:xfrm>
            <a:off x="8448675" y="8024800"/>
            <a:ext cx="341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</a:t>
            </a:r>
            <a:r>
              <a:rPr lang="ro-RO" dirty="0">
                <a:solidFill>
                  <a:schemeClr val="bg1"/>
                </a:solidFill>
              </a:rPr>
              <a:t>SUPORTULUI </a:t>
            </a:r>
            <a:r>
              <a:rPr lang="en-US" dirty="0">
                <a:solidFill>
                  <a:schemeClr val="bg1"/>
                </a:solidFill>
              </a:rPr>
              <a:t>PROFESORILOR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79A0B-9D3C-1712-35DD-8DFC05AB41DB}"/>
              </a:ext>
            </a:extLst>
          </p:cNvPr>
          <p:cNvSpPr txBox="1"/>
          <p:nvPr/>
        </p:nvSpPr>
        <p:spPr>
          <a:xfrm>
            <a:off x="8378107" y="8394132"/>
            <a:ext cx="381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Profesorilor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lipse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dorin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o-RO" dirty="0">
                <a:solidFill>
                  <a:schemeClr val="bg1"/>
                </a:solidFill>
              </a:rPr>
              <a:t> sau timpul necesar spre a sprijini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studentii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BA44D-3553-7C4C-4C7B-12C05364873F}"/>
              </a:ext>
            </a:extLst>
          </p:cNvPr>
          <p:cNvSpPr txBox="1"/>
          <p:nvPr/>
        </p:nvSpPr>
        <p:spPr>
          <a:xfrm>
            <a:off x="4383398" y="8051561"/>
            <a:ext cx="3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NCREDERII STUDEN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IILOR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89054-CC66-3780-9013-CA9AE181FB9C}"/>
              </a:ext>
            </a:extLst>
          </p:cNvPr>
          <p:cNvSpPr txBox="1"/>
          <p:nvPr/>
        </p:nvSpPr>
        <p:spPr>
          <a:xfrm>
            <a:off x="4453262" y="8420893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Frica</a:t>
            </a:r>
            <a:r>
              <a:rPr lang="en-US" dirty="0">
                <a:solidFill>
                  <a:schemeClr val="bg1"/>
                </a:solidFill>
              </a:rPr>
              <a:t> de a fi </a:t>
            </a:r>
            <a:r>
              <a:rPr lang="en-US" dirty="0" err="1">
                <a:solidFill>
                  <a:schemeClr val="bg1"/>
                </a:solidFill>
              </a:rPr>
              <a:t>critica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mpiedic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studen</a:t>
            </a:r>
            <a:r>
              <a:rPr lang="ro-RO" dirty="0">
                <a:solidFill>
                  <a:schemeClr val="bg1"/>
                </a:solidFill>
              </a:rPr>
              <a:t>ți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pun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ntreb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ri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FCDB61AE-DA67-6B32-C7EB-70AF6A2F6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637" y="6884761"/>
            <a:ext cx="914400" cy="914400"/>
          </a:xfrm>
          <a:prstGeom prst="rect">
            <a:avLst/>
          </a:prstGeom>
        </p:spPr>
      </p:pic>
      <p:pic>
        <p:nvPicPr>
          <p:cNvPr id="4" name="Graphic 3" descr="Customer review with solid fill">
            <a:extLst>
              <a:ext uri="{FF2B5EF4-FFF2-40B4-BE49-F238E27FC236}">
                <a16:creationId xmlns:a16="http://schemas.microsoft.com/office/drawing/2014/main" id="{9F8C6DBA-1AEA-5B15-22B3-D572D3362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9171" y="688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2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6D257-F70A-5A13-5158-6022F4F786AB}"/>
              </a:ext>
            </a:extLst>
          </p:cNvPr>
          <p:cNvSpPr txBox="1"/>
          <p:nvPr/>
        </p:nvSpPr>
        <p:spPr>
          <a:xfrm>
            <a:off x="3743325" y="1296753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elegerea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deficitar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student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9FFF1-9F85-92F8-0FFE-619AE336E304}"/>
              </a:ext>
            </a:extLst>
          </p:cNvPr>
          <p:cNvSpPr txBox="1"/>
          <p:nvPr/>
        </p:nvSpPr>
        <p:spPr>
          <a:xfrm>
            <a:off x="3853083" y="650422"/>
            <a:ext cx="448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PROBLEMA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4A0B0-1612-0138-DCF7-45D8C80E57DF}"/>
              </a:ext>
            </a:extLst>
          </p:cNvPr>
          <p:cNvSpPr txBox="1"/>
          <p:nvPr/>
        </p:nvSpPr>
        <p:spPr>
          <a:xfrm>
            <a:off x="528417" y="3981312"/>
            <a:ext cx="341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CLARIT</a:t>
            </a:r>
            <a:r>
              <a:rPr lang="ro-RO" dirty="0">
                <a:solidFill>
                  <a:schemeClr val="bg1"/>
                </a:solidFill>
              </a:rPr>
              <a:t>ĂȚ</a:t>
            </a:r>
            <a:r>
              <a:rPr lang="en-US" dirty="0">
                <a:solidFill>
                  <a:schemeClr val="bg1"/>
                </a:solidFill>
              </a:rPr>
              <a:t>II INFORMA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IILOR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67C69-A55F-7AE0-7DD1-7E97ED9E0E57}"/>
              </a:ext>
            </a:extLst>
          </p:cNvPr>
          <p:cNvSpPr txBox="1"/>
          <p:nvPr/>
        </p:nvSpPr>
        <p:spPr>
          <a:xfrm>
            <a:off x="583296" y="4363453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Unii p</a:t>
            </a:r>
            <a:r>
              <a:rPr lang="en-US" dirty="0" err="1">
                <a:solidFill>
                  <a:schemeClr val="bg1"/>
                </a:solidFill>
              </a:rPr>
              <a:t>rofesori</a:t>
            </a:r>
            <a:r>
              <a:rPr lang="en-US" dirty="0">
                <a:solidFill>
                  <a:schemeClr val="bg1"/>
                </a:solidFill>
              </a:rPr>
              <a:t> nu </a:t>
            </a:r>
            <a:r>
              <a:rPr lang="ro-RO" dirty="0">
                <a:solidFill>
                  <a:schemeClr val="bg1"/>
                </a:solidFill>
              </a:rPr>
              <a:t>îș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transpun</a:t>
            </a:r>
            <a:r>
              <a:rPr lang="en-US" dirty="0">
                <a:solidFill>
                  <a:schemeClr val="bg1"/>
                </a:solidFill>
              </a:rPr>
              <a:t> bine </a:t>
            </a:r>
            <a:r>
              <a:rPr lang="en-US" dirty="0" err="1">
                <a:solidFill>
                  <a:schemeClr val="bg1"/>
                </a:solidFill>
              </a:rPr>
              <a:t>ideile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38A29599-3C10-5C1F-AAEA-C2E51F1F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671" y="282876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B2398-C00C-F6E6-85B3-ACDED02CD146}"/>
              </a:ext>
            </a:extLst>
          </p:cNvPr>
          <p:cNvSpPr txBox="1"/>
          <p:nvPr/>
        </p:nvSpPr>
        <p:spPr>
          <a:xfrm>
            <a:off x="8448675" y="3994121"/>
            <a:ext cx="341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</a:t>
            </a:r>
            <a:r>
              <a:rPr lang="ro-RO" dirty="0">
                <a:solidFill>
                  <a:schemeClr val="bg1"/>
                </a:solidFill>
              </a:rPr>
              <a:t>SUPORTULUI </a:t>
            </a:r>
            <a:r>
              <a:rPr lang="en-US" dirty="0">
                <a:solidFill>
                  <a:schemeClr val="bg1"/>
                </a:solidFill>
              </a:rPr>
              <a:t>PROFESORILOR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35A41-9D8C-835F-C030-D14A6CCA770F}"/>
              </a:ext>
            </a:extLst>
          </p:cNvPr>
          <p:cNvSpPr txBox="1"/>
          <p:nvPr/>
        </p:nvSpPr>
        <p:spPr>
          <a:xfrm>
            <a:off x="8338917" y="4363453"/>
            <a:ext cx="38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Profesorilor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lipse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dorin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o-RO" dirty="0">
                <a:solidFill>
                  <a:schemeClr val="bg1"/>
                </a:solidFill>
              </a:rPr>
              <a:t> sau timpul necesar spre a sprijini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studentii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6DF06-7F94-78F6-7FFF-D070297F3406}"/>
              </a:ext>
            </a:extLst>
          </p:cNvPr>
          <p:cNvSpPr txBox="1"/>
          <p:nvPr/>
        </p:nvSpPr>
        <p:spPr>
          <a:xfrm>
            <a:off x="4496242" y="3981312"/>
            <a:ext cx="3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LIPSA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NCREDERII STUDEN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IILOR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FE43B-F105-1D60-7871-37DC4CFE9CEF}"/>
              </a:ext>
            </a:extLst>
          </p:cNvPr>
          <p:cNvSpPr txBox="1"/>
          <p:nvPr/>
        </p:nvSpPr>
        <p:spPr>
          <a:xfrm>
            <a:off x="4566106" y="435064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Frica</a:t>
            </a:r>
            <a:r>
              <a:rPr lang="en-US" dirty="0">
                <a:solidFill>
                  <a:schemeClr val="bg1"/>
                </a:solidFill>
              </a:rPr>
              <a:t> de a fi </a:t>
            </a:r>
            <a:r>
              <a:rPr lang="en-US" dirty="0" err="1">
                <a:solidFill>
                  <a:schemeClr val="bg1"/>
                </a:solidFill>
              </a:rPr>
              <a:t>critica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mpiedic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studen</a:t>
            </a:r>
            <a:r>
              <a:rPr lang="ro-RO" dirty="0">
                <a:solidFill>
                  <a:schemeClr val="bg1"/>
                </a:solidFill>
              </a:rPr>
              <a:t>ți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pun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ntreb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ri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B146E15F-2590-3049-5704-710B827E5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481" y="2794378"/>
            <a:ext cx="914400" cy="914400"/>
          </a:xfrm>
          <a:prstGeom prst="rect">
            <a:avLst/>
          </a:prstGeom>
        </p:spPr>
      </p:pic>
      <p:pic>
        <p:nvPicPr>
          <p:cNvPr id="4" name="Graphic 3" descr="Customer review with solid fill">
            <a:extLst>
              <a:ext uri="{FF2B5EF4-FFF2-40B4-BE49-F238E27FC236}">
                <a16:creationId xmlns:a16="http://schemas.microsoft.com/office/drawing/2014/main" id="{AA604056-8DD9-C105-123A-387EE9DFD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9171" y="2794378"/>
            <a:ext cx="914400" cy="914400"/>
          </a:xfrm>
          <a:prstGeom prst="rect">
            <a:avLst/>
          </a:prstGeom>
        </p:spPr>
      </p:pic>
      <p:pic>
        <p:nvPicPr>
          <p:cNvPr id="7" name="Picture 2" descr="Books with solid fill">
            <a:extLst>
              <a:ext uri="{FF2B5EF4-FFF2-40B4-BE49-F238E27FC236}">
                <a16:creationId xmlns:a16="http://schemas.microsoft.com/office/drawing/2014/main" id="{8A1298FC-6917-8086-B339-18FE1A37F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68693" y="-3074452"/>
            <a:ext cx="1276350" cy="1276350"/>
          </a:xfrm>
          <a:prstGeom prst="rect">
            <a:avLst/>
          </a:prstGeom>
        </p:spPr>
      </p:pic>
      <p:pic>
        <p:nvPicPr>
          <p:cNvPr id="10" name="Graphic 9" descr="Money with solid fill">
            <a:extLst>
              <a:ext uri="{FF2B5EF4-FFF2-40B4-BE49-F238E27FC236}">
                <a16:creationId xmlns:a16="http://schemas.microsoft.com/office/drawing/2014/main" id="{198ABBE5-63CA-BBC0-AEFC-0E60910043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7244" y="-3074452"/>
            <a:ext cx="1278000" cy="1278000"/>
          </a:xfrm>
          <a:prstGeom prst="rect">
            <a:avLst/>
          </a:prstGeom>
        </p:spPr>
      </p:pic>
      <p:pic>
        <p:nvPicPr>
          <p:cNvPr id="14" name="Graphic 13" descr="Connections with solid fill">
            <a:extLst>
              <a:ext uri="{FF2B5EF4-FFF2-40B4-BE49-F238E27FC236}">
                <a16:creationId xmlns:a16="http://schemas.microsoft.com/office/drawing/2014/main" id="{65D27451-9670-C110-4AFF-2584B71863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20052" y="-3074452"/>
            <a:ext cx="1278000" cy="127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DE93D9-EC46-0964-5DB7-54E42F09B2A5}"/>
              </a:ext>
            </a:extLst>
          </p:cNvPr>
          <p:cNvSpPr txBox="1"/>
          <p:nvPr/>
        </p:nvSpPr>
        <p:spPr>
          <a:xfrm>
            <a:off x="1525755" y="-142877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Explicații pe înțelesul tău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806FA-D283-DB7D-7B07-98520CF48D24}"/>
              </a:ext>
            </a:extLst>
          </p:cNvPr>
          <p:cNvSpPr txBox="1"/>
          <p:nvPr/>
        </p:nvSpPr>
        <p:spPr>
          <a:xfrm>
            <a:off x="8564509" y="-1461631"/>
            <a:ext cx="118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Socializare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67618-CB91-AEC9-6796-3DB96A0854D8}"/>
              </a:ext>
            </a:extLst>
          </p:cNvPr>
          <p:cNvSpPr txBox="1"/>
          <p:nvPr/>
        </p:nvSpPr>
        <p:spPr>
          <a:xfrm>
            <a:off x="5114188" y="-1449963"/>
            <a:ext cx="24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Munca iți este răsplătită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EEF13-8FB2-2AB3-BDC1-0A2B57D4C75A}"/>
              </a:ext>
            </a:extLst>
          </p:cNvPr>
          <p:cNvSpPr txBox="1"/>
          <p:nvPr/>
        </p:nvSpPr>
        <p:spPr>
          <a:xfrm>
            <a:off x="3935072" y="1336239"/>
            <a:ext cx="41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O PLATFORMĂ CE UNEȘTE TOȚI STUDENȚII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10F8E-313D-0171-5D75-99AA060A348C}"/>
              </a:ext>
            </a:extLst>
          </p:cNvPr>
          <p:cNvSpPr txBox="1"/>
          <p:nvPr/>
        </p:nvSpPr>
        <p:spPr>
          <a:xfrm>
            <a:off x="3589348" y="736075"/>
            <a:ext cx="487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NOI VENIM CU SOLUTIA</a:t>
            </a:r>
            <a:endParaRPr lang="en-GB" sz="3600" dirty="0">
              <a:solidFill>
                <a:schemeClr val="bg1"/>
              </a:solidFill>
            </a:endParaRPr>
          </a:p>
          <a:p>
            <a:pPr algn="ctr"/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6" name="Picture 2" descr="Books with solid fill">
            <a:extLst>
              <a:ext uri="{FF2B5EF4-FFF2-40B4-BE49-F238E27FC236}">
                <a16:creationId xmlns:a16="http://schemas.microsoft.com/office/drawing/2014/main" id="{99FE1190-CB4A-794D-0EC5-BABDD185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21446" y="2790825"/>
            <a:ext cx="1276350" cy="127635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3FF828FA-BA6A-BD38-85C4-846C50B6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997" y="2790825"/>
            <a:ext cx="1278000" cy="1278000"/>
          </a:xfrm>
          <a:prstGeom prst="rect">
            <a:avLst/>
          </a:prstGeom>
        </p:spPr>
      </p:pic>
      <p:pic>
        <p:nvPicPr>
          <p:cNvPr id="18" name="Graphic 17" descr="Connections with solid fill">
            <a:extLst>
              <a:ext uri="{FF2B5EF4-FFF2-40B4-BE49-F238E27FC236}">
                <a16:creationId xmlns:a16="http://schemas.microsoft.com/office/drawing/2014/main" id="{FE17F02F-3B76-9E6A-AA74-8A53EA66F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2805" y="2790825"/>
            <a:ext cx="1278000" cy="127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62323-C388-1BDC-D130-564F71B2E44C}"/>
              </a:ext>
            </a:extLst>
          </p:cNvPr>
          <p:cNvSpPr txBox="1"/>
          <p:nvPr/>
        </p:nvSpPr>
        <p:spPr>
          <a:xfrm>
            <a:off x="1678508" y="443650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Explicații pe înțelesul tău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113B9-DB19-9C15-EC32-6F7411991759}"/>
              </a:ext>
            </a:extLst>
          </p:cNvPr>
          <p:cNvSpPr txBox="1"/>
          <p:nvPr/>
        </p:nvSpPr>
        <p:spPr>
          <a:xfrm>
            <a:off x="8717262" y="4403646"/>
            <a:ext cx="118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Socializare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E844D-00D5-BEBB-C90C-8C3C2269B3C1}"/>
              </a:ext>
            </a:extLst>
          </p:cNvPr>
          <p:cNvSpPr txBox="1"/>
          <p:nvPr/>
        </p:nvSpPr>
        <p:spPr>
          <a:xfrm>
            <a:off x="5266941" y="4415314"/>
            <a:ext cx="24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Munca iți este răsplătită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raphic 22" descr="Group of people with solid fill">
            <a:extLst>
              <a:ext uri="{FF2B5EF4-FFF2-40B4-BE49-F238E27FC236}">
                <a16:creationId xmlns:a16="http://schemas.microsoft.com/office/drawing/2014/main" id="{046D9A9C-1B23-6671-8569-2DA0E5C80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49687" y="2447925"/>
            <a:ext cx="1619250" cy="1619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FFEA13-7762-EE5A-EFAE-9C6B22B2E697}"/>
              </a:ext>
            </a:extLst>
          </p:cNvPr>
          <p:cNvSpPr txBox="1"/>
          <p:nvPr/>
        </p:nvSpPr>
        <p:spPr>
          <a:xfrm>
            <a:off x="14859000" y="4171950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CREEAREA UNEI COMUNITĂȚI UNITE DE STUDENȚI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B2FCE-75F5-43B1-9D5D-2E7BEC641794}"/>
              </a:ext>
            </a:extLst>
          </p:cNvPr>
          <p:cNvSpPr txBox="1"/>
          <p:nvPr/>
        </p:nvSpPr>
        <p:spPr>
          <a:xfrm>
            <a:off x="21440776" y="417195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TOT STUDENȚII SUNT CEI MAI BUNI PROFESORI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6" name="Graphic 25" descr="Graduation cap with solid fill">
            <a:extLst>
              <a:ext uri="{FF2B5EF4-FFF2-40B4-BE49-F238E27FC236}">
                <a16:creationId xmlns:a16="http://schemas.microsoft.com/office/drawing/2014/main" id="{43827276-79BC-2EA6-C8B6-D268A332C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30713" y="2447175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191AE-27F3-6115-859E-DAE46CA32FEB}"/>
              </a:ext>
            </a:extLst>
          </p:cNvPr>
          <p:cNvSpPr txBox="1"/>
          <p:nvPr/>
        </p:nvSpPr>
        <p:spPr>
          <a:xfrm>
            <a:off x="3490912" y="828675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CU CE SUNTEM DIFERIȚI 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" name="Graphic 9" descr="Group of people with solid fill">
            <a:extLst>
              <a:ext uri="{FF2B5EF4-FFF2-40B4-BE49-F238E27FC236}">
                <a16:creationId xmlns:a16="http://schemas.microsoft.com/office/drawing/2014/main" id="{A27A0F84-83EE-7D19-87F8-75CE9FEF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5487" y="2514600"/>
            <a:ext cx="161925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D65CF-1D38-4A18-312E-F20AFE8BD386}"/>
              </a:ext>
            </a:extLst>
          </p:cNvPr>
          <p:cNvSpPr txBox="1"/>
          <p:nvPr/>
        </p:nvSpPr>
        <p:spPr>
          <a:xfrm>
            <a:off x="304800" y="4238625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CREEAREA UNEI COMUNITĂȚI UNITE DE STUDENȚI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A6401-A561-291F-A776-1139A05F89A0}"/>
              </a:ext>
            </a:extLst>
          </p:cNvPr>
          <p:cNvSpPr txBox="1"/>
          <p:nvPr/>
        </p:nvSpPr>
        <p:spPr>
          <a:xfrm>
            <a:off x="6886576" y="4238625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TOT STUDENȚII SUNT CEI MAI BUNI PROFESORI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Graphic 13" descr="Graduation cap with solid fill">
            <a:extLst>
              <a:ext uri="{FF2B5EF4-FFF2-40B4-BE49-F238E27FC236}">
                <a16:creationId xmlns:a16="http://schemas.microsoft.com/office/drawing/2014/main" id="{5E33DE15-68BE-933D-4F68-B06FCBE2F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513" y="251385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11336">
                <a:alpha val="92000"/>
              </a:srgbClr>
            </a:gs>
            <a:gs pos="0">
              <a:srgbClr val="55117E">
                <a:alpha val="9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03F83-46D5-7B8A-2BEB-1E33563B5D91}"/>
              </a:ext>
            </a:extLst>
          </p:cNvPr>
          <p:cNvSpPr txBox="1"/>
          <p:nvPr/>
        </p:nvSpPr>
        <p:spPr>
          <a:xfrm>
            <a:off x="4421981" y="781050"/>
            <a:ext cx="334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MĂRIMEA PIEȚEI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64C3A-6FEB-2822-DA12-F1C413040BDE}"/>
              </a:ext>
            </a:extLst>
          </p:cNvPr>
          <p:cNvSpPr txBox="1"/>
          <p:nvPr/>
        </p:nvSpPr>
        <p:spPr>
          <a:xfrm>
            <a:off x="2033587" y="1693902"/>
            <a:ext cx="81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UNICUL RIVAL ÎL CONSTITUIE MEDITOO, CARE STRANGE LUNAR SUB 5K VIZITATORI 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AF0785-390B-A63A-E0B7-873FC2996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841829"/>
              </p:ext>
            </p:extLst>
          </p:nvPr>
        </p:nvGraphicFramePr>
        <p:xfrm>
          <a:off x="2030413" y="2329755"/>
          <a:ext cx="8128000" cy="434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12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439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 Stoica</dc:creator>
  <cp:lastModifiedBy>Sergiu Stoica</cp:lastModifiedBy>
  <cp:revision>18</cp:revision>
  <dcterms:created xsi:type="dcterms:W3CDTF">2022-12-10T15:01:58Z</dcterms:created>
  <dcterms:modified xsi:type="dcterms:W3CDTF">2022-12-11T14:52:55Z</dcterms:modified>
</cp:coreProperties>
</file>