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5143500" type="screen16x9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4" y="2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16960" y="154264"/>
            <a:ext cx="55270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[B.A. xxx] - [Kurs]</a:t>
            </a:r>
          </a:p>
        </p:txBody>
      </p:sp>
      <p:pic>
        <p:nvPicPr>
          <p:cNvPr id="9" name="Grafik 8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602716"/>
            <a:ext cx="6400800" cy="4574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371600" y="1804886"/>
            <a:ext cx="6400800" cy="439720"/>
          </a:xfrm>
        </p:spPr>
        <p:txBody>
          <a:bodyPr/>
          <a:lstStyle>
            <a:lvl1pPr>
              <a:defRPr>
                <a:solidFill>
                  <a:srgbClr val="00939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27420" y="0"/>
            <a:ext cx="3116580" cy="1323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910900" y="154264"/>
            <a:ext cx="523310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[B.A. xxx] - [Kurs]</a:t>
            </a:r>
          </a:p>
        </p:txBody>
      </p:sp>
      <p:pic>
        <p:nvPicPr>
          <p:cNvPr id="11" name="Grafik 10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5916613" y="519113"/>
            <a:ext cx="3227387" cy="0"/>
          </a:xfrm>
          <a:prstGeom prst="line">
            <a:avLst/>
          </a:prstGeom>
          <a:ln w="6350" cmpd="sng">
            <a:solidFill>
              <a:srgbClr val="9999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8550" y="768203"/>
            <a:ext cx="7588250" cy="4397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137" y="1344366"/>
            <a:ext cx="3787566" cy="3249859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5057775" y="1344613"/>
            <a:ext cx="3629025" cy="3249612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702560" y="154264"/>
            <a:ext cx="6441440" cy="461963"/>
          </a:xfrm>
        </p:spPr>
        <p:txBody>
          <a:bodyPr/>
          <a:lstStyle>
            <a:lvl1pPr algn="r">
              <a:defRPr sz="1800">
                <a:solidFill>
                  <a:srgbClr val="009394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4"/>
          </p:nvPr>
        </p:nvSpPr>
        <p:spPr>
          <a:xfrm>
            <a:off x="1099137" y="4767263"/>
            <a:ext cx="6175422" cy="274637"/>
          </a:xfrm>
        </p:spPr>
        <p:txBody>
          <a:bodyPr/>
          <a:lstStyle/>
          <a:p>
            <a:r>
              <a:rPr lang="de-DE" dirty="0"/>
              <a:t>[B.A. xxx] - [Kurs]</a:t>
            </a:r>
          </a:p>
        </p:txBody>
      </p:sp>
      <p:pic>
        <p:nvPicPr>
          <p:cNvPr id="13" name="Grafik 12"/>
          <p:cNvPicPr/>
          <p:nvPr/>
        </p:nvPicPr>
        <p:blipFill rotWithShape="1">
          <a:blip r:embed="rId2"/>
          <a:srcRect b="22181"/>
          <a:stretch/>
        </p:blipFill>
        <p:spPr>
          <a:xfrm>
            <a:off x="0" y="4497176"/>
            <a:ext cx="2053141" cy="6463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098550" y="623888"/>
            <a:ext cx="556460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098550" y="1344613"/>
            <a:ext cx="758825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3990" y="71120"/>
            <a:ext cx="92456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8550" y="4767263"/>
            <a:ext cx="617601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[B.A. xxx] - [Kurs]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50480" y="4767263"/>
            <a:ext cx="103632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CA46E6-C04C-46C5-9A5A-2939C6A58483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73" r:id="rId4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.wikipedia.org/wiki/Objektorientieru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Tutorium – Lektion 1 Einführung</a:t>
            </a:r>
          </a:p>
          <a:p>
            <a:r>
              <a:rPr lang="de-DE" dirty="0"/>
              <a:t>Dipl.-</a:t>
            </a:r>
            <a:r>
              <a:rPr lang="de-DE" dirty="0" err="1"/>
              <a:t>Inform</a:t>
            </a:r>
            <a:r>
              <a:rPr lang="de-DE" dirty="0"/>
              <a:t>. Jörg </a:t>
            </a:r>
            <a:r>
              <a:rPr lang="de-DE" dirty="0" err="1"/>
              <a:t>Dreikauß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der objektorientierten Programmierung mit Java [IOBP01]</a:t>
            </a:r>
          </a:p>
        </p:txBody>
      </p:sp>
    </p:spTree>
    <p:extLst>
      <p:ext uri="{BB962C8B-B14F-4D97-AF65-F5344CB8AC3E}">
        <p14:creationId xmlns:p14="http://schemas.microsoft.com/office/powerpoint/2010/main" val="10029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Test- und Wartbarkeit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Objektorientierte Systementwicklung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755648" y="1490472"/>
            <a:ext cx="7168896" cy="28712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468880" y="3259943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Karosserie</a:t>
            </a:r>
          </a:p>
        </p:txBody>
      </p:sp>
      <p:sp>
        <p:nvSpPr>
          <p:cNvPr id="9" name="Rechteck 8"/>
          <p:cNvSpPr/>
          <p:nvPr/>
        </p:nvSpPr>
        <p:spPr>
          <a:xfrm>
            <a:off x="2468880" y="172375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Motor</a:t>
            </a:r>
          </a:p>
        </p:txBody>
      </p:sp>
      <p:sp>
        <p:nvSpPr>
          <p:cNvPr id="10" name="Rechteck 9"/>
          <p:cNvSpPr/>
          <p:nvPr/>
        </p:nvSpPr>
        <p:spPr>
          <a:xfrm>
            <a:off x="4914900" y="172375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Benzinpumpe</a:t>
            </a:r>
          </a:p>
        </p:txBody>
      </p:sp>
      <p:sp>
        <p:nvSpPr>
          <p:cNvPr id="11" name="Rechteck 10"/>
          <p:cNvSpPr/>
          <p:nvPr/>
        </p:nvSpPr>
        <p:spPr>
          <a:xfrm>
            <a:off x="7330440" y="172375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Benzintank</a:t>
            </a:r>
          </a:p>
        </p:txBody>
      </p:sp>
      <p:sp>
        <p:nvSpPr>
          <p:cNvPr id="12" name="Rechteck 11"/>
          <p:cNvSpPr/>
          <p:nvPr/>
        </p:nvSpPr>
        <p:spPr>
          <a:xfrm>
            <a:off x="3945636" y="3259943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Reifen</a:t>
            </a:r>
          </a:p>
        </p:txBody>
      </p:sp>
      <p:cxnSp>
        <p:nvCxnSpPr>
          <p:cNvPr id="13" name="Gerade Verbindung 17"/>
          <p:cNvCxnSpPr>
            <a:stCxn id="30" idx="3"/>
            <a:endCxn id="9" idx="1"/>
          </p:cNvCxnSpPr>
          <p:nvPr/>
        </p:nvCxnSpPr>
        <p:spPr>
          <a:xfrm flipV="1">
            <a:off x="1583182" y="2043791"/>
            <a:ext cx="885698" cy="9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9"/>
          <p:cNvCxnSpPr>
            <a:stCxn id="9" idx="3"/>
            <a:endCxn id="10" idx="1"/>
          </p:cNvCxnSpPr>
          <p:nvPr/>
        </p:nvCxnSpPr>
        <p:spPr>
          <a:xfrm>
            <a:off x="3438144" y="2043791"/>
            <a:ext cx="147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22"/>
          <p:cNvCxnSpPr>
            <a:stCxn id="10" idx="3"/>
            <a:endCxn id="11" idx="1"/>
          </p:cNvCxnSpPr>
          <p:nvPr/>
        </p:nvCxnSpPr>
        <p:spPr>
          <a:xfrm>
            <a:off x="5884164" y="2043791"/>
            <a:ext cx="14462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25"/>
          <p:cNvCxnSpPr>
            <a:stCxn id="9" idx="2"/>
            <a:endCxn id="12" idx="0"/>
          </p:cNvCxnSpPr>
          <p:nvPr/>
        </p:nvCxnSpPr>
        <p:spPr>
          <a:xfrm>
            <a:off x="2953512" y="2363831"/>
            <a:ext cx="1476756" cy="896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8"/>
          <p:cNvCxnSpPr>
            <a:stCxn id="9" idx="2"/>
            <a:endCxn id="8" idx="0"/>
          </p:cNvCxnSpPr>
          <p:nvPr/>
        </p:nvCxnSpPr>
        <p:spPr>
          <a:xfrm>
            <a:off x="2953512" y="2363831"/>
            <a:ext cx="0" cy="896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666522" y="1764786"/>
            <a:ext cx="736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startet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86962" y="1751403"/>
            <a:ext cx="138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Ist </a:t>
            </a:r>
          </a:p>
          <a:p>
            <a:pPr algn="ctr"/>
            <a:r>
              <a:rPr lang="de-DE" sz="1600" dirty="0"/>
              <a:t>angeschlossen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913907" y="1761207"/>
            <a:ext cx="138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Ist </a:t>
            </a:r>
          </a:p>
          <a:p>
            <a:pPr algn="ctr"/>
            <a:r>
              <a:rPr lang="de-DE" sz="1600" dirty="0"/>
              <a:t>angeschlossen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353559" y="2925740"/>
            <a:ext cx="8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bewegt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972153" y="2482590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Ist</a:t>
            </a:r>
          </a:p>
          <a:p>
            <a:pPr algn="ctr"/>
            <a:r>
              <a:rPr lang="de-DE" sz="1600" dirty="0"/>
              <a:t>verankert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3438144" y="2043791"/>
            <a:ext cx="5316449" cy="1225182"/>
            <a:chOff x="3438144" y="2043791"/>
            <a:chExt cx="5316449" cy="1225182"/>
          </a:xfrm>
        </p:grpSpPr>
        <p:sp>
          <p:nvSpPr>
            <p:cNvPr id="24" name="Rechteck 23"/>
            <p:cNvSpPr/>
            <p:nvPr/>
          </p:nvSpPr>
          <p:spPr>
            <a:xfrm>
              <a:off x="5429275" y="2624214"/>
              <a:ext cx="969264" cy="6400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Gaspumpe</a:t>
              </a:r>
              <a:endParaRPr lang="de-DE" sz="110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7785329" y="2628893"/>
              <a:ext cx="969264" cy="6400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Gastank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398539" y="2679519"/>
              <a:ext cx="1386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/>
                <a:t>Ist </a:t>
              </a:r>
            </a:p>
            <a:p>
              <a:pPr algn="ctr"/>
              <a:r>
                <a:rPr lang="de-DE" sz="1600" dirty="0"/>
                <a:t>angeschlossen</a:t>
              </a:r>
            </a:p>
          </p:txBody>
        </p:sp>
        <p:cxnSp>
          <p:nvCxnSpPr>
            <p:cNvPr id="27" name="Gerade Verbindung 29"/>
            <p:cNvCxnSpPr>
              <a:stCxn id="24" idx="3"/>
              <a:endCxn id="25" idx="1"/>
            </p:cNvCxnSpPr>
            <p:nvPr/>
          </p:nvCxnSpPr>
          <p:spPr>
            <a:xfrm>
              <a:off x="6398539" y="2944254"/>
              <a:ext cx="1386790" cy="46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33"/>
            <p:cNvCxnSpPr>
              <a:stCxn id="9" idx="3"/>
              <a:endCxn id="24" idx="1"/>
            </p:cNvCxnSpPr>
            <p:nvPr/>
          </p:nvCxnSpPr>
          <p:spPr>
            <a:xfrm>
              <a:off x="3438144" y="2043791"/>
              <a:ext cx="1991131" cy="9004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4075201" y="2317997"/>
              <a:ext cx="1386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/>
                <a:t>Ist </a:t>
              </a:r>
            </a:p>
            <a:p>
              <a:pPr algn="ctr"/>
              <a:r>
                <a:rPr lang="de-DE" sz="1600" dirty="0"/>
                <a:t>angeschlossen</a:t>
              </a:r>
            </a:p>
          </p:txBody>
        </p:sp>
      </p:grpSp>
      <p:sp>
        <p:nvSpPr>
          <p:cNvPr id="30" name="Rechteck 29"/>
          <p:cNvSpPr/>
          <p:nvPr/>
        </p:nvSpPr>
        <p:spPr>
          <a:xfrm>
            <a:off x="613918" y="1733554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Key-</a:t>
            </a:r>
            <a:r>
              <a:rPr lang="de-DE" sz="1100" dirty="0" err="1"/>
              <a:t>less</a:t>
            </a:r>
            <a:r>
              <a:rPr lang="de-DE" sz="1100" dirty="0"/>
              <a:t> Startsystem</a:t>
            </a:r>
          </a:p>
        </p:txBody>
      </p:sp>
      <p:sp>
        <p:nvSpPr>
          <p:cNvPr id="31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129691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Basiseigenschaften der Objektorientierung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Kapselung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Polymorphie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Vererbung</a:t>
            </a:r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Grundeigenschaften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223553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Kapselung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Zuständigkeiten werden in ganz bestimmten Objekten gekapselt.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Klar definierte Schnittstellen</a:t>
            </a:r>
          </a:p>
          <a:p>
            <a:pPr marL="457200" indent="-457200">
              <a:buFont typeface="Wingdings" pitchFamily="2" charset="2"/>
              <a:buChar char="§"/>
            </a:pPr>
            <a:endParaRPr lang="de-DE" sz="2000" dirty="0"/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Austausch oder Erweiterung von Objekten ohne die Stabilität und Funktionalität des Systems zu beeinflussen.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Vereinfachte das Testen von Systemen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Grundeigenschaften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36616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Kapselung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Daten der Objekte werden gekapselt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Daten gehören nur einem Objekt und haben dadurch alleinig das Recht, ihre Daten zu verändern oder auch lesend auf sie zuzugreifen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Objekte sorgen selbst dafür, dass die Konsistenz der Daten gewahrt bleibt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Beispiel: Können fachlich immer nur zwei Einträge gemeinsam geändert werden, sorgt das Objekt dafür, dass bei Änderung eines Wertes auch der Zweite Wert geändert wird.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Grundeigenschaften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184052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Datenkapselung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1216152" y="1317668"/>
            <a:ext cx="6748272" cy="29471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tlCol="0" anchor="ctr" anchorCtr="0"/>
          <a:lstStyle/>
          <a:p>
            <a:r>
              <a:rPr lang="de-DE" dirty="0"/>
              <a:t>Konto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081528" y="1417765"/>
            <a:ext cx="4507992" cy="12093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/>
              <a:t>Attribute: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416552" y="1426773"/>
            <a:ext cx="1319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ktoNummer</a:t>
            </a:r>
            <a:endParaRPr lang="de-DE" dirty="0"/>
          </a:p>
          <a:p>
            <a:r>
              <a:rPr lang="de-DE" dirty="0" err="1"/>
              <a:t>inhaber</a:t>
            </a:r>
            <a:endParaRPr lang="de-DE" dirty="0"/>
          </a:p>
          <a:p>
            <a:r>
              <a:rPr lang="de-DE" dirty="0"/>
              <a:t>stand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081528" y="2830599"/>
            <a:ext cx="4507992" cy="12093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/>
              <a:t>Methoden: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49822" y="2846012"/>
            <a:ext cx="1114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einzahlen</a:t>
            </a:r>
          </a:p>
          <a:p>
            <a:r>
              <a:rPr lang="de-DE" dirty="0"/>
              <a:t>auszahlen</a:t>
            </a:r>
          </a:p>
          <a:p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240678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onrad.de/medias/global/ce/7000_7999/7200/7280/7289/728948_RB_00_FB.EPS_1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253" y="1875543"/>
            <a:ext cx="1330262" cy="133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Polymorphie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Polymorphie = „Vielgestaltigkeit“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Beispiel: Glühbirnen: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Große Vielfalt an Glühbirnen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Vordefinierte Schnittstelle:</a:t>
            </a:r>
          </a:p>
          <a:p>
            <a:pPr marL="857250" lvl="1" indent="-457200">
              <a:buFont typeface="Wingdings" pitchFamily="2" charset="2"/>
              <a:buChar char="§"/>
            </a:pPr>
            <a:endParaRPr lang="de-DE" sz="1600" dirty="0"/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Die Schnittstelle ist gleich, die Birnen verhalten sich aber u.U. alle anders.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Alle Birnen, die bestimmte Eigenschaften in Bezug auf das Gewinde vorweisen, können mit der Fassung zusammenarbeiten.</a:t>
            </a:r>
          </a:p>
          <a:p>
            <a:pPr marL="457200" indent="-457200">
              <a:buFont typeface="Wingdings" pitchFamily="2" charset="2"/>
              <a:buChar char="§"/>
            </a:pPr>
            <a:endParaRPr lang="de-DE" dirty="0"/>
          </a:p>
          <a:p>
            <a:pPr marL="857250" lvl="1" indent="-457200"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Grundeigenschaften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26" name="Picture 2" descr="http://www.energieagentur-regio-freiburg.de/fileadmin/user_upload/Presse/Pressefotos/Hartz-IV/Gluehbirnen_Hartz-I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811" y="846922"/>
            <a:ext cx="2742989" cy="20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254278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Polymorphie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Wir möchten Stellen im Code haben, die es erlauben, einzelne Elemente auszutauschen: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Berechnungsverfahren ist nicht mehr schnell genug, es gibt ein neues Verfahren hierfür.</a:t>
            </a:r>
          </a:p>
          <a:p>
            <a:pPr marL="457200" indent="-457200">
              <a:buFont typeface="Wingdings" pitchFamily="2" charset="2"/>
              <a:buChar char="§"/>
            </a:pPr>
            <a:endParaRPr lang="de-DE" dirty="0"/>
          </a:p>
          <a:p>
            <a:pPr marL="857250" lvl="1" indent="-457200"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Grundeigenschaften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49993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endParaRPr lang="de-DE" dirty="0"/>
          </a:p>
          <a:p>
            <a:pPr marL="857250" lvl="1" indent="-457200"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Grundeigenschaften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1216152" y="1317668"/>
            <a:ext cx="6748272" cy="29471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tlCol="0" anchor="ctr" anchorCtr="0"/>
          <a:lstStyle/>
          <a:p>
            <a:r>
              <a:rPr lang="de-DE" dirty="0"/>
              <a:t>Konto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081528" y="1417765"/>
            <a:ext cx="4507992" cy="12093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/>
              <a:t>Attribute: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416552" y="1426773"/>
            <a:ext cx="1319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ktoNummer</a:t>
            </a:r>
            <a:endParaRPr lang="de-DE" dirty="0"/>
          </a:p>
          <a:p>
            <a:r>
              <a:rPr lang="de-DE" dirty="0" err="1"/>
              <a:t>inhaber</a:t>
            </a:r>
            <a:endParaRPr lang="de-DE" dirty="0"/>
          </a:p>
          <a:p>
            <a:r>
              <a:rPr lang="de-DE" dirty="0"/>
              <a:t>stand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081528" y="2830599"/>
            <a:ext cx="4507992" cy="12093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/>
              <a:t>Methoden: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49822" y="2846012"/>
            <a:ext cx="1926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einzahlen</a:t>
            </a:r>
          </a:p>
          <a:p>
            <a:r>
              <a:rPr lang="de-DE" dirty="0"/>
              <a:t>auszahlen</a:t>
            </a:r>
          </a:p>
          <a:p>
            <a:r>
              <a:rPr lang="de-DE" dirty="0" err="1"/>
              <a:t>stand_abfragen</a:t>
            </a:r>
            <a:endParaRPr lang="de-DE" dirty="0"/>
          </a:p>
          <a:p>
            <a:r>
              <a:rPr lang="de-DE" dirty="0" err="1"/>
              <a:t>inhaber_abfragen</a:t>
            </a:r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424153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endParaRPr lang="de-DE" dirty="0"/>
          </a:p>
          <a:p>
            <a:pPr marL="857250" lvl="1" indent="-457200">
              <a:buFont typeface="Wingdings" pitchFamily="2" charset="2"/>
              <a:buChar char="§"/>
            </a:pPr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Grundeigenschaften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160520" y="1490917"/>
            <a:ext cx="1078992" cy="658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Konto</a:t>
            </a:r>
          </a:p>
        </p:txBody>
      </p:sp>
      <p:sp>
        <p:nvSpPr>
          <p:cNvPr id="13" name="Rechteck 12"/>
          <p:cNvSpPr/>
          <p:nvPr/>
        </p:nvSpPr>
        <p:spPr>
          <a:xfrm>
            <a:off x="2761488" y="3027109"/>
            <a:ext cx="1078992" cy="658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Festgeld</a:t>
            </a:r>
          </a:p>
          <a:p>
            <a:pPr algn="ctr"/>
            <a:r>
              <a:rPr lang="de-DE" dirty="0" err="1"/>
              <a:t>konto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160520" y="3027109"/>
            <a:ext cx="1078992" cy="658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Spar</a:t>
            </a:r>
          </a:p>
          <a:p>
            <a:pPr algn="ctr"/>
            <a:r>
              <a:rPr lang="de-DE" dirty="0" err="1"/>
              <a:t>konto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477256" y="3027109"/>
            <a:ext cx="1078992" cy="6583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Giro</a:t>
            </a:r>
          </a:p>
          <a:p>
            <a:pPr algn="ctr"/>
            <a:r>
              <a:rPr lang="de-DE" dirty="0" err="1"/>
              <a:t>konto</a:t>
            </a:r>
            <a:endParaRPr lang="de-DE" dirty="0"/>
          </a:p>
        </p:txBody>
      </p:sp>
      <p:cxnSp>
        <p:nvCxnSpPr>
          <p:cNvPr id="17" name="Gerade Verbindung 16"/>
          <p:cNvCxnSpPr>
            <a:stCxn id="12" idx="2"/>
            <a:endCxn id="13" idx="0"/>
          </p:cNvCxnSpPr>
          <p:nvPr/>
        </p:nvCxnSpPr>
        <p:spPr>
          <a:xfrm flipH="1">
            <a:off x="3300984" y="2149285"/>
            <a:ext cx="1399032" cy="877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2" idx="2"/>
            <a:endCxn id="14" idx="0"/>
          </p:cNvCxnSpPr>
          <p:nvPr/>
        </p:nvCxnSpPr>
        <p:spPr>
          <a:xfrm>
            <a:off x="4700016" y="2149285"/>
            <a:ext cx="0" cy="877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12" idx="2"/>
            <a:endCxn id="15" idx="0"/>
          </p:cNvCxnSpPr>
          <p:nvPr/>
        </p:nvCxnSpPr>
        <p:spPr>
          <a:xfrm>
            <a:off x="4700016" y="2149285"/>
            <a:ext cx="1316736" cy="877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5436108" y="3685477"/>
            <a:ext cx="1161288" cy="53949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Führungsgebühr</a:t>
            </a:r>
          </a:p>
        </p:txBody>
      </p:sp>
      <p:sp>
        <p:nvSpPr>
          <p:cNvPr id="25" name="Ellipse 24"/>
          <p:cNvSpPr/>
          <p:nvPr/>
        </p:nvSpPr>
        <p:spPr>
          <a:xfrm>
            <a:off x="4119372" y="3685477"/>
            <a:ext cx="1161288" cy="53949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Spar</a:t>
            </a:r>
          </a:p>
          <a:p>
            <a:pPr algn="ctr"/>
            <a:r>
              <a:rPr lang="de-DE" sz="1400" dirty="0"/>
              <a:t>zins</a:t>
            </a:r>
          </a:p>
        </p:txBody>
      </p:sp>
      <p:sp>
        <p:nvSpPr>
          <p:cNvPr id="26" name="Ellipse 25"/>
          <p:cNvSpPr/>
          <p:nvPr/>
        </p:nvSpPr>
        <p:spPr>
          <a:xfrm>
            <a:off x="2679192" y="3685477"/>
            <a:ext cx="1161288" cy="53949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Zins</a:t>
            </a:r>
          </a:p>
          <a:p>
            <a:pPr algn="ctr"/>
            <a:r>
              <a:rPr lang="de-DE" sz="1200" dirty="0" err="1"/>
              <a:t>wachstum</a:t>
            </a:r>
            <a:endParaRPr lang="de-DE" sz="1200" dirty="0"/>
          </a:p>
        </p:txBody>
      </p:sp>
      <p:sp>
        <p:nvSpPr>
          <p:cNvPr id="20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187461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Vorgehensmodelle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z.B. Wasserfallmodell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Objektorientierte Softwareentwicklung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484632" y="1755648"/>
            <a:ext cx="2084832" cy="475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Anforderungsanalyse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826068" y="2350008"/>
            <a:ext cx="2084832" cy="475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Entwurf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154680" y="2939796"/>
            <a:ext cx="2084832" cy="475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Implementierung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550506" y="3579876"/>
            <a:ext cx="2084832" cy="475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Test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891942" y="4237608"/>
            <a:ext cx="2084832" cy="475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Einsatz &amp; Wartung</a:t>
            </a:r>
          </a:p>
        </p:txBody>
      </p:sp>
      <p:cxnSp>
        <p:nvCxnSpPr>
          <p:cNvPr id="13" name="Gewinkelte Verbindung 12"/>
          <p:cNvCxnSpPr>
            <a:stCxn id="7" idx="2"/>
            <a:endCxn id="8" idx="1"/>
          </p:cNvCxnSpPr>
          <p:nvPr/>
        </p:nvCxnSpPr>
        <p:spPr>
          <a:xfrm rot="16200000" flipH="1">
            <a:off x="1498250" y="2259934"/>
            <a:ext cx="356616" cy="2990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8" idx="2"/>
            <a:endCxn id="9" idx="1"/>
          </p:cNvCxnSpPr>
          <p:nvPr/>
        </p:nvCxnSpPr>
        <p:spPr>
          <a:xfrm rot="16200000" flipH="1">
            <a:off x="2835560" y="2858420"/>
            <a:ext cx="352044" cy="2861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9" idx="2"/>
            <a:endCxn id="10" idx="1"/>
          </p:cNvCxnSpPr>
          <p:nvPr/>
        </p:nvCxnSpPr>
        <p:spPr>
          <a:xfrm rot="16200000" flipH="1">
            <a:off x="4172633" y="3439747"/>
            <a:ext cx="402336" cy="3534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2"/>
            <a:endCxn id="11" idx="1"/>
          </p:cNvCxnSpPr>
          <p:nvPr/>
        </p:nvCxnSpPr>
        <p:spPr>
          <a:xfrm rot="16200000" flipH="1">
            <a:off x="5532438" y="4115848"/>
            <a:ext cx="419988" cy="2990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/>
          <p:cNvGrpSpPr/>
          <p:nvPr/>
        </p:nvGrpSpPr>
        <p:grpSpPr>
          <a:xfrm>
            <a:off x="2796935" y="1741932"/>
            <a:ext cx="5023917" cy="1687068"/>
            <a:chOff x="2796935" y="1741932"/>
            <a:chExt cx="5023917" cy="1687068"/>
          </a:xfrm>
        </p:grpSpPr>
        <p:sp>
          <p:nvSpPr>
            <p:cNvPr id="25" name="Ellipse 24"/>
            <p:cNvSpPr/>
            <p:nvPr/>
          </p:nvSpPr>
          <p:spPr>
            <a:xfrm>
              <a:off x="2796935" y="1741932"/>
              <a:ext cx="2227930" cy="50292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OOA</a:t>
              </a:r>
            </a:p>
          </p:txBody>
        </p:sp>
        <p:sp>
          <p:nvSpPr>
            <p:cNvPr id="26" name="Ellipse 25"/>
            <p:cNvSpPr/>
            <p:nvPr/>
          </p:nvSpPr>
          <p:spPr>
            <a:xfrm>
              <a:off x="4373801" y="2336292"/>
              <a:ext cx="2227930" cy="50292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OOD</a:t>
              </a:r>
            </a:p>
          </p:txBody>
        </p:sp>
        <p:sp>
          <p:nvSpPr>
            <p:cNvPr id="27" name="Ellipse 26"/>
            <p:cNvSpPr/>
            <p:nvPr/>
          </p:nvSpPr>
          <p:spPr>
            <a:xfrm>
              <a:off x="5592922" y="2926080"/>
              <a:ext cx="2227930" cy="50292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OOP</a:t>
              </a:r>
            </a:p>
          </p:txBody>
        </p:sp>
      </p:grpSp>
      <p:sp>
        <p:nvSpPr>
          <p:cNvPr id="20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148983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Begriffserklärung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1800" dirty="0"/>
              <a:t>„Unter Objektorientierung […] versteht man eine Sichtweise auf komplexe Systeme, bei der ein System durch das Zusammenspiel kooperierender Objekte beschrieben wird.“ </a:t>
            </a:r>
            <a:r>
              <a:rPr lang="de-DE" sz="1800" dirty="0">
                <a:hlinkClick r:id="rId2"/>
              </a:rPr>
              <a:t>http://de.wikipedia.org/wiki/Objektorientierung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[letzter Zugriff, 16.09.2013]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b="1" dirty="0"/>
              <a:t>Keine</a:t>
            </a:r>
            <a:r>
              <a:rPr lang="de-DE" sz="1800" dirty="0"/>
              <a:t> Programmiersprache, Modellierungssprache, Anwendung, Entwicklungsmethode oder –</a:t>
            </a:r>
            <a:r>
              <a:rPr lang="de-DE" sz="1800" dirty="0" err="1"/>
              <a:t>umgebung</a:t>
            </a:r>
            <a:r>
              <a:rPr lang="de-DE" sz="1800" dirty="0"/>
              <a:t>, Datenbank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b="1" dirty="0"/>
              <a:t>Kein</a:t>
            </a:r>
            <a:r>
              <a:rPr lang="de-DE" sz="1800" dirty="0"/>
              <a:t> Vorgehensmodell, Programm, Betriebssystem</a:t>
            </a:r>
          </a:p>
          <a:p>
            <a:pPr marL="457200" indent="-457200">
              <a:buFont typeface="Wingdings" pitchFamily="2" charset="2"/>
              <a:buChar char="§"/>
            </a:pPr>
            <a:endParaRPr lang="de-DE" sz="1800" dirty="0"/>
          </a:p>
          <a:p>
            <a:pPr marL="457200" indent="-457200">
              <a:buFont typeface="Wingdings" pitchFamily="2" charset="2"/>
              <a:buChar char="§"/>
            </a:pPr>
            <a:r>
              <a:rPr lang="de-DE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Objektorientierung ist ein Paradigma, d.h. eine grundsätzliche Denkweise.</a:t>
            </a:r>
          </a:p>
          <a:p>
            <a:endParaRPr lang="de-DE" sz="18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51610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Phase 1: Objektorientierte Analyse (OOA)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Die Aufgaben- bzw. Problemstellung muss genau analysiert werden um darauf aufbauend zu entscheiden, aus welchen Objekte mit welchem Zusammenspiel das System bestehen soll.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Dazu muss genau definiert werden, was das System machen soll.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Umfassendes  Verständnis der fachlichen Zusammenhänge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Objekte der realen Welt werden in fachliches Modell transferiert.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Wichtiges Instrument für Kommunikation zwischen Entwickler und Auftraggeber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Ergebnis: Analysemodell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Objektorientierte Analyse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336356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2: Objektorientiertes Design (OOD)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Auf Basis des Analysemodells wird das Design festgelegt.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Anreicherung des fachlichen Analysemodells mit technischen Informationen mit dem Ziel, dass Programmierer das Design implementieren können.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Welche Art von Objekten gibt es?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Welche Methoden und Attribute gibt es?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Wie arbeiten Objekte miteinander?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Ergebnis Spezifikation des Systems.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Qualität der Spezifikation bestimmt maßgeblich die Qualität des Systems.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Objektorientiertes 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1946519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3: Objektorientierte Programmierung (OOP)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Implementierung des Designs zu einem fertigen Programm.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Programmierer entwickeln nach den Vorgaben des Designs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Fehler aus der Analyse- und Designphase finden sich im Programm wieder.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de-DE" sz="1600" dirty="0"/>
              <a:t>Nicht-Beachtung führt dazu, dass sich das System anders verhält als vorgesehen.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Ergebnis: Fertiges Programm.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Objektorientierte Programmierung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12897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 als Grundelement der Objektorientierung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Objekte sind Bestandteile eines Systems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Objektorientiert entwickelte Programme bestehen fast ausschließlich aus Objekten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Objekte liegen zum Zeitpunkt der Ausführung eines Programms im Speicher des Rechners.</a:t>
            </a:r>
          </a:p>
          <a:p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180082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Objekte haben bestimmte Eigenschaften, diese werden als </a:t>
            </a:r>
            <a:r>
              <a:rPr lang="de-DE" sz="2000" b="1" dirty="0"/>
              <a:t>Attribute</a:t>
            </a:r>
            <a:r>
              <a:rPr lang="de-DE" sz="2000" dirty="0"/>
              <a:t> bezeichnet.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Die Attribute eines Objektes sind geschützt. D.h. die Werte der Attribute dürfen nicht von außen durch andere Objekte verändert werden. Dies wird als </a:t>
            </a:r>
            <a:r>
              <a:rPr lang="de-DE" sz="2000" b="1" dirty="0"/>
              <a:t>Datenkapselung</a:t>
            </a:r>
            <a:r>
              <a:rPr lang="de-DE" sz="2000" dirty="0"/>
              <a:t> bezeichnet.</a:t>
            </a:r>
          </a:p>
          <a:p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Elemente von Objekten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380663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Objekte haben neben Attributen </a:t>
            </a:r>
            <a:r>
              <a:rPr lang="de-DE" sz="2000" b="1" dirty="0"/>
              <a:t>Methoden</a:t>
            </a:r>
            <a:r>
              <a:rPr lang="de-DE" sz="2000" dirty="0"/>
              <a:t>.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Durch Methoden können die Werte der Attribute gelesen oder geändert werden.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de-DE" sz="2000" dirty="0"/>
              <a:t>Andere Objekte nutzen die Methoden eines Objektes, um auf die Attribute zuzugreifen.</a:t>
            </a:r>
          </a:p>
          <a:p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Elemente von Objekten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232940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 „Konto“ &amp; „Kunde“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sym typeface="Wingdings" panose="05000000000000000000" pitchFamily="2" charset="2"/>
              </a:rPr>
              <a:t> Whiteboard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Transferaufgabe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45650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Grundprinzipien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Objektorientierte Betrachtungsweise technischer Systeme</a:t>
            </a:r>
          </a:p>
          <a:p>
            <a:endParaRPr lang="de-DE" sz="1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Objektorientierte Systementwicklung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660904" y="3900023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Karosserie</a:t>
            </a:r>
          </a:p>
        </p:txBody>
      </p:sp>
      <p:sp>
        <p:nvSpPr>
          <p:cNvPr id="8" name="Rechteck 7"/>
          <p:cNvSpPr/>
          <p:nvPr/>
        </p:nvSpPr>
        <p:spPr>
          <a:xfrm>
            <a:off x="2660904" y="236383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Motor</a:t>
            </a:r>
          </a:p>
        </p:txBody>
      </p:sp>
      <p:sp>
        <p:nvSpPr>
          <p:cNvPr id="9" name="Rechteck 8"/>
          <p:cNvSpPr/>
          <p:nvPr/>
        </p:nvSpPr>
        <p:spPr>
          <a:xfrm>
            <a:off x="5106924" y="236383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Benzinpumpe</a:t>
            </a:r>
          </a:p>
        </p:txBody>
      </p:sp>
      <p:sp>
        <p:nvSpPr>
          <p:cNvPr id="10" name="Rechteck 9"/>
          <p:cNvSpPr/>
          <p:nvPr/>
        </p:nvSpPr>
        <p:spPr>
          <a:xfrm>
            <a:off x="7522464" y="236383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Benzintank</a:t>
            </a:r>
          </a:p>
        </p:txBody>
      </p:sp>
      <p:sp>
        <p:nvSpPr>
          <p:cNvPr id="11" name="Rechteck 10"/>
          <p:cNvSpPr/>
          <p:nvPr/>
        </p:nvSpPr>
        <p:spPr>
          <a:xfrm>
            <a:off x="4137660" y="3900023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Reifen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822960" y="236383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Zündschloss</a:t>
            </a:r>
          </a:p>
        </p:txBody>
      </p:sp>
      <p:cxnSp>
        <p:nvCxnSpPr>
          <p:cNvPr id="13" name="Gerade Verbindung 17"/>
          <p:cNvCxnSpPr>
            <a:stCxn id="12" idx="3"/>
            <a:endCxn id="8" idx="1"/>
          </p:cNvCxnSpPr>
          <p:nvPr/>
        </p:nvCxnSpPr>
        <p:spPr>
          <a:xfrm>
            <a:off x="1792224" y="2683871"/>
            <a:ext cx="868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9"/>
          <p:cNvCxnSpPr>
            <a:stCxn id="8" idx="3"/>
            <a:endCxn id="9" idx="1"/>
          </p:cNvCxnSpPr>
          <p:nvPr/>
        </p:nvCxnSpPr>
        <p:spPr>
          <a:xfrm>
            <a:off x="3630168" y="2683871"/>
            <a:ext cx="147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22"/>
          <p:cNvCxnSpPr>
            <a:stCxn id="9" idx="3"/>
            <a:endCxn id="10" idx="1"/>
          </p:cNvCxnSpPr>
          <p:nvPr/>
        </p:nvCxnSpPr>
        <p:spPr>
          <a:xfrm>
            <a:off x="6076188" y="2683871"/>
            <a:ext cx="14462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25"/>
          <p:cNvCxnSpPr>
            <a:stCxn id="8" idx="2"/>
            <a:endCxn id="11" idx="0"/>
          </p:cNvCxnSpPr>
          <p:nvPr/>
        </p:nvCxnSpPr>
        <p:spPr>
          <a:xfrm>
            <a:off x="3145536" y="3003911"/>
            <a:ext cx="1476756" cy="896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8"/>
          <p:cNvCxnSpPr>
            <a:stCxn id="8" idx="2"/>
            <a:endCxn id="7" idx="0"/>
          </p:cNvCxnSpPr>
          <p:nvPr/>
        </p:nvCxnSpPr>
        <p:spPr>
          <a:xfrm>
            <a:off x="3145536" y="3003911"/>
            <a:ext cx="0" cy="896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858546" y="2404866"/>
            <a:ext cx="736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startet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78986" y="2391483"/>
            <a:ext cx="138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Ist </a:t>
            </a:r>
          </a:p>
          <a:p>
            <a:pPr algn="ctr"/>
            <a:r>
              <a:rPr lang="de-DE" sz="1600" dirty="0"/>
              <a:t>angeschlossen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105931" y="2405307"/>
            <a:ext cx="138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Ist </a:t>
            </a:r>
          </a:p>
          <a:p>
            <a:pPr algn="ctr"/>
            <a:r>
              <a:rPr lang="de-DE" sz="1600" dirty="0"/>
              <a:t>angeschlossen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039362" y="3245780"/>
            <a:ext cx="8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bewegt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164177" y="3122670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Ist</a:t>
            </a:r>
          </a:p>
          <a:p>
            <a:pPr algn="ctr"/>
            <a:r>
              <a:rPr lang="de-DE" sz="1600" dirty="0"/>
              <a:t>verankert</a:t>
            </a:r>
          </a:p>
        </p:txBody>
      </p:sp>
      <p:sp>
        <p:nvSpPr>
          <p:cNvPr id="23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79259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Erweiterbarkeit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Objektorientierte Systementwicklung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468880" y="3259943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Karosserie</a:t>
            </a:r>
          </a:p>
        </p:txBody>
      </p:sp>
      <p:sp>
        <p:nvSpPr>
          <p:cNvPr id="8" name="Rechteck 7"/>
          <p:cNvSpPr/>
          <p:nvPr/>
        </p:nvSpPr>
        <p:spPr>
          <a:xfrm>
            <a:off x="2468880" y="172375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Motor</a:t>
            </a:r>
          </a:p>
        </p:txBody>
      </p:sp>
      <p:sp>
        <p:nvSpPr>
          <p:cNvPr id="9" name="Rechteck 8"/>
          <p:cNvSpPr/>
          <p:nvPr/>
        </p:nvSpPr>
        <p:spPr>
          <a:xfrm>
            <a:off x="4914900" y="172375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Benzinpumpe</a:t>
            </a:r>
          </a:p>
        </p:txBody>
      </p:sp>
      <p:sp>
        <p:nvSpPr>
          <p:cNvPr id="10" name="Rechteck 9"/>
          <p:cNvSpPr/>
          <p:nvPr/>
        </p:nvSpPr>
        <p:spPr>
          <a:xfrm>
            <a:off x="7330440" y="172375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Benzintank</a:t>
            </a:r>
          </a:p>
        </p:txBody>
      </p:sp>
      <p:sp>
        <p:nvSpPr>
          <p:cNvPr id="11" name="Rechteck 10"/>
          <p:cNvSpPr/>
          <p:nvPr/>
        </p:nvSpPr>
        <p:spPr>
          <a:xfrm>
            <a:off x="3945636" y="3259943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Reifen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630936" y="172375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Zündschloss</a:t>
            </a:r>
          </a:p>
        </p:txBody>
      </p:sp>
      <p:cxnSp>
        <p:nvCxnSpPr>
          <p:cNvPr id="13" name="Gerade Verbindung 17"/>
          <p:cNvCxnSpPr>
            <a:stCxn id="12" idx="3"/>
            <a:endCxn id="8" idx="1"/>
          </p:cNvCxnSpPr>
          <p:nvPr/>
        </p:nvCxnSpPr>
        <p:spPr>
          <a:xfrm>
            <a:off x="1600200" y="2043791"/>
            <a:ext cx="868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9"/>
          <p:cNvCxnSpPr>
            <a:stCxn id="8" idx="3"/>
            <a:endCxn id="9" idx="1"/>
          </p:cNvCxnSpPr>
          <p:nvPr/>
        </p:nvCxnSpPr>
        <p:spPr>
          <a:xfrm>
            <a:off x="3438144" y="2043791"/>
            <a:ext cx="147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22"/>
          <p:cNvCxnSpPr>
            <a:stCxn id="9" idx="3"/>
            <a:endCxn id="10" idx="1"/>
          </p:cNvCxnSpPr>
          <p:nvPr/>
        </p:nvCxnSpPr>
        <p:spPr>
          <a:xfrm>
            <a:off x="5884164" y="2043791"/>
            <a:ext cx="14462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25"/>
          <p:cNvCxnSpPr>
            <a:stCxn id="8" idx="2"/>
            <a:endCxn id="11" idx="0"/>
          </p:cNvCxnSpPr>
          <p:nvPr/>
        </p:nvCxnSpPr>
        <p:spPr>
          <a:xfrm>
            <a:off x="2953512" y="2363831"/>
            <a:ext cx="1476756" cy="896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8"/>
          <p:cNvCxnSpPr>
            <a:stCxn id="8" idx="2"/>
            <a:endCxn id="7" idx="0"/>
          </p:cNvCxnSpPr>
          <p:nvPr/>
        </p:nvCxnSpPr>
        <p:spPr>
          <a:xfrm>
            <a:off x="2953512" y="2363831"/>
            <a:ext cx="0" cy="896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666522" y="1764786"/>
            <a:ext cx="736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startet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86962" y="1751403"/>
            <a:ext cx="138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Ist </a:t>
            </a:r>
          </a:p>
          <a:p>
            <a:pPr algn="ctr"/>
            <a:r>
              <a:rPr lang="de-DE" sz="1600" dirty="0"/>
              <a:t>angeschlossen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913907" y="1761207"/>
            <a:ext cx="138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Ist </a:t>
            </a:r>
          </a:p>
          <a:p>
            <a:pPr algn="ctr"/>
            <a:r>
              <a:rPr lang="de-DE" sz="1600" dirty="0"/>
              <a:t>angeschlossen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353559" y="2925740"/>
            <a:ext cx="8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bewegt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972153" y="2482590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Ist</a:t>
            </a:r>
          </a:p>
          <a:p>
            <a:pPr algn="ctr"/>
            <a:r>
              <a:rPr lang="de-DE" sz="1600" dirty="0"/>
              <a:t>verankert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3438144" y="2043791"/>
            <a:ext cx="5316449" cy="1225182"/>
            <a:chOff x="3438144" y="2043791"/>
            <a:chExt cx="5316449" cy="1225182"/>
          </a:xfrm>
        </p:grpSpPr>
        <p:sp>
          <p:nvSpPr>
            <p:cNvPr id="24" name="Rechteck 23"/>
            <p:cNvSpPr/>
            <p:nvPr/>
          </p:nvSpPr>
          <p:spPr>
            <a:xfrm>
              <a:off x="5429275" y="2624214"/>
              <a:ext cx="969264" cy="6400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Gaspumpe</a:t>
              </a:r>
              <a:endParaRPr lang="de-DE" sz="110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7785329" y="2628893"/>
              <a:ext cx="969264" cy="6400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Gastank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398539" y="2679519"/>
              <a:ext cx="1386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/>
                <a:t>Ist </a:t>
              </a:r>
            </a:p>
            <a:p>
              <a:pPr algn="ctr"/>
              <a:r>
                <a:rPr lang="de-DE" sz="1600" dirty="0"/>
                <a:t>angeschlossen</a:t>
              </a:r>
            </a:p>
          </p:txBody>
        </p:sp>
        <p:cxnSp>
          <p:nvCxnSpPr>
            <p:cNvPr id="27" name="Gerade Verbindung 29"/>
            <p:cNvCxnSpPr>
              <a:stCxn id="24" idx="3"/>
              <a:endCxn id="25" idx="1"/>
            </p:cNvCxnSpPr>
            <p:nvPr/>
          </p:nvCxnSpPr>
          <p:spPr>
            <a:xfrm>
              <a:off x="6398539" y="2944254"/>
              <a:ext cx="1386790" cy="46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33"/>
            <p:cNvCxnSpPr>
              <a:stCxn id="8" idx="3"/>
              <a:endCxn id="24" idx="1"/>
            </p:cNvCxnSpPr>
            <p:nvPr/>
          </p:nvCxnSpPr>
          <p:spPr>
            <a:xfrm>
              <a:off x="3438144" y="2043791"/>
              <a:ext cx="1991131" cy="9004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4075201" y="2317997"/>
              <a:ext cx="1386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/>
                <a:t>Ist </a:t>
              </a:r>
            </a:p>
            <a:p>
              <a:pPr algn="ctr"/>
              <a:r>
                <a:rPr lang="de-DE" sz="1600" dirty="0"/>
                <a:t>angeschlossen</a:t>
              </a:r>
            </a:p>
          </p:txBody>
        </p:sp>
      </p:grpSp>
      <p:sp>
        <p:nvSpPr>
          <p:cNvPr id="30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5113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Erweiterbarkeit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Objektorientierte Systementwicklung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46E6-C04C-46C5-9A5A-2939C6A5848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468880" y="3259943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Karosserie</a:t>
            </a:r>
          </a:p>
        </p:txBody>
      </p:sp>
      <p:sp>
        <p:nvSpPr>
          <p:cNvPr id="8" name="Rechteck 7"/>
          <p:cNvSpPr/>
          <p:nvPr/>
        </p:nvSpPr>
        <p:spPr>
          <a:xfrm>
            <a:off x="2468880" y="172375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Motor</a:t>
            </a:r>
          </a:p>
        </p:txBody>
      </p:sp>
      <p:sp>
        <p:nvSpPr>
          <p:cNvPr id="9" name="Rechteck 8"/>
          <p:cNvSpPr/>
          <p:nvPr/>
        </p:nvSpPr>
        <p:spPr>
          <a:xfrm>
            <a:off x="4914900" y="172375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Benzinpumpe</a:t>
            </a:r>
          </a:p>
        </p:txBody>
      </p:sp>
      <p:sp>
        <p:nvSpPr>
          <p:cNvPr id="10" name="Rechteck 9"/>
          <p:cNvSpPr/>
          <p:nvPr/>
        </p:nvSpPr>
        <p:spPr>
          <a:xfrm>
            <a:off x="7330440" y="172375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Benzintank</a:t>
            </a:r>
          </a:p>
        </p:txBody>
      </p:sp>
      <p:sp>
        <p:nvSpPr>
          <p:cNvPr id="11" name="Rechteck 10"/>
          <p:cNvSpPr/>
          <p:nvPr/>
        </p:nvSpPr>
        <p:spPr>
          <a:xfrm>
            <a:off x="3945636" y="3259943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Reifen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630936" y="1723751"/>
            <a:ext cx="96926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Zündschloss</a:t>
            </a:r>
          </a:p>
        </p:txBody>
      </p:sp>
      <p:cxnSp>
        <p:nvCxnSpPr>
          <p:cNvPr id="13" name="Gerade Verbindung 17"/>
          <p:cNvCxnSpPr>
            <a:stCxn id="12" idx="3"/>
            <a:endCxn id="8" idx="1"/>
          </p:cNvCxnSpPr>
          <p:nvPr/>
        </p:nvCxnSpPr>
        <p:spPr>
          <a:xfrm>
            <a:off x="1600200" y="2043791"/>
            <a:ext cx="868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9"/>
          <p:cNvCxnSpPr>
            <a:stCxn id="8" idx="3"/>
            <a:endCxn id="9" idx="1"/>
          </p:cNvCxnSpPr>
          <p:nvPr/>
        </p:nvCxnSpPr>
        <p:spPr>
          <a:xfrm>
            <a:off x="3438144" y="2043791"/>
            <a:ext cx="147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22"/>
          <p:cNvCxnSpPr>
            <a:stCxn id="9" idx="3"/>
            <a:endCxn id="10" idx="1"/>
          </p:cNvCxnSpPr>
          <p:nvPr/>
        </p:nvCxnSpPr>
        <p:spPr>
          <a:xfrm>
            <a:off x="5884164" y="2043791"/>
            <a:ext cx="14462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25"/>
          <p:cNvCxnSpPr>
            <a:stCxn id="8" idx="2"/>
            <a:endCxn id="11" idx="0"/>
          </p:cNvCxnSpPr>
          <p:nvPr/>
        </p:nvCxnSpPr>
        <p:spPr>
          <a:xfrm>
            <a:off x="2953512" y="2363831"/>
            <a:ext cx="1476756" cy="896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8"/>
          <p:cNvCxnSpPr>
            <a:stCxn id="8" idx="2"/>
            <a:endCxn id="7" idx="0"/>
          </p:cNvCxnSpPr>
          <p:nvPr/>
        </p:nvCxnSpPr>
        <p:spPr>
          <a:xfrm>
            <a:off x="2953512" y="2363831"/>
            <a:ext cx="0" cy="896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666522" y="1764786"/>
            <a:ext cx="736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startet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86962" y="1751403"/>
            <a:ext cx="138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Ist </a:t>
            </a:r>
          </a:p>
          <a:p>
            <a:pPr algn="ctr"/>
            <a:r>
              <a:rPr lang="de-DE" sz="1600" dirty="0"/>
              <a:t>angeschlossen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913907" y="1761207"/>
            <a:ext cx="1386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Ist </a:t>
            </a:r>
          </a:p>
          <a:p>
            <a:pPr algn="ctr"/>
            <a:r>
              <a:rPr lang="de-DE" sz="1600" dirty="0"/>
              <a:t>angeschlossen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353559" y="2925740"/>
            <a:ext cx="8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bewegt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972153" y="2482590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Ist</a:t>
            </a:r>
          </a:p>
          <a:p>
            <a:pPr algn="ctr"/>
            <a:r>
              <a:rPr lang="de-DE" sz="1600" dirty="0"/>
              <a:t>verankert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3438144" y="2043791"/>
            <a:ext cx="5316449" cy="1225182"/>
            <a:chOff x="3438144" y="2043791"/>
            <a:chExt cx="5316449" cy="1225182"/>
          </a:xfrm>
        </p:grpSpPr>
        <p:sp>
          <p:nvSpPr>
            <p:cNvPr id="24" name="Rechteck 23"/>
            <p:cNvSpPr/>
            <p:nvPr/>
          </p:nvSpPr>
          <p:spPr>
            <a:xfrm>
              <a:off x="5429275" y="2624214"/>
              <a:ext cx="969264" cy="6400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Gaspumpe</a:t>
              </a:r>
              <a:endParaRPr lang="de-DE" sz="110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7785329" y="2628893"/>
              <a:ext cx="969264" cy="6400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Gastank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398539" y="2679519"/>
              <a:ext cx="1386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/>
                <a:t>Ist </a:t>
              </a:r>
            </a:p>
            <a:p>
              <a:pPr algn="ctr"/>
              <a:r>
                <a:rPr lang="de-DE" sz="1600" dirty="0"/>
                <a:t>angeschlossen</a:t>
              </a:r>
            </a:p>
          </p:txBody>
        </p:sp>
        <p:cxnSp>
          <p:nvCxnSpPr>
            <p:cNvPr id="27" name="Gerade Verbindung 29"/>
            <p:cNvCxnSpPr>
              <a:stCxn id="24" idx="3"/>
              <a:endCxn id="25" idx="1"/>
            </p:cNvCxnSpPr>
            <p:nvPr/>
          </p:nvCxnSpPr>
          <p:spPr>
            <a:xfrm>
              <a:off x="6398539" y="2944254"/>
              <a:ext cx="1386790" cy="46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33"/>
            <p:cNvCxnSpPr>
              <a:stCxn id="8" idx="3"/>
              <a:endCxn id="24" idx="1"/>
            </p:cNvCxnSpPr>
            <p:nvPr/>
          </p:nvCxnSpPr>
          <p:spPr>
            <a:xfrm>
              <a:off x="3438144" y="2043791"/>
              <a:ext cx="1991131" cy="9004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4075201" y="2317997"/>
              <a:ext cx="1386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/>
                <a:t>Ist </a:t>
              </a:r>
            </a:p>
            <a:p>
              <a:pPr algn="ctr"/>
              <a:r>
                <a:rPr lang="de-DE" sz="1600" dirty="0"/>
                <a:t>angeschlossen</a:t>
              </a:r>
            </a:p>
          </p:txBody>
        </p:sp>
      </p:grpSp>
      <p:sp>
        <p:nvSpPr>
          <p:cNvPr id="30" name="Rechteck 29"/>
          <p:cNvSpPr/>
          <p:nvPr/>
        </p:nvSpPr>
        <p:spPr>
          <a:xfrm>
            <a:off x="630936" y="1723751"/>
            <a:ext cx="969264" cy="6400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Key-</a:t>
            </a:r>
            <a:r>
              <a:rPr lang="de-DE" sz="1100" dirty="0" err="1"/>
              <a:t>less</a:t>
            </a:r>
            <a:r>
              <a:rPr lang="de-DE" sz="1100" dirty="0"/>
              <a:t> Startsystem</a:t>
            </a:r>
          </a:p>
        </p:txBody>
      </p:sp>
      <p:sp>
        <p:nvSpPr>
          <p:cNvPr id="31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1098550" y="4767263"/>
            <a:ext cx="6176010" cy="274637"/>
          </a:xfrm>
        </p:spPr>
        <p:txBody>
          <a:bodyPr/>
          <a:lstStyle/>
          <a:p>
            <a:r>
              <a:rPr lang="de-DE" dirty="0"/>
              <a:t>L1 Einführung - [IOBP01]</a:t>
            </a:r>
          </a:p>
        </p:txBody>
      </p:sp>
    </p:spTree>
    <p:extLst>
      <p:ext uri="{BB962C8B-B14F-4D97-AF65-F5344CB8AC3E}">
        <p14:creationId xmlns:p14="http://schemas.microsoft.com/office/powerpoint/2010/main" val="26256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" grpId="0" animBg="1"/>
    </p:bldLst>
  </p:timing>
</p:sld>
</file>

<file path=ppt/theme/theme1.xml><?xml version="1.0" encoding="utf-8"?>
<a:theme xmlns:a="http://schemas.openxmlformats.org/drawingml/2006/main" name="iub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h theme" id="{A473D9A0-26F0-4D3B-9841-251AD6782AF6}" vid="{83C53C2E-8824-47AD-AAF7-243760B395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iubh template powerpoint</Template>
  <TotalTime>4654</TotalTime>
  <Words>935</Words>
  <Application>Microsoft Macintosh PowerPoint</Application>
  <PresentationFormat>On-screen Show (16:9)</PresentationFormat>
  <Paragraphs>255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Symbol</vt:lpstr>
      <vt:lpstr>Wingdings</vt:lpstr>
      <vt:lpstr>iubh theme</vt:lpstr>
      <vt:lpstr>Grundlagen der objektorientierten Programmierung mit Java [IOBP01]</vt:lpstr>
      <vt:lpstr>Begriffserklärung</vt:lpstr>
      <vt:lpstr>Objekte als Grundelement der Objektorientierung</vt:lpstr>
      <vt:lpstr>Attribute</vt:lpstr>
      <vt:lpstr>Methoden</vt:lpstr>
      <vt:lpstr>Objekt „Konto“ &amp; „Kunde“</vt:lpstr>
      <vt:lpstr>Grundprinzipien</vt:lpstr>
      <vt:lpstr>1. Erweiterbarkeit</vt:lpstr>
      <vt:lpstr>1. Erweiterbarkeit</vt:lpstr>
      <vt:lpstr>2. Test- und Wartbarkeit</vt:lpstr>
      <vt:lpstr>Basiseigenschaften der Objektorientierung</vt:lpstr>
      <vt:lpstr>Kapselung</vt:lpstr>
      <vt:lpstr>Kapselung (2)</vt:lpstr>
      <vt:lpstr>Konto</vt:lpstr>
      <vt:lpstr>Polymorphie</vt:lpstr>
      <vt:lpstr>Polymorphie (2)</vt:lpstr>
      <vt:lpstr>Vererbung</vt:lpstr>
      <vt:lpstr>Vererbung (2)</vt:lpstr>
      <vt:lpstr>Vorgehensmodelle</vt:lpstr>
      <vt:lpstr>Phase 1: Objektorientierte Analyse (OOA)</vt:lpstr>
      <vt:lpstr>Phase 2: Objektorientiertes Design (OOD)</vt:lpstr>
      <vt:lpstr>Phase 3: Objektorientierte Programmierung (OOP)</vt:lpstr>
    </vt:vector>
  </TitlesOfParts>
  <Company>Hochschule Ruhr West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Dreikauss, Jörg</dc:creator>
  <cp:lastModifiedBy>Iosif Gogolos</cp:lastModifiedBy>
  <cp:revision>13</cp:revision>
  <dcterms:created xsi:type="dcterms:W3CDTF">2017-10-09T08:14:21Z</dcterms:created>
  <dcterms:modified xsi:type="dcterms:W3CDTF">2023-11-21T20:02:00Z</dcterms:modified>
</cp:coreProperties>
</file>