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1"/>
  </p:notesMasterIdLst>
  <p:sldIdLst>
    <p:sldId id="273" r:id="rId2"/>
    <p:sldId id="307" r:id="rId3"/>
    <p:sldId id="277" r:id="rId4"/>
    <p:sldId id="299" r:id="rId5"/>
    <p:sldId id="300" r:id="rId6"/>
    <p:sldId id="301" r:id="rId7"/>
    <p:sldId id="302" r:id="rId8"/>
    <p:sldId id="312" r:id="rId9"/>
    <p:sldId id="313" r:id="rId10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08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44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2 Einführung in die objektorientierte Modellierung</a:t>
            </a:r>
          </a:p>
          <a:p>
            <a:r>
              <a:rPr lang="de-DE" dirty="0" smtClean="0"/>
              <a:t>Dipl.-Inform. Jörg </a:t>
            </a:r>
            <a:r>
              <a:rPr lang="de-DE" dirty="0" err="1" smtClean="0"/>
              <a:t>Dreikauß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und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Objektorientierung bedeutet, dass Objekte der realen physischen Welt in Objekte der Programmsprache nachgebildet werden.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Auto – Kennzeichen „DO-JP1976“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Kunde – Name „Klaus Dieter </a:t>
            </a:r>
            <a:r>
              <a:rPr lang="de-DE" sz="1400" dirty="0" err="1" smtClean="0"/>
              <a:t>Löwitsch</a:t>
            </a:r>
            <a:r>
              <a:rPr lang="de-DE" sz="1400" dirty="0" smtClean="0"/>
              <a:t>“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Vertrag – </a:t>
            </a:r>
            <a:r>
              <a:rPr lang="de-DE" sz="1400" dirty="0" err="1" smtClean="0"/>
              <a:t>Vertragsnr</a:t>
            </a:r>
            <a:r>
              <a:rPr lang="de-DE" sz="1400" dirty="0" smtClean="0"/>
              <a:t>. „VN4711“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Klassen sind Schablone oder Vorlagen mit einer Struktur, d.h. den Eigenschaften als Attribute und Methoden.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Objekte werden von Klassen abgeleitet. Programmierer implementieren Klassen und instanziieren von diesen Klassen Objekte.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Durch die „Ableitung“ wird gewährleistet, dass sich alle Objekte einer Klasse gleich verhalten und die gleiche Struktur aufweisen.</a:t>
            </a:r>
          </a:p>
          <a:p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Objekten und Klassen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6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Beispiel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Klassen und Objekte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892675" y="2877757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</p:txBody>
      </p:sp>
      <p:sp>
        <p:nvSpPr>
          <p:cNvPr id="8" name="Rechteck 7"/>
          <p:cNvSpPr/>
          <p:nvPr/>
        </p:nvSpPr>
        <p:spPr>
          <a:xfrm>
            <a:off x="3718560" y="1344613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2209800" y="264731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 smtClean="0"/>
              <a:t>id1: 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r>
              <a:rPr lang="de-DE" sz="1200" dirty="0" smtClean="0"/>
              <a:t>: 723711461</a:t>
            </a:r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r>
              <a:rPr lang="de-DE" sz="1200" dirty="0" smtClean="0"/>
              <a:t>: Uli Hoeneß</a:t>
            </a:r>
          </a:p>
          <a:p>
            <a:r>
              <a:rPr lang="de-DE" sz="1200" dirty="0"/>
              <a:t>s</a:t>
            </a:r>
            <a:r>
              <a:rPr lang="de-DE" sz="1200" dirty="0" smtClean="0"/>
              <a:t>tand: 155.000.000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5166360" y="2642872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 smtClean="0"/>
              <a:t>id2: 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r>
              <a:rPr lang="de-DE" sz="1200" dirty="0" smtClean="0"/>
              <a:t>: 374810000</a:t>
            </a:r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r>
              <a:rPr lang="de-DE" sz="1200" dirty="0" smtClean="0"/>
              <a:t>: Jan Müller</a:t>
            </a:r>
          </a:p>
          <a:p>
            <a:r>
              <a:rPr lang="de-DE" sz="1200" dirty="0"/>
              <a:t>s</a:t>
            </a:r>
            <a:r>
              <a:rPr lang="de-DE" sz="1200" dirty="0" smtClean="0"/>
              <a:t>tand: -5.000</a:t>
            </a:r>
            <a:endParaRPr lang="de-DE" sz="1200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8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Beziehungen zwischen 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Für die Kooperation zwischen Objekten müssen Beziehungen zwischen den Klassen bestimmt werden.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Beziehungen werden Assoziationen genannt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Standard-Assoziationen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 smtClean="0"/>
              <a:t>Hat/kennt</a:t>
            </a:r>
          </a:p>
          <a:p>
            <a:pPr marL="1257300" lvl="2" indent="-457200">
              <a:buFont typeface="Wingdings" pitchFamily="2" charset="2"/>
              <a:buChar char="§"/>
            </a:pPr>
            <a:r>
              <a:rPr lang="de-DE" sz="1400" dirty="0" smtClean="0"/>
              <a:t>Ein Konto hat einen Inhaber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 smtClean="0"/>
              <a:t>Besteht aus</a:t>
            </a:r>
          </a:p>
          <a:p>
            <a:pPr marL="1257300" lvl="2" indent="-457200">
              <a:buFont typeface="Wingdings" pitchFamily="2" charset="2"/>
              <a:buChar char="§"/>
            </a:pPr>
            <a:r>
              <a:rPr lang="de-DE" sz="1400" dirty="0" smtClean="0"/>
              <a:t>Ein Auto besteht aus Reifen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 smtClean="0"/>
              <a:t>Ist ein</a:t>
            </a:r>
          </a:p>
          <a:p>
            <a:pPr marL="1257300" lvl="2" indent="-457200">
              <a:buFont typeface="Wingdings" pitchFamily="2" charset="2"/>
              <a:buChar char="§"/>
            </a:pPr>
            <a:r>
              <a:rPr lang="de-DE" sz="1400" dirty="0" smtClean="0"/>
              <a:t>Ein Girokonto ist ein Konto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Assoziation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Darstellungen der Assoziation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Assoziation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868557" y="1336813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Vertrag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290931" y="1336813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Adresse</a:t>
            </a:r>
            <a:endParaRPr lang="de-DE" dirty="0"/>
          </a:p>
        </p:txBody>
      </p:sp>
      <p:cxnSp>
        <p:nvCxnSpPr>
          <p:cNvPr id="11" name="Gerade Verbindung 10"/>
          <p:cNvCxnSpPr>
            <a:stCxn id="8" idx="3"/>
            <a:endCxn id="9" idx="1"/>
          </p:cNvCxnSpPr>
          <p:nvPr/>
        </p:nvCxnSpPr>
        <p:spPr>
          <a:xfrm>
            <a:off x="3081131" y="1530626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871872" y="1966285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Vertrag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294246" y="1966285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Adresse</a:t>
            </a:r>
            <a:endParaRPr lang="de-DE" dirty="0"/>
          </a:p>
        </p:txBody>
      </p:sp>
      <p:cxnSp>
        <p:nvCxnSpPr>
          <p:cNvPr id="14" name="Gerade Verbindung 13"/>
          <p:cNvCxnSpPr>
            <a:stCxn id="12" idx="3"/>
            <a:endCxn id="13" idx="1"/>
          </p:cNvCxnSpPr>
          <p:nvPr/>
        </p:nvCxnSpPr>
        <p:spPr>
          <a:xfrm>
            <a:off x="3084446" y="2160098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75703" y="2169245"/>
            <a:ext cx="20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Rechnungsanschrift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65248" y="2595757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Vertrag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5287622" y="2595757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Adresse</a:t>
            </a:r>
            <a:endParaRPr lang="de-DE" dirty="0"/>
          </a:p>
        </p:txBody>
      </p:sp>
      <p:cxnSp>
        <p:nvCxnSpPr>
          <p:cNvPr id="18" name="Gerade Verbindung 17"/>
          <p:cNvCxnSpPr>
            <a:stCxn id="16" idx="3"/>
            <a:endCxn id="17" idx="1"/>
          </p:cNvCxnSpPr>
          <p:nvPr/>
        </p:nvCxnSpPr>
        <p:spPr>
          <a:xfrm>
            <a:off x="3077822" y="2789570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169079" y="2798717"/>
            <a:ext cx="20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Rechnungsanschrift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1871872" y="3393320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Vertrag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294246" y="3393320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Adresse</a:t>
            </a:r>
            <a:endParaRPr lang="de-DE" dirty="0"/>
          </a:p>
        </p:txBody>
      </p:sp>
      <p:cxnSp>
        <p:nvCxnSpPr>
          <p:cNvPr id="22" name="Gerade Verbindung 21"/>
          <p:cNvCxnSpPr>
            <a:stCxn id="20" idx="3"/>
            <a:endCxn id="21" idx="1"/>
          </p:cNvCxnSpPr>
          <p:nvPr/>
        </p:nvCxnSpPr>
        <p:spPr>
          <a:xfrm>
            <a:off x="3084446" y="3587133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175703" y="3596280"/>
            <a:ext cx="202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Rechnungsanschrift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175703" y="321780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1…*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850297" y="320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6866434" y="341161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Kardinalitäten</a:t>
            </a:r>
            <a:endParaRPr lang="de-DE" dirty="0"/>
          </a:p>
        </p:txBody>
      </p:sp>
      <p:sp>
        <p:nvSpPr>
          <p:cNvPr id="2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4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Kardinalität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Assoziation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963129" y="1383387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385503" y="1383387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Anhänger</a:t>
            </a:r>
            <a:endParaRPr lang="de-DE" dirty="0"/>
          </a:p>
        </p:txBody>
      </p:sp>
      <p:cxnSp>
        <p:nvCxnSpPr>
          <p:cNvPr id="22" name="Gerade Verbindung 21"/>
          <p:cNvCxnSpPr>
            <a:stCxn id="20" idx="3"/>
            <a:endCxn id="21" idx="1"/>
          </p:cNvCxnSpPr>
          <p:nvPr/>
        </p:nvCxnSpPr>
        <p:spPr>
          <a:xfrm>
            <a:off x="3175703" y="1577200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66960" y="120786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0…1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748468" y="119631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0…1</a:t>
            </a:r>
          </a:p>
        </p:txBody>
      </p:sp>
      <p:sp>
        <p:nvSpPr>
          <p:cNvPr id="27" name="Rechteck 26"/>
          <p:cNvSpPr/>
          <p:nvPr/>
        </p:nvSpPr>
        <p:spPr>
          <a:xfrm>
            <a:off x="1963129" y="1949910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385503" y="1949910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Fahrer</a:t>
            </a:r>
            <a:endParaRPr lang="de-DE" dirty="0"/>
          </a:p>
        </p:txBody>
      </p:sp>
      <p:cxnSp>
        <p:nvCxnSpPr>
          <p:cNvPr id="29" name="Gerade Verbindung 28"/>
          <p:cNvCxnSpPr>
            <a:stCxn id="27" idx="3"/>
            <a:endCxn id="28" idx="1"/>
          </p:cNvCxnSpPr>
          <p:nvPr/>
        </p:nvCxnSpPr>
        <p:spPr>
          <a:xfrm>
            <a:off x="3175703" y="2143723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266960" y="1774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48468" y="1762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32" name="Rechteck 31"/>
          <p:cNvSpPr/>
          <p:nvPr/>
        </p:nvSpPr>
        <p:spPr>
          <a:xfrm>
            <a:off x="1966444" y="2549565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Student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5388818" y="2549565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Kurs</a:t>
            </a:r>
            <a:endParaRPr lang="de-DE" dirty="0"/>
          </a:p>
        </p:txBody>
      </p:sp>
      <p:cxnSp>
        <p:nvCxnSpPr>
          <p:cNvPr id="34" name="Gerade Verbindung 33"/>
          <p:cNvCxnSpPr>
            <a:stCxn id="32" idx="3"/>
            <a:endCxn id="33" idx="1"/>
          </p:cNvCxnSpPr>
          <p:nvPr/>
        </p:nvCxnSpPr>
        <p:spPr>
          <a:xfrm>
            <a:off x="3179018" y="2743378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270275" y="237404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1…*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51783" y="236249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0…*</a:t>
            </a:r>
          </a:p>
        </p:txBody>
      </p:sp>
      <p:sp>
        <p:nvSpPr>
          <p:cNvPr id="37" name="Rechteck 36"/>
          <p:cNvSpPr/>
          <p:nvPr/>
        </p:nvSpPr>
        <p:spPr>
          <a:xfrm>
            <a:off x="1969759" y="3159159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Tutor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5392133" y="3159159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Kurs</a:t>
            </a:r>
            <a:endParaRPr lang="de-DE" dirty="0"/>
          </a:p>
        </p:txBody>
      </p:sp>
      <p:cxnSp>
        <p:nvCxnSpPr>
          <p:cNvPr id="39" name="Gerade Verbindung 38"/>
          <p:cNvCxnSpPr>
            <a:stCxn id="37" idx="3"/>
            <a:endCxn id="38" idx="1"/>
          </p:cNvCxnSpPr>
          <p:nvPr/>
        </p:nvCxnSpPr>
        <p:spPr>
          <a:xfrm>
            <a:off x="3182333" y="3352972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273590" y="2983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4755098" y="297208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…*</a:t>
            </a:r>
          </a:p>
        </p:txBody>
      </p:sp>
      <p:sp>
        <p:nvSpPr>
          <p:cNvPr id="42" name="Rechteck 41"/>
          <p:cNvSpPr/>
          <p:nvPr/>
        </p:nvSpPr>
        <p:spPr>
          <a:xfrm>
            <a:off x="1963129" y="3732434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5385503" y="3732434"/>
            <a:ext cx="1212574" cy="3876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Tür</a:t>
            </a:r>
            <a:endParaRPr lang="de-DE" dirty="0"/>
          </a:p>
        </p:txBody>
      </p:sp>
      <p:cxnSp>
        <p:nvCxnSpPr>
          <p:cNvPr id="44" name="Gerade Verbindung 43"/>
          <p:cNvCxnSpPr>
            <a:stCxn id="42" idx="3"/>
            <a:endCxn id="43" idx="1"/>
          </p:cNvCxnSpPr>
          <p:nvPr/>
        </p:nvCxnSpPr>
        <p:spPr>
          <a:xfrm>
            <a:off x="3175703" y="3926247"/>
            <a:ext cx="22098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266960" y="3556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4748468" y="354536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3…4</a:t>
            </a:r>
          </a:p>
        </p:txBody>
      </p:sp>
      <p:sp>
        <p:nvSpPr>
          <p:cNvPr id="4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Gemeinsame Arbeitsaufgabe: Assoziationen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Transferbeispiel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117088" y="135984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4638460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Girokonto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dispohoehe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314258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Festgeldkonto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laufzeit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162620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Sparkonto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smtClean="0"/>
              <a:t>zins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6143752" y="137329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Inhaber</a:t>
            </a:r>
          </a:p>
          <a:p>
            <a:pPr algn="ctr"/>
            <a:endParaRPr lang="de-DE" sz="1200" dirty="0"/>
          </a:p>
          <a:p>
            <a:r>
              <a:rPr lang="de-DE" sz="1200" dirty="0" err="1"/>
              <a:t>v</a:t>
            </a:r>
            <a:r>
              <a:rPr lang="de-DE" sz="1200" dirty="0" err="1" smtClean="0"/>
              <a:t>orname</a:t>
            </a:r>
            <a:endParaRPr lang="de-DE" sz="1200" dirty="0" smtClean="0"/>
          </a:p>
          <a:p>
            <a:r>
              <a:rPr lang="de-DE" sz="1200" dirty="0" err="1"/>
              <a:t>n</a:t>
            </a:r>
            <a:r>
              <a:rPr lang="de-DE" sz="1200" dirty="0" err="1" smtClean="0"/>
              <a:t>achname</a:t>
            </a:r>
            <a:endParaRPr lang="de-DE" sz="1200" dirty="0" smtClean="0"/>
          </a:p>
          <a:p>
            <a:r>
              <a:rPr lang="de-DE" sz="1200" dirty="0" err="1" smtClean="0"/>
              <a:t>adresse</a:t>
            </a:r>
            <a:endParaRPr lang="de-DE" sz="1200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Gemeinsame Arbeitsaufgabe: Assoziationen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Transferbeispiel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8</a:t>
            </a:fld>
            <a:endParaRPr lang="de-DE"/>
          </a:p>
        </p:txBody>
      </p:sp>
      <p:cxnSp>
        <p:nvCxnSpPr>
          <p:cNvPr id="11" name="Gerade Verbindung mit Pfeil 10"/>
          <p:cNvCxnSpPr>
            <a:stCxn id="31" idx="0"/>
            <a:endCxn id="22" idx="2"/>
          </p:cNvCxnSpPr>
          <p:nvPr/>
        </p:nvCxnSpPr>
        <p:spPr>
          <a:xfrm flipV="1">
            <a:off x="2350101" y="2251384"/>
            <a:ext cx="1490887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0" idx="0"/>
            <a:endCxn id="22" idx="2"/>
          </p:cNvCxnSpPr>
          <p:nvPr/>
        </p:nvCxnSpPr>
        <p:spPr>
          <a:xfrm flipH="1" flipV="1">
            <a:off x="3840988" y="2251384"/>
            <a:ext cx="25493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975128" y="2814895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975319" y="2709744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117088" y="135984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4638460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Girokonto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dispohoehe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314258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Festgeldkonto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laufzeit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162620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Sparkonto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smtClean="0"/>
              <a:t>zins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6143752" y="137329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Inhaber</a:t>
            </a:r>
          </a:p>
          <a:p>
            <a:pPr algn="ctr"/>
            <a:endParaRPr lang="de-DE" sz="1200" dirty="0"/>
          </a:p>
          <a:p>
            <a:r>
              <a:rPr lang="de-DE" sz="1200" dirty="0" err="1"/>
              <a:t>v</a:t>
            </a:r>
            <a:r>
              <a:rPr lang="de-DE" sz="1200" dirty="0" err="1" smtClean="0"/>
              <a:t>orname</a:t>
            </a:r>
            <a:endParaRPr lang="de-DE" sz="1200" dirty="0" smtClean="0"/>
          </a:p>
          <a:p>
            <a:r>
              <a:rPr lang="de-DE" sz="1200" dirty="0" err="1"/>
              <a:t>n</a:t>
            </a:r>
            <a:r>
              <a:rPr lang="de-DE" sz="1200" dirty="0" err="1" smtClean="0"/>
              <a:t>achname</a:t>
            </a:r>
            <a:endParaRPr lang="de-DE" sz="1200" dirty="0" smtClean="0"/>
          </a:p>
          <a:p>
            <a:r>
              <a:rPr lang="de-DE" sz="1200" dirty="0" err="1" smtClean="0"/>
              <a:t>adresse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stCxn id="29" idx="0"/>
            <a:endCxn id="22" idx="2"/>
          </p:cNvCxnSpPr>
          <p:nvPr/>
        </p:nvCxnSpPr>
        <p:spPr>
          <a:xfrm flipH="1" flipV="1">
            <a:off x="3840988" y="2251384"/>
            <a:ext cx="1521372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091424" y="2814895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1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4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Gemeinsame Arbeitsaufgabe: Assoziationen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Transferbeispiel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9</a:t>
            </a:fld>
            <a:endParaRPr lang="de-DE"/>
          </a:p>
        </p:txBody>
      </p:sp>
      <p:cxnSp>
        <p:nvCxnSpPr>
          <p:cNvPr id="11" name="Gerade Verbindung mit Pfeil 10"/>
          <p:cNvCxnSpPr>
            <a:stCxn id="31" idx="0"/>
            <a:endCxn id="22" idx="2"/>
          </p:cNvCxnSpPr>
          <p:nvPr/>
        </p:nvCxnSpPr>
        <p:spPr>
          <a:xfrm flipV="1">
            <a:off x="2350101" y="2251384"/>
            <a:ext cx="1490887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0" idx="0"/>
            <a:endCxn id="22" idx="2"/>
          </p:cNvCxnSpPr>
          <p:nvPr/>
        </p:nvCxnSpPr>
        <p:spPr>
          <a:xfrm flipH="1" flipV="1">
            <a:off x="3840988" y="2251384"/>
            <a:ext cx="25493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4564888" y="1608752"/>
            <a:ext cx="1578864" cy="7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975128" y="2814895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5155504" y="1620948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784574" y="137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774111" y="134212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1…*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1975319" y="2709744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117088" y="135984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Konto</a:t>
            </a:r>
          </a:p>
          <a:p>
            <a:pPr algn="ctr"/>
            <a:endParaRPr lang="de-DE" sz="1200" dirty="0"/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  <a:endParaRPr lang="de-DE" sz="1200" dirty="0"/>
          </a:p>
        </p:txBody>
      </p:sp>
      <p:sp>
        <p:nvSpPr>
          <p:cNvPr id="29" name="Rechteck 28"/>
          <p:cNvSpPr/>
          <p:nvPr/>
        </p:nvSpPr>
        <p:spPr>
          <a:xfrm>
            <a:off x="4638460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Girokonto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dispohoehe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314258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Festgeldkonto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err="1" smtClean="0"/>
              <a:t>laufzeit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1626201" y="3366646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Sparkonto</a:t>
            </a:r>
          </a:p>
          <a:p>
            <a:r>
              <a:rPr lang="de-DE" sz="1200" dirty="0" err="1" smtClean="0"/>
              <a:t>ktoNr</a:t>
            </a:r>
            <a:endParaRPr lang="de-DE" sz="1200" dirty="0" smtClean="0"/>
          </a:p>
          <a:p>
            <a:r>
              <a:rPr lang="de-DE" sz="1200" dirty="0" err="1"/>
              <a:t>i</a:t>
            </a:r>
            <a:r>
              <a:rPr lang="de-DE" sz="1200" dirty="0" err="1" smtClean="0"/>
              <a:t>nhaber</a:t>
            </a:r>
            <a:endParaRPr lang="de-DE" sz="1200" dirty="0" smtClean="0"/>
          </a:p>
          <a:p>
            <a:r>
              <a:rPr lang="de-DE" sz="1200" dirty="0" smtClean="0"/>
              <a:t>Stand</a:t>
            </a:r>
          </a:p>
          <a:p>
            <a:r>
              <a:rPr lang="de-DE" sz="1200" dirty="0" smtClean="0"/>
              <a:t>zins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6143752" y="1373294"/>
            <a:ext cx="144780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Inhaber</a:t>
            </a:r>
          </a:p>
          <a:p>
            <a:pPr algn="ctr"/>
            <a:endParaRPr lang="de-DE" sz="1200" dirty="0"/>
          </a:p>
          <a:p>
            <a:r>
              <a:rPr lang="de-DE" sz="1200" dirty="0" err="1"/>
              <a:t>v</a:t>
            </a:r>
            <a:r>
              <a:rPr lang="de-DE" sz="1200" dirty="0" err="1" smtClean="0"/>
              <a:t>orname</a:t>
            </a:r>
            <a:endParaRPr lang="de-DE" sz="1200" dirty="0" smtClean="0"/>
          </a:p>
          <a:p>
            <a:r>
              <a:rPr lang="de-DE" sz="1200" dirty="0" err="1"/>
              <a:t>n</a:t>
            </a:r>
            <a:r>
              <a:rPr lang="de-DE" sz="1200" dirty="0" err="1" smtClean="0"/>
              <a:t>achname</a:t>
            </a:r>
            <a:endParaRPr lang="de-DE" sz="1200" dirty="0" smtClean="0"/>
          </a:p>
          <a:p>
            <a:r>
              <a:rPr lang="de-DE" sz="1200" dirty="0" err="1" smtClean="0"/>
              <a:t>adresse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stCxn id="29" idx="0"/>
            <a:endCxn id="22" idx="2"/>
          </p:cNvCxnSpPr>
          <p:nvPr/>
        </p:nvCxnSpPr>
        <p:spPr>
          <a:xfrm flipH="1" flipV="1">
            <a:off x="3840988" y="2251384"/>
            <a:ext cx="1521372" cy="1115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091424" y="2814895"/>
            <a:ext cx="7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Ist ein</a:t>
            </a:r>
            <a:endParaRPr lang="de-DE" dirty="0"/>
          </a:p>
        </p:txBody>
      </p:sp>
      <p:sp>
        <p:nvSpPr>
          <p:cNvPr id="34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 smtClean="0"/>
              <a:t>L2 Modellierung 1 -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3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409</Words>
  <Application>Microsoft Office PowerPoint</Application>
  <PresentationFormat>Bildschirmpräsentation (16:9)</PresentationFormat>
  <Paragraphs>185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Objekte und Klassen</vt:lpstr>
      <vt:lpstr>Beispiel</vt:lpstr>
      <vt:lpstr>Beziehungen zwischen Klassen</vt:lpstr>
      <vt:lpstr>Darstellungen der Assoziation</vt:lpstr>
      <vt:lpstr>Kardinalität</vt:lpstr>
      <vt:lpstr>Gemeinsame Arbeitsaufgabe: Assoziationen</vt:lpstr>
      <vt:lpstr>Gemeinsame Arbeitsaufgabe: Assoziationen</vt:lpstr>
      <vt:lpstr>Gemeinsame Arbeitsaufgabe: Assoziationen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102</cp:revision>
  <dcterms:created xsi:type="dcterms:W3CDTF">2011-11-07T11:36:39Z</dcterms:created>
  <dcterms:modified xsi:type="dcterms:W3CDTF">2018-02-19T17:15:43Z</dcterms:modified>
</cp:coreProperties>
</file>