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1"/>
  </p:sldMasterIdLst>
  <p:notesMasterIdLst>
    <p:notesMasterId r:id="rId12"/>
  </p:notesMasterIdLst>
  <p:sldIdLst>
    <p:sldId id="273" r:id="rId2"/>
    <p:sldId id="266" r:id="rId3"/>
    <p:sldId id="275" r:id="rId4"/>
    <p:sldId id="303" r:id="rId5"/>
    <p:sldId id="304" r:id="rId6"/>
    <p:sldId id="305" r:id="rId7"/>
    <p:sldId id="309" r:id="rId8"/>
    <p:sldId id="310" r:id="rId9"/>
    <p:sldId id="311" r:id="rId10"/>
    <p:sldId id="306" r:id="rId11"/>
  </p:sldIdLst>
  <p:sldSz cx="9144000" cy="5143500" type="screen16x9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009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94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893C9-05B6-4ACB-9382-E2FE3168F035}" type="datetimeFigureOut">
              <a:rPr lang="de-DE" smtClean="0"/>
              <a:pPr/>
              <a:t>26.02.2018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A135E-EA3E-40EA-930E-CED1807BB40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446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A135E-EA3E-40EA-930E-CED1807BB405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082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A135E-EA3E-40EA-930E-CED1807BB40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893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616960" y="154264"/>
            <a:ext cx="552704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B.A. Betriebswirtschaftslehre - [Kurs]</a:t>
            </a:r>
            <a:endParaRPr lang="de-DE" dirty="0"/>
          </a:p>
        </p:txBody>
      </p:sp>
      <p:pic>
        <p:nvPicPr>
          <p:cNvPr id="9" name="Grafik 8"/>
          <p:cNvPicPr/>
          <p:nvPr/>
        </p:nvPicPr>
        <p:blipFill rotWithShape="1">
          <a:blip r:embed="rId2"/>
          <a:srcRect b="22181"/>
          <a:stretch/>
        </p:blipFill>
        <p:spPr>
          <a:xfrm>
            <a:off x="0" y="4497176"/>
            <a:ext cx="2053141" cy="64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8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602716"/>
            <a:ext cx="6400800" cy="4574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371600" y="1804886"/>
            <a:ext cx="6400800" cy="439720"/>
          </a:xfrm>
        </p:spPr>
        <p:txBody>
          <a:bodyPr/>
          <a:lstStyle>
            <a:lvl1pPr>
              <a:defRPr>
                <a:solidFill>
                  <a:srgbClr val="009394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5" name="Grafik 4"/>
          <p:cNvPicPr/>
          <p:nvPr/>
        </p:nvPicPr>
        <p:blipFill>
          <a:blip r:embed="rId2"/>
          <a:stretch>
            <a:fillRect/>
          </a:stretch>
        </p:blipFill>
        <p:spPr>
          <a:xfrm>
            <a:off x="6027420" y="0"/>
            <a:ext cx="311658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5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8550" y="768203"/>
            <a:ext cx="7588250" cy="4397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910900" y="154264"/>
            <a:ext cx="523310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B.A. Wirtschaftsinformatik – Grundlagen der objektorientierte Programmierung mit Java</a:t>
            </a:r>
            <a:endParaRPr lang="de-DE" dirty="0"/>
          </a:p>
        </p:txBody>
      </p:sp>
      <p:pic>
        <p:nvPicPr>
          <p:cNvPr id="11" name="Grafik 10"/>
          <p:cNvPicPr/>
          <p:nvPr/>
        </p:nvPicPr>
        <p:blipFill rotWithShape="1">
          <a:blip r:embed="rId2"/>
          <a:srcRect b="22181"/>
          <a:stretch/>
        </p:blipFill>
        <p:spPr>
          <a:xfrm>
            <a:off x="0" y="4497176"/>
            <a:ext cx="2053141" cy="64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4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8550" y="768203"/>
            <a:ext cx="7588250" cy="4397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137" y="1344366"/>
            <a:ext cx="3787566" cy="3249859"/>
          </a:xfrm>
        </p:spPr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5057775" y="1344613"/>
            <a:ext cx="3629025" cy="3249612"/>
          </a:xfrm>
        </p:spPr>
        <p:txBody>
          <a:bodyPr/>
          <a:lstStyle/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702560" y="154264"/>
            <a:ext cx="644144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4"/>
          </p:nvPr>
        </p:nvSpPr>
        <p:spPr>
          <a:xfrm>
            <a:off x="1099137" y="4767263"/>
            <a:ext cx="6175422" cy="274637"/>
          </a:xfrm>
        </p:spPr>
        <p:txBody>
          <a:bodyPr/>
          <a:lstStyle/>
          <a:p>
            <a:r>
              <a:rPr lang="de-DE" smtClean="0"/>
              <a:t>B.A. Betriebswirtschaftslehre - [Kurs]</a:t>
            </a:r>
            <a:endParaRPr lang="de-DE" dirty="0"/>
          </a:p>
        </p:txBody>
      </p:sp>
      <p:pic>
        <p:nvPicPr>
          <p:cNvPr id="13" name="Grafik 12"/>
          <p:cNvPicPr/>
          <p:nvPr/>
        </p:nvPicPr>
        <p:blipFill rotWithShape="1">
          <a:blip r:embed="rId2"/>
          <a:srcRect b="22181"/>
          <a:stretch/>
        </p:blipFill>
        <p:spPr>
          <a:xfrm>
            <a:off x="0" y="4497176"/>
            <a:ext cx="2053141" cy="64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2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616960" y="154264"/>
            <a:ext cx="552704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B.A. Betriebswirtschaftslehre - [Kurs]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602716"/>
            <a:ext cx="6400800" cy="4574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371600" y="1804886"/>
            <a:ext cx="6400800" cy="439720"/>
          </a:xfrm>
        </p:spPr>
        <p:txBody>
          <a:bodyPr/>
          <a:lstStyle>
            <a:lvl1pPr>
              <a:defRPr>
                <a:solidFill>
                  <a:srgbClr val="009394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8550" y="768203"/>
            <a:ext cx="7588250" cy="4397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910900" y="154264"/>
            <a:ext cx="523310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smtClean="0"/>
              <a:t>B.A. Wirtschaftsinformatik – Grundlagen der objektorientierte Programmierung mit Java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8550" y="768203"/>
            <a:ext cx="7588250" cy="4397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137" y="1344366"/>
            <a:ext cx="3787566" cy="3249859"/>
          </a:xfrm>
        </p:spPr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5057775" y="1344613"/>
            <a:ext cx="3629025" cy="3249612"/>
          </a:xfrm>
        </p:spPr>
        <p:txBody>
          <a:bodyPr/>
          <a:lstStyle/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702560" y="154264"/>
            <a:ext cx="644144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4"/>
          </p:nvPr>
        </p:nvSpPr>
        <p:spPr>
          <a:xfrm>
            <a:off x="1099137" y="4767263"/>
            <a:ext cx="6175422" cy="274637"/>
          </a:xfrm>
        </p:spPr>
        <p:txBody>
          <a:bodyPr/>
          <a:lstStyle/>
          <a:p>
            <a:r>
              <a:rPr lang="de-DE" smtClean="0"/>
              <a:t>B.A. Betriebswirtschaftslehre - [Kurs]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098550" y="623888"/>
            <a:ext cx="5564607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098550" y="1344613"/>
            <a:ext cx="7588250" cy="324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73990" y="71120"/>
            <a:ext cx="9245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8550" y="4767263"/>
            <a:ext cx="617601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B.A. Betriebswirtschaftslehre - [Kurs]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650480" y="4767263"/>
            <a:ext cx="103632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5CA46E6-C04C-46C5-9A5A-2939C6A5848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44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1" r:id="rId5"/>
    <p:sldLayoutId id="2147483670" r:id="rId6"/>
    <p:sldLayoutId id="2147483672" r:id="rId7"/>
    <p:sldLayoutId id="2147483673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Symbol" pitchFamily="18" charset="2"/>
        <a:buChar char="-"/>
        <a:defRPr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Tutorium – Lektion 2 Einführung in die objektorientierte Modellierung Teil 2</a:t>
            </a:r>
          </a:p>
          <a:p>
            <a:r>
              <a:rPr lang="de-DE" dirty="0" smtClean="0"/>
              <a:t>Dipl.-Inform. Jörg </a:t>
            </a:r>
            <a:r>
              <a:rPr lang="de-DE" dirty="0" err="1" smtClean="0"/>
              <a:t>Dreikauß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der objektorientierten Programmierung mit Java [IOBP01]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r>
              <a:rPr lang="de-DE" sz="1600" dirty="0"/>
              <a:t>Klassen sind Schablone oder Vorlagen mit einer Struktur, d.h. den Eigenschaften als Attribute und Methoden</a:t>
            </a:r>
            <a:r>
              <a:rPr lang="de-DE" sz="1600" dirty="0" smtClean="0"/>
              <a:t>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1600" dirty="0" smtClean="0"/>
              <a:t>Vorgehen zur Identifikation von Klassen.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1600" dirty="0" smtClean="0"/>
              <a:t>Assoziationen zwischen Klassen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de-DE" sz="1400" dirty="0" err="1" smtClean="0"/>
              <a:t>Kardinalität</a:t>
            </a:r>
            <a:endParaRPr lang="de-DE" sz="1400" dirty="0" smtClean="0"/>
          </a:p>
          <a:p>
            <a:pPr marL="857250" lvl="1" indent="-457200">
              <a:buFont typeface="Wingdings" pitchFamily="2" charset="2"/>
              <a:buChar char="§"/>
            </a:pPr>
            <a:r>
              <a:rPr lang="de-DE" sz="1400" dirty="0" smtClean="0"/>
              <a:t>Hat/kennt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de-DE" sz="1400" dirty="0" smtClean="0"/>
              <a:t>Besteht aus</a:t>
            </a:r>
            <a:endParaRPr lang="de-DE" sz="1200" dirty="0"/>
          </a:p>
          <a:p>
            <a:pPr marL="857250" lvl="1" indent="-457200">
              <a:buFont typeface="Wingdings" pitchFamily="2" charset="2"/>
              <a:buChar char="§"/>
            </a:pPr>
            <a:r>
              <a:rPr lang="de-DE" sz="1400" dirty="0"/>
              <a:t>Ist </a:t>
            </a:r>
            <a:r>
              <a:rPr lang="de-DE" sz="1400" dirty="0" smtClean="0"/>
              <a:t>ein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1800" dirty="0" smtClean="0"/>
              <a:t>UML </a:t>
            </a:r>
            <a:r>
              <a:rPr lang="de-DE" sz="1800" smtClean="0"/>
              <a:t>als Standardmodellierungssprache</a:t>
            </a:r>
            <a:endParaRPr lang="de-DE" sz="1800" dirty="0"/>
          </a:p>
          <a:p>
            <a:pPr marL="857250" lvl="1" indent="-457200">
              <a:buFont typeface="Wingdings" pitchFamily="2" charset="2"/>
              <a:buChar char="§"/>
            </a:pPr>
            <a:endParaRPr lang="de-DE" sz="1200" dirty="0"/>
          </a:p>
          <a:p>
            <a:pPr marL="457200" indent="-457200">
              <a:buFont typeface="Wingdings" pitchFamily="2" charset="2"/>
              <a:buChar char="§"/>
            </a:pPr>
            <a:endParaRPr lang="de-DE" sz="1600" dirty="0" smtClean="0"/>
          </a:p>
          <a:p>
            <a:pPr marL="457200" indent="-457200">
              <a:buFont typeface="Wingdings" pitchFamily="2" charset="2"/>
              <a:buChar char="§"/>
            </a:pPr>
            <a:endParaRPr lang="de-DE" sz="1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8" name="Fußzeilenplatzhalter 5"/>
          <p:cNvSpPr>
            <a:spLocks noGrp="1"/>
          </p:cNvSpPr>
          <p:nvPr/>
        </p:nvSpPr>
        <p:spPr>
          <a:xfrm>
            <a:off x="1283970" y="4767263"/>
            <a:ext cx="617601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9pPr>
          </a:lstStyle>
          <a:p>
            <a:r>
              <a:rPr lang="de-DE" dirty="0" smtClean="0"/>
              <a:t>L2 Modellierung 2 - [IOBP01]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80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</a:p>
        </p:txBody>
      </p:sp>
      <p:sp>
        <p:nvSpPr>
          <p:cNvPr id="5122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r>
              <a:rPr lang="de-DE" sz="1800" dirty="0" smtClean="0"/>
              <a:t>Unified Modeling Language (UML)</a:t>
            </a:r>
          </a:p>
        </p:txBody>
      </p:sp>
      <p:sp>
        <p:nvSpPr>
          <p:cNvPr id="5123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032500" y="153988"/>
            <a:ext cx="3030538" cy="461962"/>
          </a:xfrm>
        </p:spPr>
        <p:txBody>
          <a:bodyPr/>
          <a:lstStyle/>
          <a:p>
            <a:pPr marL="0" indent="0" algn="r"/>
            <a:r>
              <a:rPr lang="de-DE" dirty="0" smtClean="0"/>
              <a:t>Agenda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8" name="Fußzeilenplatzhalter 5"/>
          <p:cNvSpPr>
            <a:spLocks noGrp="1"/>
          </p:cNvSpPr>
          <p:nvPr/>
        </p:nvSpPr>
        <p:spPr>
          <a:xfrm>
            <a:off x="1283970" y="4767263"/>
            <a:ext cx="617601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9pPr>
          </a:lstStyle>
          <a:p>
            <a:r>
              <a:rPr lang="de-DE" dirty="0" smtClean="0"/>
              <a:t>L2 Modellierung 2 - [IOBP01]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r>
              <a:rPr lang="de-DE" sz="1800" dirty="0" smtClean="0"/>
              <a:t>Modellierungssprache UML kennen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de-DE" sz="1400" dirty="0" smtClean="0"/>
              <a:t>Welche Diagramme gibt es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de-DE" sz="1400" dirty="0" smtClean="0"/>
              <a:t>Wie wendet man ausgewählte an</a:t>
            </a:r>
          </a:p>
          <a:p>
            <a:pPr marL="457200" indent="-457200">
              <a:buFont typeface="Wingdings" pitchFamily="2" charset="2"/>
              <a:buChar char="§"/>
            </a:pPr>
            <a:endParaRPr lang="de-DE" sz="1800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Lernziele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8" name="Fußzeilenplatzhalter 5"/>
          <p:cNvSpPr>
            <a:spLocks noGrp="1"/>
          </p:cNvSpPr>
          <p:nvPr/>
        </p:nvSpPr>
        <p:spPr>
          <a:xfrm>
            <a:off x="1283970" y="4767263"/>
            <a:ext cx="617601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9pPr>
          </a:lstStyle>
          <a:p>
            <a:r>
              <a:rPr lang="de-DE" dirty="0" smtClean="0"/>
              <a:t>L2 Modellierung 2 - [IOBP01]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920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Unified Modeling Language (UML)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r>
              <a:rPr lang="de-DE" sz="2000" dirty="0"/>
              <a:t>Ergebnisse</a:t>
            </a:r>
            <a:r>
              <a:rPr lang="de-DE" dirty="0"/>
              <a:t> </a:t>
            </a:r>
            <a:r>
              <a:rPr lang="de-DE" sz="2000" dirty="0" smtClean="0"/>
              <a:t>der </a:t>
            </a:r>
            <a:r>
              <a:rPr lang="de-DE" sz="2000" dirty="0"/>
              <a:t>OOA und OOD sollen </a:t>
            </a:r>
            <a:r>
              <a:rPr lang="de-DE" sz="2000" dirty="0" smtClean="0"/>
              <a:t>standardisiert dokumentiert werden.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2000" dirty="0" smtClean="0"/>
              <a:t>Grafische Modellierungssprache Unified Modeling Language (UML).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2000" dirty="0" smtClean="0"/>
              <a:t>DER Standard für die objektorientierte Entwicklung.</a:t>
            </a:r>
            <a:endParaRPr lang="de-DE" sz="2000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Modellierungssprache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" name="Fußzeilenplatzhalter 5"/>
          <p:cNvSpPr>
            <a:spLocks noGrp="1"/>
          </p:cNvSpPr>
          <p:nvPr/>
        </p:nvSpPr>
        <p:spPr>
          <a:xfrm>
            <a:off x="1283970" y="4767263"/>
            <a:ext cx="617601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9pPr>
          </a:lstStyle>
          <a:p>
            <a:r>
              <a:rPr lang="de-DE" dirty="0" smtClean="0"/>
              <a:t>L2 Modellierung 2 - [IOBP01]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750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1098550" y="1344613"/>
            <a:ext cx="3195154" cy="3249612"/>
          </a:xfrm>
        </p:spPr>
        <p:txBody>
          <a:bodyPr/>
          <a:lstStyle/>
          <a:p>
            <a:pPr marL="179388" indent="-179388">
              <a:buFont typeface="Wingdings" pitchFamily="2" charset="2"/>
              <a:buChar char="§"/>
            </a:pPr>
            <a:r>
              <a:rPr lang="de-DE" sz="1600" dirty="0" smtClean="0"/>
              <a:t>Strukturdiagramme </a:t>
            </a:r>
            <a:r>
              <a:rPr lang="de-DE" sz="1600" dirty="0"/>
              <a:t>stellen Aufbau  und Elemente sowie die Schnittstellen </a:t>
            </a:r>
            <a:r>
              <a:rPr lang="de-DE" sz="1600" dirty="0" smtClean="0"/>
              <a:t>dar.</a:t>
            </a:r>
          </a:p>
          <a:p>
            <a:pPr marL="179388" indent="-179388">
              <a:buFont typeface="Wingdings" pitchFamily="2" charset="2"/>
              <a:buChar char="§"/>
            </a:pPr>
            <a:r>
              <a:rPr lang="de-DE" sz="1600" dirty="0" smtClean="0"/>
              <a:t>Verhaltensdiagramme beschreiben das Verhalten und die Abläufe in einem System.</a:t>
            </a:r>
            <a:endParaRPr lang="de-DE" sz="1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Modellierungssprache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730" y="891820"/>
            <a:ext cx="44196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ußzeilenplatzhalter 5"/>
          <p:cNvSpPr>
            <a:spLocks noGrp="1"/>
          </p:cNvSpPr>
          <p:nvPr/>
        </p:nvSpPr>
        <p:spPr>
          <a:xfrm>
            <a:off x="1283970" y="4767263"/>
            <a:ext cx="617601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9pPr>
          </a:lstStyle>
          <a:p>
            <a:r>
              <a:rPr lang="de-DE" dirty="0" smtClean="0"/>
              <a:t>L2 Modellierung 2 - [IOBP01]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738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Anwendungsfalldiagramm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r>
              <a:rPr lang="de-DE" sz="2000" dirty="0" err="1"/>
              <a:t>Use</a:t>
            </a:r>
            <a:r>
              <a:rPr lang="de-DE" sz="2000" dirty="0"/>
              <a:t> Case Diagramme </a:t>
            </a:r>
            <a:endParaRPr lang="de-DE" sz="2000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de-DE" sz="2000" dirty="0" smtClean="0"/>
              <a:t>Hohes Abstraktionsniveau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2000" dirty="0" smtClean="0"/>
              <a:t>Überblick </a:t>
            </a:r>
            <a:r>
              <a:rPr lang="de-DE" sz="2000" dirty="0"/>
              <a:t>über das Gesamtsystem. </a:t>
            </a:r>
            <a:endParaRPr lang="de-DE" sz="2000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de-DE" sz="2000" dirty="0" smtClean="0"/>
              <a:t>Beschreiben </a:t>
            </a:r>
            <a:r>
              <a:rPr lang="de-DE" sz="2000" dirty="0"/>
              <a:t>die Funktionalität </a:t>
            </a:r>
            <a:r>
              <a:rPr lang="de-DE" sz="2000" dirty="0" smtClean="0"/>
              <a:t>aus </a:t>
            </a:r>
            <a:r>
              <a:rPr lang="de-DE" sz="2000" dirty="0"/>
              <a:t>Anwendersicht. </a:t>
            </a:r>
            <a:endParaRPr lang="de-DE" sz="2000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de-DE" sz="2000" dirty="0" smtClean="0"/>
              <a:t>OOA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Diagramme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Fußzeilenplatzhalter 5"/>
          <p:cNvSpPr>
            <a:spLocks noGrp="1"/>
          </p:cNvSpPr>
          <p:nvPr/>
        </p:nvSpPr>
        <p:spPr>
          <a:xfrm>
            <a:off x="1283970" y="4767263"/>
            <a:ext cx="617601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9pPr>
          </a:lstStyle>
          <a:p>
            <a:r>
              <a:rPr lang="de-DE" dirty="0" smtClean="0"/>
              <a:t>L2 Modellierung 2 - [IOBP01]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900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Anwendungsfalldiagramm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Diagramme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1026" name="Picture 2" descr="https://www.fbi.h-da.de/fileadmin/Labor/case/uml/useCase/UC_mens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008" y="1169866"/>
            <a:ext cx="4255439" cy="342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ußzeilenplatzhalter 5"/>
          <p:cNvSpPr>
            <a:spLocks noGrp="1"/>
          </p:cNvSpPr>
          <p:nvPr/>
        </p:nvSpPr>
        <p:spPr>
          <a:xfrm>
            <a:off x="1283970" y="4767263"/>
            <a:ext cx="617601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9pPr>
          </a:lstStyle>
          <a:p>
            <a:r>
              <a:rPr lang="de-DE" dirty="0" smtClean="0"/>
              <a:t>L2 Modellierung 2 - [IOBP01]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19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der-wirtschaftsingenieur.de/bilder/it/klassendiagram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585" y="1640964"/>
            <a:ext cx="4682516" cy="315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r>
              <a:rPr lang="de-DE" sz="2000" dirty="0" smtClean="0"/>
              <a:t>Darstellung von Klassen</a:t>
            </a:r>
            <a:r>
              <a:rPr lang="de-DE" sz="2000" dirty="0"/>
              <a:t>, Schnittstellen sowie deren Beziehungen. </a:t>
            </a:r>
            <a:endParaRPr lang="de-DE" sz="200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Diagramme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9" name="Fußzeilenplatzhalter 5"/>
          <p:cNvSpPr>
            <a:spLocks noGrp="1"/>
          </p:cNvSpPr>
          <p:nvPr/>
        </p:nvSpPr>
        <p:spPr>
          <a:xfrm>
            <a:off x="1283970" y="4767263"/>
            <a:ext cx="617601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9pPr>
          </a:lstStyle>
          <a:p>
            <a:r>
              <a:rPr lang="de-DE" dirty="0" smtClean="0"/>
              <a:t>L2 Modellierung 2 - [IOBP01]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516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Objektdiagramm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r>
              <a:rPr lang="de-DE" sz="2000" dirty="0" smtClean="0"/>
              <a:t>Zeigt </a:t>
            </a:r>
            <a:r>
              <a:rPr lang="de-DE" sz="2000" dirty="0"/>
              <a:t>eine bestimmte Sicht auf die Struktur des modellierten </a:t>
            </a:r>
            <a:r>
              <a:rPr lang="de-DE" sz="2000" dirty="0" smtClean="0"/>
              <a:t>Systems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2000" dirty="0" smtClean="0"/>
              <a:t>Zeigt </a:t>
            </a:r>
            <a:r>
              <a:rPr lang="de-DE" sz="2000" dirty="0"/>
              <a:t>den aktuellen </a:t>
            </a:r>
            <a:r>
              <a:rPr lang="de-DE" sz="2000" dirty="0" smtClean="0"/>
              <a:t>Zustand eines Objektes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de-DE" sz="1600" dirty="0" smtClean="0"/>
              <a:t>Belegung </a:t>
            </a:r>
            <a:r>
              <a:rPr lang="de-DE" sz="1600" dirty="0"/>
              <a:t>der </a:t>
            </a:r>
            <a:r>
              <a:rPr lang="de-DE" sz="1600" dirty="0" smtClean="0"/>
              <a:t>Attribute </a:t>
            </a:r>
            <a:r>
              <a:rPr lang="de-DE" sz="1600" dirty="0"/>
              <a:t>eines </a:t>
            </a:r>
            <a:r>
              <a:rPr lang="de-DE" sz="1600" dirty="0" smtClean="0"/>
              <a:t>Objektes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2000" dirty="0"/>
              <a:t>Es kann auch nur eine Teilmenge der Attribute dargestellt werden.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Diagramme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3074" name="Picture 2" descr="http://upload.wikimedia.org/wikipedia/commons/thumb/8/89/Instance_specification_3.png/450px-Instance_specification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826" y="3134709"/>
            <a:ext cx="42862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ußzeilenplatzhalter 5"/>
          <p:cNvSpPr>
            <a:spLocks noGrp="1"/>
          </p:cNvSpPr>
          <p:nvPr/>
        </p:nvSpPr>
        <p:spPr>
          <a:xfrm>
            <a:off x="1283970" y="4767263"/>
            <a:ext cx="617601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9pPr>
          </a:lstStyle>
          <a:p>
            <a:r>
              <a:rPr lang="de-DE" dirty="0" smtClean="0"/>
              <a:t>L2 Modellierung 2 - [IOBP01]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89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ub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ubh theme" id="{A473D9A0-26F0-4D3B-9841-251AD6782AF6}" vid="{83C53C2E-8824-47AD-AAF7-243760B3950C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iubh template powerpoint</Template>
  <TotalTime>0</TotalTime>
  <Words>278</Words>
  <Application>Microsoft Office PowerPoint</Application>
  <PresentationFormat>Bildschirmpräsentation (16:9)</PresentationFormat>
  <Paragraphs>66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ＭＳ Ｐゴシック</vt:lpstr>
      <vt:lpstr>ＭＳ Ｐゴシック</vt:lpstr>
      <vt:lpstr>Arial</vt:lpstr>
      <vt:lpstr>Calibri</vt:lpstr>
      <vt:lpstr>Symbol</vt:lpstr>
      <vt:lpstr>Wingdings</vt:lpstr>
      <vt:lpstr>iubh theme</vt:lpstr>
      <vt:lpstr>Grundlagen der objektorientierten Programmierung mit Java [IOBP01]</vt:lpstr>
      <vt:lpstr>Agenda</vt:lpstr>
      <vt:lpstr>PowerPoint-Präsentation</vt:lpstr>
      <vt:lpstr>Unified Modeling Language (UML)</vt:lpstr>
      <vt:lpstr>PowerPoint-Präsentation</vt:lpstr>
      <vt:lpstr>Anwendungsfalldiagramm</vt:lpstr>
      <vt:lpstr>Anwendungsfalldiagramm</vt:lpstr>
      <vt:lpstr>Klassendiagramm</vt:lpstr>
      <vt:lpstr>Objektdiagramm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Philipp Höllermann</dc:creator>
  <cp:lastModifiedBy>Dreikauss, Jörg</cp:lastModifiedBy>
  <cp:revision>102</cp:revision>
  <dcterms:created xsi:type="dcterms:W3CDTF">2011-11-07T11:36:39Z</dcterms:created>
  <dcterms:modified xsi:type="dcterms:W3CDTF">2018-02-26T17:49:36Z</dcterms:modified>
</cp:coreProperties>
</file>