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Lst>
  <p:notesMasterIdLst>
    <p:notesMasterId r:id="rId47"/>
  </p:notesMasterIdLst>
  <p:sldIdLst>
    <p:sldId id="273" r:id="rId2"/>
    <p:sldId id="266" r:id="rId3"/>
    <p:sldId id="275" r:id="rId4"/>
    <p:sldId id="278" r:id="rId5"/>
    <p:sldId id="279" r:id="rId6"/>
    <p:sldId id="276" r:id="rId7"/>
    <p:sldId id="277" r:id="rId8"/>
    <p:sldId id="283" r:id="rId9"/>
    <p:sldId id="321" r:id="rId10"/>
    <p:sldId id="281" r:id="rId11"/>
    <p:sldId id="282" r:id="rId12"/>
    <p:sldId id="284" r:id="rId13"/>
    <p:sldId id="285" r:id="rId14"/>
    <p:sldId id="289" r:id="rId15"/>
    <p:sldId id="322" r:id="rId16"/>
    <p:sldId id="286" r:id="rId17"/>
    <p:sldId id="287" r:id="rId18"/>
    <p:sldId id="290" r:id="rId19"/>
    <p:sldId id="291" r:id="rId20"/>
    <p:sldId id="292" r:id="rId21"/>
    <p:sldId id="323" r:id="rId22"/>
    <p:sldId id="294" r:id="rId23"/>
    <p:sldId id="295" r:id="rId24"/>
    <p:sldId id="296" r:id="rId25"/>
    <p:sldId id="297" r:id="rId26"/>
    <p:sldId id="298" r:id="rId27"/>
    <p:sldId id="324" r:id="rId28"/>
    <p:sldId id="300" r:id="rId29"/>
    <p:sldId id="301" r:id="rId30"/>
    <p:sldId id="302" r:id="rId31"/>
    <p:sldId id="303" r:id="rId32"/>
    <p:sldId id="304" r:id="rId33"/>
    <p:sldId id="305" r:id="rId34"/>
    <p:sldId id="307" r:id="rId35"/>
    <p:sldId id="309" r:id="rId36"/>
    <p:sldId id="310" r:id="rId37"/>
    <p:sldId id="311" r:id="rId38"/>
    <p:sldId id="312" r:id="rId39"/>
    <p:sldId id="313" r:id="rId40"/>
    <p:sldId id="314" r:id="rId41"/>
    <p:sldId id="315" r:id="rId42"/>
    <p:sldId id="319" r:id="rId43"/>
    <p:sldId id="320" r:id="rId44"/>
    <p:sldId id="325" r:id="rId45"/>
    <p:sldId id="326" r:id="rId46"/>
  </p:sldIdLst>
  <p:sldSz cx="9144000" cy="5143500" type="screen16x9"/>
  <p:notesSz cx="6858000" cy="9144000"/>
  <p:defaultTextStyle>
    <a:defPPr>
      <a:defRPr lang="de-DE"/>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009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2670" autoAdjust="0"/>
  </p:normalViewPr>
  <p:slideViewPr>
    <p:cSldViewPr snapToGrid="0" snapToObjects="1">
      <p:cViewPr varScale="1">
        <p:scale>
          <a:sx n="80" d="100"/>
          <a:sy n="80" d="100"/>
        </p:scale>
        <p:origin x="832"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893C9-05B6-4ACB-9382-E2FE3168F035}" type="datetimeFigureOut">
              <a:rPr lang="de-DE" smtClean="0"/>
              <a:pPr/>
              <a:t>29.10.2018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A135E-EA3E-40EA-930E-CED1807BB405}" type="slidenum">
              <a:rPr lang="de-DE" smtClean="0"/>
              <a:pPr/>
              <a:t>‹Nr.›</a:t>
            </a:fld>
            <a:endParaRPr lang="de-DE"/>
          </a:p>
        </p:txBody>
      </p:sp>
    </p:spTree>
    <p:extLst>
      <p:ext uri="{BB962C8B-B14F-4D97-AF65-F5344CB8AC3E}">
        <p14:creationId xmlns:p14="http://schemas.microsoft.com/office/powerpoint/2010/main" val="337444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2CA135E-EA3E-40EA-930E-CED1807BB405}"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2CA135E-EA3E-40EA-930E-CED1807BB405}" type="slidenum">
              <a:rPr lang="de-DE" smtClean="0"/>
              <a:pPr/>
              <a:t>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cxnSp>
        <p:nvCxnSpPr>
          <p:cNvPr id="4" name="Gerade Verbindung 3"/>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3" name="Textplatzhalter 2"/>
          <p:cNvSpPr>
            <a:spLocks noGrp="1"/>
          </p:cNvSpPr>
          <p:nvPr>
            <p:ph type="body" sz="quarter" idx="10"/>
          </p:nvPr>
        </p:nvSpPr>
        <p:spPr>
          <a:xfrm>
            <a:off x="3616960" y="154264"/>
            <a:ext cx="5527040" cy="461963"/>
          </a:xfrm>
        </p:spPr>
        <p:txBody>
          <a:bodyPr/>
          <a:lstStyle>
            <a:lvl1pPr algn="r">
              <a:defRPr sz="1800">
                <a:solidFill>
                  <a:srgbClr val="009394"/>
                </a:solidFill>
              </a:defRPr>
            </a:lvl1pPr>
          </a:lstStyle>
          <a:p>
            <a:pPr lvl="0"/>
            <a:r>
              <a:rPr lang="de-DE" smtClean="0"/>
              <a:t>Formatvorlagen des Textmasters bearbeiten</a:t>
            </a:r>
          </a:p>
        </p:txBody>
      </p:sp>
      <p:sp>
        <p:nvSpPr>
          <p:cNvPr id="5" name="Datumsplatzhalter 4"/>
          <p:cNvSpPr>
            <a:spLocks noGrp="1"/>
          </p:cNvSpPr>
          <p:nvPr>
            <p:ph type="dt" sz="half" idx="11"/>
          </p:nvPr>
        </p:nvSpPr>
        <p:spPr/>
        <p:txBody>
          <a:bodyPr/>
          <a:lstStyle/>
          <a:p>
            <a:endParaRPr lang="de-DE"/>
          </a:p>
        </p:txBody>
      </p:sp>
      <p:sp>
        <p:nvSpPr>
          <p:cNvPr id="6" name="Foliennummernplatzhalter 5"/>
          <p:cNvSpPr>
            <a:spLocks noGrp="1"/>
          </p:cNvSpPr>
          <p:nvPr>
            <p:ph type="sldNum" sz="quarter" idx="12"/>
          </p:nvPr>
        </p:nvSpPr>
        <p:spPr/>
        <p:txBody>
          <a:bodyPr/>
          <a:lstStyle/>
          <a:p>
            <a:fld id="{D5CA46E6-C04C-46C5-9A5A-2939C6A58483}" type="slidenum">
              <a:rPr lang="de-DE" smtClean="0"/>
              <a:pPr/>
              <a:t>‹Nr.›</a:t>
            </a:fld>
            <a:endParaRPr lang="de-DE"/>
          </a:p>
        </p:txBody>
      </p:sp>
      <p:sp>
        <p:nvSpPr>
          <p:cNvPr id="7" name="Fußzeilenplatzhalter 6"/>
          <p:cNvSpPr>
            <a:spLocks noGrp="1"/>
          </p:cNvSpPr>
          <p:nvPr>
            <p:ph type="ftr" sz="quarter" idx="13"/>
          </p:nvPr>
        </p:nvSpPr>
        <p:spPr/>
        <p:txBody>
          <a:bodyPr/>
          <a:lstStyle/>
          <a:p>
            <a:r>
              <a:rPr lang="de-DE" smtClean="0"/>
              <a:t>B.A. Betriebswirtschaftslehre - [Kurs]</a:t>
            </a:r>
            <a:endParaRPr lang="de-DE" dirty="0"/>
          </a:p>
        </p:txBody>
      </p:sp>
      <p:pic>
        <p:nvPicPr>
          <p:cNvPr id="9" name="Grafik 8"/>
          <p:cNvPicPr/>
          <p:nvPr/>
        </p:nvPicPr>
        <p:blipFill rotWithShape="1">
          <a:blip r:embed="rId2"/>
          <a:srcRect b="22181"/>
          <a:stretch/>
        </p:blipFill>
        <p:spPr>
          <a:xfrm>
            <a:off x="0" y="4497176"/>
            <a:ext cx="2053141" cy="646324"/>
          </a:xfrm>
          <a:prstGeom prst="rect">
            <a:avLst/>
          </a:prstGeom>
        </p:spPr>
      </p:pic>
    </p:spTree>
    <p:extLst>
      <p:ext uri="{BB962C8B-B14F-4D97-AF65-F5344CB8AC3E}">
        <p14:creationId xmlns:p14="http://schemas.microsoft.com/office/powerpoint/2010/main" val="15104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2602716"/>
            <a:ext cx="6400800" cy="457406"/>
          </a:xfrm>
        </p:spPr>
        <p:txBody>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Titel 6"/>
          <p:cNvSpPr>
            <a:spLocks noGrp="1"/>
          </p:cNvSpPr>
          <p:nvPr>
            <p:ph type="title"/>
          </p:nvPr>
        </p:nvSpPr>
        <p:spPr>
          <a:xfrm>
            <a:off x="1371600" y="1804886"/>
            <a:ext cx="6400800" cy="439720"/>
          </a:xfrm>
        </p:spPr>
        <p:txBody>
          <a:bodyPr/>
          <a:lstStyle>
            <a:lvl1pPr>
              <a:defRPr>
                <a:solidFill>
                  <a:srgbClr val="009394"/>
                </a:solidFill>
              </a:defRPr>
            </a:lvl1pPr>
          </a:lstStyle>
          <a:p>
            <a:r>
              <a:rPr lang="de-DE" smtClean="0"/>
              <a:t>Titelmasterformat durch Klicken bearbeiten</a:t>
            </a:r>
            <a:endParaRPr lang="de-DE" dirty="0"/>
          </a:p>
        </p:txBody>
      </p:sp>
      <p:pic>
        <p:nvPicPr>
          <p:cNvPr id="5" name="Grafik 4"/>
          <p:cNvPicPr/>
          <p:nvPr/>
        </p:nvPicPr>
        <p:blipFill>
          <a:blip r:embed="rId2"/>
          <a:stretch>
            <a:fillRect/>
          </a:stretch>
        </p:blipFill>
        <p:spPr>
          <a:xfrm>
            <a:off x="6027420" y="0"/>
            <a:ext cx="3116580" cy="1323975"/>
          </a:xfrm>
          <a:prstGeom prst="rect">
            <a:avLst/>
          </a:prstGeom>
        </p:spPr>
      </p:pic>
    </p:spTree>
    <p:extLst>
      <p:ext uri="{BB962C8B-B14F-4D97-AF65-F5344CB8AC3E}">
        <p14:creationId xmlns:p14="http://schemas.microsoft.com/office/powerpoint/2010/main" val="260486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cxnSp>
        <p:nvCxnSpPr>
          <p:cNvPr id="5" name="Gerade Verbindung 4"/>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4pPr>
              <a:defRPr sz="1800"/>
            </a:lvl4pPr>
            <a:lvl5pPr>
              <a:defRPr sz="18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2"/>
          <p:cNvSpPr>
            <a:spLocks noGrp="1"/>
          </p:cNvSpPr>
          <p:nvPr>
            <p:ph type="body" sz="quarter" idx="10"/>
          </p:nvPr>
        </p:nvSpPr>
        <p:spPr>
          <a:xfrm>
            <a:off x="3910900" y="154264"/>
            <a:ext cx="5233100" cy="461963"/>
          </a:xfrm>
        </p:spPr>
        <p:txBody>
          <a:bodyPr/>
          <a:lstStyle>
            <a:lvl1pPr algn="r">
              <a:defRPr sz="1800">
                <a:solidFill>
                  <a:srgbClr val="009394"/>
                </a:solidFill>
              </a:defRPr>
            </a:lvl1pPr>
          </a:lstStyle>
          <a:p>
            <a:pPr lvl="0"/>
            <a:r>
              <a:rPr lang="de-DE" smtClean="0"/>
              <a:t>Formatvorlagen des Textmasters bearbeiten</a:t>
            </a:r>
          </a:p>
        </p:txBody>
      </p:sp>
      <p:sp>
        <p:nvSpPr>
          <p:cNvPr id="8" name="Datumsplatzhalter 7"/>
          <p:cNvSpPr>
            <a:spLocks noGrp="1"/>
          </p:cNvSpPr>
          <p:nvPr>
            <p:ph type="dt" sz="half" idx="11"/>
          </p:nvPr>
        </p:nvSpPr>
        <p:spPr/>
        <p:txBody>
          <a:bodyPr/>
          <a:lstStyle/>
          <a:p>
            <a:endParaRPr lang="de-DE"/>
          </a:p>
        </p:txBody>
      </p:sp>
      <p:sp>
        <p:nvSpPr>
          <p:cNvPr id="9" name="Foliennummernplatzhalter 8"/>
          <p:cNvSpPr>
            <a:spLocks noGrp="1"/>
          </p:cNvSpPr>
          <p:nvPr>
            <p:ph type="sldNum" sz="quarter" idx="12"/>
          </p:nvPr>
        </p:nvSpPr>
        <p:spPr/>
        <p:txBody>
          <a:bodyPr/>
          <a:lstStyle/>
          <a:p>
            <a:fld id="{D5CA46E6-C04C-46C5-9A5A-2939C6A58483}" type="slidenum">
              <a:rPr lang="de-DE" smtClean="0"/>
              <a:pPr/>
              <a:t>‹Nr.›</a:t>
            </a:fld>
            <a:endParaRPr lang="de-DE"/>
          </a:p>
        </p:txBody>
      </p:sp>
      <p:sp>
        <p:nvSpPr>
          <p:cNvPr id="10" name="Fußzeilenplatzhalter 9"/>
          <p:cNvSpPr>
            <a:spLocks noGrp="1"/>
          </p:cNvSpPr>
          <p:nvPr>
            <p:ph type="ftr" sz="quarter" idx="13"/>
          </p:nvPr>
        </p:nvSpPr>
        <p:spPr/>
        <p:txBody>
          <a:bodyPr/>
          <a:lstStyle/>
          <a:p>
            <a:r>
              <a:rPr lang="de-DE" smtClean="0"/>
              <a:t>B.A. Wirtschaftsinformatik – Grundlagen der objektorientierte Programmierung mit Java</a:t>
            </a:r>
            <a:endParaRPr lang="de-DE" dirty="0"/>
          </a:p>
        </p:txBody>
      </p:sp>
      <p:pic>
        <p:nvPicPr>
          <p:cNvPr id="11" name="Grafik 10"/>
          <p:cNvPicPr/>
          <p:nvPr/>
        </p:nvPicPr>
        <p:blipFill rotWithShape="1">
          <a:blip r:embed="rId2"/>
          <a:srcRect b="22181"/>
          <a:stretch/>
        </p:blipFill>
        <p:spPr>
          <a:xfrm>
            <a:off x="0" y="4497176"/>
            <a:ext cx="2053141" cy="646324"/>
          </a:xfrm>
          <a:prstGeom prst="rect">
            <a:avLst/>
          </a:prstGeom>
        </p:spPr>
      </p:pic>
    </p:spTree>
    <p:extLst>
      <p:ext uri="{BB962C8B-B14F-4D97-AF65-F5344CB8AC3E}">
        <p14:creationId xmlns:p14="http://schemas.microsoft.com/office/powerpoint/2010/main" val="94679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und Bild">
    <p:spTree>
      <p:nvGrpSpPr>
        <p:cNvPr id="1" name=""/>
        <p:cNvGrpSpPr/>
        <p:nvPr/>
      </p:nvGrpSpPr>
      <p:grpSpPr>
        <a:xfrm>
          <a:off x="0" y="0"/>
          <a:ext cx="0" cy="0"/>
          <a:chOff x="0" y="0"/>
          <a:chExt cx="0" cy="0"/>
        </a:xfrm>
      </p:grpSpPr>
      <p:cxnSp>
        <p:nvCxnSpPr>
          <p:cNvPr id="7" name="Gerade Verbindung 6"/>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1099137" y="1344366"/>
            <a:ext cx="3787566" cy="3249859"/>
          </a:xfrm>
        </p:spPr>
        <p:txBody>
          <a:bodyPr/>
          <a:lstStyle>
            <a:lvl4pPr>
              <a:defRPr sz="1800"/>
            </a:lvl4pPr>
            <a:lvl5pPr>
              <a:defRPr sz="18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Bildplatzhalter 4"/>
          <p:cNvSpPr>
            <a:spLocks noGrp="1"/>
          </p:cNvSpPr>
          <p:nvPr>
            <p:ph type="pic" sz="quarter" idx="10"/>
          </p:nvPr>
        </p:nvSpPr>
        <p:spPr>
          <a:xfrm>
            <a:off x="5057775" y="1344613"/>
            <a:ext cx="3629025" cy="3249612"/>
          </a:xfrm>
        </p:spPr>
        <p:txBody>
          <a:bodyPr/>
          <a:lstStyle/>
          <a:p>
            <a:pPr lvl="0"/>
            <a:r>
              <a:rPr lang="de-DE" noProof="0" smtClean="0"/>
              <a:t>Bild durch Klicken auf Symbol hinzufügen</a:t>
            </a:r>
            <a:endParaRPr lang="de-DE" noProof="0"/>
          </a:p>
        </p:txBody>
      </p:sp>
      <p:sp>
        <p:nvSpPr>
          <p:cNvPr id="6" name="Textplatzhalter 2"/>
          <p:cNvSpPr>
            <a:spLocks noGrp="1"/>
          </p:cNvSpPr>
          <p:nvPr>
            <p:ph type="body" sz="quarter" idx="11"/>
          </p:nvPr>
        </p:nvSpPr>
        <p:spPr>
          <a:xfrm>
            <a:off x="2702560" y="154264"/>
            <a:ext cx="6441440" cy="461963"/>
          </a:xfrm>
        </p:spPr>
        <p:txBody>
          <a:bodyPr/>
          <a:lstStyle>
            <a:lvl1pPr algn="r">
              <a:defRPr sz="1800">
                <a:solidFill>
                  <a:srgbClr val="009394"/>
                </a:solidFill>
              </a:defRPr>
            </a:lvl1pPr>
          </a:lstStyle>
          <a:p>
            <a:pPr lvl="0"/>
            <a:r>
              <a:rPr lang="de-DE" smtClean="0"/>
              <a:t>Formatvorlagen des Textmasters bearbeiten</a:t>
            </a:r>
          </a:p>
        </p:txBody>
      </p:sp>
      <p:sp>
        <p:nvSpPr>
          <p:cNvPr id="8" name="Datumsplatzhalter 7"/>
          <p:cNvSpPr>
            <a:spLocks noGrp="1"/>
          </p:cNvSpPr>
          <p:nvPr>
            <p:ph type="dt" sz="half" idx="12"/>
          </p:nvPr>
        </p:nvSpPr>
        <p:spPr/>
        <p:txBody>
          <a:bodyPr/>
          <a:lstStyle/>
          <a:p>
            <a:endParaRPr lang="de-DE" dirty="0"/>
          </a:p>
        </p:txBody>
      </p:sp>
      <p:sp>
        <p:nvSpPr>
          <p:cNvPr id="9" name="Foliennummernplatzhalter 8"/>
          <p:cNvSpPr>
            <a:spLocks noGrp="1"/>
          </p:cNvSpPr>
          <p:nvPr>
            <p:ph type="sldNum" sz="quarter" idx="13"/>
          </p:nvPr>
        </p:nvSpPr>
        <p:spPr/>
        <p:txBody>
          <a:bodyPr/>
          <a:lstStyle/>
          <a:p>
            <a:fld id="{D5CA46E6-C04C-46C5-9A5A-2939C6A58483}" type="slidenum">
              <a:rPr lang="de-DE" smtClean="0"/>
              <a:pPr/>
              <a:t>‹Nr.›</a:t>
            </a:fld>
            <a:endParaRPr lang="de-DE"/>
          </a:p>
        </p:txBody>
      </p:sp>
      <p:sp>
        <p:nvSpPr>
          <p:cNvPr id="11" name="Fußzeilenplatzhalter 10"/>
          <p:cNvSpPr>
            <a:spLocks noGrp="1"/>
          </p:cNvSpPr>
          <p:nvPr>
            <p:ph type="ftr" sz="quarter" idx="14"/>
          </p:nvPr>
        </p:nvSpPr>
        <p:spPr>
          <a:xfrm>
            <a:off x="1099137" y="4767263"/>
            <a:ext cx="6175422" cy="274637"/>
          </a:xfrm>
        </p:spPr>
        <p:txBody>
          <a:bodyPr/>
          <a:lstStyle/>
          <a:p>
            <a:r>
              <a:rPr lang="de-DE" smtClean="0"/>
              <a:t>B.A. Betriebswirtschaftslehre - [Kurs]</a:t>
            </a:r>
            <a:endParaRPr lang="de-DE" dirty="0"/>
          </a:p>
        </p:txBody>
      </p:sp>
      <p:pic>
        <p:nvPicPr>
          <p:cNvPr id="13" name="Grafik 12"/>
          <p:cNvPicPr/>
          <p:nvPr/>
        </p:nvPicPr>
        <p:blipFill rotWithShape="1">
          <a:blip r:embed="rId2"/>
          <a:srcRect b="22181"/>
          <a:stretch/>
        </p:blipFill>
        <p:spPr>
          <a:xfrm>
            <a:off x="0" y="4497176"/>
            <a:ext cx="2053141" cy="646324"/>
          </a:xfrm>
          <a:prstGeom prst="rect">
            <a:avLst/>
          </a:prstGeom>
        </p:spPr>
      </p:pic>
    </p:spTree>
    <p:extLst>
      <p:ext uri="{BB962C8B-B14F-4D97-AF65-F5344CB8AC3E}">
        <p14:creationId xmlns:p14="http://schemas.microsoft.com/office/powerpoint/2010/main" val="100778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cxnSp>
        <p:nvCxnSpPr>
          <p:cNvPr id="4" name="Gerade Verbindung 3"/>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3" name="Textplatzhalter 2"/>
          <p:cNvSpPr>
            <a:spLocks noGrp="1"/>
          </p:cNvSpPr>
          <p:nvPr>
            <p:ph type="body" sz="quarter" idx="10"/>
          </p:nvPr>
        </p:nvSpPr>
        <p:spPr>
          <a:xfrm>
            <a:off x="3616960" y="154264"/>
            <a:ext cx="5527040" cy="461963"/>
          </a:xfrm>
        </p:spPr>
        <p:txBody>
          <a:bodyPr/>
          <a:lstStyle>
            <a:lvl1pPr algn="r">
              <a:defRPr sz="1800">
                <a:solidFill>
                  <a:srgbClr val="009394"/>
                </a:solidFill>
              </a:defRPr>
            </a:lvl1pPr>
          </a:lstStyle>
          <a:p>
            <a:pPr lvl="0"/>
            <a:r>
              <a:rPr lang="de-DE" dirty="0" smtClean="0"/>
              <a:t>Textmasterformate durch Klicken bearbeiten</a:t>
            </a:r>
          </a:p>
        </p:txBody>
      </p:sp>
      <p:sp>
        <p:nvSpPr>
          <p:cNvPr id="5" name="Datumsplatzhalter 4"/>
          <p:cNvSpPr>
            <a:spLocks noGrp="1"/>
          </p:cNvSpPr>
          <p:nvPr>
            <p:ph type="dt" sz="half" idx="11"/>
          </p:nvPr>
        </p:nvSpPr>
        <p:spPr/>
        <p:txBody>
          <a:bodyPr/>
          <a:lstStyle/>
          <a:p>
            <a:endParaRPr lang="de-DE"/>
          </a:p>
        </p:txBody>
      </p:sp>
      <p:sp>
        <p:nvSpPr>
          <p:cNvPr id="6" name="Foliennummernplatzhalter 5"/>
          <p:cNvSpPr>
            <a:spLocks noGrp="1"/>
          </p:cNvSpPr>
          <p:nvPr>
            <p:ph type="sldNum" sz="quarter" idx="12"/>
          </p:nvPr>
        </p:nvSpPr>
        <p:spPr/>
        <p:txBody>
          <a:bodyPr/>
          <a:lstStyle/>
          <a:p>
            <a:fld id="{D5CA46E6-C04C-46C5-9A5A-2939C6A58483}" type="slidenum">
              <a:rPr lang="de-DE" smtClean="0"/>
              <a:pPr/>
              <a:t>‹Nr.›</a:t>
            </a:fld>
            <a:endParaRPr lang="de-DE"/>
          </a:p>
        </p:txBody>
      </p:sp>
      <p:sp>
        <p:nvSpPr>
          <p:cNvPr id="7" name="Fußzeilenplatzhalter 6"/>
          <p:cNvSpPr>
            <a:spLocks noGrp="1"/>
          </p:cNvSpPr>
          <p:nvPr>
            <p:ph type="ftr" sz="quarter" idx="13"/>
          </p:nvPr>
        </p:nvSpPr>
        <p:spPr/>
        <p:txBody>
          <a:bodyPr/>
          <a:lstStyle/>
          <a:p>
            <a:r>
              <a:rPr lang="de-DE" smtClean="0"/>
              <a:t>B.A. Betriebswirtschaftslehre - [Kurs]</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2602716"/>
            <a:ext cx="6400800" cy="457406"/>
          </a:xfrm>
        </p:spPr>
        <p:txBody>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Titel 6"/>
          <p:cNvSpPr>
            <a:spLocks noGrp="1"/>
          </p:cNvSpPr>
          <p:nvPr>
            <p:ph type="title"/>
          </p:nvPr>
        </p:nvSpPr>
        <p:spPr>
          <a:xfrm>
            <a:off x="1371600" y="1804886"/>
            <a:ext cx="6400800" cy="439720"/>
          </a:xfrm>
        </p:spPr>
        <p:txBody>
          <a:bodyPr/>
          <a:lstStyle>
            <a:lvl1pPr>
              <a:defRPr>
                <a:solidFill>
                  <a:srgbClr val="009394"/>
                </a:solidFill>
              </a:defRPr>
            </a:lvl1pPr>
          </a:lstStyle>
          <a:p>
            <a:r>
              <a:rPr lang="de-DE" dirty="0" smtClean="0"/>
              <a:t>Titelmasterformat durch Klicken bearbeiten</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cxnSp>
        <p:nvCxnSpPr>
          <p:cNvPr id="5" name="Gerade Verbindung 4"/>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4pPr>
              <a:defRPr sz="1800"/>
            </a:lvl4pPr>
            <a:lvl5pPr>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2"/>
          <p:cNvSpPr>
            <a:spLocks noGrp="1"/>
          </p:cNvSpPr>
          <p:nvPr>
            <p:ph type="body" sz="quarter" idx="10"/>
          </p:nvPr>
        </p:nvSpPr>
        <p:spPr>
          <a:xfrm>
            <a:off x="3910900" y="154264"/>
            <a:ext cx="5233100" cy="461963"/>
          </a:xfrm>
        </p:spPr>
        <p:txBody>
          <a:bodyPr/>
          <a:lstStyle>
            <a:lvl1pPr algn="r">
              <a:defRPr sz="1800">
                <a:solidFill>
                  <a:srgbClr val="009394"/>
                </a:solidFill>
              </a:defRPr>
            </a:lvl1pPr>
          </a:lstStyle>
          <a:p>
            <a:pPr lvl="0"/>
            <a:r>
              <a:rPr lang="de-DE" dirty="0" smtClean="0"/>
              <a:t>Textmasterformate durch Klicken bearbeiten</a:t>
            </a:r>
          </a:p>
        </p:txBody>
      </p:sp>
      <p:sp>
        <p:nvSpPr>
          <p:cNvPr id="8" name="Datumsplatzhalter 7"/>
          <p:cNvSpPr>
            <a:spLocks noGrp="1"/>
          </p:cNvSpPr>
          <p:nvPr>
            <p:ph type="dt" sz="half" idx="11"/>
          </p:nvPr>
        </p:nvSpPr>
        <p:spPr/>
        <p:txBody>
          <a:bodyPr/>
          <a:lstStyle/>
          <a:p>
            <a:endParaRPr lang="de-DE"/>
          </a:p>
        </p:txBody>
      </p:sp>
      <p:sp>
        <p:nvSpPr>
          <p:cNvPr id="9" name="Foliennummernplatzhalter 8"/>
          <p:cNvSpPr>
            <a:spLocks noGrp="1"/>
          </p:cNvSpPr>
          <p:nvPr>
            <p:ph type="sldNum" sz="quarter" idx="12"/>
          </p:nvPr>
        </p:nvSpPr>
        <p:spPr/>
        <p:txBody>
          <a:bodyPr/>
          <a:lstStyle/>
          <a:p>
            <a:fld id="{D5CA46E6-C04C-46C5-9A5A-2939C6A58483}" type="slidenum">
              <a:rPr lang="de-DE" smtClean="0"/>
              <a:pPr/>
              <a:t>‹Nr.›</a:t>
            </a:fld>
            <a:endParaRPr lang="de-DE"/>
          </a:p>
        </p:txBody>
      </p:sp>
      <p:sp>
        <p:nvSpPr>
          <p:cNvPr id="10" name="Fußzeilenplatzhalter 9"/>
          <p:cNvSpPr>
            <a:spLocks noGrp="1"/>
          </p:cNvSpPr>
          <p:nvPr>
            <p:ph type="ftr" sz="quarter" idx="13"/>
          </p:nvPr>
        </p:nvSpPr>
        <p:spPr/>
        <p:txBody>
          <a:bodyPr/>
          <a:lstStyle/>
          <a:p>
            <a:r>
              <a:rPr lang="de-DE" dirty="0" smtClean="0"/>
              <a:t>B.A. Wirtschaftsinformatik – Grundlagen der objektorientierte Programmierung mit Java</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und Bild">
    <p:spTree>
      <p:nvGrpSpPr>
        <p:cNvPr id="1" name=""/>
        <p:cNvGrpSpPr/>
        <p:nvPr/>
      </p:nvGrpSpPr>
      <p:grpSpPr>
        <a:xfrm>
          <a:off x="0" y="0"/>
          <a:ext cx="0" cy="0"/>
          <a:chOff x="0" y="0"/>
          <a:chExt cx="0" cy="0"/>
        </a:xfrm>
      </p:grpSpPr>
      <p:cxnSp>
        <p:nvCxnSpPr>
          <p:cNvPr id="7" name="Gerade Verbindung 6"/>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1099137" y="1344366"/>
            <a:ext cx="3787566" cy="3249859"/>
          </a:xfrm>
        </p:spPr>
        <p:txBody>
          <a:bodyPr/>
          <a:lstStyle>
            <a:lvl4pPr>
              <a:defRPr sz="1800"/>
            </a:lvl4pPr>
            <a:lvl5pPr>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Bildplatzhalter 4"/>
          <p:cNvSpPr>
            <a:spLocks noGrp="1"/>
          </p:cNvSpPr>
          <p:nvPr>
            <p:ph type="pic" sz="quarter" idx="10"/>
          </p:nvPr>
        </p:nvSpPr>
        <p:spPr>
          <a:xfrm>
            <a:off x="5057775" y="1344613"/>
            <a:ext cx="3629025" cy="3249612"/>
          </a:xfrm>
        </p:spPr>
        <p:txBody>
          <a:bodyPr/>
          <a:lstStyle/>
          <a:p>
            <a:pPr lvl="0"/>
            <a:r>
              <a:rPr lang="de-DE" noProof="0" smtClean="0"/>
              <a:t>Bild durch Klicken auf Symbol hinzufügen</a:t>
            </a:r>
            <a:endParaRPr lang="de-DE" noProof="0"/>
          </a:p>
        </p:txBody>
      </p:sp>
      <p:sp>
        <p:nvSpPr>
          <p:cNvPr id="6" name="Textplatzhalter 2"/>
          <p:cNvSpPr>
            <a:spLocks noGrp="1"/>
          </p:cNvSpPr>
          <p:nvPr>
            <p:ph type="body" sz="quarter" idx="11"/>
          </p:nvPr>
        </p:nvSpPr>
        <p:spPr>
          <a:xfrm>
            <a:off x="2702560" y="154264"/>
            <a:ext cx="6441440" cy="461963"/>
          </a:xfrm>
        </p:spPr>
        <p:txBody>
          <a:bodyPr/>
          <a:lstStyle>
            <a:lvl1pPr algn="r">
              <a:defRPr sz="1800">
                <a:solidFill>
                  <a:srgbClr val="009394"/>
                </a:solidFill>
              </a:defRPr>
            </a:lvl1pPr>
          </a:lstStyle>
          <a:p>
            <a:pPr lvl="0"/>
            <a:r>
              <a:rPr lang="de-DE" dirty="0" smtClean="0"/>
              <a:t>Textmasterformate durch Klicken bearbeiten</a:t>
            </a:r>
          </a:p>
        </p:txBody>
      </p:sp>
      <p:sp>
        <p:nvSpPr>
          <p:cNvPr id="8" name="Datumsplatzhalter 7"/>
          <p:cNvSpPr>
            <a:spLocks noGrp="1"/>
          </p:cNvSpPr>
          <p:nvPr>
            <p:ph type="dt" sz="half" idx="12"/>
          </p:nvPr>
        </p:nvSpPr>
        <p:spPr/>
        <p:txBody>
          <a:bodyPr/>
          <a:lstStyle/>
          <a:p>
            <a:endParaRPr lang="de-DE" dirty="0"/>
          </a:p>
        </p:txBody>
      </p:sp>
      <p:sp>
        <p:nvSpPr>
          <p:cNvPr id="9" name="Foliennummernplatzhalter 8"/>
          <p:cNvSpPr>
            <a:spLocks noGrp="1"/>
          </p:cNvSpPr>
          <p:nvPr>
            <p:ph type="sldNum" sz="quarter" idx="13"/>
          </p:nvPr>
        </p:nvSpPr>
        <p:spPr/>
        <p:txBody>
          <a:bodyPr/>
          <a:lstStyle/>
          <a:p>
            <a:fld id="{D5CA46E6-C04C-46C5-9A5A-2939C6A58483}" type="slidenum">
              <a:rPr lang="de-DE" smtClean="0"/>
              <a:pPr/>
              <a:t>‹Nr.›</a:t>
            </a:fld>
            <a:endParaRPr lang="de-DE"/>
          </a:p>
        </p:txBody>
      </p:sp>
      <p:sp>
        <p:nvSpPr>
          <p:cNvPr id="11" name="Fußzeilenplatzhalter 10"/>
          <p:cNvSpPr>
            <a:spLocks noGrp="1"/>
          </p:cNvSpPr>
          <p:nvPr>
            <p:ph type="ftr" sz="quarter" idx="14"/>
          </p:nvPr>
        </p:nvSpPr>
        <p:spPr>
          <a:xfrm>
            <a:off x="1099137" y="4767263"/>
            <a:ext cx="6175422" cy="274637"/>
          </a:xfrm>
        </p:spPr>
        <p:txBody>
          <a:bodyPr/>
          <a:lstStyle/>
          <a:p>
            <a:r>
              <a:rPr lang="de-DE" smtClean="0"/>
              <a:t>B.A. Betriebswirtschaftslehre - [Kurs]</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098550" y="623888"/>
            <a:ext cx="5564607" cy="4397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Mastertitelformat bearbeiten</a:t>
            </a:r>
          </a:p>
        </p:txBody>
      </p:sp>
      <p:sp>
        <p:nvSpPr>
          <p:cNvPr id="1027" name="Textplatzhalter 2"/>
          <p:cNvSpPr>
            <a:spLocks noGrp="1"/>
          </p:cNvSpPr>
          <p:nvPr>
            <p:ph type="body" idx="1"/>
          </p:nvPr>
        </p:nvSpPr>
        <p:spPr bwMode="auto">
          <a:xfrm>
            <a:off x="1098550" y="13446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p:txBody>
      </p:sp>
      <p:sp>
        <p:nvSpPr>
          <p:cNvPr id="4" name="Datumsplatzhalter 3"/>
          <p:cNvSpPr>
            <a:spLocks noGrp="1"/>
          </p:cNvSpPr>
          <p:nvPr>
            <p:ph type="dt" sz="half" idx="2"/>
          </p:nvPr>
        </p:nvSpPr>
        <p:spPr>
          <a:xfrm>
            <a:off x="173990" y="71120"/>
            <a:ext cx="924560" cy="274637"/>
          </a:xfrm>
          <a:prstGeom prst="rect">
            <a:avLst/>
          </a:prstGeom>
        </p:spPr>
        <p:txBody>
          <a:bodyPr vert="horz" lIns="91440" tIns="45720" rIns="91440" bIns="45720" rtlCol="0" anchor="ctr"/>
          <a:lstStyle>
            <a:lvl1pPr algn="l">
              <a:defRPr sz="1200">
                <a:solidFill>
                  <a:schemeClr val="bg1"/>
                </a:solidFill>
              </a:defRPr>
            </a:lvl1pPr>
          </a:lstStyle>
          <a:p>
            <a:endParaRPr lang="de-DE" dirty="0"/>
          </a:p>
        </p:txBody>
      </p:sp>
      <p:sp>
        <p:nvSpPr>
          <p:cNvPr id="5" name="Fußzeilenplatzhalter 4"/>
          <p:cNvSpPr>
            <a:spLocks noGrp="1"/>
          </p:cNvSpPr>
          <p:nvPr>
            <p:ph type="ftr" sz="quarter" idx="3"/>
          </p:nvPr>
        </p:nvSpPr>
        <p:spPr>
          <a:xfrm>
            <a:off x="1098550" y="4767263"/>
            <a:ext cx="617601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B.A. Betriebswirtschaftslehre - [Kurs]</a:t>
            </a:r>
            <a:endParaRPr lang="de-DE" dirty="0"/>
          </a:p>
        </p:txBody>
      </p:sp>
      <p:sp>
        <p:nvSpPr>
          <p:cNvPr id="6" name="Foliennummernplatzhalter 5"/>
          <p:cNvSpPr>
            <a:spLocks noGrp="1"/>
          </p:cNvSpPr>
          <p:nvPr>
            <p:ph type="sldNum" sz="quarter" idx="4"/>
          </p:nvPr>
        </p:nvSpPr>
        <p:spPr>
          <a:xfrm>
            <a:off x="7650480" y="4767263"/>
            <a:ext cx="1036320" cy="274637"/>
          </a:xfrm>
          <a:prstGeom prst="rect">
            <a:avLst/>
          </a:prstGeom>
        </p:spPr>
        <p:txBody>
          <a:bodyPr vert="horz" lIns="91440" tIns="45720" rIns="91440" bIns="45720" rtlCol="0" anchor="ctr"/>
          <a:lstStyle>
            <a:lvl1pPr algn="r">
              <a:defRPr sz="1200">
                <a:solidFill>
                  <a:schemeClr val="bg1"/>
                </a:solidFill>
              </a:defRPr>
            </a:lvl1pPr>
          </a:lstStyle>
          <a:p>
            <a:fld id="{D5CA46E6-C04C-46C5-9A5A-2939C6A58483}" type="slidenum">
              <a:rPr lang="de-DE" smtClean="0"/>
              <a:pPr/>
              <a:t>‹Nr.›</a:t>
            </a:fld>
            <a:endParaRPr lang="de-DE"/>
          </a:p>
        </p:txBody>
      </p:sp>
    </p:spTree>
    <p:extLst>
      <p:ext uri="{BB962C8B-B14F-4D97-AF65-F5344CB8AC3E}">
        <p14:creationId xmlns:p14="http://schemas.microsoft.com/office/powerpoint/2010/main" val="14065311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1" r:id="rId5"/>
    <p:sldLayoutId id="2147483670" r:id="rId6"/>
    <p:sldLayoutId id="2147483672" r:id="rId7"/>
    <p:sldLayoutId id="2147483673" r:id="rId8"/>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2800" kern="1200">
          <a:solidFill>
            <a:schemeClr val="tx1"/>
          </a:solidFill>
          <a:latin typeface="+mj-lt"/>
          <a:ea typeface="MS PGothic" pitchFamily="34" charset="-128"/>
          <a:cs typeface="ＭＳ Ｐゴシック" charset="0"/>
        </a:defRPr>
      </a:lvl1pPr>
      <a:lvl2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2pPr>
      <a:lvl3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3pPr>
      <a:lvl4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4pPr>
      <a:lvl5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de-DE" dirty="0" smtClean="0"/>
              <a:t>Tutorium – Klausurvorbereitung</a:t>
            </a:r>
          </a:p>
          <a:p>
            <a:r>
              <a:rPr lang="de-DE" dirty="0" err="1" smtClean="0"/>
              <a:t>Dipl-Inform</a:t>
            </a:r>
            <a:r>
              <a:rPr lang="de-DE" dirty="0" smtClean="0"/>
              <a:t>. Jörg Dreikauß</a:t>
            </a:r>
            <a:endParaRPr lang="de-DE" dirty="0"/>
          </a:p>
        </p:txBody>
      </p:sp>
      <p:sp>
        <p:nvSpPr>
          <p:cNvPr id="5" name="Titel 4"/>
          <p:cNvSpPr>
            <a:spLocks noGrp="1"/>
          </p:cNvSpPr>
          <p:nvPr>
            <p:ph type="title"/>
          </p:nvPr>
        </p:nvSpPr>
        <p:spPr/>
        <p:txBody>
          <a:bodyPr/>
          <a:lstStyle/>
          <a:p>
            <a:r>
              <a:rPr lang="de-DE" dirty="0" smtClean="0"/>
              <a:t>Grundlagen der objektorientierten Programmierung mit Java [IOBP01]</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Markieren Sie die richtige(n) Aussage(n)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10</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595516368"/>
              </p:ext>
            </p:extLst>
          </p:nvPr>
        </p:nvGraphicFramePr>
        <p:xfrm>
          <a:off x="546100" y="16764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Die</a:t>
                      </a:r>
                      <a:r>
                        <a:rPr lang="de-DE" sz="1800" b="0" kern="1200" baseline="0" dirty="0" smtClean="0">
                          <a:solidFill>
                            <a:schemeClr val="dk1"/>
                          </a:solidFill>
                          <a:latin typeface="+mn-lt"/>
                          <a:ea typeface="+mn-ea"/>
                          <a:cs typeface="+mn-cs"/>
                        </a:rPr>
                        <a:t> Modellierung komplexer Systeme wird als Objektorientierung bezeichnet</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Java ist eine objektorientierte</a:t>
                      </a:r>
                      <a:r>
                        <a:rPr lang="de-DE" baseline="0" dirty="0" smtClean="0"/>
                        <a:t> Programmiersprache</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Objektorientierung ist ein Vorgehensmodell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Objektorientierte Systeme werden mit HTML modelliert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3202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Markieren Sie die richtige(n) Aussage(n)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11</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241304943"/>
              </p:ext>
            </p:extLst>
          </p:nvPr>
        </p:nvGraphicFramePr>
        <p:xfrm>
          <a:off x="546100" y="16764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Die</a:t>
                      </a:r>
                      <a:r>
                        <a:rPr lang="de-DE" sz="1800" b="0" kern="1200" baseline="0" dirty="0" smtClean="0">
                          <a:solidFill>
                            <a:schemeClr val="dk1"/>
                          </a:solidFill>
                          <a:latin typeface="+mn-lt"/>
                          <a:ea typeface="+mn-ea"/>
                          <a:cs typeface="+mn-cs"/>
                        </a:rPr>
                        <a:t> Modellierung komplexer Systeme wird als Objektorientierung bezeichnet</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de-DE" dirty="0" smtClean="0">
                          <a:latin typeface="Wingdings" panose="05000000000000000000" pitchFamily="2" charset="2"/>
                        </a:rPr>
                        <a:t>ü</a:t>
                      </a:r>
                      <a:endParaRPr lang="de-DE" dirty="0"/>
                    </a:p>
                  </a:txBody>
                  <a:tcPr/>
                </a:tc>
                <a:tc>
                  <a:txBody>
                    <a:bodyPr/>
                    <a:lstStyle/>
                    <a:p>
                      <a:r>
                        <a:rPr lang="de-DE" dirty="0" smtClean="0"/>
                        <a:t>Java ist eine objektorientierte</a:t>
                      </a:r>
                      <a:r>
                        <a:rPr lang="de-DE" baseline="0" dirty="0" smtClean="0"/>
                        <a:t> Programmiersprache</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Objektorientierung ist ein Vorgehensmodell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Objektorientierte Systeme werden mit HTML modelliert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18261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UML…</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12</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422702475"/>
              </p:ext>
            </p:extLst>
          </p:nvPr>
        </p:nvGraphicFramePr>
        <p:xfrm>
          <a:off x="546100" y="16764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Ist</a:t>
                      </a:r>
                      <a:r>
                        <a:rPr lang="de-DE" sz="1800" b="0" kern="1200" baseline="0" dirty="0" smtClean="0">
                          <a:solidFill>
                            <a:schemeClr val="dk1"/>
                          </a:solidFill>
                          <a:latin typeface="+mn-lt"/>
                          <a:ea typeface="+mn-ea"/>
                          <a:cs typeface="+mn-cs"/>
                        </a:rPr>
                        <a:t> eine Modellierungssprache für objektorientierte Systeme</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Besteht</a:t>
                      </a:r>
                      <a:r>
                        <a:rPr lang="de-DE" baseline="0" dirty="0" smtClean="0"/>
                        <a:t> beinhaltet keine Verhaltens- und Strukturdiagrammen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Steht für Universal Model Language</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Verfügt u.a. über Klassen-</a:t>
                      </a:r>
                      <a:r>
                        <a:rPr lang="de-DE" baseline="0" dirty="0" smtClean="0"/>
                        <a:t>, Objekt- und Gantt-Diagramme</a:t>
                      </a:r>
                      <a:endParaRPr lang="de-DE" dirty="0" smtClean="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17637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UML…</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13</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944046310"/>
              </p:ext>
            </p:extLst>
          </p:nvPr>
        </p:nvGraphicFramePr>
        <p:xfrm>
          <a:off x="546100" y="16764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Wingdings" panose="05000000000000000000" pitchFamily="2" charset="2"/>
                        </a:rPr>
                        <a:t>ü</a:t>
                      </a: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Ist</a:t>
                      </a:r>
                      <a:r>
                        <a:rPr lang="de-DE" sz="1800" b="0" kern="1200" baseline="0" dirty="0" smtClean="0">
                          <a:solidFill>
                            <a:schemeClr val="dk1"/>
                          </a:solidFill>
                          <a:latin typeface="+mn-lt"/>
                          <a:ea typeface="+mn-ea"/>
                          <a:cs typeface="+mn-cs"/>
                        </a:rPr>
                        <a:t> eine Modellierungssprache für objektorientierte Systeme</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Besteht</a:t>
                      </a:r>
                      <a:r>
                        <a:rPr lang="de-DE" baseline="0" dirty="0" smtClean="0"/>
                        <a:t> beinhaltet keine Verhaltens- und Strukturdiagrammen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Steht für Universal Model Language</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Verfügt u.a. über Klassen-</a:t>
                      </a:r>
                      <a:r>
                        <a:rPr lang="de-DE" baseline="0" dirty="0" smtClean="0"/>
                        <a:t>, Objekt- und Gantt-Diagramme</a:t>
                      </a:r>
                      <a:endParaRPr lang="de-DE" dirty="0" smtClean="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4402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Java-</a:t>
            </a:r>
            <a:r>
              <a:rPr lang="de-DE" dirty="0" err="1" smtClean="0"/>
              <a:t>Runtime</a:t>
            </a:r>
            <a:r>
              <a:rPr lang="de-DE" dirty="0" smtClean="0"/>
              <a:t>…</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14</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861788251"/>
              </p:ext>
            </p:extLst>
          </p:nvPr>
        </p:nvGraphicFramePr>
        <p:xfrm>
          <a:off x="546100" y="1676400"/>
          <a:ext cx="7943850" cy="202184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Kann auch von</a:t>
                      </a:r>
                      <a:r>
                        <a:rPr lang="de-DE" sz="1800" b="0" kern="1200" baseline="0" dirty="0" smtClean="0">
                          <a:solidFill>
                            <a:schemeClr val="dk1"/>
                          </a:solidFill>
                          <a:latin typeface="+mn-lt"/>
                          <a:ea typeface="+mn-ea"/>
                          <a:cs typeface="+mn-cs"/>
                        </a:rPr>
                        <a:t> anderen Programmierbrachen (z.B. C#) genutzt werden, um Programme zu </a:t>
                      </a:r>
                      <a:r>
                        <a:rPr lang="de-DE" sz="1800" b="0" kern="1200" baseline="0" dirty="0" err="1" smtClean="0">
                          <a:solidFill>
                            <a:schemeClr val="dk1"/>
                          </a:solidFill>
                          <a:latin typeface="+mn-lt"/>
                          <a:ea typeface="+mn-ea"/>
                          <a:cs typeface="+mn-cs"/>
                        </a:rPr>
                        <a:t>compilieren</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Interpretiert</a:t>
                      </a:r>
                      <a:r>
                        <a:rPr lang="de-DE" baseline="0" dirty="0" smtClean="0"/>
                        <a:t> den Bytecode</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Erfordert</a:t>
                      </a:r>
                      <a:r>
                        <a:rPr lang="de-DE" baseline="0" dirty="0" smtClean="0"/>
                        <a:t> ein Java-SDK auf dem Rechner, auf dem das Programm ausgeführt wird</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800" b="0" kern="1200" dirty="0" smtClean="0">
                          <a:solidFill>
                            <a:schemeClr val="dk1"/>
                          </a:solidFill>
                          <a:latin typeface="+mn-lt"/>
                          <a:ea typeface="+mn-ea"/>
                          <a:cs typeface="+mn-cs"/>
                        </a:rPr>
                        <a:t>Ist</a:t>
                      </a:r>
                      <a:r>
                        <a:rPr lang="de-DE" sz="1800" b="0" kern="1200" baseline="0" dirty="0" smtClean="0">
                          <a:solidFill>
                            <a:schemeClr val="dk1"/>
                          </a:solidFill>
                          <a:latin typeface="+mn-lt"/>
                          <a:ea typeface="+mn-ea"/>
                          <a:cs typeface="+mn-cs"/>
                        </a:rPr>
                        <a:t> essentiell um Java-Programme auszuführen</a:t>
                      </a:r>
                      <a:endParaRPr lang="de-DE" sz="1800" b="0" kern="1200" dirty="0" smtClean="0">
                        <a:solidFill>
                          <a:schemeClr val="dk1"/>
                        </a:solidFill>
                        <a:latin typeface="+mn-lt"/>
                        <a:ea typeface="+mn-ea"/>
                        <a:cs typeface="+mn-cs"/>
                      </a:endParaRPr>
                    </a:p>
                  </a:txBody>
                  <a:tcPr/>
                </a:tc>
                <a:extLst>
                  <a:ext uri="{0D108BD9-81ED-4DB2-BD59-A6C34878D82A}">
                    <a16:rowId xmlns:a16="http://schemas.microsoft.com/office/drawing/2014/main" val="722433741"/>
                  </a:ext>
                </a:extLst>
              </a:tr>
            </a:tbl>
          </a:graphicData>
        </a:graphic>
      </p:graphicFrame>
    </p:spTree>
    <p:extLst>
      <p:ext uri="{BB962C8B-B14F-4D97-AF65-F5344CB8AC3E}">
        <p14:creationId xmlns:p14="http://schemas.microsoft.com/office/powerpoint/2010/main" val="1644719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Java-</a:t>
            </a:r>
            <a:r>
              <a:rPr lang="de-DE" dirty="0" err="1" smtClean="0"/>
              <a:t>Runtime</a:t>
            </a:r>
            <a:r>
              <a:rPr lang="de-DE" dirty="0" smtClean="0"/>
              <a:t>…</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15</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250999339"/>
              </p:ext>
            </p:extLst>
          </p:nvPr>
        </p:nvGraphicFramePr>
        <p:xfrm>
          <a:off x="546100" y="1676400"/>
          <a:ext cx="7943850" cy="202184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Kann auch von</a:t>
                      </a:r>
                      <a:r>
                        <a:rPr lang="de-DE" sz="1800" b="0" kern="1200" baseline="0" dirty="0" smtClean="0">
                          <a:solidFill>
                            <a:schemeClr val="dk1"/>
                          </a:solidFill>
                          <a:latin typeface="+mn-lt"/>
                          <a:ea typeface="+mn-ea"/>
                          <a:cs typeface="+mn-cs"/>
                        </a:rPr>
                        <a:t> anderen Programmierbrachen (z.B. C#) genutzt werden, um Programme zu </a:t>
                      </a:r>
                      <a:r>
                        <a:rPr lang="de-DE" sz="1800" b="0" kern="1200" baseline="0" dirty="0" err="1" smtClean="0">
                          <a:solidFill>
                            <a:schemeClr val="dk1"/>
                          </a:solidFill>
                          <a:latin typeface="+mn-lt"/>
                          <a:ea typeface="+mn-ea"/>
                          <a:cs typeface="+mn-cs"/>
                        </a:rPr>
                        <a:t>compilieren</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Interpretiert</a:t>
                      </a:r>
                      <a:r>
                        <a:rPr lang="de-DE" baseline="0" dirty="0" smtClean="0"/>
                        <a:t> den Bytecode</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Erfordert</a:t>
                      </a:r>
                      <a:r>
                        <a:rPr lang="de-DE" baseline="0" dirty="0" smtClean="0"/>
                        <a:t> ein Java-SDK auf dem Rechner, auf dem das Programm ausgeführt wird</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Wingdings" panose="05000000000000000000" pitchFamily="2" charset="2"/>
                        </a:rPr>
                        <a:t>ü</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800" b="0" kern="1200" dirty="0" smtClean="0">
                          <a:solidFill>
                            <a:schemeClr val="dk1"/>
                          </a:solidFill>
                          <a:latin typeface="+mn-lt"/>
                          <a:ea typeface="+mn-ea"/>
                          <a:cs typeface="+mn-cs"/>
                        </a:rPr>
                        <a:t>Ist</a:t>
                      </a:r>
                      <a:r>
                        <a:rPr lang="de-DE" sz="1800" b="0" kern="1200" baseline="0" dirty="0" smtClean="0">
                          <a:solidFill>
                            <a:schemeClr val="dk1"/>
                          </a:solidFill>
                          <a:latin typeface="+mn-lt"/>
                          <a:ea typeface="+mn-ea"/>
                          <a:cs typeface="+mn-cs"/>
                        </a:rPr>
                        <a:t> essentiell um Java-Programme auszuführen</a:t>
                      </a:r>
                      <a:endParaRPr lang="de-DE" sz="1800" b="0" kern="1200" dirty="0" smtClean="0">
                        <a:solidFill>
                          <a:schemeClr val="dk1"/>
                        </a:solidFill>
                        <a:latin typeface="+mn-lt"/>
                        <a:ea typeface="+mn-ea"/>
                        <a:cs typeface="+mn-cs"/>
                      </a:endParaRPr>
                    </a:p>
                  </a:txBody>
                  <a:tcPr/>
                </a:tc>
                <a:extLst>
                  <a:ext uri="{0D108BD9-81ED-4DB2-BD59-A6C34878D82A}">
                    <a16:rowId xmlns:a16="http://schemas.microsoft.com/office/drawing/2014/main" val="722433741"/>
                  </a:ext>
                </a:extLst>
              </a:tr>
            </a:tbl>
          </a:graphicData>
        </a:graphic>
      </p:graphicFrame>
    </p:spTree>
    <p:extLst>
      <p:ext uri="{BB962C8B-B14F-4D97-AF65-F5344CB8AC3E}">
        <p14:creationId xmlns:p14="http://schemas.microsoft.com/office/powerpoint/2010/main" val="4054946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1263503"/>
            <a:ext cx="7588250" cy="439737"/>
          </a:xfrm>
        </p:spPr>
        <p:txBody>
          <a:bodyPr/>
          <a:lstStyle/>
          <a:p>
            <a:r>
              <a:rPr lang="de-DE" dirty="0" smtClean="0"/>
              <a:t>Denken Sie an ein Handy. Geben Sie drei mögliche Attribute und drei Methoden (nicht </a:t>
            </a:r>
            <a:r>
              <a:rPr lang="de-DE" dirty="0" err="1" smtClean="0"/>
              <a:t>setter</a:t>
            </a:r>
            <a:r>
              <a:rPr lang="de-DE" dirty="0" smtClean="0"/>
              <a:t>- und </a:t>
            </a:r>
            <a:r>
              <a:rPr lang="de-DE" dirty="0" err="1" smtClean="0"/>
              <a:t>getter</a:t>
            </a:r>
            <a:r>
              <a:rPr lang="de-DE" dirty="0" smtClean="0"/>
              <a:t>) an, die Sie bei einer Modellierung der Klasse „“Handy“ modellieren könnten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16</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3461112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1263503"/>
            <a:ext cx="7588250" cy="439737"/>
          </a:xfrm>
        </p:spPr>
        <p:txBody>
          <a:bodyPr/>
          <a:lstStyle/>
          <a:p>
            <a:r>
              <a:rPr lang="de-DE" dirty="0" smtClean="0"/>
              <a:t>Denken Sie an ein Handy. Geben Sie drei mögliche Attribute und drei Methoden (nicht </a:t>
            </a:r>
            <a:r>
              <a:rPr lang="de-DE" dirty="0" err="1" smtClean="0"/>
              <a:t>setter</a:t>
            </a:r>
            <a:r>
              <a:rPr lang="de-DE" dirty="0" smtClean="0"/>
              <a:t>- und </a:t>
            </a:r>
            <a:r>
              <a:rPr lang="de-DE" dirty="0" err="1" smtClean="0"/>
              <a:t>getter</a:t>
            </a:r>
            <a:r>
              <a:rPr lang="de-DE" dirty="0" smtClean="0"/>
              <a:t>) an, die Sie bei einer Modellierung der Klasse „“Handy“ modellieren könnten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17</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238782347"/>
              </p:ext>
            </p:extLst>
          </p:nvPr>
        </p:nvGraphicFramePr>
        <p:xfrm>
          <a:off x="1143000" y="2514600"/>
          <a:ext cx="2590800" cy="1483360"/>
        </p:xfrm>
        <a:graphic>
          <a:graphicData uri="http://schemas.openxmlformats.org/drawingml/2006/table">
            <a:tbl>
              <a:tblPr firstRow="1" bandRow="1">
                <a:tableStyleId>{3C2FFA5D-87B4-456A-9821-1D502468CF0F}</a:tableStyleId>
              </a:tblPr>
              <a:tblGrid>
                <a:gridCol w="2590800">
                  <a:extLst>
                    <a:ext uri="{9D8B030D-6E8A-4147-A177-3AD203B41FA5}">
                      <a16:colId xmlns:a16="http://schemas.microsoft.com/office/drawing/2014/main" val="2000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mn-lt"/>
                        </a:rPr>
                        <a:t>Attribut</a:t>
                      </a:r>
                    </a:p>
                  </a:txBody>
                  <a:tcPr/>
                </a:tc>
                <a:extLst>
                  <a:ext uri="{0D108BD9-81ED-4DB2-BD59-A6C34878D82A}">
                    <a16:rowId xmlns:a16="http://schemas.microsoft.com/office/drawing/2014/main" val="10000"/>
                  </a:ext>
                </a:extLst>
              </a:tr>
              <a:tr h="370840">
                <a:tc>
                  <a:txBody>
                    <a:bodyPr/>
                    <a:lstStyle/>
                    <a:p>
                      <a:r>
                        <a:rPr lang="de-DE" dirty="0" err="1" smtClean="0"/>
                        <a:t>displayGroesse</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err="1" smtClean="0"/>
                        <a:t>akkuLadestand</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err="1" smtClean="0"/>
                        <a:t>wlan</a:t>
                      </a:r>
                      <a:endParaRPr lang="de-DE" dirty="0" smtClean="0"/>
                    </a:p>
                  </a:txBody>
                  <a:tcPr/>
                </a:tc>
                <a:extLst>
                  <a:ext uri="{0D108BD9-81ED-4DB2-BD59-A6C34878D82A}">
                    <a16:rowId xmlns:a16="http://schemas.microsoft.com/office/drawing/2014/main" val="10003"/>
                  </a:ext>
                </a:extLst>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700878342"/>
              </p:ext>
            </p:extLst>
          </p:nvPr>
        </p:nvGraphicFramePr>
        <p:xfrm>
          <a:off x="4737100" y="2514600"/>
          <a:ext cx="2590800" cy="1478280"/>
        </p:xfrm>
        <a:graphic>
          <a:graphicData uri="http://schemas.openxmlformats.org/drawingml/2006/table">
            <a:tbl>
              <a:tblPr firstRow="1" bandRow="1">
                <a:tableStyleId>{3C2FFA5D-87B4-456A-9821-1D502468CF0F}</a:tableStyleId>
              </a:tblPr>
              <a:tblGrid>
                <a:gridCol w="2590800">
                  <a:extLst>
                    <a:ext uri="{9D8B030D-6E8A-4147-A177-3AD203B41FA5}">
                      <a16:colId xmlns:a16="http://schemas.microsoft.com/office/drawing/2014/main" val="20000"/>
                    </a:ext>
                  </a:extLst>
                </a:gridCol>
              </a:tblGrid>
              <a:tr h="3454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mn-lt"/>
                        </a:rPr>
                        <a:t>Methode</a:t>
                      </a:r>
                    </a:p>
                  </a:txBody>
                  <a:tcPr/>
                </a:tc>
                <a:extLst>
                  <a:ext uri="{0D108BD9-81ED-4DB2-BD59-A6C34878D82A}">
                    <a16:rowId xmlns:a16="http://schemas.microsoft.com/office/drawing/2014/main" val="10000"/>
                  </a:ext>
                </a:extLst>
              </a:tr>
              <a:tr h="370840">
                <a:tc>
                  <a:txBody>
                    <a:bodyPr/>
                    <a:lstStyle/>
                    <a:p>
                      <a:r>
                        <a:rPr lang="de-DE" dirty="0" smtClean="0"/>
                        <a:t>anrufen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err="1" smtClean="0"/>
                        <a:t>smsSenden</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err="1" smtClean="0"/>
                        <a:t>wlanEinschalten</a:t>
                      </a:r>
                      <a:endParaRPr lang="de-DE" dirty="0" smtClean="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3017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Mit welchem Datentyp kann der Wert „128“ NICHT gespeichert werden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18</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44177716"/>
              </p:ext>
            </p:extLst>
          </p:nvPr>
        </p:nvGraphicFramePr>
        <p:xfrm>
          <a:off x="546100" y="16764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Byte</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Short</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Integer</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String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2980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68203"/>
            <a:ext cx="7588250" cy="439737"/>
          </a:xfrm>
        </p:spPr>
        <p:txBody>
          <a:bodyPr/>
          <a:lstStyle/>
          <a:p>
            <a:r>
              <a:rPr lang="de-DE" dirty="0" smtClean="0"/>
              <a:t>Mit welchem Datentyp kann </a:t>
            </a:r>
            <a:r>
              <a:rPr lang="de-DE" dirty="0" smtClean="0"/>
              <a:t>der </a:t>
            </a:r>
            <a:r>
              <a:rPr lang="de-DE" dirty="0" smtClean="0"/>
              <a:t>Wert „128“ NICHT gespeichert werden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19</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840425799"/>
              </p:ext>
            </p:extLst>
          </p:nvPr>
        </p:nvGraphicFramePr>
        <p:xfrm>
          <a:off x="546100" y="16764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Wingdings" panose="05000000000000000000" pitchFamily="2" charset="2"/>
                        </a:rPr>
                        <a:t>ü</a:t>
                      </a: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Byte (-128</a:t>
                      </a:r>
                      <a:r>
                        <a:rPr lang="de-DE" sz="1800" b="0" kern="1200" baseline="0" dirty="0" smtClean="0">
                          <a:solidFill>
                            <a:schemeClr val="dk1"/>
                          </a:solidFill>
                          <a:latin typeface="+mn-lt"/>
                          <a:ea typeface="+mn-ea"/>
                          <a:cs typeface="+mn-cs"/>
                        </a:rPr>
                        <a:t> bis 127)</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Short</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Integer</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String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155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el 1"/>
          <p:cNvSpPr>
            <a:spLocks noGrp="1"/>
          </p:cNvSpPr>
          <p:nvPr>
            <p:ph type="title"/>
          </p:nvPr>
        </p:nvSpPr>
        <p:spPr/>
        <p:txBody>
          <a:bodyPr/>
          <a:lstStyle/>
          <a:p>
            <a:r>
              <a:rPr lang="de-DE" dirty="0" smtClean="0"/>
              <a:t>Agenda</a:t>
            </a:r>
          </a:p>
        </p:txBody>
      </p:sp>
      <p:sp>
        <p:nvSpPr>
          <p:cNvPr id="5122" name="Inhaltsplatzhalter 6"/>
          <p:cNvSpPr>
            <a:spLocks noGrp="1"/>
          </p:cNvSpPr>
          <p:nvPr>
            <p:ph idx="1"/>
          </p:nvPr>
        </p:nvSpPr>
        <p:spPr/>
        <p:txBody>
          <a:bodyPr/>
          <a:lstStyle/>
          <a:p>
            <a:pPr marL="457200" indent="-457200">
              <a:buFont typeface="Wingdings" pitchFamily="2" charset="2"/>
              <a:buChar char="§"/>
            </a:pPr>
            <a:r>
              <a:rPr lang="de-DE" sz="1800" dirty="0" smtClean="0"/>
              <a:t>Besprechung von Klausurthemen und potentiellen Inhalten anhand von MÖGLICHEN Klausuraufgaben für IOBP I.</a:t>
            </a:r>
          </a:p>
        </p:txBody>
      </p:sp>
      <p:sp>
        <p:nvSpPr>
          <p:cNvPr id="5123" name="Textplatzhalter 4"/>
          <p:cNvSpPr>
            <a:spLocks noGrp="1"/>
          </p:cNvSpPr>
          <p:nvPr>
            <p:ph type="body" sz="quarter" idx="10"/>
          </p:nvPr>
        </p:nvSpPr>
        <p:spPr>
          <a:xfrm>
            <a:off x="6032500" y="153988"/>
            <a:ext cx="3030538" cy="461962"/>
          </a:xfrm>
        </p:spPr>
        <p:txBody>
          <a:bodyPr/>
          <a:lstStyle/>
          <a:p>
            <a:pPr marL="0" indent="0" algn="r"/>
            <a:r>
              <a:rPr lang="de-DE" dirty="0" smtClean="0"/>
              <a:t>Agenda</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a:t>
            </a:fld>
            <a:endParaRPr lang="de-DE"/>
          </a:p>
        </p:txBody>
      </p:sp>
      <p:sp>
        <p:nvSpPr>
          <p:cNvPr id="6" name="Fußzeilenplatzhalter 5"/>
          <p:cNvSpPr>
            <a:spLocks noGrp="1"/>
          </p:cNvSpPr>
          <p:nvPr>
            <p:ph type="ftr" sz="quarter" idx="13"/>
          </p:nvPr>
        </p:nvSpPr>
        <p:spPr/>
        <p:txBody>
          <a:bodyPr/>
          <a:lstStyle/>
          <a:p>
            <a:r>
              <a:rPr lang="de-DE" dirty="0"/>
              <a:t>B.A. Wirtschaftsinformatik – Grundlagen der objektorientierte Programmierung mit Java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Ordnen Sie die richtige Definition dem Schlüsselwort </a:t>
            </a:r>
            <a:r>
              <a:rPr lang="de-DE" i="1" dirty="0" err="1"/>
              <a:t>try</a:t>
            </a:r>
            <a:r>
              <a:rPr lang="de-DE" dirty="0"/>
              <a:t> zu</a:t>
            </a:r>
            <a:r>
              <a:rPr lang="de-DE" dirty="0" smtClean="0"/>
              <a:t>.</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20</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4199156657"/>
              </p:ext>
            </p:extLst>
          </p:nvPr>
        </p:nvGraphicFramePr>
        <p:xfrm>
          <a:off x="546100" y="1676400"/>
          <a:ext cx="7943850" cy="202184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Definition des Bereichs, der unabhängig vom Auftreten einer </a:t>
                      </a:r>
                      <a:r>
                        <a:rPr lang="de-DE" sz="1800" b="0" kern="1200" dirty="0" err="1" smtClean="0">
                          <a:solidFill>
                            <a:schemeClr val="dk1"/>
                          </a:solidFill>
                          <a:latin typeface="+mn-lt"/>
                          <a:ea typeface="+mn-ea"/>
                          <a:cs typeface="+mn-cs"/>
                        </a:rPr>
                        <a:t>Exception</a:t>
                      </a:r>
                      <a:r>
                        <a:rPr lang="de-DE" sz="1800" b="0" kern="1200" dirty="0" smtClean="0">
                          <a:solidFill>
                            <a:schemeClr val="dk1"/>
                          </a:solidFill>
                          <a:latin typeface="+mn-lt"/>
                          <a:ea typeface="+mn-ea"/>
                          <a:cs typeface="+mn-cs"/>
                        </a:rPr>
                        <a:t> ausgeführt wird.</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Definition der Menge an </a:t>
                      </a:r>
                      <a:r>
                        <a:rPr lang="de-DE" dirty="0" err="1" smtClean="0"/>
                        <a:t>Exceptions</a:t>
                      </a:r>
                      <a:r>
                        <a:rPr lang="de-DE" dirty="0" smtClean="0"/>
                        <a:t>, die von einer Methode geworfen werden können.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Definition des Bereichs, der die </a:t>
                      </a:r>
                      <a:r>
                        <a:rPr lang="de-DE" dirty="0" err="1" smtClean="0"/>
                        <a:t>Exceptions</a:t>
                      </a:r>
                      <a:r>
                        <a:rPr lang="de-DE" dirty="0" smtClean="0"/>
                        <a:t> „fängt“.</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Definition des kritischen Bereichs, in dem Fehler auftreten können.</a:t>
                      </a:r>
                    </a:p>
                  </a:txBody>
                  <a:tcPr/>
                </a:tc>
                <a:extLst>
                  <a:ext uri="{0D108BD9-81ED-4DB2-BD59-A6C34878D82A}">
                    <a16:rowId xmlns:a16="http://schemas.microsoft.com/office/drawing/2014/main" val="3559526114"/>
                  </a:ext>
                </a:extLst>
              </a:tr>
            </a:tbl>
          </a:graphicData>
        </a:graphic>
      </p:graphicFrame>
    </p:spTree>
    <p:extLst>
      <p:ext uri="{BB962C8B-B14F-4D97-AF65-F5344CB8AC3E}">
        <p14:creationId xmlns:p14="http://schemas.microsoft.com/office/powerpoint/2010/main" val="3084180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Ordnen Sie die richtige Definition dem Schlüsselwort </a:t>
            </a:r>
            <a:r>
              <a:rPr lang="de-DE" i="1" dirty="0" err="1"/>
              <a:t>try</a:t>
            </a:r>
            <a:r>
              <a:rPr lang="de-DE" dirty="0"/>
              <a:t> zu</a:t>
            </a:r>
            <a:r>
              <a:rPr lang="de-DE" dirty="0" smtClean="0"/>
              <a:t>.</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21</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4287852503"/>
              </p:ext>
            </p:extLst>
          </p:nvPr>
        </p:nvGraphicFramePr>
        <p:xfrm>
          <a:off x="546100" y="1676400"/>
          <a:ext cx="7943850" cy="202184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Wingdings" panose="05000000000000000000" pitchFamily="2" charset="2"/>
                        </a:rPr>
                        <a:t>ü</a:t>
                      </a: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Definition des Bereichs, der unabhängig vom Auftreten einer </a:t>
                      </a:r>
                      <a:r>
                        <a:rPr lang="de-DE" sz="1800" b="0" kern="1200" dirty="0" err="1" smtClean="0">
                          <a:solidFill>
                            <a:schemeClr val="dk1"/>
                          </a:solidFill>
                          <a:latin typeface="+mn-lt"/>
                          <a:ea typeface="+mn-ea"/>
                          <a:cs typeface="+mn-cs"/>
                        </a:rPr>
                        <a:t>Exception</a:t>
                      </a:r>
                      <a:r>
                        <a:rPr lang="de-DE" sz="1800" b="0" kern="1200" dirty="0" smtClean="0">
                          <a:solidFill>
                            <a:schemeClr val="dk1"/>
                          </a:solidFill>
                          <a:latin typeface="+mn-lt"/>
                          <a:ea typeface="+mn-ea"/>
                          <a:cs typeface="+mn-cs"/>
                        </a:rPr>
                        <a:t> ausgeführt wird.</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Definition der Menge an </a:t>
                      </a:r>
                      <a:r>
                        <a:rPr lang="de-DE" dirty="0" err="1" smtClean="0"/>
                        <a:t>Exceptions</a:t>
                      </a:r>
                      <a:r>
                        <a:rPr lang="de-DE" dirty="0" smtClean="0"/>
                        <a:t>, die von einer Methode geworfen werden können.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Definition des Bereichs, der die </a:t>
                      </a:r>
                      <a:r>
                        <a:rPr lang="de-DE" dirty="0" err="1" smtClean="0"/>
                        <a:t>Exceptions</a:t>
                      </a:r>
                      <a:r>
                        <a:rPr lang="de-DE" dirty="0" smtClean="0"/>
                        <a:t> „fängt“.</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Definition des kritischen Bereichs, in dem Fehler auftreten können.</a:t>
                      </a:r>
                    </a:p>
                  </a:txBody>
                  <a:tcPr/>
                </a:tc>
                <a:extLst>
                  <a:ext uri="{0D108BD9-81ED-4DB2-BD59-A6C34878D82A}">
                    <a16:rowId xmlns:a16="http://schemas.microsoft.com/office/drawing/2014/main" val="3559526114"/>
                  </a:ext>
                </a:extLst>
              </a:tr>
            </a:tbl>
          </a:graphicData>
        </a:graphic>
      </p:graphicFrame>
    </p:spTree>
    <p:extLst>
      <p:ext uri="{BB962C8B-B14F-4D97-AF65-F5344CB8AC3E}">
        <p14:creationId xmlns:p14="http://schemas.microsoft.com/office/powerpoint/2010/main" val="89768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Gegeben ist folgendes Code-Fragment. Markieren Sie die korrekten Aussagen.</a:t>
            </a:r>
            <a:endParaRPr lang="de-DE" dirty="0"/>
          </a:p>
        </p:txBody>
      </p:sp>
      <p:sp>
        <p:nvSpPr>
          <p:cNvPr id="3" name="Inhaltsplatzhalter 2"/>
          <p:cNvSpPr>
            <a:spLocks noGrp="1"/>
          </p:cNvSpPr>
          <p:nvPr>
            <p:ph idx="1"/>
          </p:nvPr>
        </p:nvSpPr>
        <p:spPr>
          <a:xfrm>
            <a:off x="1098550" y="1370013"/>
            <a:ext cx="7588250" cy="3249612"/>
          </a:xfrm>
        </p:spPr>
        <p:txBody>
          <a:bodyPr/>
          <a:lstStyle/>
          <a:p>
            <a:pPr marL="0" indent="0"/>
            <a:r>
              <a:rPr lang="de-DE" sz="1800" dirty="0" err="1" smtClean="0"/>
              <a:t>public</a:t>
            </a:r>
            <a:r>
              <a:rPr lang="de-DE" sz="1800" dirty="0" smtClean="0"/>
              <a:t> </a:t>
            </a:r>
            <a:r>
              <a:rPr lang="de-DE" sz="1800" dirty="0" err="1" smtClean="0"/>
              <a:t>class</a:t>
            </a:r>
            <a:r>
              <a:rPr lang="de-DE" sz="1800" dirty="0" smtClean="0"/>
              <a:t> buch{</a:t>
            </a:r>
          </a:p>
          <a:p>
            <a:pPr marL="0" indent="0"/>
            <a:r>
              <a:rPr lang="de-DE" sz="1800" dirty="0"/>
              <a:t>	</a:t>
            </a:r>
            <a:r>
              <a:rPr lang="de-DE" sz="1800" dirty="0" smtClean="0"/>
              <a:t>private </a:t>
            </a:r>
            <a:r>
              <a:rPr lang="de-DE" sz="1800" dirty="0" err="1" smtClean="0"/>
              <a:t>int</a:t>
            </a:r>
            <a:r>
              <a:rPr lang="de-DE" sz="1800" dirty="0" smtClean="0"/>
              <a:t> </a:t>
            </a:r>
            <a:r>
              <a:rPr lang="de-DE" sz="1800" dirty="0" err="1" smtClean="0"/>
              <a:t>seitenAnzahl</a:t>
            </a:r>
            <a:r>
              <a:rPr lang="de-DE" sz="1800" dirty="0" smtClean="0"/>
              <a:t>;</a:t>
            </a:r>
          </a:p>
          <a:p>
            <a:pPr marL="0" indent="0"/>
            <a:r>
              <a:rPr lang="de-DE" sz="1800" dirty="0"/>
              <a:t>	</a:t>
            </a:r>
            <a:r>
              <a:rPr lang="de-DE" sz="1800" dirty="0" smtClean="0"/>
              <a:t>private String </a:t>
            </a:r>
            <a:r>
              <a:rPr lang="de-DE" sz="1800" dirty="0" err="1" smtClean="0"/>
              <a:t>titel</a:t>
            </a:r>
            <a:r>
              <a:rPr lang="de-DE" sz="1800" dirty="0" smtClean="0"/>
              <a:t>;</a:t>
            </a:r>
          </a:p>
          <a:p>
            <a:pPr marL="0" indent="0"/>
            <a:r>
              <a:rPr lang="de-DE" sz="1800" dirty="0" smtClean="0"/>
              <a:t>}</a:t>
            </a:r>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22</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922779097"/>
              </p:ext>
            </p:extLst>
          </p:nvPr>
        </p:nvGraphicFramePr>
        <p:xfrm>
          <a:off x="469900" y="291465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Die Klasse wird so</a:t>
                      </a:r>
                      <a:r>
                        <a:rPr lang="de-DE" sz="1800" b="0" kern="1200" baseline="0" dirty="0" smtClean="0">
                          <a:solidFill>
                            <a:schemeClr val="dk1"/>
                          </a:solidFill>
                          <a:latin typeface="+mn-lt"/>
                          <a:ea typeface="+mn-ea"/>
                          <a:cs typeface="+mn-cs"/>
                        </a:rPr>
                        <a:t> nicht vom Compiler akzeptiert.</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Der</a:t>
                      </a:r>
                      <a:r>
                        <a:rPr lang="de-DE" baseline="0" dirty="0" smtClean="0"/>
                        <a:t> Code berücksichtigt die Code-Konventionen.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Die Attribute werden nicht mit Default-Werten instanziiert. </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Es gibt eine </a:t>
                      </a:r>
                      <a:r>
                        <a:rPr lang="de-DE" dirty="0" err="1" smtClean="0"/>
                        <a:t>NullPointerException</a:t>
                      </a:r>
                      <a:endParaRPr lang="de-DE" dirty="0" smtClean="0"/>
                    </a:p>
                  </a:txBody>
                  <a:tcPr/>
                </a:tc>
                <a:extLst>
                  <a:ext uri="{0D108BD9-81ED-4DB2-BD59-A6C34878D82A}">
                    <a16:rowId xmlns:a16="http://schemas.microsoft.com/office/drawing/2014/main" val="2808159004"/>
                  </a:ext>
                </a:extLst>
              </a:tr>
            </a:tbl>
          </a:graphicData>
        </a:graphic>
      </p:graphicFrame>
    </p:spTree>
    <p:extLst>
      <p:ext uri="{BB962C8B-B14F-4D97-AF65-F5344CB8AC3E}">
        <p14:creationId xmlns:p14="http://schemas.microsoft.com/office/powerpoint/2010/main" val="3832206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Gegeben ist folgendes Code-Fragment. Markieren Sie die korrekten Aussagen.</a:t>
            </a:r>
            <a:endParaRPr lang="de-DE" dirty="0"/>
          </a:p>
        </p:txBody>
      </p:sp>
      <p:sp>
        <p:nvSpPr>
          <p:cNvPr id="3" name="Inhaltsplatzhalter 2"/>
          <p:cNvSpPr>
            <a:spLocks noGrp="1"/>
          </p:cNvSpPr>
          <p:nvPr>
            <p:ph idx="1"/>
          </p:nvPr>
        </p:nvSpPr>
        <p:spPr>
          <a:xfrm>
            <a:off x="1098550" y="1370013"/>
            <a:ext cx="7588250" cy="3249612"/>
          </a:xfrm>
        </p:spPr>
        <p:txBody>
          <a:bodyPr/>
          <a:lstStyle/>
          <a:p>
            <a:pPr marL="0" indent="0"/>
            <a:r>
              <a:rPr lang="de-DE" sz="1800" dirty="0" err="1" smtClean="0"/>
              <a:t>public</a:t>
            </a:r>
            <a:r>
              <a:rPr lang="de-DE" sz="1800" dirty="0" smtClean="0"/>
              <a:t> </a:t>
            </a:r>
            <a:r>
              <a:rPr lang="de-DE" sz="1800" dirty="0" err="1" smtClean="0"/>
              <a:t>class</a:t>
            </a:r>
            <a:r>
              <a:rPr lang="de-DE" sz="1800" dirty="0" smtClean="0"/>
              <a:t> buch{</a:t>
            </a:r>
          </a:p>
          <a:p>
            <a:pPr marL="0" indent="0"/>
            <a:r>
              <a:rPr lang="de-DE" sz="1800" dirty="0"/>
              <a:t>	</a:t>
            </a:r>
            <a:r>
              <a:rPr lang="de-DE" sz="1800" dirty="0" smtClean="0"/>
              <a:t>private </a:t>
            </a:r>
            <a:r>
              <a:rPr lang="de-DE" sz="1800" dirty="0" err="1" smtClean="0"/>
              <a:t>int</a:t>
            </a:r>
            <a:r>
              <a:rPr lang="de-DE" sz="1800" dirty="0" smtClean="0"/>
              <a:t> </a:t>
            </a:r>
            <a:r>
              <a:rPr lang="de-DE" sz="1800" dirty="0" err="1" smtClean="0"/>
              <a:t>seitenAnzahl</a:t>
            </a:r>
            <a:r>
              <a:rPr lang="de-DE" sz="1800" dirty="0" smtClean="0"/>
              <a:t>;</a:t>
            </a:r>
          </a:p>
          <a:p>
            <a:pPr marL="0" indent="0"/>
            <a:r>
              <a:rPr lang="de-DE" sz="1800" dirty="0"/>
              <a:t>	</a:t>
            </a:r>
            <a:r>
              <a:rPr lang="de-DE" sz="1800" dirty="0" smtClean="0"/>
              <a:t>private String </a:t>
            </a:r>
            <a:r>
              <a:rPr lang="de-DE" sz="1800" dirty="0" err="1" smtClean="0"/>
              <a:t>titel</a:t>
            </a:r>
            <a:r>
              <a:rPr lang="de-DE" sz="1800" dirty="0" smtClean="0"/>
              <a:t>;</a:t>
            </a:r>
          </a:p>
          <a:p>
            <a:pPr marL="0" indent="0"/>
            <a:r>
              <a:rPr lang="de-DE" sz="1800" dirty="0" smtClean="0"/>
              <a:t>}</a:t>
            </a:r>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23</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208057120"/>
              </p:ext>
            </p:extLst>
          </p:nvPr>
        </p:nvGraphicFramePr>
        <p:xfrm>
          <a:off x="469900" y="291465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Die Klasse wird so</a:t>
                      </a:r>
                      <a:r>
                        <a:rPr lang="de-DE" sz="1800" b="0" kern="1200" baseline="0" dirty="0" smtClean="0">
                          <a:solidFill>
                            <a:schemeClr val="dk1"/>
                          </a:solidFill>
                          <a:latin typeface="+mn-lt"/>
                          <a:ea typeface="+mn-ea"/>
                          <a:cs typeface="+mn-cs"/>
                        </a:rPr>
                        <a:t> nicht vom Compiler akzeptiert.</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Der</a:t>
                      </a:r>
                      <a:r>
                        <a:rPr lang="de-DE" baseline="0" dirty="0" smtClean="0"/>
                        <a:t> Code berücksichtigt die Code-Konventionen.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Wingdings" panose="05000000000000000000" pitchFamily="2" charset="2"/>
                        </a:rPr>
                        <a:t>ü</a:t>
                      </a:r>
                    </a:p>
                  </a:txBody>
                  <a:tcPr/>
                </a:tc>
                <a:tc>
                  <a:txBody>
                    <a:bodyPr/>
                    <a:lstStyle/>
                    <a:p>
                      <a:r>
                        <a:rPr lang="de-DE" dirty="0" smtClean="0"/>
                        <a:t>Die Attribute werden nicht mit Default-Werten instanziiert. </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smtClean="0"/>
                        <a:t>Es gibt eine </a:t>
                      </a:r>
                      <a:r>
                        <a:rPr lang="de-DE" dirty="0" err="1" smtClean="0"/>
                        <a:t>NullPointerException</a:t>
                      </a:r>
                      <a:endParaRPr lang="de-DE" dirty="0" smtClean="0"/>
                    </a:p>
                  </a:txBody>
                  <a:tcPr/>
                </a:tc>
                <a:extLst>
                  <a:ext uri="{0D108BD9-81ED-4DB2-BD59-A6C34878D82A}">
                    <a16:rowId xmlns:a16="http://schemas.microsoft.com/office/drawing/2014/main" val="2174515161"/>
                  </a:ext>
                </a:extLst>
              </a:tr>
            </a:tbl>
          </a:graphicData>
        </a:graphic>
      </p:graphicFrame>
    </p:spTree>
    <p:extLst>
      <p:ext uri="{BB962C8B-B14F-4D97-AF65-F5344CB8AC3E}">
        <p14:creationId xmlns:p14="http://schemas.microsoft.com/office/powerpoint/2010/main" val="893063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Gegeben ist folgendes Code-Fragment. Welchen Ausgabe wird erscheinen?</a:t>
            </a:r>
            <a:endParaRPr lang="de-DE" dirty="0"/>
          </a:p>
        </p:txBody>
      </p:sp>
      <p:sp>
        <p:nvSpPr>
          <p:cNvPr id="3" name="Inhaltsplatzhalter 2"/>
          <p:cNvSpPr>
            <a:spLocks noGrp="1"/>
          </p:cNvSpPr>
          <p:nvPr>
            <p:ph idx="1"/>
          </p:nvPr>
        </p:nvSpPr>
        <p:spPr>
          <a:xfrm>
            <a:off x="1098550" y="1370013"/>
            <a:ext cx="7588250" cy="3249612"/>
          </a:xfrm>
        </p:spPr>
        <p:txBody>
          <a:bodyPr/>
          <a:lstStyle/>
          <a:p>
            <a:pPr marL="0" indent="0"/>
            <a:r>
              <a:rPr lang="de-DE" sz="1800" dirty="0" err="1" smtClean="0"/>
              <a:t>boolean</a:t>
            </a:r>
            <a:r>
              <a:rPr lang="de-DE" sz="1800" dirty="0" smtClean="0"/>
              <a:t> b;</a:t>
            </a:r>
          </a:p>
          <a:p>
            <a:pPr marL="0" indent="0"/>
            <a:r>
              <a:rPr lang="de-DE" sz="1800" dirty="0" smtClean="0"/>
              <a:t>Person p1 = </a:t>
            </a:r>
            <a:r>
              <a:rPr lang="de-DE" sz="1800" dirty="0" err="1" smtClean="0"/>
              <a:t>new</a:t>
            </a:r>
            <a:r>
              <a:rPr lang="de-DE" sz="1800" dirty="0" smtClean="0"/>
              <a:t> Person(„Dieter“,“Nur</a:t>
            </a:r>
            <a:r>
              <a:rPr lang="de-DE" sz="1800" dirty="0" smtClean="0"/>
              <a:t>“,“15.12.2000“);</a:t>
            </a:r>
            <a:endParaRPr lang="de-DE" sz="1800" dirty="0" smtClean="0"/>
          </a:p>
          <a:p>
            <a:pPr marL="0" indent="0"/>
            <a:r>
              <a:rPr lang="de-DE" sz="1800" dirty="0"/>
              <a:t>Person </a:t>
            </a:r>
            <a:r>
              <a:rPr lang="de-DE" sz="1800" dirty="0" smtClean="0"/>
              <a:t>p2 </a:t>
            </a:r>
            <a:r>
              <a:rPr lang="de-DE" sz="1800" dirty="0"/>
              <a:t>= </a:t>
            </a:r>
            <a:r>
              <a:rPr lang="de-DE" sz="1800" dirty="0" err="1"/>
              <a:t>new</a:t>
            </a:r>
            <a:r>
              <a:rPr lang="de-DE" sz="1800" dirty="0"/>
              <a:t> Person(„Dieter“,“Nur</a:t>
            </a:r>
            <a:r>
              <a:rPr lang="de-DE" sz="1800" dirty="0" smtClean="0"/>
              <a:t>“,“15.12.2000“);</a:t>
            </a:r>
            <a:endParaRPr lang="de-DE" sz="1800" dirty="0" smtClean="0"/>
          </a:p>
          <a:p>
            <a:pPr marL="0" indent="0"/>
            <a:r>
              <a:rPr lang="de-DE" sz="1800" dirty="0" smtClean="0"/>
              <a:t>b = p1 == p2;</a:t>
            </a:r>
          </a:p>
          <a:p>
            <a:pPr marL="0" indent="0"/>
            <a:r>
              <a:rPr lang="de-DE" sz="1800" dirty="0" err="1" smtClean="0"/>
              <a:t>System.out.println</a:t>
            </a:r>
            <a:r>
              <a:rPr lang="de-DE" sz="1800" dirty="0" smtClean="0"/>
              <a:t>(b);</a:t>
            </a:r>
            <a:endParaRPr lang="de-DE" sz="1800" dirty="0"/>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24</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505405567"/>
              </p:ext>
            </p:extLst>
          </p:nvPr>
        </p:nvGraphicFramePr>
        <p:xfrm>
          <a:off x="469900" y="31369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Der</a:t>
                      </a:r>
                      <a:r>
                        <a:rPr lang="de-DE" sz="1800" b="0" kern="1200" baseline="0" dirty="0" smtClean="0">
                          <a:solidFill>
                            <a:schemeClr val="dk1"/>
                          </a:solidFill>
                          <a:latin typeface="+mn-lt"/>
                          <a:ea typeface="+mn-ea"/>
                          <a:cs typeface="+mn-cs"/>
                        </a:rPr>
                        <a:t> Code</a:t>
                      </a:r>
                      <a:r>
                        <a:rPr lang="de-DE" sz="1800" b="0" kern="1200" dirty="0" smtClean="0">
                          <a:solidFill>
                            <a:schemeClr val="dk1"/>
                          </a:solidFill>
                          <a:latin typeface="+mn-lt"/>
                          <a:ea typeface="+mn-ea"/>
                          <a:cs typeface="+mn-cs"/>
                        </a:rPr>
                        <a:t> wird so</a:t>
                      </a:r>
                      <a:r>
                        <a:rPr lang="de-DE" sz="1800" b="0" kern="1200" baseline="0" dirty="0" smtClean="0">
                          <a:solidFill>
                            <a:schemeClr val="dk1"/>
                          </a:solidFill>
                          <a:latin typeface="+mn-lt"/>
                          <a:ea typeface="+mn-ea"/>
                          <a:cs typeface="+mn-cs"/>
                        </a:rPr>
                        <a:t> nicht vom Compiler akzeptiert. Es gibt eine Fehlermeldung.</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err="1" smtClean="0"/>
                        <a:t>false</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err="1" smtClean="0"/>
                        <a:t>true</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Es wird eine </a:t>
                      </a:r>
                      <a:r>
                        <a:rPr lang="de-DE" dirty="0" err="1" smtClean="0"/>
                        <a:t>NochSuchClass</a:t>
                      </a:r>
                      <a:r>
                        <a:rPr lang="de-DE" baseline="0" dirty="0" err="1" smtClean="0"/>
                        <a:t>Exception</a:t>
                      </a:r>
                      <a:r>
                        <a:rPr lang="de-DE" baseline="0" dirty="0" smtClean="0"/>
                        <a:t> geworfen</a:t>
                      </a:r>
                      <a:endParaRPr lang="de-DE" dirty="0" smtClean="0"/>
                    </a:p>
                  </a:txBody>
                  <a:tcPr/>
                </a:tc>
                <a:extLst>
                  <a:ext uri="{0D108BD9-81ED-4DB2-BD59-A6C34878D82A}">
                    <a16:rowId xmlns:a16="http://schemas.microsoft.com/office/drawing/2014/main" val="2529923785"/>
                  </a:ext>
                </a:extLst>
              </a:tr>
            </a:tbl>
          </a:graphicData>
        </a:graphic>
      </p:graphicFrame>
    </p:spTree>
    <p:extLst>
      <p:ext uri="{BB962C8B-B14F-4D97-AF65-F5344CB8AC3E}">
        <p14:creationId xmlns:p14="http://schemas.microsoft.com/office/powerpoint/2010/main" val="4102930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Gegeben ist folgendes Code-Fragment. Welchen Ausgabe wird erscheinen?</a:t>
            </a:r>
            <a:endParaRPr lang="de-DE" dirty="0"/>
          </a:p>
        </p:txBody>
      </p:sp>
      <p:sp>
        <p:nvSpPr>
          <p:cNvPr id="3" name="Inhaltsplatzhalter 2"/>
          <p:cNvSpPr>
            <a:spLocks noGrp="1"/>
          </p:cNvSpPr>
          <p:nvPr>
            <p:ph idx="1"/>
          </p:nvPr>
        </p:nvSpPr>
        <p:spPr>
          <a:xfrm>
            <a:off x="1098550" y="1370013"/>
            <a:ext cx="7588250" cy="3249612"/>
          </a:xfrm>
        </p:spPr>
        <p:txBody>
          <a:bodyPr/>
          <a:lstStyle/>
          <a:p>
            <a:pPr marL="0" indent="0"/>
            <a:r>
              <a:rPr lang="de-DE" sz="1800" dirty="0" err="1" smtClean="0"/>
              <a:t>boolean</a:t>
            </a:r>
            <a:r>
              <a:rPr lang="de-DE" sz="1800" dirty="0" smtClean="0"/>
              <a:t> b;</a:t>
            </a:r>
          </a:p>
          <a:p>
            <a:pPr marL="0" indent="0"/>
            <a:r>
              <a:rPr lang="de-DE" sz="1800" dirty="0" smtClean="0"/>
              <a:t>Person p1 = </a:t>
            </a:r>
            <a:r>
              <a:rPr lang="de-DE" sz="1800" dirty="0" err="1" smtClean="0"/>
              <a:t>new</a:t>
            </a:r>
            <a:r>
              <a:rPr lang="de-DE" sz="1800" dirty="0" smtClean="0"/>
              <a:t> Person(„Dieter“,“Nur“,“15.12.2000“);</a:t>
            </a:r>
          </a:p>
          <a:p>
            <a:pPr marL="0" indent="0"/>
            <a:r>
              <a:rPr lang="de-DE" sz="1800" dirty="0"/>
              <a:t>Person </a:t>
            </a:r>
            <a:r>
              <a:rPr lang="de-DE" sz="1800" dirty="0" smtClean="0"/>
              <a:t>p2 </a:t>
            </a:r>
            <a:r>
              <a:rPr lang="de-DE" sz="1800" dirty="0"/>
              <a:t>= </a:t>
            </a:r>
            <a:r>
              <a:rPr lang="de-DE" sz="1800" dirty="0" err="1"/>
              <a:t>new</a:t>
            </a:r>
            <a:r>
              <a:rPr lang="de-DE" sz="1800" dirty="0"/>
              <a:t> Person(„Dieter“,“Nur</a:t>
            </a:r>
            <a:r>
              <a:rPr lang="de-DE" sz="1800" dirty="0" smtClean="0"/>
              <a:t>“,“15.12.2000“);</a:t>
            </a:r>
          </a:p>
          <a:p>
            <a:pPr marL="0" indent="0"/>
            <a:r>
              <a:rPr lang="de-DE" sz="1800" dirty="0" smtClean="0"/>
              <a:t>b = p1 == p2;</a:t>
            </a:r>
          </a:p>
          <a:p>
            <a:pPr marL="0" indent="0"/>
            <a:r>
              <a:rPr lang="de-DE" sz="1800" dirty="0" err="1" smtClean="0"/>
              <a:t>System.out.println</a:t>
            </a:r>
            <a:r>
              <a:rPr lang="de-DE" sz="1800" dirty="0" smtClean="0"/>
              <a:t>(b);</a:t>
            </a:r>
            <a:endParaRPr lang="de-DE" sz="1800" dirty="0"/>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25</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192616129"/>
              </p:ext>
            </p:extLst>
          </p:nvPr>
        </p:nvGraphicFramePr>
        <p:xfrm>
          <a:off x="469900" y="3136900"/>
          <a:ext cx="7943850" cy="148336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Der</a:t>
                      </a:r>
                      <a:r>
                        <a:rPr lang="de-DE" sz="1800" b="0" kern="1200" baseline="0" dirty="0" smtClean="0">
                          <a:solidFill>
                            <a:schemeClr val="dk1"/>
                          </a:solidFill>
                          <a:latin typeface="+mn-lt"/>
                          <a:ea typeface="+mn-ea"/>
                          <a:cs typeface="+mn-cs"/>
                        </a:rPr>
                        <a:t> Code</a:t>
                      </a:r>
                      <a:r>
                        <a:rPr lang="de-DE" sz="1800" b="0" kern="1200" dirty="0" smtClean="0">
                          <a:solidFill>
                            <a:schemeClr val="dk1"/>
                          </a:solidFill>
                          <a:latin typeface="+mn-lt"/>
                          <a:ea typeface="+mn-ea"/>
                          <a:cs typeface="+mn-cs"/>
                        </a:rPr>
                        <a:t> wird so</a:t>
                      </a:r>
                      <a:r>
                        <a:rPr lang="de-DE" sz="1800" b="0" kern="1200" baseline="0" dirty="0" smtClean="0">
                          <a:solidFill>
                            <a:schemeClr val="dk1"/>
                          </a:solidFill>
                          <a:latin typeface="+mn-lt"/>
                          <a:ea typeface="+mn-ea"/>
                          <a:cs typeface="+mn-cs"/>
                        </a:rPr>
                        <a:t> nicht vom Compiler akzeptiert. Es gibt eine Fehlermeldung.</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de-DE" dirty="0" smtClean="0">
                          <a:latin typeface="Wingdings" panose="05000000000000000000" pitchFamily="2" charset="2"/>
                        </a:rPr>
                        <a:t>ü</a:t>
                      </a:r>
                      <a:endParaRPr lang="de-DE" dirty="0"/>
                    </a:p>
                  </a:txBody>
                  <a:tcPr/>
                </a:tc>
                <a:tc>
                  <a:txBody>
                    <a:bodyPr/>
                    <a:lstStyle/>
                    <a:p>
                      <a:r>
                        <a:rPr lang="de-DE" dirty="0" err="1" smtClean="0"/>
                        <a:t>false</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err="1" smtClean="0"/>
                        <a:t>true</a:t>
                      </a:r>
                      <a:endParaRPr lang="de-DE" dirty="0" smtClean="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smtClean="0"/>
                        <a:t>Es wird eine </a:t>
                      </a:r>
                      <a:r>
                        <a:rPr lang="de-DE" dirty="0" err="1" smtClean="0"/>
                        <a:t>NochSuchClass</a:t>
                      </a:r>
                      <a:r>
                        <a:rPr lang="de-DE" baseline="0" dirty="0" err="1" smtClean="0"/>
                        <a:t>Exception</a:t>
                      </a:r>
                      <a:r>
                        <a:rPr lang="de-DE" baseline="0" dirty="0" smtClean="0"/>
                        <a:t> geworfen</a:t>
                      </a:r>
                      <a:endParaRPr lang="de-DE" dirty="0" smtClean="0"/>
                    </a:p>
                  </a:txBody>
                  <a:tcPr/>
                </a:tc>
                <a:extLst>
                  <a:ext uri="{0D108BD9-81ED-4DB2-BD59-A6C34878D82A}">
                    <a16:rowId xmlns:a16="http://schemas.microsoft.com/office/drawing/2014/main" val="3434547231"/>
                  </a:ext>
                </a:extLst>
              </a:tr>
            </a:tbl>
          </a:graphicData>
        </a:graphic>
      </p:graphicFrame>
    </p:spTree>
    <p:extLst>
      <p:ext uri="{BB962C8B-B14F-4D97-AF65-F5344CB8AC3E}">
        <p14:creationId xmlns:p14="http://schemas.microsoft.com/office/powerpoint/2010/main" val="2751993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eine generische </a:t>
            </a:r>
            <a:r>
              <a:rPr lang="de-DE" dirty="0" err="1"/>
              <a:t>for</a:t>
            </a:r>
            <a:r>
              <a:rPr lang="de-DE" dirty="0"/>
              <a:t>-Schleife?</a:t>
            </a:r>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26</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4106160149"/>
              </p:ext>
            </p:extLst>
          </p:nvPr>
        </p:nvGraphicFramePr>
        <p:xfrm>
          <a:off x="546100" y="1676400"/>
          <a:ext cx="7943850" cy="256032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Eine erweiterte </a:t>
                      </a:r>
                      <a:r>
                        <a:rPr lang="de-DE" sz="1800" b="0" kern="1200" dirty="0" err="1" smtClean="0">
                          <a:solidFill>
                            <a:schemeClr val="dk1"/>
                          </a:solidFill>
                          <a:latin typeface="+mn-lt"/>
                          <a:ea typeface="+mn-ea"/>
                          <a:cs typeface="+mn-cs"/>
                        </a:rPr>
                        <a:t>for</a:t>
                      </a:r>
                      <a:r>
                        <a:rPr lang="de-DE" sz="1800" b="0" kern="1200" dirty="0" smtClean="0">
                          <a:solidFill>
                            <a:schemeClr val="dk1"/>
                          </a:solidFill>
                          <a:latin typeface="+mn-lt"/>
                          <a:ea typeface="+mn-ea"/>
                          <a:cs typeface="+mn-cs"/>
                        </a:rPr>
                        <a:t>-Schleife, die es gestattet, auf einfache Weise listenartige Datenstrukturen und Arrays zu durchlaufen</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Eine </a:t>
                      </a:r>
                      <a:r>
                        <a:rPr lang="de-DE" dirty="0" err="1" smtClean="0"/>
                        <a:t>for</a:t>
                      </a:r>
                      <a:r>
                        <a:rPr lang="de-DE" dirty="0" smtClean="0"/>
                        <a:t>-Schleife, in der die zur Steuerung der Schleifendurchläufe notwendigen Werte erst während der Laufzeit eines Programms bestimmt werden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Eine </a:t>
                      </a:r>
                      <a:r>
                        <a:rPr lang="de-DE" dirty="0" err="1" smtClean="0"/>
                        <a:t>for</a:t>
                      </a:r>
                      <a:r>
                        <a:rPr lang="de-DE" dirty="0" smtClean="0"/>
                        <a:t>-Schleife, die erst einmal einen Schleifendurchlauf macht und dann die Schleifenbedingung prüft</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Eine </a:t>
                      </a:r>
                      <a:r>
                        <a:rPr lang="de-DE" dirty="0" err="1" smtClean="0"/>
                        <a:t>for</a:t>
                      </a:r>
                      <a:r>
                        <a:rPr lang="de-DE" dirty="0" smtClean="0"/>
                        <a:t>-Schleife, in der die Typen der Variablen zur Schleifensteuerung erst zur Laufzeit festgelegt werden</a:t>
                      </a:r>
                    </a:p>
                  </a:txBody>
                  <a:tcPr/>
                </a:tc>
                <a:extLst>
                  <a:ext uri="{0D108BD9-81ED-4DB2-BD59-A6C34878D82A}">
                    <a16:rowId xmlns:a16="http://schemas.microsoft.com/office/drawing/2014/main" val="630809234"/>
                  </a:ext>
                </a:extLst>
              </a:tr>
            </a:tbl>
          </a:graphicData>
        </a:graphic>
      </p:graphicFrame>
    </p:spTree>
    <p:extLst>
      <p:ext uri="{BB962C8B-B14F-4D97-AF65-F5344CB8AC3E}">
        <p14:creationId xmlns:p14="http://schemas.microsoft.com/office/powerpoint/2010/main" val="3708829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eine generische </a:t>
            </a:r>
            <a:r>
              <a:rPr lang="de-DE" dirty="0" err="1"/>
              <a:t>for</a:t>
            </a:r>
            <a:r>
              <a:rPr lang="de-DE" dirty="0"/>
              <a:t>-Schleife?</a:t>
            </a:r>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27</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17916499"/>
              </p:ext>
            </p:extLst>
          </p:nvPr>
        </p:nvGraphicFramePr>
        <p:xfrm>
          <a:off x="546100" y="1676400"/>
          <a:ext cx="7943850" cy="256032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Wingdings" panose="05000000000000000000" pitchFamily="2" charset="2"/>
                        </a:rPr>
                        <a:t>ü</a:t>
                      </a: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Eine erweiterte </a:t>
                      </a:r>
                      <a:r>
                        <a:rPr lang="de-DE" sz="1800" b="0" kern="1200" dirty="0" err="1" smtClean="0">
                          <a:solidFill>
                            <a:schemeClr val="dk1"/>
                          </a:solidFill>
                          <a:latin typeface="+mn-lt"/>
                          <a:ea typeface="+mn-ea"/>
                          <a:cs typeface="+mn-cs"/>
                        </a:rPr>
                        <a:t>for</a:t>
                      </a:r>
                      <a:r>
                        <a:rPr lang="de-DE" sz="1800" b="0" kern="1200" dirty="0" smtClean="0">
                          <a:solidFill>
                            <a:schemeClr val="dk1"/>
                          </a:solidFill>
                          <a:latin typeface="+mn-lt"/>
                          <a:ea typeface="+mn-ea"/>
                          <a:cs typeface="+mn-cs"/>
                        </a:rPr>
                        <a:t>-Schleife, die es gestattet, auf einfache Weise listenartige Datenstrukturen und Arrays zu durchlaufen</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Eine </a:t>
                      </a:r>
                      <a:r>
                        <a:rPr lang="de-DE" dirty="0" err="1" smtClean="0"/>
                        <a:t>for</a:t>
                      </a:r>
                      <a:r>
                        <a:rPr lang="de-DE" dirty="0" smtClean="0"/>
                        <a:t>-Schleife, in der die zur Steuerung der Schleifendurchläufe notwendigen Werte erst während der Laufzeit eines Programms bestimmt werden</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Eine </a:t>
                      </a:r>
                      <a:r>
                        <a:rPr lang="de-DE" dirty="0" err="1" smtClean="0"/>
                        <a:t>for</a:t>
                      </a:r>
                      <a:r>
                        <a:rPr lang="de-DE" dirty="0" smtClean="0"/>
                        <a:t>-Schleife, die erst einmal einen Schleifendurchlauf macht und dann die Schleifenbedingung prüft</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dirty="0" smtClean="0"/>
                        <a:t>Eine </a:t>
                      </a:r>
                      <a:r>
                        <a:rPr lang="de-DE" dirty="0" err="1" smtClean="0"/>
                        <a:t>for</a:t>
                      </a:r>
                      <a:r>
                        <a:rPr lang="de-DE" dirty="0" smtClean="0"/>
                        <a:t>-Schleife, in der die Typen der Variablen zur Schleifensteuerung erst zur Laufzeit festgelegt werden</a:t>
                      </a:r>
                    </a:p>
                  </a:txBody>
                  <a:tcPr/>
                </a:tc>
                <a:extLst>
                  <a:ext uri="{0D108BD9-81ED-4DB2-BD59-A6C34878D82A}">
                    <a16:rowId xmlns:a16="http://schemas.microsoft.com/office/drawing/2014/main" val="630809234"/>
                  </a:ext>
                </a:extLst>
              </a:tr>
            </a:tbl>
          </a:graphicData>
        </a:graphic>
      </p:graphicFrame>
    </p:spTree>
    <p:extLst>
      <p:ext uri="{BB962C8B-B14F-4D97-AF65-F5344CB8AC3E}">
        <p14:creationId xmlns:p14="http://schemas.microsoft.com/office/powerpoint/2010/main" val="2382191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Gegeben ist folgendes Code-Fragment. Welchen 5 Fehler sind enthalten?</a:t>
            </a:r>
            <a:endParaRPr lang="de-DE" dirty="0"/>
          </a:p>
        </p:txBody>
      </p:sp>
      <p:sp>
        <p:nvSpPr>
          <p:cNvPr id="3" name="Inhaltsplatzhalter 2"/>
          <p:cNvSpPr>
            <a:spLocks noGrp="1"/>
          </p:cNvSpPr>
          <p:nvPr>
            <p:ph idx="1"/>
          </p:nvPr>
        </p:nvSpPr>
        <p:spPr>
          <a:xfrm>
            <a:off x="1098550" y="1370013"/>
            <a:ext cx="7588250" cy="3249612"/>
          </a:xfrm>
        </p:spPr>
        <p:txBody>
          <a:bodyPr/>
          <a:lstStyle/>
          <a:p>
            <a:pPr marL="0" indent="0"/>
            <a:r>
              <a:rPr lang="de-DE" sz="1800" dirty="0" err="1" smtClean="0"/>
              <a:t>public</a:t>
            </a:r>
            <a:r>
              <a:rPr lang="de-DE" sz="1800" dirty="0" smtClean="0"/>
              <a:t> Tutorial</a:t>
            </a:r>
          </a:p>
          <a:p>
            <a:pPr marL="0" indent="0"/>
            <a:r>
              <a:rPr lang="de-DE" sz="1800" dirty="0"/>
              <a:t>	</a:t>
            </a:r>
            <a:r>
              <a:rPr lang="de-DE" sz="1800" dirty="0" err="1" smtClean="0"/>
              <a:t>public</a:t>
            </a:r>
            <a:r>
              <a:rPr lang="de-DE" sz="1800" dirty="0" smtClean="0"/>
              <a:t> </a:t>
            </a:r>
            <a:r>
              <a:rPr lang="de-DE" sz="1800" dirty="0" err="1" smtClean="0"/>
              <a:t>static</a:t>
            </a:r>
            <a:r>
              <a:rPr lang="de-DE" sz="1800" dirty="0" smtClean="0"/>
              <a:t> </a:t>
            </a:r>
            <a:r>
              <a:rPr lang="de-DE" sz="1800" dirty="0" err="1" smtClean="0"/>
              <a:t>void</a:t>
            </a:r>
            <a:r>
              <a:rPr lang="de-DE" sz="1800" dirty="0" smtClean="0"/>
              <a:t> </a:t>
            </a:r>
            <a:r>
              <a:rPr lang="de-DE" sz="1800" dirty="0" err="1" smtClean="0"/>
              <a:t>main</a:t>
            </a:r>
            <a:r>
              <a:rPr lang="de-DE" sz="1800" dirty="0" smtClean="0"/>
              <a:t>(String[] </a:t>
            </a:r>
            <a:r>
              <a:rPr lang="de-DE" sz="1800" dirty="0" err="1" smtClean="0"/>
              <a:t>args</a:t>
            </a:r>
            <a:r>
              <a:rPr lang="de-DE" sz="1800" dirty="0" smtClean="0"/>
              <a:t>){</a:t>
            </a:r>
          </a:p>
          <a:p>
            <a:pPr marL="0" indent="0"/>
            <a:r>
              <a:rPr lang="de-DE" sz="1800" dirty="0" smtClean="0"/>
              <a:t>		a = 1 + 99;</a:t>
            </a:r>
          </a:p>
          <a:p>
            <a:pPr marL="0" indent="0"/>
            <a:r>
              <a:rPr lang="de-DE" sz="1800" dirty="0"/>
              <a:t>	</a:t>
            </a:r>
            <a:r>
              <a:rPr lang="de-DE" sz="1800" dirty="0" smtClean="0"/>
              <a:t>	</a:t>
            </a:r>
            <a:r>
              <a:rPr lang="de-DE" sz="1800" dirty="0" err="1" smtClean="0"/>
              <a:t>System.out.println</a:t>
            </a:r>
            <a:r>
              <a:rPr lang="de-DE" sz="1800" dirty="0" smtClean="0"/>
              <a:t>(</a:t>
            </a:r>
            <a:r>
              <a:rPr lang="de-DE" sz="1800" dirty="0" err="1" smtClean="0"/>
              <a:t>a.toString</a:t>
            </a:r>
            <a:r>
              <a:rPr lang="de-DE" sz="1800" dirty="0" smtClean="0"/>
              <a:t>)</a:t>
            </a:r>
          </a:p>
          <a:p>
            <a:pPr marL="0" indent="0"/>
            <a:r>
              <a:rPr lang="de-DE" sz="1800" dirty="0"/>
              <a:t>	</a:t>
            </a:r>
            <a:r>
              <a:rPr lang="de-DE" sz="1800" dirty="0" smtClean="0"/>
              <a:t>}</a:t>
            </a:r>
          </a:p>
          <a:p>
            <a:pPr marL="0" indent="0"/>
            <a:r>
              <a:rPr lang="de-DE" sz="1800" dirty="0"/>
              <a:t>}</a:t>
            </a:r>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28</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1346025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Gegeben ist folgendes Code-Fragment. Welchen 5 Fehler sind enthalten?</a:t>
            </a:r>
            <a:endParaRPr lang="de-DE" dirty="0"/>
          </a:p>
        </p:txBody>
      </p:sp>
      <p:sp>
        <p:nvSpPr>
          <p:cNvPr id="3" name="Inhaltsplatzhalter 2"/>
          <p:cNvSpPr>
            <a:spLocks noGrp="1"/>
          </p:cNvSpPr>
          <p:nvPr>
            <p:ph idx="1"/>
          </p:nvPr>
        </p:nvSpPr>
        <p:spPr>
          <a:xfrm>
            <a:off x="1098550" y="1370013"/>
            <a:ext cx="7588250" cy="3249612"/>
          </a:xfrm>
        </p:spPr>
        <p:txBody>
          <a:bodyPr/>
          <a:lstStyle/>
          <a:p>
            <a:pPr marL="0" indent="0"/>
            <a:r>
              <a:rPr lang="de-DE" sz="1800" dirty="0" err="1" smtClean="0"/>
              <a:t>public</a:t>
            </a:r>
            <a:r>
              <a:rPr lang="de-DE" sz="1800" dirty="0" smtClean="0"/>
              <a:t> </a:t>
            </a:r>
            <a:r>
              <a:rPr lang="de-DE" sz="1800" dirty="0" err="1" smtClean="0">
                <a:solidFill>
                  <a:srgbClr val="FF0000"/>
                </a:solidFill>
              </a:rPr>
              <a:t>class</a:t>
            </a:r>
            <a:r>
              <a:rPr lang="de-DE" sz="1800" dirty="0" smtClean="0">
                <a:solidFill>
                  <a:srgbClr val="FF0000"/>
                </a:solidFill>
              </a:rPr>
              <a:t> </a:t>
            </a:r>
            <a:r>
              <a:rPr lang="de-DE" sz="1800" dirty="0" smtClean="0"/>
              <a:t>Tutorial</a:t>
            </a:r>
          </a:p>
          <a:p>
            <a:pPr marL="0" indent="0"/>
            <a:r>
              <a:rPr lang="de-DE" sz="1800" dirty="0">
                <a:solidFill>
                  <a:srgbClr val="FF0000"/>
                </a:solidFill>
              </a:rPr>
              <a:t>{</a:t>
            </a:r>
            <a:endParaRPr lang="de-DE" sz="1800" dirty="0" smtClean="0">
              <a:solidFill>
                <a:srgbClr val="FF0000"/>
              </a:solidFill>
            </a:endParaRPr>
          </a:p>
          <a:p>
            <a:pPr marL="0" indent="0"/>
            <a:r>
              <a:rPr lang="de-DE" sz="1800" dirty="0"/>
              <a:t>	</a:t>
            </a:r>
            <a:r>
              <a:rPr lang="de-DE" sz="1800" dirty="0" err="1" smtClean="0"/>
              <a:t>public</a:t>
            </a:r>
            <a:r>
              <a:rPr lang="de-DE" sz="1800" dirty="0" smtClean="0"/>
              <a:t> </a:t>
            </a:r>
            <a:r>
              <a:rPr lang="de-DE" sz="1800" dirty="0" err="1" smtClean="0"/>
              <a:t>static</a:t>
            </a:r>
            <a:r>
              <a:rPr lang="de-DE" sz="1800" dirty="0" smtClean="0"/>
              <a:t> </a:t>
            </a:r>
            <a:r>
              <a:rPr lang="de-DE" sz="1800" dirty="0" err="1" smtClean="0"/>
              <a:t>void</a:t>
            </a:r>
            <a:r>
              <a:rPr lang="de-DE" sz="1800" dirty="0" smtClean="0"/>
              <a:t> </a:t>
            </a:r>
            <a:r>
              <a:rPr lang="de-DE" sz="1800" dirty="0" err="1" smtClean="0"/>
              <a:t>main</a:t>
            </a:r>
            <a:r>
              <a:rPr lang="de-DE" sz="1800" dirty="0" smtClean="0"/>
              <a:t>(String[] </a:t>
            </a:r>
            <a:r>
              <a:rPr lang="de-DE" sz="1800" dirty="0" err="1" smtClean="0"/>
              <a:t>args</a:t>
            </a:r>
            <a:r>
              <a:rPr lang="de-DE" sz="1800" dirty="0" smtClean="0"/>
              <a:t>){</a:t>
            </a:r>
          </a:p>
          <a:p>
            <a:pPr marL="0" indent="0"/>
            <a:r>
              <a:rPr lang="de-DE" sz="1800" dirty="0" smtClean="0"/>
              <a:t>		</a:t>
            </a:r>
            <a:r>
              <a:rPr lang="de-DE" sz="1800" dirty="0" err="1" smtClean="0">
                <a:solidFill>
                  <a:srgbClr val="FF0000"/>
                </a:solidFill>
              </a:rPr>
              <a:t>int</a:t>
            </a:r>
            <a:r>
              <a:rPr lang="de-DE" sz="1800" dirty="0" smtClean="0"/>
              <a:t> a = 1 + 99;</a:t>
            </a:r>
          </a:p>
          <a:p>
            <a:pPr marL="0" indent="0"/>
            <a:r>
              <a:rPr lang="de-DE" sz="1800" dirty="0"/>
              <a:t>	</a:t>
            </a:r>
            <a:r>
              <a:rPr lang="de-DE" sz="1800" dirty="0" smtClean="0"/>
              <a:t>	</a:t>
            </a:r>
            <a:r>
              <a:rPr lang="de-DE" sz="1800" dirty="0" err="1" smtClean="0"/>
              <a:t>System.out.println</a:t>
            </a:r>
            <a:r>
              <a:rPr lang="de-DE" sz="1800" dirty="0" smtClean="0"/>
              <a:t>(</a:t>
            </a:r>
            <a:r>
              <a:rPr lang="de-DE" sz="1800" dirty="0" err="1" smtClean="0"/>
              <a:t>a</a:t>
            </a:r>
            <a:r>
              <a:rPr lang="de-DE" sz="1800" strike="sngStrike" dirty="0" err="1" smtClean="0">
                <a:solidFill>
                  <a:srgbClr val="FF0000"/>
                </a:solidFill>
              </a:rPr>
              <a:t>.toString</a:t>
            </a:r>
            <a:r>
              <a:rPr lang="de-DE" sz="1800" dirty="0" smtClean="0"/>
              <a:t>)</a:t>
            </a:r>
            <a:r>
              <a:rPr lang="de-DE" sz="1800" dirty="0" smtClean="0">
                <a:solidFill>
                  <a:srgbClr val="FF0000"/>
                </a:solidFill>
              </a:rPr>
              <a:t>;</a:t>
            </a:r>
          </a:p>
          <a:p>
            <a:pPr marL="0" indent="0"/>
            <a:r>
              <a:rPr lang="de-DE" sz="1800" dirty="0"/>
              <a:t>	</a:t>
            </a:r>
            <a:r>
              <a:rPr lang="de-DE" sz="1800" dirty="0" smtClean="0"/>
              <a:t>}</a:t>
            </a:r>
          </a:p>
          <a:p>
            <a:pPr marL="0" indent="0"/>
            <a:r>
              <a:rPr lang="de-DE" sz="1800" dirty="0"/>
              <a:t>}</a:t>
            </a:r>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29</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3089036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idx="1"/>
          </p:nvPr>
        </p:nvSpPr>
        <p:spPr/>
        <p:txBody>
          <a:bodyPr/>
          <a:lstStyle/>
          <a:p>
            <a:pPr marL="457200" indent="-457200">
              <a:buFont typeface="Wingdings" pitchFamily="2" charset="2"/>
              <a:buChar char="§"/>
            </a:pPr>
            <a:r>
              <a:rPr lang="de-DE" sz="1800" dirty="0" smtClean="0"/>
              <a:t>Klausur aus zwei Teilen IOBP I und IOBP II</a:t>
            </a:r>
          </a:p>
          <a:p>
            <a:pPr marL="457200" indent="-457200">
              <a:buFont typeface="Wingdings" pitchFamily="2" charset="2"/>
              <a:buChar char="§"/>
            </a:pPr>
            <a:r>
              <a:rPr lang="de-DE" sz="1800" dirty="0" smtClean="0"/>
              <a:t>Wird immer zusammen geschrieben</a:t>
            </a:r>
            <a:r>
              <a:rPr lang="de-DE" sz="1800" baseline="30000" dirty="0" smtClean="0"/>
              <a:t>*</a:t>
            </a:r>
          </a:p>
          <a:p>
            <a:pPr marL="457200" indent="-457200">
              <a:buFont typeface="Wingdings" pitchFamily="2" charset="2"/>
              <a:buChar char="§"/>
            </a:pPr>
            <a:r>
              <a:rPr lang="de-DE" sz="1800" dirty="0" smtClean="0"/>
              <a:t>90 Minuten je Teil </a:t>
            </a:r>
          </a:p>
          <a:p>
            <a:pPr marL="457200" indent="-457200">
              <a:buFont typeface="Wingdings" pitchFamily="2" charset="2"/>
              <a:buChar char="§"/>
            </a:pPr>
            <a:r>
              <a:rPr lang="de-DE" sz="1800" dirty="0" smtClean="0"/>
              <a:t>Keine Hilfsmittel (PC usw.)</a:t>
            </a:r>
          </a:p>
          <a:p>
            <a:pPr marL="457200" indent="-457200">
              <a:buFont typeface="Wingdings" pitchFamily="2" charset="2"/>
              <a:buChar char="§"/>
            </a:pPr>
            <a:r>
              <a:rPr lang="de-DE" sz="1800" dirty="0" smtClean="0"/>
              <a:t>(leere) Blätter werden gestellt</a:t>
            </a:r>
          </a:p>
          <a:p>
            <a:pPr marL="457200" indent="-457200">
              <a:buFont typeface="Wingdings" pitchFamily="2" charset="2"/>
              <a:buChar char="§"/>
            </a:pPr>
            <a:endParaRPr lang="de-DE" sz="1800" dirty="0"/>
          </a:p>
          <a:p>
            <a:pPr marL="457200" indent="-457200">
              <a:buFont typeface="Wingdings" pitchFamily="2" charset="2"/>
              <a:buChar char="§"/>
            </a:pPr>
            <a:r>
              <a:rPr lang="de-DE" sz="1800" dirty="0" smtClean="0"/>
              <a:t>Rechner stellt zusammen</a:t>
            </a:r>
          </a:p>
          <a:p>
            <a:pPr marL="457200" indent="-457200">
              <a:buFont typeface="Wingdings" pitchFamily="2" charset="2"/>
              <a:buChar char="§"/>
            </a:pPr>
            <a:r>
              <a:rPr lang="de-DE" sz="1800" dirty="0" smtClean="0"/>
              <a:t>Bei MC </a:t>
            </a:r>
            <a:r>
              <a:rPr lang="de-DE" sz="1800" b="1" i="1" dirty="0" smtClean="0"/>
              <a:t>genau eine </a:t>
            </a:r>
            <a:r>
              <a:rPr lang="de-DE" sz="1800" dirty="0" smtClean="0"/>
              <a:t>Antwort korrekt, immer 4 Antwortmöglichkeiten</a:t>
            </a:r>
            <a:endParaRPr lang="de-DE" sz="1800" dirty="0"/>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smtClean="0"/>
              <a:t>Klausurrahmen</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3</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689209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1200003"/>
            <a:ext cx="7588250" cy="439737"/>
          </a:xfrm>
        </p:spPr>
        <p:txBody>
          <a:bodyPr/>
          <a:lstStyle/>
          <a:p>
            <a:r>
              <a:rPr lang="de-DE" sz="1800" dirty="0" smtClean="0"/>
              <a:t>Gegeben ist folgendes Code-Fragment. Angenommen, der Adressat der Begrüßung ist in der Klassenvariablen String </a:t>
            </a:r>
            <a:r>
              <a:rPr lang="de-DE" sz="1800" dirty="0" err="1" smtClean="0"/>
              <a:t>name</a:t>
            </a:r>
            <a:r>
              <a:rPr lang="de-DE" sz="1800" dirty="0" smtClean="0"/>
              <a:t> und das Geschlecht in </a:t>
            </a:r>
            <a:r>
              <a:rPr lang="de-DE" sz="1800" dirty="0" err="1" smtClean="0"/>
              <a:t>boolean</a:t>
            </a:r>
            <a:r>
              <a:rPr lang="de-DE" sz="1800" dirty="0" smtClean="0"/>
              <a:t> </a:t>
            </a:r>
            <a:r>
              <a:rPr lang="de-DE" sz="1800" dirty="0" err="1" smtClean="0"/>
              <a:t>istWeiblich</a:t>
            </a:r>
            <a:r>
              <a:rPr lang="de-DE" sz="1800" dirty="0" smtClean="0"/>
              <a:t> enthalten. Erweitern Sie den Code um eine dynamische Begrüßung, sodass Frauen mit „Frau“ und Herren mit „Herr“ als Anrede begrüßt werden.</a:t>
            </a:r>
            <a:br>
              <a:rPr lang="de-DE" sz="1800" dirty="0" smtClean="0"/>
            </a:br>
            <a:r>
              <a:rPr lang="de-DE" sz="1800" dirty="0" err="1" smtClean="0"/>
              <a:t>Bsp</a:t>
            </a:r>
            <a:r>
              <a:rPr lang="de-DE" sz="1800" dirty="0" smtClean="0"/>
              <a:t>: Hallo, Frau Meyer! Oder Hallo Herr Müller!</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r>
              <a:rPr lang="de-DE" sz="1800" dirty="0" err="1" smtClean="0"/>
              <a:t>public</a:t>
            </a:r>
            <a:r>
              <a:rPr lang="de-DE" sz="1800" dirty="0" smtClean="0"/>
              <a:t> </a:t>
            </a:r>
            <a:r>
              <a:rPr lang="de-DE" sz="1800" dirty="0" err="1" smtClean="0"/>
              <a:t>class</a:t>
            </a:r>
            <a:r>
              <a:rPr lang="de-DE" sz="1800" dirty="0" smtClean="0">
                <a:solidFill>
                  <a:srgbClr val="FF0000"/>
                </a:solidFill>
              </a:rPr>
              <a:t> </a:t>
            </a:r>
            <a:r>
              <a:rPr lang="de-DE" sz="1800" dirty="0" smtClean="0"/>
              <a:t>Tutorial2</a:t>
            </a:r>
          </a:p>
          <a:p>
            <a:pPr marL="0" indent="0"/>
            <a:r>
              <a:rPr lang="de-DE" sz="1800" dirty="0"/>
              <a:t>{</a:t>
            </a:r>
            <a:endParaRPr lang="de-DE" sz="1800" dirty="0" smtClean="0"/>
          </a:p>
          <a:p>
            <a:pPr marL="0" indent="0"/>
            <a:r>
              <a:rPr lang="de-DE" sz="1800" dirty="0"/>
              <a:t>	</a:t>
            </a:r>
            <a:r>
              <a:rPr lang="de-DE" sz="1800" dirty="0" err="1" smtClean="0"/>
              <a:t>public</a:t>
            </a:r>
            <a:r>
              <a:rPr lang="de-DE" sz="1800" dirty="0" smtClean="0"/>
              <a:t> </a:t>
            </a:r>
            <a:r>
              <a:rPr lang="de-DE" sz="1800" dirty="0" err="1" smtClean="0"/>
              <a:t>static</a:t>
            </a:r>
            <a:r>
              <a:rPr lang="de-DE" sz="1800" dirty="0" smtClean="0"/>
              <a:t> </a:t>
            </a:r>
            <a:r>
              <a:rPr lang="de-DE" sz="1800" dirty="0" err="1" smtClean="0"/>
              <a:t>void</a:t>
            </a:r>
            <a:r>
              <a:rPr lang="de-DE" sz="1800" dirty="0" smtClean="0"/>
              <a:t> </a:t>
            </a:r>
            <a:r>
              <a:rPr lang="de-DE" sz="1800" dirty="0" err="1" smtClean="0"/>
              <a:t>main</a:t>
            </a:r>
            <a:r>
              <a:rPr lang="de-DE" sz="1800" dirty="0" smtClean="0"/>
              <a:t>(String[] </a:t>
            </a:r>
            <a:r>
              <a:rPr lang="de-DE" sz="1800" dirty="0" err="1" smtClean="0"/>
              <a:t>args</a:t>
            </a:r>
            <a:r>
              <a:rPr lang="de-DE" sz="1800" dirty="0" smtClean="0"/>
              <a:t>){</a:t>
            </a:r>
          </a:p>
          <a:p>
            <a:pPr marL="0" indent="0"/>
            <a:r>
              <a:rPr lang="de-DE" sz="1800" dirty="0" smtClean="0"/>
              <a:t>		</a:t>
            </a:r>
            <a:r>
              <a:rPr lang="de-DE" sz="1800" dirty="0" err="1" smtClean="0"/>
              <a:t>System.out.println</a:t>
            </a:r>
            <a:r>
              <a:rPr lang="de-DE" sz="1800" dirty="0" smtClean="0"/>
              <a:t>(„Hallo“);</a:t>
            </a:r>
          </a:p>
          <a:p>
            <a:pPr marL="0" indent="0"/>
            <a:r>
              <a:rPr lang="de-DE" sz="1800" dirty="0"/>
              <a:t>	</a:t>
            </a:r>
            <a:r>
              <a:rPr lang="de-DE" sz="1800" dirty="0" smtClean="0"/>
              <a:t>}</a:t>
            </a:r>
          </a:p>
          <a:p>
            <a:pPr marL="0" indent="0"/>
            <a:r>
              <a:rPr lang="de-DE" sz="1800" dirty="0"/>
              <a:t>}</a:t>
            </a:r>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30</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3833059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endParaRPr lang="de-DE"/>
          </a:p>
        </p:txBody>
      </p:sp>
      <p:sp>
        <p:nvSpPr>
          <p:cNvPr id="3" name="Inhaltsplatzhalter 2"/>
          <p:cNvSpPr>
            <a:spLocks noGrp="1"/>
          </p:cNvSpPr>
          <p:nvPr>
            <p:ph idx="1"/>
          </p:nvPr>
        </p:nvSpPr>
        <p:spPr>
          <a:xfrm>
            <a:off x="952500" y="1357313"/>
            <a:ext cx="7588250" cy="3249612"/>
          </a:xfrm>
        </p:spPr>
        <p:txBody>
          <a:bodyPr/>
          <a:lstStyle/>
          <a:p>
            <a:pPr marL="0" indent="0"/>
            <a:r>
              <a:rPr lang="de-DE" sz="1800" dirty="0" err="1" smtClean="0"/>
              <a:t>public</a:t>
            </a:r>
            <a:r>
              <a:rPr lang="de-DE" sz="1800" dirty="0" smtClean="0"/>
              <a:t> </a:t>
            </a:r>
            <a:r>
              <a:rPr lang="de-DE" sz="1800" dirty="0" err="1" smtClean="0"/>
              <a:t>class</a:t>
            </a:r>
            <a:r>
              <a:rPr lang="de-DE" sz="1800" dirty="0" smtClean="0">
                <a:solidFill>
                  <a:srgbClr val="FF0000"/>
                </a:solidFill>
              </a:rPr>
              <a:t> </a:t>
            </a:r>
            <a:r>
              <a:rPr lang="de-DE" sz="1800" dirty="0" smtClean="0"/>
              <a:t>Tutorial2</a:t>
            </a:r>
          </a:p>
          <a:p>
            <a:pPr marL="0" indent="0"/>
            <a:r>
              <a:rPr lang="de-DE" sz="1800" dirty="0" smtClean="0"/>
              <a:t>{	</a:t>
            </a:r>
            <a:r>
              <a:rPr lang="de-DE" sz="1800" dirty="0" err="1" smtClean="0"/>
              <a:t>static</a:t>
            </a:r>
            <a:r>
              <a:rPr lang="de-DE" sz="1800" dirty="0" smtClean="0"/>
              <a:t> </a:t>
            </a:r>
            <a:r>
              <a:rPr lang="de-DE" sz="1800" dirty="0" err="1" smtClean="0"/>
              <a:t>string</a:t>
            </a:r>
            <a:r>
              <a:rPr lang="de-DE" sz="1800" dirty="0" smtClean="0"/>
              <a:t> </a:t>
            </a:r>
            <a:r>
              <a:rPr lang="de-DE" sz="1800" dirty="0" err="1" smtClean="0"/>
              <a:t>name</a:t>
            </a:r>
            <a:r>
              <a:rPr lang="de-DE" sz="1800" dirty="0" smtClean="0"/>
              <a:t>;</a:t>
            </a:r>
          </a:p>
          <a:p>
            <a:pPr marL="0" indent="0"/>
            <a:r>
              <a:rPr lang="de-DE" sz="1800" dirty="0"/>
              <a:t>	</a:t>
            </a:r>
            <a:r>
              <a:rPr lang="de-DE" sz="1800" dirty="0" err="1" smtClean="0"/>
              <a:t>static</a:t>
            </a:r>
            <a:r>
              <a:rPr lang="de-DE" sz="1800" dirty="0" smtClean="0"/>
              <a:t> </a:t>
            </a:r>
            <a:r>
              <a:rPr lang="de-DE" sz="1800" dirty="0" err="1" smtClean="0"/>
              <a:t>boolean</a:t>
            </a:r>
            <a:r>
              <a:rPr lang="de-DE" sz="1800" dirty="0" smtClean="0"/>
              <a:t> </a:t>
            </a:r>
            <a:r>
              <a:rPr lang="de-DE" sz="1800" dirty="0" err="1" smtClean="0"/>
              <a:t>istWeiblich</a:t>
            </a:r>
            <a:r>
              <a:rPr lang="de-DE" sz="1800" dirty="0" smtClean="0"/>
              <a:t>;</a:t>
            </a:r>
          </a:p>
          <a:p>
            <a:pPr marL="0" indent="0"/>
            <a:r>
              <a:rPr lang="de-DE" sz="1800" dirty="0"/>
              <a:t>	</a:t>
            </a:r>
            <a:r>
              <a:rPr lang="de-DE" sz="1800" dirty="0" err="1" smtClean="0"/>
              <a:t>public</a:t>
            </a:r>
            <a:r>
              <a:rPr lang="de-DE" sz="1800" dirty="0" smtClean="0"/>
              <a:t> </a:t>
            </a:r>
            <a:r>
              <a:rPr lang="de-DE" sz="1800" dirty="0" err="1" smtClean="0"/>
              <a:t>static</a:t>
            </a:r>
            <a:r>
              <a:rPr lang="de-DE" sz="1800" dirty="0" smtClean="0"/>
              <a:t> </a:t>
            </a:r>
            <a:r>
              <a:rPr lang="de-DE" sz="1800" dirty="0" err="1" smtClean="0"/>
              <a:t>void</a:t>
            </a:r>
            <a:r>
              <a:rPr lang="de-DE" sz="1800" dirty="0" smtClean="0"/>
              <a:t> </a:t>
            </a:r>
            <a:r>
              <a:rPr lang="de-DE" sz="1800" dirty="0" err="1" smtClean="0"/>
              <a:t>main</a:t>
            </a:r>
            <a:r>
              <a:rPr lang="de-DE" sz="1800" dirty="0" smtClean="0"/>
              <a:t>(String[] </a:t>
            </a:r>
            <a:r>
              <a:rPr lang="de-DE" sz="1800" dirty="0" err="1" smtClean="0"/>
              <a:t>args</a:t>
            </a:r>
            <a:r>
              <a:rPr lang="de-DE" sz="1800" dirty="0" smtClean="0"/>
              <a:t>){</a:t>
            </a:r>
          </a:p>
          <a:p>
            <a:pPr marL="0" indent="0"/>
            <a:r>
              <a:rPr lang="de-DE" sz="1800" dirty="0" smtClean="0"/>
              <a:t>		</a:t>
            </a:r>
            <a:r>
              <a:rPr lang="de-DE" sz="1800" dirty="0" err="1" smtClean="0"/>
              <a:t>if</a:t>
            </a:r>
            <a:r>
              <a:rPr lang="de-DE" sz="1800" dirty="0" smtClean="0"/>
              <a:t>(</a:t>
            </a:r>
            <a:r>
              <a:rPr lang="de-DE" sz="1800" dirty="0" err="1" smtClean="0"/>
              <a:t>istWeiblich</a:t>
            </a:r>
            <a:r>
              <a:rPr lang="de-DE" sz="1800" dirty="0" smtClean="0"/>
              <a:t>){</a:t>
            </a:r>
          </a:p>
          <a:p>
            <a:pPr marL="0" indent="0"/>
            <a:r>
              <a:rPr lang="de-DE" sz="1800" dirty="0" smtClean="0"/>
              <a:t>	</a:t>
            </a:r>
            <a:r>
              <a:rPr lang="de-DE" sz="1800" dirty="0"/>
              <a:t>		</a:t>
            </a:r>
            <a:r>
              <a:rPr lang="de-DE" sz="1800" dirty="0" err="1"/>
              <a:t>System.out.println</a:t>
            </a:r>
            <a:r>
              <a:rPr lang="de-DE" sz="1800" dirty="0"/>
              <a:t>(„</a:t>
            </a:r>
            <a:r>
              <a:rPr lang="de-DE" sz="1800" dirty="0" smtClean="0"/>
              <a:t>Hallo, Frau “ + </a:t>
            </a:r>
            <a:r>
              <a:rPr lang="de-DE" sz="1800" dirty="0" err="1" smtClean="0"/>
              <a:t>name</a:t>
            </a:r>
            <a:r>
              <a:rPr lang="de-DE" sz="1800" dirty="0" smtClean="0"/>
              <a:t>); }</a:t>
            </a:r>
          </a:p>
          <a:p>
            <a:pPr marL="0" indent="0"/>
            <a:r>
              <a:rPr lang="de-DE" sz="1800" dirty="0"/>
              <a:t>	</a:t>
            </a:r>
            <a:r>
              <a:rPr lang="de-DE" sz="1800" dirty="0" smtClean="0"/>
              <a:t>	</a:t>
            </a:r>
            <a:r>
              <a:rPr lang="de-DE" sz="1800" dirty="0" err="1" smtClean="0"/>
              <a:t>else</a:t>
            </a:r>
            <a:r>
              <a:rPr lang="de-DE" sz="1800" dirty="0" smtClean="0"/>
              <a:t>{</a:t>
            </a:r>
          </a:p>
          <a:p>
            <a:pPr marL="0" indent="0"/>
            <a:r>
              <a:rPr lang="de-DE" sz="1800" dirty="0" smtClean="0"/>
              <a:t>			</a:t>
            </a:r>
            <a:r>
              <a:rPr lang="de-DE" sz="1800" dirty="0" err="1" smtClean="0"/>
              <a:t>System.out.println</a:t>
            </a:r>
            <a:r>
              <a:rPr lang="de-DE" sz="1800" dirty="0" smtClean="0"/>
              <a:t>(„Hallo, Herr “ + </a:t>
            </a:r>
            <a:r>
              <a:rPr lang="de-DE" sz="1800" dirty="0" err="1" smtClean="0"/>
              <a:t>name</a:t>
            </a:r>
            <a:r>
              <a:rPr lang="de-DE" sz="1800" dirty="0" smtClean="0"/>
              <a:t>); }</a:t>
            </a:r>
          </a:p>
          <a:p>
            <a:pPr marL="0" indent="0"/>
            <a:r>
              <a:rPr lang="de-DE" sz="1800" dirty="0"/>
              <a:t>	</a:t>
            </a:r>
            <a:r>
              <a:rPr lang="de-DE" sz="1800" dirty="0" smtClean="0"/>
              <a:t>}</a:t>
            </a:r>
          </a:p>
          <a:p>
            <a:pPr marL="0" indent="0"/>
            <a:r>
              <a:rPr lang="de-DE" sz="1800" dirty="0"/>
              <a:t>}</a:t>
            </a:r>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31</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4257834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1200003"/>
            <a:ext cx="7588250" cy="439737"/>
          </a:xfrm>
        </p:spPr>
        <p:txBody>
          <a:bodyPr/>
          <a:lstStyle/>
          <a:p>
            <a:r>
              <a:rPr lang="de-DE" sz="1800" dirty="0"/>
              <a:t>Erläutern Sie kurz, was man unter dem Begriff "Objektorientierung" versteht</a:t>
            </a:r>
            <a:r>
              <a:rPr lang="de-DE" sz="1800" dirty="0" smtClean="0"/>
              <a:t>.</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32</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16384755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1200003"/>
            <a:ext cx="7588250" cy="439737"/>
          </a:xfrm>
        </p:spPr>
        <p:txBody>
          <a:bodyPr/>
          <a:lstStyle/>
          <a:p>
            <a:r>
              <a:rPr lang="de-DE" sz="1800" dirty="0"/>
              <a:t>Erläutern Sie kurz, was man unter dem Begriff "Objektorientierung" versteht</a:t>
            </a:r>
            <a:r>
              <a:rPr lang="de-DE" sz="1800" dirty="0" smtClean="0"/>
              <a:t>.</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33</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Textfeld 6"/>
          <p:cNvSpPr txBox="1"/>
          <p:nvPr/>
        </p:nvSpPr>
        <p:spPr>
          <a:xfrm>
            <a:off x="1098550" y="1960474"/>
            <a:ext cx="7249363" cy="923330"/>
          </a:xfrm>
          <a:prstGeom prst="rect">
            <a:avLst/>
          </a:prstGeom>
          <a:noFill/>
        </p:spPr>
        <p:txBody>
          <a:bodyPr wrap="square" rtlCol="0">
            <a:spAutoFit/>
          </a:bodyPr>
          <a:lstStyle/>
          <a:p>
            <a:r>
              <a:rPr lang="de-DE" dirty="0"/>
              <a:t>Unter Objektorientierung versteht man eine Sichtweise auf komplexe Systeme, bei der ein System durch das Zusammenspiel kooperierender Objekte beschrieben wird.</a:t>
            </a:r>
          </a:p>
        </p:txBody>
      </p:sp>
    </p:spTree>
    <p:extLst>
      <p:ext uri="{BB962C8B-B14F-4D97-AF65-F5344CB8AC3E}">
        <p14:creationId xmlns:p14="http://schemas.microsoft.com/office/powerpoint/2010/main" val="146123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Welche Bedeutung hat der </a:t>
            </a:r>
            <a:r>
              <a:rPr lang="de-DE" sz="1800" dirty="0" err="1" smtClean="0"/>
              <a:t>Sichtbarkeitsmodifikator</a:t>
            </a:r>
            <a:r>
              <a:rPr lang="de-DE" sz="1800" dirty="0" smtClean="0"/>
              <a:t> </a:t>
            </a:r>
            <a:r>
              <a:rPr lang="de-DE" sz="1800" dirty="0" err="1" smtClean="0"/>
              <a:t>protected</a:t>
            </a:r>
            <a:r>
              <a:rPr lang="de-DE" sz="1800" dirty="0" smtClean="0"/>
              <a:t>?</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34</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2972263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Welche Bedeutung hat der </a:t>
            </a:r>
            <a:r>
              <a:rPr lang="de-DE" sz="1800" dirty="0" err="1" smtClean="0"/>
              <a:t>Sichtbarkeitsmodifikator</a:t>
            </a:r>
            <a:r>
              <a:rPr lang="de-DE" sz="1800" dirty="0" smtClean="0"/>
              <a:t> </a:t>
            </a:r>
            <a:r>
              <a:rPr lang="de-DE" sz="1800" dirty="0" err="1" smtClean="0"/>
              <a:t>protected</a:t>
            </a:r>
            <a:r>
              <a:rPr lang="de-DE" sz="1800" dirty="0" smtClean="0"/>
              <a:t>?</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35</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Inhaltsplatzhalter 2"/>
          <p:cNvSpPr txBox="1">
            <a:spLocks/>
          </p:cNvSpPr>
          <p:nvPr/>
        </p:nvSpPr>
        <p:spPr bwMode="auto">
          <a:xfrm>
            <a:off x="1098550" y="13700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de-DE" sz="1800" dirty="0" smtClean="0"/>
              <a:t>Die Sichtbarkeit gilt für die Klasse selbst und die direkt abgeleiteten Klassen.</a:t>
            </a:r>
            <a:endParaRPr lang="de-DE" sz="1800" i="1" dirty="0"/>
          </a:p>
          <a:p>
            <a:pPr marL="0" indent="0"/>
            <a:endParaRPr lang="de-DE" sz="1800" dirty="0"/>
          </a:p>
          <a:p>
            <a:pPr marL="0" indent="0"/>
            <a:endParaRPr lang="de-DE" sz="1800" dirty="0" smtClean="0"/>
          </a:p>
          <a:p>
            <a:pPr marL="0" indent="0"/>
            <a:endParaRPr lang="de-DE" sz="1800" dirty="0" smtClean="0"/>
          </a:p>
          <a:p>
            <a:endParaRPr lang="de-DE" dirty="0"/>
          </a:p>
        </p:txBody>
      </p:sp>
    </p:spTree>
    <p:extLst>
      <p:ext uri="{BB962C8B-B14F-4D97-AF65-F5344CB8AC3E}">
        <p14:creationId xmlns:p14="http://schemas.microsoft.com/office/powerpoint/2010/main" val="1855021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Erläutern sie das Konzept der Konstruktoren. Gehen Sie insbesondere auf den </a:t>
            </a:r>
            <a:r>
              <a:rPr lang="de-DE" sz="1800" dirty="0" err="1" smtClean="0"/>
              <a:t>Standardkonstruktor</a:t>
            </a:r>
            <a:r>
              <a:rPr lang="de-DE" sz="1800" dirty="0" smtClean="0"/>
              <a:t> ein.</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36</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34637580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Erläutern sie das Konzept der Konstruktoren. Gehen Sie insbesondere auf den </a:t>
            </a:r>
            <a:r>
              <a:rPr lang="de-DE" sz="1800" dirty="0" err="1" smtClean="0"/>
              <a:t>Standardkonstruktor</a:t>
            </a:r>
            <a:r>
              <a:rPr lang="de-DE" sz="1800" dirty="0" smtClean="0"/>
              <a:t> ein.</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37</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Inhaltsplatzhalter 2"/>
          <p:cNvSpPr txBox="1">
            <a:spLocks/>
          </p:cNvSpPr>
          <p:nvPr/>
        </p:nvSpPr>
        <p:spPr bwMode="auto">
          <a:xfrm>
            <a:off x="1098550" y="13700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de-DE" sz="1400" dirty="0" smtClean="0"/>
              <a:t>Konstruktoren werden genutzt, um das Objekt aus einer Klasse zu instanziieren:</a:t>
            </a:r>
          </a:p>
          <a:p>
            <a:pPr marL="0" indent="0"/>
            <a:r>
              <a:rPr lang="de-DE" sz="1400" dirty="0" smtClean="0"/>
              <a:t>Auto a  = </a:t>
            </a:r>
            <a:r>
              <a:rPr lang="de-DE" sz="1400" dirty="0" err="1" smtClean="0"/>
              <a:t>new</a:t>
            </a:r>
            <a:r>
              <a:rPr lang="de-DE" sz="1400" dirty="0" smtClean="0"/>
              <a:t> Auto();</a:t>
            </a:r>
          </a:p>
          <a:p>
            <a:pPr marL="0" indent="0"/>
            <a:r>
              <a:rPr lang="de-DE" sz="1400" dirty="0" err="1" smtClean="0"/>
              <a:t>public</a:t>
            </a:r>
            <a:r>
              <a:rPr lang="de-DE" sz="1400" dirty="0" smtClean="0"/>
              <a:t> </a:t>
            </a:r>
            <a:r>
              <a:rPr lang="de-DE" sz="1400" dirty="0" err="1" smtClean="0"/>
              <a:t>class</a:t>
            </a:r>
            <a:r>
              <a:rPr lang="de-DE" sz="1400" dirty="0" smtClean="0"/>
              <a:t> Auto{</a:t>
            </a:r>
          </a:p>
          <a:p>
            <a:pPr marL="0" indent="0"/>
            <a:r>
              <a:rPr lang="de-DE" sz="1400" dirty="0"/>
              <a:t>	</a:t>
            </a:r>
            <a:r>
              <a:rPr lang="de-DE" sz="1400" dirty="0" err="1" smtClean="0"/>
              <a:t>public</a:t>
            </a:r>
            <a:r>
              <a:rPr lang="de-DE" sz="1400" dirty="0" smtClean="0"/>
              <a:t> Auto(){</a:t>
            </a:r>
          </a:p>
          <a:p>
            <a:pPr marL="0" indent="0"/>
            <a:r>
              <a:rPr lang="de-DE" sz="1400" dirty="0"/>
              <a:t>	</a:t>
            </a:r>
            <a:r>
              <a:rPr lang="de-DE" sz="1400" dirty="0" smtClean="0"/>
              <a:t>}</a:t>
            </a:r>
          </a:p>
          <a:p>
            <a:pPr marL="0" indent="0"/>
            <a:r>
              <a:rPr lang="de-DE" sz="1400" dirty="0" smtClean="0"/>
              <a:t>}</a:t>
            </a:r>
          </a:p>
          <a:p>
            <a:pPr marL="285750" indent="-285750">
              <a:buFont typeface="Arial" panose="020B0604020202020204" pitchFamily="34" charset="0"/>
              <a:buChar char="•"/>
            </a:pPr>
            <a:r>
              <a:rPr lang="de-DE" sz="1400" dirty="0" smtClean="0"/>
              <a:t>Der </a:t>
            </a:r>
            <a:r>
              <a:rPr lang="de-DE" sz="1400" dirty="0" err="1" smtClean="0"/>
              <a:t>Standardkonstruktor</a:t>
            </a:r>
            <a:r>
              <a:rPr lang="de-DE" sz="1400" dirty="0" smtClean="0"/>
              <a:t> wird automatisch von Java erzeugt. </a:t>
            </a:r>
          </a:p>
          <a:p>
            <a:pPr marL="285750" indent="-285750">
              <a:buFont typeface="Arial" panose="020B0604020202020204" pitchFamily="34" charset="0"/>
              <a:buChar char="•"/>
            </a:pPr>
            <a:r>
              <a:rPr lang="de-DE" sz="1400" dirty="0" smtClean="0"/>
              <a:t>Der Entwickler kann einen eigenen </a:t>
            </a:r>
            <a:r>
              <a:rPr lang="de-DE" sz="1400" dirty="0" err="1" smtClean="0"/>
              <a:t>Standardkonstruktor</a:t>
            </a:r>
            <a:r>
              <a:rPr lang="de-DE" sz="1400" dirty="0" smtClean="0"/>
              <a:t> anlegen. </a:t>
            </a:r>
          </a:p>
          <a:p>
            <a:pPr marL="285750" indent="-285750">
              <a:buFont typeface="Arial" panose="020B0604020202020204" pitchFamily="34" charset="0"/>
              <a:buChar char="•"/>
            </a:pPr>
            <a:r>
              <a:rPr lang="de-DE" sz="1400" dirty="0" smtClean="0"/>
              <a:t>Die Parameterliste des </a:t>
            </a:r>
            <a:r>
              <a:rPr lang="de-DE" sz="1400" dirty="0" err="1" smtClean="0"/>
              <a:t>Standardkonstruktors</a:t>
            </a:r>
            <a:r>
              <a:rPr lang="de-DE" sz="1400" dirty="0" smtClean="0"/>
              <a:t> ist leer. </a:t>
            </a:r>
          </a:p>
          <a:p>
            <a:pPr marL="285750" indent="-285750">
              <a:buFont typeface="Arial" panose="020B0604020202020204" pitchFamily="34" charset="0"/>
              <a:buChar char="•"/>
            </a:pPr>
            <a:r>
              <a:rPr lang="de-DE" sz="1400" dirty="0" smtClean="0"/>
              <a:t>Mit dem </a:t>
            </a:r>
            <a:r>
              <a:rPr lang="de-DE" sz="1400" dirty="0" err="1" smtClean="0"/>
              <a:t>Standardkonstruktor</a:t>
            </a:r>
            <a:r>
              <a:rPr lang="de-DE" sz="1400" dirty="0" smtClean="0"/>
              <a:t> können bereits bei der Instanziierung eines Objektes Werte der Attribute gesetzt werden.</a:t>
            </a:r>
          </a:p>
          <a:p>
            <a:pPr marL="285750" indent="-285750">
              <a:buFont typeface="Arial" panose="020B0604020202020204" pitchFamily="34" charset="0"/>
              <a:buChar char="•"/>
            </a:pPr>
            <a:r>
              <a:rPr lang="de-DE" sz="1400" dirty="0" smtClean="0"/>
              <a:t>Es kann mehrere Konstruktoren für unterschiedliche Anwendungsfälle gegeben. Sie müssen sich aber immer in der Parameterliste unterscheiden.</a:t>
            </a:r>
          </a:p>
          <a:p>
            <a:pPr marL="0" indent="0"/>
            <a:endParaRPr lang="de-DE" sz="1400" dirty="0"/>
          </a:p>
          <a:p>
            <a:pPr marL="0" indent="0"/>
            <a:endParaRPr lang="de-DE" sz="1400" dirty="0" smtClean="0"/>
          </a:p>
          <a:p>
            <a:pPr marL="0" indent="0"/>
            <a:endParaRPr lang="de-DE" sz="1400" dirty="0" smtClean="0"/>
          </a:p>
          <a:p>
            <a:endParaRPr lang="de-DE" sz="1800" dirty="0"/>
          </a:p>
        </p:txBody>
      </p:sp>
    </p:spTree>
    <p:extLst>
      <p:ext uri="{BB962C8B-B14F-4D97-AF65-F5344CB8AC3E}">
        <p14:creationId xmlns:p14="http://schemas.microsoft.com/office/powerpoint/2010/main" val="3642792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Wenn eine Methode als abstrakt deklariert wird, bedeutete das für die Methode, Klasse und Unterklasse… (erläutern Sie)</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38</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Inhaltsplatzhalter 2"/>
          <p:cNvSpPr txBox="1">
            <a:spLocks/>
          </p:cNvSpPr>
          <p:nvPr/>
        </p:nvSpPr>
        <p:spPr bwMode="auto">
          <a:xfrm>
            <a:off x="1098550" y="13700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de-DE" sz="1800" dirty="0"/>
          </a:p>
        </p:txBody>
      </p:sp>
    </p:spTree>
    <p:extLst>
      <p:ext uri="{BB962C8B-B14F-4D97-AF65-F5344CB8AC3E}">
        <p14:creationId xmlns:p14="http://schemas.microsoft.com/office/powerpoint/2010/main" val="3325345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Wenn eine Methode als abstrakt deklariert wird, bedeutete das für die Methode, Klasse und Unterklasse… (erläutern Sie)</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39</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Inhaltsplatzhalter 2"/>
          <p:cNvSpPr txBox="1">
            <a:spLocks/>
          </p:cNvSpPr>
          <p:nvPr/>
        </p:nvSpPr>
        <p:spPr bwMode="auto">
          <a:xfrm>
            <a:off x="1098550" y="13700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de-DE" sz="1800" dirty="0" smtClean="0"/>
              <a:t>Die Klasse selbst muss auch als abstrakt deklariert werden</a:t>
            </a:r>
          </a:p>
          <a:p>
            <a:pPr>
              <a:buFont typeface="Arial" panose="020B0604020202020204" pitchFamily="34" charset="0"/>
              <a:buChar char="•"/>
            </a:pPr>
            <a:r>
              <a:rPr lang="de-DE" sz="1800" dirty="0" smtClean="0"/>
              <a:t>Die Methode muss in den erbenden Unterklassen implementiert werden oder wiederum als abstrakt deklariert werden</a:t>
            </a:r>
          </a:p>
          <a:p>
            <a:pPr>
              <a:buFont typeface="Arial" panose="020B0604020202020204" pitchFamily="34" charset="0"/>
              <a:buChar char="•"/>
            </a:pPr>
            <a:r>
              <a:rPr lang="de-DE" sz="1800" dirty="0" smtClean="0"/>
              <a:t>Die abstrakte Methode besitzt keinen Methodenrumpf:</a:t>
            </a:r>
            <a:br>
              <a:rPr lang="de-DE" sz="1800" dirty="0" smtClean="0"/>
            </a:br>
            <a:r>
              <a:rPr lang="de-DE" sz="1800" dirty="0" err="1" smtClean="0"/>
              <a:t>public</a:t>
            </a:r>
            <a:r>
              <a:rPr lang="de-DE" sz="1800" dirty="0" smtClean="0"/>
              <a:t> </a:t>
            </a:r>
            <a:r>
              <a:rPr lang="de-DE" sz="1800" dirty="0" err="1" smtClean="0"/>
              <a:t>abstract</a:t>
            </a:r>
            <a:r>
              <a:rPr lang="de-DE" sz="1800" dirty="0" smtClean="0"/>
              <a:t> </a:t>
            </a:r>
            <a:r>
              <a:rPr lang="de-DE" sz="1800" dirty="0" err="1"/>
              <a:t>void</a:t>
            </a:r>
            <a:r>
              <a:rPr lang="de-DE" sz="1800" dirty="0"/>
              <a:t> </a:t>
            </a:r>
            <a:r>
              <a:rPr lang="de-DE" sz="1800" dirty="0" err="1" smtClean="0"/>
              <a:t>getErgebnis</a:t>
            </a:r>
            <a:r>
              <a:rPr lang="de-DE" sz="1800" dirty="0" smtClean="0"/>
              <a:t>();</a:t>
            </a:r>
            <a:endParaRPr lang="de-DE" sz="1800" dirty="0"/>
          </a:p>
        </p:txBody>
      </p:sp>
    </p:spTree>
    <p:extLst>
      <p:ext uri="{BB962C8B-B14F-4D97-AF65-F5344CB8AC3E}">
        <p14:creationId xmlns:p14="http://schemas.microsoft.com/office/powerpoint/2010/main" val="3987966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Markieren Sie die richtigen Aussagen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smtClean="0"/>
              <a:t>Aufgaben</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4</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33686522"/>
              </p:ext>
            </p:extLst>
          </p:nvPr>
        </p:nvGraphicFramePr>
        <p:xfrm>
          <a:off x="546100" y="1676400"/>
          <a:ext cx="7943850" cy="175260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endParaRPr lang="de-DE" dirty="0"/>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Der Objektorientierte Softwareentwicklungsprozess besteht aus objektorientierte Analyse, Design und Programmierung</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a:p>
                  </a:txBody>
                  <a:tcPr/>
                </a:tc>
                <a:tc>
                  <a:txBody>
                    <a:bodyPr/>
                    <a:lstStyle/>
                    <a:p>
                      <a:r>
                        <a:rPr lang="de-DE" dirty="0" smtClean="0"/>
                        <a:t>Java ist eine plattformabhängige</a:t>
                      </a:r>
                      <a:r>
                        <a:rPr lang="de-DE" baseline="0" dirty="0" smtClean="0"/>
                        <a:t> Programmiersprache</a:t>
                      </a:r>
                      <a:endParaRPr lang="de-DE" dirty="0"/>
                    </a:p>
                  </a:txBody>
                  <a:tcPr/>
                </a:tc>
                <a:extLst>
                  <a:ext uri="{0D108BD9-81ED-4DB2-BD59-A6C34878D82A}">
                    <a16:rowId xmlns:a16="http://schemas.microsoft.com/office/drawing/2014/main" val="10001"/>
                  </a:ext>
                </a:extLst>
              </a:tr>
              <a:tr h="370840">
                <a:tc>
                  <a:txBody>
                    <a:bodyPr/>
                    <a:lstStyle/>
                    <a:p>
                      <a:endParaRPr lang="de-DE"/>
                    </a:p>
                  </a:txBody>
                  <a:tcPr/>
                </a:tc>
                <a:tc>
                  <a:txBody>
                    <a:bodyPr/>
                    <a:lstStyle/>
                    <a:p>
                      <a:r>
                        <a:rPr lang="de-DE" dirty="0" smtClean="0"/>
                        <a:t>Mit UML programmiert man Klassen</a:t>
                      </a:r>
                      <a:endParaRPr lang="de-DE" dirty="0"/>
                    </a:p>
                  </a:txBody>
                  <a:tcPr/>
                </a:tc>
                <a:extLst>
                  <a:ext uri="{0D108BD9-81ED-4DB2-BD59-A6C34878D82A}">
                    <a16:rowId xmlns:a16="http://schemas.microsoft.com/office/drawing/2014/main" val="10002"/>
                  </a:ext>
                </a:extLst>
              </a:tr>
              <a:tr h="370840">
                <a:tc>
                  <a:txBody>
                    <a:bodyPr/>
                    <a:lstStyle/>
                    <a:p>
                      <a:endParaRPr lang="de-DE"/>
                    </a:p>
                  </a:txBody>
                  <a:tcPr/>
                </a:tc>
                <a:tc>
                  <a:txBody>
                    <a:bodyPr/>
                    <a:lstStyle/>
                    <a:p>
                      <a:r>
                        <a:rPr lang="de-DE" dirty="0" smtClean="0"/>
                        <a:t>Attribute bestimmen den Name der Klasse</a:t>
                      </a:r>
                      <a:endParaRPr lang="de-DE"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79145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Spielen Sie Fehlerteufel. Geben Sie absichtlich je 2 ungültige Attributnamen, Methodennamen und Klassennamen an. Begründen Sie, warum sie falsch sind</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40</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Inhaltsplatzhalter 2"/>
          <p:cNvSpPr txBox="1">
            <a:spLocks/>
          </p:cNvSpPr>
          <p:nvPr/>
        </p:nvSpPr>
        <p:spPr bwMode="auto">
          <a:xfrm>
            <a:off x="1098550" y="13700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de-DE" sz="1800" dirty="0"/>
          </a:p>
        </p:txBody>
      </p:sp>
    </p:spTree>
    <p:extLst>
      <p:ext uri="{BB962C8B-B14F-4D97-AF65-F5344CB8AC3E}">
        <p14:creationId xmlns:p14="http://schemas.microsoft.com/office/powerpoint/2010/main" val="3727841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Spielen Sie Fehlerteufel. Geben Sie absichtlich je 2 ungültige Attributnamen, Methodennamen und Klassennamen an. Begründen Sie, warum sie falsch sind</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41</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Inhaltsplatzhalter 2"/>
          <p:cNvSpPr txBox="1">
            <a:spLocks/>
          </p:cNvSpPr>
          <p:nvPr/>
        </p:nvSpPr>
        <p:spPr bwMode="auto">
          <a:xfrm>
            <a:off x="1098550" y="13700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de-DE" sz="1800" dirty="0" smtClean="0"/>
              <a:t>Klassenname: </a:t>
            </a:r>
          </a:p>
          <a:p>
            <a:pPr lvl="1"/>
            <a:r>
              <a:rPr lang="de-DE" sz="1400" dirty="0" smtClean="0"/>
              <a:t>Class – Schlüsselwort</a:t>
            </a:r>
          </a:p>
          <a:p>
            <a:pPr lvl="1"/>
            <a:r>
              <a:rPr lang="de-DE" sz="1400" dirty="0" smtClean="0"/>
              <a:t>Bücher – Deutscher Vokal</a:t>
            </a:r>
            <a:endParaRPr lang="de-DE" sz="1800" dirty="0" smtClean="0"/>
          </a:p>
          <a:p>
            <a:pPr>
              <a:buFont typeface="Arial" panose="020B0604020202020204" pitchFamily="34" charset="0"/>
              <a:buChar char="•"/>
            </a:pPr>
            <a:r>
              <a:rPr lang="de-DE" sz="1800" dirty="0" smtClean="0"/>
              <a:t>Methodenname:</a:t>
            </a:r>
          </a:p>
          <a:p>
            <a:pPr lvl="1"/>
            <a:r>
              <a:rPr lang="de-DE" sz="1400" dirty="0" err="1" smtClean="0"/>
              <a:t>Getgeburtsdatum</a:t>
            </a:r>
            <a:r>
              <a:rPr lang="de-DE" sz="1400" dirty="0" smtClean="0"/>
              <a:t> – Groß-Kleinschreibung</a:t>
            </a:r>
          </a:p>
          <a:p>
            <a:pPr lvl="1"/>
            <a:r>
              <a:rPr lang="de-DE" sz="1400" dirty="0" err="1" smtClean="0"/>
              <a:t>set</a:t>
            </a:r>
            <a:r>
              <a:rPr lang="de-DE" sz="1400" dirty="0" smtClean="0"/>
              <a:t> Geschlecht - Leerzeichen</a:t>
            </a:r>
          </a:p>
          <a:p>
            <a:pPr>
              <a:buFont typeface="Arial" panose="020B0604020202020204" pitchFamily="34" charset="0"/>
              <a:buChar char="•"/>
            </a:pPr>
            <a:r>
              <a:rPr lang="de-DE" sz="1800" dirty="0" smtClean="0"/>
              <a:t>Attributname:</a:t>
            </a:r>
          </a:p>
          <a:p>
            <a:pPr lvl="1"/>
            <a:r>
              <a:rPr lang="de-DE" sz="1400" dirty="0" smtClean="0"/>
              <a:t>I – Großschreibung und nicht aussagekräftig</a:t>
            </a:r>
          </a:p>
          <a:p>
            <a:pPr lvl="1"/>
            <a:r>
              <a:rPr lang="de-DE" sz="1400" dirty="0" err="1" smtClean="0"/>
              <a:t>void</a:t>
            </a:r>
            <a:r>
              <a:rPr lang="de-DE" sz="1400" dirty="0" smtClean="0"/>
              <a:t> – Schlüsselwort.</a:t>
            </a:r>
          </a:p>
          <a:p>
            <a:pPr lvl="1"/>
            <a:endParaRPr lang="de-DE" sz="1400" dirty="0" smtClean="0"/>
          </a:p>
          <a:p>
            <a:endParaRPr lang="de-DE" sz="1800" dirty="0" smtClean="0"/>
          </a:p>
        </p:txBody>
      </p:sp>
    </p:spTree>
    <p:extLst>
      <p:ext uri="{BB962C8B-B14F-4D97-AF65-F5344CB8AC3E}">
        <p14:creationId xmlns:p14="http://schemas.microsoft.com/office/powerpoint/2010/main" val="973394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Beschreiben Sie, was Java von anderen Programmiersprachen unterscheidet.</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42</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2454772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8550" y="723753"/>
            <a:ext cx="7588250" cy="439737"/>
          </a:xfrm>
        </p:spPr>
        <p:txBody>
          <a:bodyPr/>
          <a:lstStyle/>
          <a:p>
            <a:r>
              <a:rPr lang="de-DE" sz="1800" dirty="0" smtClean="0"/>
              <a:t>Beschreiben Sie, was Java von anderen Programmiersprachen unterscheidet.</a:t>
            </a:r>
            <a:endParaRPr lang="de-DE" sz="1800" dirty="0"/>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43</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7" name="Inhaltsplatzhalter 2"/>
          <p:cNvSpPr txBox="1">
            <a:spLocks/>
          </p:cNvSpPr>
          <p:nvPr/>
        </p:nvSpPr>
        <p:spPr bwMode="auto">
          <a:xfrm>
            <a:off x="1098550" y="13700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de-DE" sz="1800" dirty="0" smtClean="0"/>
              <a:t>Plattformunabhängigkeit</a:t>
            </a:r>
          </a:p>
          <a:p>
            <a:pPr lvl="1"/>
            <a:r>
              <a:rPr lang="de-DE" sz="1400" dirty="0" smtClean="0"/>
              <a:t>Bytecode</a:t>
            </a:r>
          </a:p>
          <a:p>
            <a:pPr lvl="1"/>
            <a:r>
              <a:rPr lang="de-DE" sz="1400" dirty="0" smtClean="0"/>
              <a:t>Java VM</a:t>
            </a:r>
          </a:p>
          <a:p>
            <a:pPr lvl="1"/>
            <a:r>
              <a:rPr lang="de-DE" sz="1400" dirty="0" smtClean="0"/>
              <a:t>Java </a:t>
            </a:r>
            <a:r>
              <a:rPr lang="de-DE" sz="1400" dirty="0" err="1" smtClean="0"/>
              <a:t>Runtime</a:t>
            </a:r>
            <a:r>
              <a:rPr lang="de-DE" sz="1400" dirty="0" smtClean="0"/>
              <a:t> </a:t>
            </a:r>
          </a:p>
          <a:p>
            <a:endParaRPr lang="de-DE" sz="1800" dirty="0" smtClean="0"/>
          </a:p>
        </p:txBody>
      </p:sp>
    </p:spTree>
    <p:extLst>
      <p:ext uri="{BB962C8B-B14F-4D97-AF65-F5344CB8AC3E}">
        <p14:creationId xmlns:p14="http://schemas.microsoft.com/office/powerpoint/2010/main" val="1388652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0028" y="1775135"/>
            <a:ext cx="7588250" cy="439737"/>
          </a:xfrm>
        </p:spPr>
        <p:txBody>
          <a:bodyPr/>
          <a:lstStyle/>
          <a:p>
            <a:r>
              <a:rPr lang="de-DE" sz="1800" dirty="0"/>
              <a:t> Gegeben sei eine Klasse Kunde mit der </a:t>
            </a:r>
            <a:r>
              <a:rPr lang="de-DE" sz="1800" dirty="0" smtClean="0"/>
              <a:t>Methode</a:t>
            </a:r>
            <a:br>
              <a:rPr lang="de-DE" sz="1800" dirty="0" smtClean="0"/>
            </a:br>
            <a:r>
              <a:rPr lang="de-DE" sz="1800" dirty="0" smtClean="0"/>
              <a:t>    </a:t>
            </a:r>
            <a:r>
              <a:rPr lang="de-DE" sz="1800" dirty="0"/>
              <a:t>String </a:t>
            </a:r>
            <a:r>
              <a:rPr lang="de-DE" sz="1800" dirty="0" err="1"/>
              <a:t>getKundendaten</a:t>
            </a:r>
            <a:r>
              <a:rPr lang="de-DE" sz="1800" dirty="0"/>
              <a:t>()</a:t>
            </a:r>
            <a:br>
              <a:rPr lang="de-DE" sz="1800" dirty="0"/>
            </a:br>
            <a:r>
              <a:rPr lang="de-DE" sz="1800" dirty="0" smtClean="0"/>
              <a:t>und </a:t>
            </a:r>
            <a:r>
              <a:rPr lang="de-DE" sz="1800" dirty="0"/>
              <a:t>ein Objekt </a:t>
            </a:r>
            <a:r>
              <a:rPr lang="de-DE" sz="1800" dirty="0" err="1"/>
              <a:t>kundenListe</a:t>
            </a:r>
            <a:r>
              <a:rPr lang="de-DE" sz="1800" dirty="0"/>
              <a:t> der Klasse Kundenliste sowie eine Liste von Kundenobjekten.</a:t>
            </a:r>
            <a:br>
              <a:rPr lang="de-DE" sz="1800" dirty="0"/>
            </a:br>
            <a:r>
              <a:rPr lang="de-DE" sz="1800" dirty="0" smtClean="0"/>
              <a:t>Geben </a:t>
            </a:r>
            <a:r>
              <a:rPr lang="de-DE" sz="1800" dirty="0"/>
              <a:t>Sie ein Beispiel für eine generische </a:t>
            </a:r>
            <a:r>
              <a:rPr lang="de-DE" sz="1800" dirty="0" err="1"/>
              <a:t>for</a:t>
            </a:r>
            <a:r>
              <a:rPr lang="de-DE" sz="1800" dirty="0"/>
              <a:t>-Schleife an, mit der Sie die Kundendaten (String) auf der Konsole ausgeben. </a:t>
            </a:r>
          </a:p>
        </p:txBody>
      </p:sp>
      <p:sp>
        <p:nvSpPr>
          <p:cNvPr id="3" name="Inhaltsplatzhalter 2"/>
          <p:cNvSpPr>
            <a:spLocks noGrp="1"/>
          </p:cNvSpPr>
          <p:nvPr>
            <p:ph idx="1"/>
          </p:nvPr>
        </p:nvSpPr>
        <p:spPr>
          <a:xfrm>
            <a:off x="1098550" y="2379663"/>
            <a:ext cx="7588250" cy="3249612"/>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44</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2705639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0028" y="1775135"/>
            <a:ext cx="7588250" cy="439737"/>
          </a:xfrm>
        </p:spPr>
        <p:txBody>
          <a:bodyPr/>
          <a:lstStyle/>
          <a:p>
            <a:r>
              <a:rPr lang="de-DE" sz="1800" dirty="0"/>
              <a:t> Gegeben sei eine Klasse Kunde mit der </a:t>
            </a:r>
            <a:r>
              <a:rPr lang="de-DE" sz="1800" dirty="0" smtClean="0"/>
              <a:t>Methode</a:t>
            </a:r>
            <a:br>
              <a:rPr lang="de-DE" sz="1800" dirty="0" smtClean="0"/>
            </a:br>
            <a:r>
              <a:rPr lang="de-DE" sz="1800" dirty="0" smtClean="0"/>
              <a:t>    </a:t>
            </a:r>
            <a:r>
              <a:rPr lang="de-DE" sz="1800" dirty="0"/>
              <a:t>String </a:t>
            </a:r>
            <a:r>
              <a:rPr lang="de-DE" sz="1800" dirty="0" err="1"/>
              <a:t>getKundendaten</a:t>
            </a:r>
            <a:r>
              <a:rPr lang="de-DE" sz="1800" dirty="0"/>
              <a:t>()</a:t>
            </a:r>
            <a:br>
              <a:rPr lang="de-DE" sz="1800" dirty="0"/>
            </a:br>
            <a:r>
              <a:rPr lang="de-DE" sz="1800" dirty="0" smtClean="0"/>
              <a:t>und </a:t>
            </a:r>
            <a:r>
              <a:rPr lang="de-DE" sz="1800" dirty="0"/>
              <a:t>ein Objekt </a:t>
            </a:r>
            <a:r>
              <a:rPr lang="de-DE" sz="1800" dirty="0" err="1"/>
              <a:t>kundenListe</a:t>
            </a:r>
            <a:r>
              <a:rPr lang="de-DE" sz="1800" dirty="0"/>
              <a:t> der Klasse Kundenliste sowie eine Liste von Kundenobjekten.</a:t>
            </a:r>
            <a:br>
              <a:rPr lang="de-DE" sz="1800" dirty="0"/>
            </a:br>
            <a:r>
              <a:rPr lang="de-DE" sz="1800" dirty="0" smtClean="0"/>
              <a:t>Geben </a:t>
            </a:r>
            <a:r>
              <a:rPr lang="de-DE" sz="1800" dirty="0"/>
              <a:t>Sie ein Beispiel für eine generische </a:t>
            </a:r>
            <a:r>
              <a:rPr lang="de-DE" sz="1800" dirty="0" err="1"/>
              <a:t>for</a:t>
            </a:r>
            <a:r>
              <a:rPr lang="de-DE" sz="1800" dirty="0"/>
              <a:t>-Schleife an, mit der Sie die Kundendaten (String) auf der Konsole ausgeben. </a:t>
            </a:r>
          </a:p>
        </p:txBody>
      </p:sp>
      <p:sp>
        <p:nvSpPr>
          <p:cNvPr id="3" name="Inhaltsplatzhalter 2"/>
          <p:cNvSpPr>
            <a:spLocks noGrp="1"/>
          </p:cNvSpPr>
          <p:nvPr>
            <p:ph idx="1"/>
          </p:nvPr>
        </p:nvSpPr>
        <p:spPr>
          <a:xfrm>
            <a:off x="1098550" y="3167481"/>
            <a:ext cx="7588250" cy="2461793"/>
          </a:xfrm>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45</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9" name="Rectangle 3"/>
          <p:cNvSpPr>
            <a:spLocks noChangeArrowheads="1"/>
          </p:cNvSpPr>
          <p:nvPr/>
        </p:nvSpPr>
        <p:spPr bwMode="auto">
          <a:xfrm>
            <a:off x="1272845" y="3094676"/>
            <a:ext cx="43428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smtClean="0">
                <a:ln>
                  <a:noFill/>
                </a:ln>
                <a:solidFill>
                  <a:schemeClr val="tx1"/>
                </a:solidFill>
                <a:effectLst/>
                <a:latin typeface="Arial Unicode MS"/>
              </a:rPr>
              <a:t>for</a:t>
            </a:r>
            <a:r>
              <a:rPr kumimoji="0" lang="de-DE" altLang="de-DE" sz="1600" b="0" i="0" u="none" strike="noStrike" cap="none" normalizeH="0" baseline="0" dirty="0" smtClean="0">
                <a:ln>
                  <a:noFill/>
                </a:ln>
                <a:solidFill>
                  <a:schemeClr val="tx1"/>
                </a:solidFill>
                <a:effectLst/>
                <a:latin typeface="Arial Unicode MS"/>
              </a:rPr>
              <a:t>(Kunde </a:t>
            </a:r>
            <a:r>
              <a:rPr kumimoji="0" lang="de-DE" altLang="de-DE" sz="1600" b="0" i="0" u="none" strike="noStrike" cap="none" normalizeH="0" baseline="0" dirty="0" err="1" smtClean="0">
                <a:ln>
                  <a:noFill/>
                </a:ln>
                <a:solidFill>
                  <a:schemeClr val="tx1"/>
                </a:solidFill>
                <a:effectLst/>
                <a:latin typeface="Arial Unicode MS"/>
              </a:rPr>
              <a:t>kd</a:t>
            </a:r>
            <a:r>
              <a:rPr kumimoji="0" lang="de-DE" altLang="de-DE" sz="1600" b="0" i="0" u="none" strike="noStrike" cap="none" normalizeH="0" baseline="0" dirty="0" smtClean="0">
                <a:ln>
                  <a:noFill/>
                </a:ln>
                <a:solidFill>
                  <a:schemeClr val="tx1"/>
                </a:solidFill>
                <a:effectLst/>
                <a:latin typeface="Arial Unicode MS"/>
              </a:rPr>
              <a:t> : </a:t>
            </a:r>
            <a:r>
              <a:rPr kumimoji="0" lang="de-DE" altLang="de-DE" sz="1600" b="0" i="0" u="none" strike="noStrike" cap="none" normalizeH="0" baseline="0" dirty="0" err="1" smtClean="0">
                <a:ln>
                  <a:noFill/>
                </a:ln>
                <a:solidFill>
                  <a:schemeClr val="tx1"/>
                </a:solidFill>
                <a:effectLst/>
                <a:latin typeface="Arial Unicode MS"/>
              </a:rPr>
              <a:t>kundenListe</a:t>
            </a:r>
            <a:r>
              <a:rPr kumimoji="0" lang="de-DE" altLang="de-DE" sz="1600" b="0" i="0" u="none" strike="noStrike" cap="none" normalizeH="0" baseline="0" dirty="0" smtClean="0">
                <a:ln>
                  <a:noFill/>
                </a:ln>
                <a:solidFill>
                  <a:schemeClr val="tx1"/>
                </a:solidFill>
                <a:effectLst/>
                <a:latin typeface="Arial Unicode MS"/>
              </a:rPr>
              <a:t>){</a:t>
            </a:r>
            <a:br>
              <a:rPr kumimoji="0" lang="de-DE" altLang="de-DE" sz="1600" b="0" i="0" u="none" strike="noStrike" cap="none" normalizeH="0" baseline="0" dirty="0" smtClean="0">
                <a:ln>
                  <a:noFill/>
                </a:ln>
                <a:solidFill>
                  <a:schemeClr val="tx1"/>
                </a:solidFill>
                <a:effectLst/>
                <a:latin typeface="Arial Unicode MS"/>
              </a:rPr>
            </a:br>
            <a:r>
              <a:rPr kumimoji="0" lang="de-DE" altLang="de-DE" sz="1600" b="0" i="0" u="none" strike="noStrike" cap="none" normalizeH="0" baseline="0" dirty="0" smtClean="0">
                <a:ln>
                  <a:noFill/>
                </a:ln>
                <a:solidFill>
                  <a:schemeClr val="tx1"/>
                </a:solidFill>
                <a:effectLst/>
                <a:latin typeface="Arial Unicode MS"/>
              </a:rPr>
              <a:t>       </a:t>
            </a:r>
            <a:r>
              <a:rPr kumimoji="0" lang="de-DE" altLang="de-DE" sz="1600" b="0" i="0" u="none" strike="noStrike" cap="none" normalizeH="0" baseline="0" dirty="0" err="1" smtClean="0">
                <a:ln>
                  <a:noFill/>
                </a:ln>
                <a:solidFill>
                  <a:schemeClr val="tx1"/>
                </a:solidFill>
                <a:effectLst/>
                <a:latin typeface="Arial Unicode MS"/>
              </a:rPr>
              <a:t>System.out.println</a:t>
            </a:r>
            <a:r>
              <a:rPr kumimoji="0" lang="de-DE" altLang="de-DE" sz="1600" b="0" i="0" u="none" strike="noStrike" cap="none" normalizeH="0" baseline="0" dirty="0" smtClean="0">
                <a:ln>
                  <a:noFill/>
                </a:ln>
                <a:solidFill>
                  <a:schemeClr val="tx1"/>
                </a:solidFill>
                <a:effectLst/>
                <a:latin typeface="Arial Unicode MS"/>
              </a:rPr>
              <a:t>(</a:t>
            </a:r>
            <a:r>
              <a:rPr kumimoji="0" lang="de-DE" altLang="de-DE" sz="1600" b="0" i="0" u="none" strike="noStrike" cap="none" normalizeH="0" baseline="0" dirty="0" err="1" smtClean="0">
                <a:ln>
                  <a:noFill/>
                </a:ln>
                <a:solidFill>
                  <a:schemeClr val="tx1"/>
                </a:solidFill>
                <a:effectLst/>
                <a:latin typeface="Arial Unicode MS"/>
              </a:rPr>
              <a:t>kd.getKundendaten</a:t>
            </a:r>
            <a:r>
              <a:rPr kumimoji="0" lang="de-DE" altLang="de-DE" sz="1600" b="0" i="0" u="none" strike="noStrike" cap="none" normalizeH="0" baseline="0" dirty="0" smtClean="0">
                <a:ln>
                  <a:noFill/>
                </a:ln>
                <a:solidFill>
                  <a:schemeClr val="tx1"/>
                </a:solidFill>
                <a:effectLst/>
                <a:latin typeface="Arial Unicode MS"/>
              </a:rPr>
              <a:t>());</a:t>
            </a:r>
            <a:br>
              <a:rPr kumimoji="0" lang="de-DE" altLang="de-DE" sz="1600" b="0" i="0" u="none" strike="noStrike" cap="none" normalizeH="0" baseline="0" dirty="0" smtClean="0">
                <a:ln>
                  <a:noFill/>
                </a:ln>
                <a:solidFill>
                  <a:schemeClr val="tx1"/>
                </a:solidFill>
                <a:effectLst/>
                <a:latin typeface="Arial Unicode MS"/>
              </a:rPr>
            </a:br>
            <a:r>
              <a:rPr kumimoji="0" lang="de-DE" altLang="de-DE" sz="1600" b="0" i="0" u="none" strike="noStrike" cap="none" normalizeH="0" baseline="0" dirty="0" smtClean="0">
                <a:ln>
                  <a:noFill/>
                </a:ln>
                <a:solidFill>
                  <a:schemeClr val="tx1"/>
                </a:solidFill>
                <a:effectLst/>
                <a:latin typeface="Arial Unicode MS"/>
              </a:rPr>
              <a:t>}</a:t>
            </a:r>
            <a:r>
              <a:rPr kumimoji="0" lang="de-DE" altLang="de-DE" sz="1050" b="0" i="0" u="none" strike="noStrike" cap="none" normalizeH="0" baseline="0" dirty="0" smtClean="0">
                <a:ln>
                  <a:noFill/>
                </a:ln>
                <a:solidFill>
                  <a:schemeClr val="tx1"/>
                </a:solidFill>
                <a:effectLst/>
                <a:latin typeface="Arial Unicode MS"/>
              </a:rPr>
              <a:t> </a:t>
            </a:r>
            <a:endParaRPr kumimoji="0" lang="de-DE" altLang="de-DE" sz="3600" b="0" i="0" u="none" strike="noStrike" cap="none" normalizeH="0" baseline="0" dirty="0" smtClean="0">
              <a:ln>
                <a:noFill/>
              </a:ln>
              <a:solidFill>
                <a:schemeClr val="tx1"/>
              </a:solidFill>
              <a:effectLst/>
              <a:latin typeface="Arial Unicode MS"/>
            </a:endParaRPr>
          </a:p>
        </p:txBody>
      </p:sp>
    </p:spTree>
    <p:extLst>
      <p:ext uri="{BB962C8B-B14F-4D97-AF65-F5344CB8AC3E}">
        <p14:creationId xmlns:p14="http://schemas.microsoft.com/office/powerpoint/2010/main" val="2292112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Markieren Sie die richtigen Aussagen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5</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064532626"/>
              </p:ext>
            </p:extLst>
          </p:nvPr>
        </p:nvGraphicFramePr>
        <p:xfrm>
          <a:off x="546100" y="1676400"/>
          <a:ext cx="7943850" cy="175260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r>
                        <a:rPr lang="de-DE" dirty="0" smtClean="0">
                          <a:latin typeface="Wingdings" panose="05000000000000000000" pitchFamily="2" charset="2"/>
                        </a:rPr>
                        <a:t>ü</a:t>
                      </a:r>
                      <a:endParaRPr lang="de-DE" dirty="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Der Objektorientierte Softwareentwicklungsprozess besteht aus objektorientierte Analyse, Design und Programmierung</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dirty="0" smtClean="0"/>
                        <a:t>Java ist eine plattformabhängige</a:t>
                      </a:r>
                      <a:r>
                        <a:rPr lang="de-DE" baseline="0" dirty="0" smtClean="0"/>
                        <a:t> Programmiersprache</a:t>
                      </a:r>
                      <a:endParaRPr lang="de-DE" dirty="0"/>
                    </a:p>
                  </a:txBody>
                  <a:tcPr/>
                </a:tc>
                <a:extLst>
                  <a:ext uri="{0D108BD9-81ED-4DB2-BD59-A6C34878D82A}">
                    <a16:rowId xmlns:a16="http://schemas.microsoft.com/office/drawing/2014/main" val="10001"/>
                  </a:ext>
                </a:extLst>
              </a:tr>
              <a:tr h="370840">
                <a:tc>
                  <a:txBody>
                    <a:bodyPr/>
                    <a:lstStyle/>
                    <a:p>
                      <a:endParaRPr lang="de-DE" dirty="0"/>
                    </a:p>
                  </a:txBody>
                  <a:tcPr/>
                </a:tc>
                <a:tc>
                  <a:txBody>
                    <a:bodyPr/>
                    <a:lstStyle/>
                    <a:p>
                      <a:r>
                        <a:rPr lang="de-DE" dirty="0" smtClean="0"/>
                        <a:t>Mit UML programmiert man Klassen</a:t>
                      </a:r>
                      <a:endParaRPr lang="de-DE"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dirty="0" smtClean="0"/>
                        <a:t>Attribute bestimmen den Name der Klasse</a:t>
                      </a:r>
                      <a:endParaRPr lang="de-DE"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068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Markieren Sie, ob Sie die Aussage als Attribut oder Methode eines Objektes modellieren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smtClean="0"/>
              <a:t>Aufgaben</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6</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798314971"/>
              </p:ext>
            </p:extLst>
          </p:nvPr>
        </p:nvGraphicFramePr>
        <p:xfrm>
          <a:off x="1524000" y="1497013"/>
          <a:ext cx="6096000" cy="2966720"/>
        </p:xfrm>
        <a:graphic>
          <a:graphicData uri="http://schemas.openxmlformats.org/drawingml/2006/table">
            <a:tbl>
              <a:tblPr firstRow="1" bandRow="1">
                <a:tableStyleId>{5C22544A-7EE6-4342-B048-85BDC9FD1C3A}</a:tableStyleId>
              </a:tblPr>
              <a:tblGrid>
                <a:gridCol w="3721100">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tblGrid>
              <a:tr h="370840">
                <a:tc>
                  <a:txBody>
                    <a:bodyPr/>
                    <a:lstStyle/>
                    <a:p>
                      <a:r>
                        <a:rPr lang="de-DE" dirty="0" smtClean="0"/>
                        <a:t>Aussage</a:t>
                      </a:r>
                      <a:endParaRPr lang="de-DE" dirty="0"/>
                    </a:p>
                  </a:txBody>
                  <a:tcPr/>
                </a:tc>
                <a:tc>
                  <a:txBody>
                    <a:bodyPr/>
                    <a:lstStyle/>
                    <a:p>
                      <a:r>
                        <a:rPr lang="de-DE" dirty="0" smtClean="0"/>
                        <a:t>Attribut</a:t>
                      </a:r>
                      <a:endParaRPr lang="de-DE" dirty="0"/>
                    </a:p>
                  </a:txBody>
                  <a:tcPr/>
                </a:tc>
                <a:tc>
                  <a:txBody>
                    <a:bodyPr/>
                    <a:lstStyle/>
                    <a:p>
                      <a:r>
                        <a:rPr lang="de-DE" dirty="0" smtClean="0"/>
                        <a:t>Methode</a:t>
                      </a:r>
                      <a:endParaRPr lang="de-DE" dirty="0"/>
                    </a:p>
                  </a:txBody>
                  <a:tcPr/>
                </a:tc>
                <a:extLst>
                  <a:ext uri="{0D108BD9-81ED-4DB2-BD59-A6C34878D82A}">
                    <a16:rowId xmlns:a16="http://schemas.microsoft.com/office/drawing/2014/main" val="10000"/>
                  </a:ext>
                </a:extLst>
              </a:tr>
              <a:tr h="370840">
                <a:tc>
                  <a:txBody>
                    <a:bodyPr/>
                    <a:lstStyle/>
                    <a:p>
                      <a:r>
                        <a:rPr lang="de-DE" dirty="0" smtClean="0"/>
                        <a:t>Titel eines</a:t>
                      </a:r>
                      <a:r>
                        <a:rPr lang="de-DE" baseline="0" dirty="0" smtClean="0"/>
                        <a:t> Buches</a:t>
                      </a:r>
                      <a:endParaRPr lang="de-DE" dirty="0"/>
                    </a:p>
                  </a:txBody>
                  <a:tcPr/>
                </a:tc>
                <a:tc>
                  <a:txBody>
                    <a:bodyPr/>
                    <a:lstStyle/>
                    <a:p>
                      <a:endParaRPr lang="de-DE" dirty="0"/>
                    </a:p>
                  </a:txBody>
                  <a:tcPr/>
                </a:tc>
                <a:tc>
                  <a:txBody>
                    <a:bodyPr/>
                    <a:lstStyle/>
                    <a:p>
                      <a:endParaRPr lang="de-DE"/>
                    </a:p>
                  </a:txBody>
                  <a:tcPr/>
                </a:tc>
                <a:extLst>
                  <a:ext uri="{0D108BD9-81ED-4DB2-BD59-A6C34878D82A}">
                    <a16:rowId xmlns:a16="http://schemas.microsoft.com/office/drawing/2014/main" val="10001"/>
                  </a:ext>
                </a:extLst>
              </a:tr>
              <a:tr h="370840">
                <a:tc>
                  <a:txBody>
                    <a:bodyPr/>
                    <a:lstStyle/>
                    <a:p>
                      <a:r>
                        <a:rPr lang="de-DE" dirty="0" smtClean="0"/>
                        <a:t>Prüfen, ob ein Buch bereits existiert</a:t>
                      </a:r>
                      <a:endParaRPr lang="de-DE" dirty="0"/>
                    </a:p>
                  </a:txBody>
                  <a:tcPr/>
                </a:tc>
                <a:tc>
                  <a:txBody>
                    <a:bodyPr/>
                    <a:lstStyle/>
                    <a:p>
                      <a:endParaRPr lang="de-DE" dirty="0"/>
                    </a:p>
                  </a:txBody>
                  <a:tcPr/>
                </a:tc>
                <a:tc>
                  <a:txBody>
                    <a:bodyPr/>
                    <a:lstStyle/>
                    <a:p>
                      <a:endParaRPr lang="de-DE"/>
                    </a:p>
                  </a:txBody>
                  <a:tcPr/>
                </a:tc>
                <a:extLst>
                  <a:ext uri="{0D108BD9-81ED-4DB2-BD59-A6C34878D82A}">
                    <a16:rowId xmlns:a16="http://schemas.microsoft.com/office/drawing/2014/main" val="10002"/>
                  </a:ext>
                </a:extLst>
              </a:tr>
              <a:tr h="370840">
                <a:tc>
                  <a:txBody>
                    <a:bodyPr/>
                    <a:lstStyle/>
                    <a:p>
                      <a:r>
                        <a:rPr lang="de-DE" dirty="0" smtClean="0"/>
                        <a:t>ISBN eines Buches</a:t>
                      </a:r>
                      <a:endParaRPr lang="de-DE" dirty="0"/>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70840">
                <a:tc>
                  <a:txBody>
                    <a:bodyPr/>
                    <a:lstStyle/>
                    <a:p>
                      <a:r>
                        <a:rPr lang="de-DE" dirty="0" smtClean="0"/>
                        <a:t>Berechnung</a:t>
                      </a:r>
                      <a:r>
                        <a:rPr lang="de-DE" baseline="0" dirty="0" smtClean="0"/>
                        <a:t> des Gesamtpreises</a:t>
                      </a:r>
                      <a:endParaRPr lang="de-DE" dirty="0"/>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4"/>
                  </a:ext>
                </a:extLst>
              </a:tr>
              <a:tr h="370840">
                <a:tc>
                  <a:txBody>
                    <a:bodyPr/>
                    <a:lstStyle/>
                    <a:p>
                      <a:r>
                        <a:rPr lang="de-DE" dirty="0" smtClean="0"/>
                        <a:t>Abzug</a:t>
                      </a:r>
                      <a:r>
                        <a:rPr lang="de-DE" baseline="0" dirty="0" smtClean="0"/>
                        <a:t> des Rabattes</a:t>
                      </a:r>
                      <a:endParaRPr lang="de-DE" dirty="0"/>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5"/>
                  </a:ext>
                </a:extLst>
              </a:tr>
              <a:tr h="370840">
                <a:tc>
                  <a:txBody>
                    <a:bodyPr/>
                    <a:lstStyle/>
                    <a:p>
                      <a:r>
                        <a:rPr lang="de-DE" dirty="0" smtClean="0"/>
                        <a:t>Nachlass auf einen</a:t>
                      </a:r>
                      <a:r>
                        <a:rPr lang="de-DE" baseline="0" dirty="0" smtClean="0"/>
                        <a:t> Artikel in %</a:t>
                      </a:r>
                      <a:endParaRPr lang="de-DE" dirty="0"/>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6"/>
                  </a:ext>
                </a:extLst>
              </a:tr>
              <a:tr h="370840">
                <a:tc>
                  <a:txBody>
                    <a:bodyPr/>
                    <a:lstStyle/>
                    <a:p>
                      <a:r>
                        <a:rPr lang="de-DE" dirty="0" smtClean="0"/>
                        <a:t>Verfügbarkeit</a:t>
                      </a:r>
                      <a:r>
                        <a:rPr lang="de-DE" baseline="0" dirty="0" smtClean="0"/>
                        <a:t> ermitteln</a:t>
                      </a:r>
                      <a:endParaRPr lang="de-DE" dirty="0"/>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72154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Markieren Sie, ob Sie die Aussage als Attribut oder Methode eines Objektes modellieren</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smtClean="0"/>
              <a:t>Aufgaben</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7</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1649483996"/>
              </p:ext>
            </p:extLst>
          </p:nvPr>
        </p:nvGraphicFramePr>
        <p:xfrm>
          <a:off x="1524000" y="1497013"/>
          <a:ext cx="6096000" cy="2966720"/>
        </p:xfrm>
        <a:graphic>
          <a:graphicData uri="http://schemas.openxmlformats.org/drawingml/2006/table">
            <a:tbl>
              <a:tblPr firstRow="1" bandRow="1">
                <a:tableStyleId>{5C22544A-7EE6-4342-B048-85BDC9FD1C3A}</a:tableStyleId>
              </a:tblPr>
              <a:tblGrid>
                <a:gridCol w="3721100">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tblGrid>
              <a:tr h="370840">
                <a:tc>
                  <a:txBody>
                    <a:bodyPr/>
                    <a:lstStyle/>
                    <a:p>
                      <a:r>
                        <a:rPr lang="de-DE" dirty="0" smtClean="0"/>
                        <a:t>Aussage</a:t>
                      </a:r>
                      <a:endParaRPr lang="de-DE" dirty="0"/>
                    </a:p>
                  </a:txBody>
                  <a:tcPr/>
                </a:tc>
                <a:tc>
                  <a:txBody>
                    <a:bodyPr/>
                    <a:lstStyle/>
                    <a:p>
                      <a:r>
                        <a:rPr lang="de-DE" dirty="0" smtClean="0"/>
                        <a:t>Attribut</a:t>
                      </a:r>
                      <a:endParaRPr lang="de-DE" dirty="0"/>
                    </a:p>
                  </a:txBody>
                  <a:tcPr/>
                </a:tc>
                <a:tc>
                  <a:txBody>
                    <a:bodyPr/>
                    <a:lstStyle/>
                    <a:p>
                      <a:r>
                        <a:rPr lang="de-DE" dirty="0" smtClean="0"/>
                        <a:t>Methode</a:t>
                      </a:r>
                      <a:endParaRPr lang="de-DE" dirty="0"/>
                    </a:p>
                  </a:txBody>
                  <a:tcPr/>
                </a:tc>
                <a:extLst>
                  <a:ext uri="{0D108BD9-81ED-4DB2-BD59-A6C34878D82A}">
                    <a16:rowId xmlns:a16="http://schemas.microsoft.com/office/drawing/2014/main" val="10000"/>
                  </a:ext>
                </a:extLst>
              </a:tr>
              <a:tr h="370840">
                <a:tc>
                  <a:txBody>
                    <a:bodyPr/>
                    <a:lstStyle/>
                    <a:p>
                      <a:r>
                        <a:rPr lang="de-DE" dirty="0" smtClean="0"/>
                        <a:t>Titel eines</a:t>
                      </a:r>
                      <a:r>
                        <a:rPr lang="de-DE" baseline="0" dirty="0" smtClean="0"/>
                        <a:t> Buches</a:t>
                      </a:r>
                      <a:endParaRPr lang="de-DE" dirty="0"/>
                    </a:p>
                  </a:txBody>
                  <a:tcPr/>
                </a:tc>
                <a:tc>
                  <a:txBody>
                    <a:bodyPr/>
                    <a:lstStyle/>
                    <a:p>
                      <a:r>
                        <a:rPr lang="de-DE" dirty="0" smtClean="0"/>
                        <a:t>x</a:t>
                      </a:r>
                      <a:endParaRPr lang="de-DE" dirty="0"/>
                    </a:p>
                  </a:txBody>
                  <a:tcPr/>
                </a:tc>
                <a:tc>
                  <a:txBody>
                    <a:bodyPr/>
                    <a:lstStyle/>
                    <a:p>
                      <a:endParaRPr lang="de-DE"/>
                    </a:p>
                  </a:txBody>
                  <a:tcPr/>
                </a:tc>
                <a:extLst>
                  <a:ext uri="{0D108BD9-81ED-4DB2-BD59-A6C34878D82A}">
                    <a16:rowId xmlns:a16="http://schemas.microsoft.com/office/drawing/2014/main" val="10001"/>
                  </a:ext>
                </a:extLst>
              </a:tr>
              <a:tr h="370840">
                <a:tc>
                  <a:txBody>
                    <a:bodyPr/>
                    <a:lstStyle/>
                    <a:p>
                      <a:r>
                        <a:rPr lang="de-DE" dirty="0" smtClean="0"/>
                        <a:t>Prüfen, ob ein Buch bereits existiert</a:t>
                      </a:r>
                      <a:endParaRPr lang="de-DE" dirty="0"/>
                    </a:p>
                  </a:txBody>
                  <a:tcPr/>
                </a:tc>
                <a:tc>
                  <a:txBody>
                    <a:bodyPr/>
                    <a:lstStyle/>
                    <a:p>
                      <a:endParaRPr lang="de-DE" dirty="0"/>
                    </a:p>
                  </a:txBody>
                  <a:tcPr/>
                </a:tc>
                <a:tc>
                  <a:txBody>
                    <a:bodyPr/>
                    <a:lstStyle/>
                    <a:p>
                      <a:r>
                        <a:rPr lang="de-DE" dirty="0" smtClean="0"/>
                        <a:t>x</a:t>
                      </a:r>
                      <a:endParaRPr lang="de-DE" dirty="0"/>
                    </a:p>
                  </a:txBody>
                  <a:tcPr/>
                </a:tc>
                <a:extLst>
                  <a:ext uri="{0D108BD9-81ED-4DB2-BD59-A6C34878D82A}">
                    <a16:rowId xmlns:a16="http://schemas.microsoft.com/office/drawing/2014/main" val="10002"/>
                  </a:ext>
                </a:extLst>
              </a:tr>
              <a:tr h="370840">
                <a:tc>
                  <a:txBody>
                    <a:bodyPr/>
                    <a:lstStyle/>
                    <a:p>
                      <a:r>
                        <a:rPr lang="de-DE" dirty="0" smtClean="0"/>
                        <a:t>ISBN eines Buches</a:t>
                      </a:r>
                      <a:endParaRPr lang="de-DE" dirty="0"/>
                    </a:p>
                  </a:txBody>
                  <a:tcPr/>
                </a:tc>
                <a:tc>
                  <a:txBody>
                    <a:bodyPr/>
                    <a:lstStyle/>
                    <a:p>
                      <a:r>
                        <a:rPr lang="de-DE" dirty="0" smtClean="0"/>
                        <a:t>x</a:t>
                      </a:r>
                      <a:endParaRPr lang="de-DE" dirty="0"/>
                    </a:p>
                  </a:txBody>
                  <a:tcPr/>
                </a:tc>
                <a:tc>
                  <a:txBody>
                    <a:bodyPr/>
                    <a:lstStyle/>
                    <a:p>
                      <a:endParaRPr lang="de-DE"/>
                    </a:p>
                  </a:txBody>
                  <a:tcPr/>
                </a:tc>
                <a:extLst>
                  <a:ext uri="{0D108BD9-81ED-4DB2-BD59-A6C34878D82A}">
                    <a16:rowId xmlns:a16="http://schemas.microsoft.com/office/drawing/2014/main" val="10003"/>
                  </a:ext>
                </a:extLst>
              </a:tr>
              <a:tr h="370840">
                <a:tc>
                  <a:txBody>
                    <a:bodyPr/>
                    <a:lstStyle/>
                    <a:p>
                      <a:r>
                        <a:rPr lang="de-DE" dirty="0" smtClean="0"/>
                        <a:t>Berechnung</a:t>
                      </a:r>
                      <a:r>
                        <a:rPr lang="de-DE" baseline="0" dirty="0" smtClean="0"/>
                        <a:t> des Gesamtpreises</a:t>
                      </a:r>
                      <a:endParaRPr lang="de-DE" dirty="0"/>
                    </a:p>
                  </a:txBody>
                  <a:tcPr/>
                </a:tc>
                <a:tc>
                  <a:txBody>
                    <a:bodyPr/>
                    <a:lstStyle/>
                    <a:p>
                      <a:endParaRPr lang="de-DE"/>
                    </a:p>
                  </a:txBody>
                  <a:tcPr/>
                </a:tc>
                <a:tc>
                  <a:txBody>
                    <a:bodyPr/>
                    <a:lstStyle/>
                    <a:p>
                      <a:r>
                        <a:rPr lang="de-DE" dirty="0" smtClean="0"/>
                        <a:t>x</a:t>
                      </a:r>
                      <a:endParaRPr lang="de-DE" dirty="0"/>
                    </a:p>
                  </a:txBody>
                  <a:tcPr/>
                </a:tc>
                <a:extLst>
                  <a:ext uri="{0D108BD9-81ED-4DB2-BD59-A6C34878D82A}">
                    <a16:rowId xmlns:a16="http://schemas.microsoft.com/office/drawing/2014/main" val="10004"/>
                  </a:ext>
                </a:extLst>
              </a:tr>
              <a:tr h="370840">
                <a:tc>
                  <a:txBody>
                    <a:bodyPr/>
                    <a:lstStyle/>
                    <a:p>
                      <a:r>
                        <a:rPr lang="de-DE" dirty="0" smtClean="0"/>
                        <a:t>Abzug</a:t>
                      </a:r>
                      <a:r>
                        <a:rPr lang="de-DE" baseline="0" dirty="0" smtClean="0"/>
                        <a:t> des Rabattes</a:t>
                      </a:r>
                      <a:endParaRPr lang="de-DE" dirty="0"/>
                    </a:p>
                  </a:txBody>
                  <a:tcPr/>
                </a:tc>
                <a:tc>
                  <a:txBody>
                    <a:bodyPr/>
                    <a:lstStyle/>
                    <a:p>
                      <a:endParaRPr lang="de-DE" dirty="0"/>
                    </a:p>
                  </a:txBody>
                  <a:tcPr/>
                </a:tc>
                <a:tc>
                  <a:txBody>
                    <a:bodyPr/>
                    <a:lstStyle/>
                    <a:p>
                      <a:r>
                        <a:rPr lang="de-DE" dirty="0" smtClean="0"/>
                        <a:t>x</a:t>
                      </a:r>
                      <a:endParaRPr lang="de-DE" dirty="0"/>
                    </a:p>
                  </a:txBody>
                  <a:tcPr/>
                </a:tc>
                <a:extLst>
                  <a:ext uri="{0D108BD9-81ED-4DB2-BD59-A6C34878D82A}">
                    <a16:rowId xmlns:a16="http://schemas.microsoft.com/office/drawing/2014/main" val="10005"/>
                  </a:ext>
                </a:extLst>
              </a:tr>
              <a:tr h="370840">
                <a:tc>
                  <a:txBody>
                    <a:bodyPr/>
                    <a:lstStyle/>
                    <a:p>
                      <a:r>
                        <a:rPr lang="de-DE" dirty="0" smtClean="0"/>
                        <a:t>Nachlass auf einen</a:t>
                      </a:r>
                      <a:r>
                        <a:rPr lang="de-DE" baseline="0" dirty="0" smtClean="0"/>
                        <a:t> Artikel in %</a:t>
                      </a:r>
                      <a:endParaRPr lang="de-DE" dirty="0"/>
                    </a:p>
                  </a:txBody>
                  <a:tcPr/>
                </a:tc>
                <a:tc>
                  <a:txBody>
                    <a:bodyPr/>
                    <a:lstStyle/>
                    <a:p>
                      <a:r>
                        <a:rPr lang="de-DE" dirty="0" smtClean="0"/>
                        <a:t>x</a:t>
                      </a:r>
                      <a:endParaRPr lang="de-DE" dirty="0"/>
                    </a:p>
                  </a:txBody>
                  <a:tcPr/>
                </a:tc>
                <a:tc>
                  <a:txBody>
                    <a:bodyPr/>
                    <a:lstStyle/>
                    <a:p>
                      <a:endParaRPr lang="de-DE" dirty="0"/>
                    </a:p>
                  </a:txBody>
                  <a:tcPr/>
                </a:tc>
                <a:extLst>
                  <a:ext uri="{0D108BD9-81ED-4DB2-BD59-A6C34878D82A}">
                    <a16:rowId xmlns:a16="http://schemas.microsoft.com/office/drawing/2014/main" val="10006"/>
                  </a:ext>
                </a:extLst>
              </a:tr>
              <a:tr h="370840">
                <a:tc>
                  <a:txBody>
                    <a:bodyPr/>
                    <a:lstStyle/>
                    <a:p>
                      <a:r>
                        <a:rPr lang="de-DE" dirty="0" smtClean="0"/>
                        <a:t>Verfügbarkeit</a:t>
                      </a:r>
                      <a:r>
                        <a:rPr lang="de-DE" baseline="0" dirty="0" smtClean="0"/>
                        <a:t> ermitteln</a:t>
                      </a:r>
                      <a:endParaRPr lang="de-DE" dirty="0"/>
                    </a:p>
                  </a:txBody>
                  <a:tcPr/>
                </a:tc>
                <a:tc>
                  <a:txBody>
                    <a:bodyPr/>
                    <a:lstStyle/>
                    <a:p>
                      <a:endParaRPr lang="de-DE"/>
                    </a:p>
                  </a:txBody>
                  <a:tcPr/>
                </a:tc>
                <a:tc>
                  <a:txBody>
                    <a:bodyPr/>
                    <a:lstStyle/>
                    <a:p>
                      <a:r>
                        <a:rPr lang="de-DE" dirty="0" smtClean="0"/>
                        <a:t>x</a:t>
                      </a:r>
                      <a:endParaRPr lang="de-DE"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52970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Welche Aussage zu Attribute und Methoden stimmt?</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8</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3121753889"/>
              </p:ext>
            </p:extLst>
          </p:nvPr>
        </p:nvGraphicFramePr>
        <p:xfrm>
          <a:off x="546100" y="1676400"/>
          <a:ext cx="7943850" cy="202184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Attribute</a:t>
                      </a:r>
                      <a:r>
                        <a:rPr lang="de-DE" sz="1800" b="0" kern="1200" baseline="0" dirty="0" smtClean="0">
                          <a:solidFill>
                            <a:schemeClr val="dk1"/>
                          </a:solidFill>
                          <a:latin typeface="+mn-lt"/>
                          <a:ea typeface="+mn-ea"/>
                          <a:cs typeface="+mn-cs"/>
                        </a:rPr>
                        <a:t> und Methoden b</a:t>
                      </a:r>
                      <a:r>
                        <a:rPr lang="de-DE" sz="1800" b="0" kern="1200" dirty="0" smtClean="0">
                          <a:solidFill>
                            <a:schemeClr val="dk1"/>
                          </a:solidFill>
                          <a:latin typeface="+mn-lt"/>
                          <a:ea typeface="+mn-ea"/>
                          <a:cs typeface="+mn-cs"/>
                        </a:rPr>
                        <a:t>estimmen</a:t>
                      </a:r>
                      <a:r>
                        <a:rPr lang="de-DE" sz="1800" b="0" kern="1200" baseline="0" dirty="0" smtClean="0">
                          <a:solidFill>
                            <a:schemeClr val="dk1"/>
                          </a:solidFill>
                          <a:latin typeface="+mn-lt"/>
                          <a:ea typeface="+mn-ea"/>
                          <a:cs typeface="+mn-cs"/>
                        </a:rPr>
                        <a:t> den Zustand eines Objektes.</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sz="1800" b="0" kern="1200" dirty="0" smtClean="0">
                          <a:solidFill>
                            <a:schemeClr val="dk1"/>
                          </a:solidFill>
                          <a:latin typeface="+mn-lt"/>
                          <a:ea typeface="+mn-ea"/>
                          <a:cs typeface="+mn-cs"/>
                        </a:rPr>
                        <a:t>Attribute</a:t>
                      </a:r>
                      <a:r>
                        <a:rPr lang="de-DE" sz="1800" b="0" kern="1200" baseline="0" dirty="0" smtClean="0">
                          <a:solidFill>
                            <a:schemeClr val="dk1"/>
                          </a:solidFill>
                          <a:latin typeface="+mn-lt"/>
                          <a:ea typeface="+mn-ea"/>
                          <a:cs typeface="+mn-cs"/>
                        </a:rPr>
                        <a:t> und Methoden s</a:t>
                      </a:r>
                      <a:r>
                        <a:rPr lang="de-DE" dirty="0" smtClean="0"/>
                        <a:t>ind stets</a:t>
                      </a:r>
                      <a:r>
                        <a:rPr lang="de-DE" baseline="0" dirty="0" smtClean="0"/>
                        <a:t> gleich, d.h. zu jeder Methode gibt es stets ein Attribut.</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sz="1800" b="0" kern="1200" dirty="0" smtClean="0">
                          <a:solidFill>
                            <a:schemeClr val="dk1"/>
                          </a:solidFill>
                          <a:latin typeface="+mn-lt"/>
                          <a:ea typeface="+mn-ea"/>
                          <a:cs typeface="+mn-cs"/>
                        </a:rPr>
                        <a:t>Attribute</a:t>
                      </a:r>
                      <a:r>
                        <a:rPr lang="de-DE" sz="1800" b="0" kern="1200" baseline="0" dirty="0" smtClean="0">
                          <a:solidFill>
                            <a:schemeClr val="dk1"/>
                          </a:solidFill>
                          <a:latin typeface="+mn-lt"/>
                          <a:ea typeface="+mn-ea"/>
                          <a:cs typeface="+mn-cs"/>
                        </a:rPr>
                        <a:t> und Methoden h</a:t>
                      </a:r>
                      <a:r>
                        <a:rPr lang="de-DE" dirty="0" smtClean="0"/>
                        <a:t>aben Werten,</a:t>
                      </a:r>
                      <a:r>
                        <a:rPr lang="de-DE" baseline="0" dirty="0" smtClean="0"/>
                        <a:t> die in den Klassen definiert werden und in Objekte unveränderbar sind.</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baseline="0" dirty="0" smtClean="0"/>
                        <a:t>Eine Methode muss immer mindestens ein Attribut derselben Klasse nutzen.</a:t>
                      </a:r>
                    </a:p>
                  </a:txBody>
                  <a:tcPr/>
                </a:tc>
                <a:extLst>
                  <a:ext uri="{0D108BD9-81ED-4DB2-BD59-A6C34878D82A}">
                    <a16:rowId xmlns:a16="http://schemas.microsoft.com/office/drawing/2014/main" val="1258677816"/>
                  </a:ext>
                </a:extLst>
              </a:tr>
            </a:tbl>
          </a:graphicData>
        </a:graphic>
      </p:graphicFrame>
    </p:spTree>
    <p:extLst>
      <p:ext uri="{BB962C8B-B14F-4D97-AF65-F5344CB8AC3E}">
        <p14:creationId xmlns:p14="http://schemas.microsoft.com/office/powerpoint/2010/main" val="403412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Welche Aussage zu Attribute und Methoden stimmt?</a:t>
            </a:r>
            <a:endParaRPr lang="de-DE" dirty="0"/>
          </a:p>
        </p:txBody>
      </p:sp>
      <p:sp>
        <p:nvSpPr>
          <p:cNvPr id="3" name="Inhaltsplatzhalter 2"/>
          <p:cNvSpPr>
            <a:spLocks noGrp="1"/>
          </p:cNvSpPr>
          <p:nvPr>
            <p:ph idx="1"/>
          </p:nvPr>
        </p:nvSpPr>
        <p:spPr/>
        <p:txBody>
          <a:bodyPr/>
          <a:lstStyle/>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a:t>Aufgaben</a:t>
            </a:r>
          </a:p>
        </p:txBody>
      </p:sp>
      <p:sp>
        <p:nvSpPr>
          <p:cNvPr id="5" name="Foliennummernplatzhalter 4"/>
          <p:cNvSpPr>
            <a:spLocks noGrp="1"/>
          </p:cNvSpPr>
          <p:nvPr>
            <p:ph type="sldNum" sz="quarter" idx="12"/>
          </p:nvPr>
        </p:nvSpPr>
        <p:spPr/>
        <p:txBody>
          <a:bodyPr/>
          <a:lstStyle/>
          <a:p>
            <a:fld id="{D5CA46E6-C04C-46C5-9A5A-2939C6A58483}" type="slidenum">
              <a:rPr lang="de-DE" smtClean="0"/>
              <a:pPr/>
              <a:t>9</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908654685"/>
              </p:ext>
            </p:extLst>
          </p:nvPr>
        </p:nvGraphicFramePr>
        <p:xfrm>
          <a:off x="546100" y="1676400"/>
          <a:ext cx="7943850" cy="2021840"/>
        </p:xfrm>
        <a:graphic>
          <a:graphicData uri="http://schemas.openxmlformats.org/drawingml/2006/table">
            <a:tbl>
              <a:tblPr firstRow="1" bandRow="1">
                <a:tableStyleId>{69CF1AB2-1976-4502-BF36-3FF5EA218861}</a:tableStyleId>
              </a:tblPr>
              <a:tblGrid>
                <a:gridCol w="374650">
                  <a:extLst>
                    <a:ext uri="{9D8B030D-6E8A-4147-A177-3AD203B41FA5}">
                      <a16:colId xmlns:a16="http://schemas.microsoft.com/office/drawing/2014/main" val="20000"/>
                    </a:ext>
                  </a:extLst>
                </a:gridCol>
                <a:gridCol w="7569200">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latin typeface="Wingdings" panose="05000000000000000000" pitchFamily="2" charset="2"/>
                        </a:rPr>
                        <a:t>ü</a:t>
                      </a:r>
                    </a:p>
                  </a:txBody>
                  <a:tcPr/>
                </a:tc>
                <a:tc>
                  <a:txBody>
                    <a:bodyPr/>
                    <a:lstStyle/>
                    <a:p>
                      <a:pPr marL="0" algn="l" defTabSz="457200" rtl="0" eaLnBrk="1" latinLnBrk="0" hangingPunct="1"/>
                      <a:r>
                        <a:rPr lang="de-DE" sz="1800" b="0" kern="1200" dirty="0" smtClean="0">
                          <a:solidFill>
                            <a:schemeClr val="dk1"/>
                          </a:solidFill>
                          <a:latin typeface="+mn-lt"/>
                          <a:ea typeface="+mn-ea"/>
                          <a:cs typeface="+mn-cs"/>
                        </a:rPr>
                        <a:t>Attribute</a:t>
                      </a:r>
                      <a:r>
                        <a:rPr lang="de-DE" sz="1800" b="0" kern="1200" baseline="0" dirty="0" smtClean="0">
                          <a:solidFill>
                            <a:schemeClr val="dk1"/>
                          </a:solidFill>
                          <a:latin typeface="+mn-lt"/>
                          <a:ea typeface="+mn-ea"/>
                          <a:cs typeface="+mn-cs"/>
                        </a:rPr>
                        <a:t> und Methoden b</a:t>
                      </a:r>
                      <a:r>
                        <a:rPr lang="de-DE" sz="1800" b="0" kern="1200" dirty="0" smtClean="0">
                          <a:solidFill>
                            <a:schemeClr val="dk1"/>
                          </a:solidFill>
                          <a:latin typeface="+mn-lt"/>
                          <a:ea typeface="+mn-ea"/>
                          <a:cs typeface="+mn-cs"/>
                        </a:rPr>
                        <a:t>estimmen</a:t>
                      </a:r>
                      <a:r>
                        <a:rPr lang="de-DE" sz="1800" b="0" kern="1200" baseline="0" dirty="0" smtClean="0">
                          <a:solidFill>
                            <a:schemeClr val="dk1"/>
                          </a:solidFill>
                          <a:latin typeface="+mn-lt"/>
                          <a:ea typeface="+mn-ea"/>
                          <a:cs typeface="+mn-cs"/>
                        </a:rPr>
                        <a:t> den Zustand eines Objektes.</a:t>
                      </a:r>
                      <a:endParaRPr lang="de-DE"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endParaRPr lang="de-DE" dirty="0"/>
                    </a:p>
                  </a:txBody>
                  <a:tcPr/>
                </a:tc>
                <a:tc>
                  <a:txBody>
                    <a:bodyPr/>
                    <a:lstStyle/>
                    <a:p>
                      <a:r>
                        <a:rPr lang="de-DE" sz="1800" b="0" kern="1200" dirty="0" smtClean="0">
                          <a:solidFill>
                            <a:schemeClr val="dk1"/>
                          </a:solidFill>
                          <a:latin typeface="+mn-lt"/>
                          <a:ea typeface="+mn-ea"/>
                          <a:cs typeface="+mn-cs"/>
                        </a:rPr>
                        <a:t>Attribute</a:t>
                      </a:r>
                      <a:r>
                        <a:rPr lang="de-DE" sz="1800" b="0" kern="1200" baseline="0" dirty="0" smtClean="0">
                          <a:solidFill>
                            <a:schemeClr val="dk1"/>
                          </a:solidFill>
                          <a:latin typeface="+mn-lt"/>
                          <a:ea typeface="+mn-ea"/>
                          <a:cs typeface="+mn-cs"/>
                        </a:rPr>
                        <a:t> und Methoden s</a:t>
                      </a:r>
                      <a:r>
                        <a:rPr lang="de-DE" dirty="0" smtClean="0"/>
                        <a:t>ind stets</a:t>
                      </a:r>
                      <a:r>
                        <a:rPr lang="de-DE" baseline="0" dirty="0" smtClean="0"/>
                        <a:t> gleich, d.h. zu jeder Methode gibt es stets ein Attribut.</a:t>
                      </a:r>
                      <a:endParaRPr lang="de-DE"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sz="1800" b="0" kern="1200" dirty="0" smtClean="0">
                          <a:solidFill>
                            <a:schemeClr val="dk1"/>
                          </a:solidFill>
                          <a:latin typeface="+mn-lt"/>
                          <a:ea typeface="+mn-ea"/>
                          <a:cs typeface="+mn-cs"/>
                        </a:rPr>
                        <a:t>Attribute</a:t>
                      </a:r>
                      <a:r>
                        <a:rPr lang="de-DE" sz="1800" b="0" kern="1200" baseline="0" dirty="0" smtClean="0">
                          <a:solidFill>
                            <a:schemeClr val="dk1"/>
                          </a:solidFill>
                          <a:latin typeface="+mn-lt"/>
                          <a:ea typeface="+mn-ea"/>
                          <a:cs typeface="+mn-cs"/>
                        </a:rPr>
                        <a:t> und Methoden h</a:t>
                      </a:r>
                      <a:r>
                        <a:rPr lang="de-DE" dirty="0" smtClean="0"/>
                        <a:t>aben Werten,</a:t>
                      </a:r>
                      <a:r>
                        <a:rPr lang="de-DE" baseline="0" dirty="0" smtClean="0"/>
                        <a:t> die in den Klassen definiert werden und in Objekte unveränderbar sind.</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de-DE" dirty="0" smtClean="0">
                        <a:latin typeface="Wingdings" panose="05000000000000000000" pitchFamily="2" charset="2"/>
                      </a:endParaRPr>
                    </a:p>
                  </a:txBody>
                  <a:tcPr/>
                </a:tc>
                <a:tc>
                  <a:txBody>
                    <a:bodyPr/>
                    <a:lstStyle/>
                    <a:p>
                      <a:r>
                        <a:rPr lang="de-DE" baseline="0" dirty="0" smtClean="0"/>
                        <a:t>Eine Methode muss immer mindestens ein Attribut derselben Klasse nutzen.</a:t>
                      </a:r>
                    </a:p>
                  </a:txBody>
                  <a:tcPr/>
                </a:tc>
                <a:extLst>
                  <a:ext uri="{0D108BD9-81ED-4DB2-BD59-A6C34878D82A}">
                    <a16:rowId xmlns:a16="http://schemas.microsoft.com/office/drawing/2014/main" val="1258677816"/>
                  </a:ext>
                </a:extLst>
              </a:tr>
            </a:tbl>
          </a:graphicData>
        </a:graphic>
      </p:graphicFrame>
    </p:spTree>
    <p:extLst>
      <p:ext uri="{BB962C8B-B14F-4D97-AF65-F5344CB8AC3E}">
        <p14:creationId xmlns:p14="http://schemas.microsoft.com/office/powerpoint/2010/main" val="1301225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iubh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bh theme" id="{A473D9A0-26F0-4D3B-9841-251AD6782AF6}" vid="{83C53C2E-8824-47AD-AAF7-243760B3950C}"/>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iubh template powerpoint</Template>
  <TotalTime>0</TotalTime>
  <Words>2109</Words>
  <Application>Microsoft Office PowerPoint</Application>
  <PresentationFormat>Bildschirmpräsentation (16:9)</PresentationFormat>
  <Paragraphs>394</Paragraphs>
  <Slides>45</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45</vt:i4>
      </vt:variant>
    </vt:vector>
  </HeadingPairs>
  <TitlesOfParts>
    <vt:vector size="53" baseType="lpstr">
      <vt:lpstr>Arial Unicode MS</vt:lpstr>
      <vt:lpstr>ＭＳ Ｐゴシック</vt:lpstr>
      <vt:lpstr>ＭＳ Ｐゴシック</vt:lpstr>
      <vt:lpstr>Arial</vt:lpstr>
      <vt:lpstr>Calibri</vt:lpstr>
      <vt:lpstr>Symbol</vt:lpstr>
      <vt:lpstr>Wingdings</vt:lpstr>
      <vt:lpstr>iubh theme</vt:lpstr>
      <vt:lpstr>Grundlagen der objektorientierten Programmierung mit Java [IOBP01]</vt:lpstr>
      <vt:lpstr>Agenda</vt:lpstr>
      <vt:lpstr>PowerPoint-Präsentation</vt:lpstr>
      <vt:lpstr>Markieren Sie die richtigen Aussagen</vt:lpstr>
      <vt:lpstr>Markieren Sie die richtigen Aussagen</vt:lpstr>
      <vt:lpstr>Markieren Sie, ob Sie die Aussage als Attribut oder Methode eines Objektes modellieren</vt:lpstr>
      <vt:lpstr>Markieren Sie, ob Sie die Aussage als Attribut oder Methode eines Objektes modellieren</vt:lpstr>
      <vt:lpstr>Welche Aussage zu Attribute und Methoden stimmt?</vt:lpstr>
      <vt:lpstr>Welche Aussage zu Attribute und Methoden stimmt?</vt:lpstr>
      <vt:lpstr>Markieren Sie die richtige(n) Aussage(n)</vt:lpstr>
      <vt:lpstr>Markieren Sie die richtige(n) Aussage(n)</vt:lpstr>
      <vt:lpstr>UML…</vt:lpstr>
      <vt:lpstr>UML…</vt:lpstr>
      <vt:lpstr>Die Java-Runtime…</vt:lpstr>
      <vt:lpstr>Die Java-Runtime…</vt:lpstr>
      <vt:lpstr>Denken Sie an ein Handy. Geben Sie drei mögliche Attribute und drei Methoden (nicht setter- und getter) an, die Sie bei einer Modellierung der Klasse „“Handy“ modellieren könnten</vt:lpstr>
      <vt:lpstr>Denken Sie an ein Handy. Geben Sie drei mögliche Attribute und drei Methoden (nicht setter- und getter) an, die Sie bei einer Modellierung der Klasse „“Handy“ modellieren könnten</vt:lpstr>
      <vt:lpstr>Mit welchem Datentyp kann der Wert „128“ NICHT gespeichert werden</vt:lpstr>
      <vt:lpstr>Mit welchem Datentyp kann der Wert „128“ NICHT gespeichert werden</vt:lpstr>
      <vt:lpstr>Ordnen Sie die richtige Definition dem Schlüsselwort try zu.</vt:lpstr>
      <vt:lpstr>Ordnen Sie die richtige Definition dem Schlüsselwort try zu.</vt:lpstr>
      <vt:lpstr>Gegeben ist folgendes Code-Fragment. Markieren Sie die korrekten Aussagen.</vt:lpstr>
      <vt:lpstr>Gegeben ist folgendes Code-Fragment. Markieren Sie die korrekten Aussagen.</vt:lpstr>
      <vt:lpstr>Gegeben ist folgendes Code-Fragment. Welchen Ausgabe wird erscheinen?</vt:lpstr>
      <vt:lpstr>Gegeben ist folgendes Code-Fragment. Welchen Ausgabe wird erscheinen?</vt:lpstr>
      <vt:lpstr>Was ist eine generische for-Schleife?</vt:lpstr>
      <vt:lpstr>Was ist eine generische for-Schleife?</vt:lpstr>
      <vt:lpstr>Gegeben ist folgendes Code-Fragment. Welchen 5 Fehler sind enthalten?</vt:lpstr>
      <vt:lpstr>Gegeben ist folgendes Code-Fragment. Welchen 5 Fehler sind enthalten?</vt:lpstr>
      <vt:lpstr>Gegeben ist folgendes Code-Fragment. Angenommen, der Adressat der Begrüßung ist in der Klassenvariablen String name und das Geschlecht in boolean istWeiblich enthalten. Erweitern Sie den Code um eine dynamische Begrüßung, sodass Frauen mit „Frau“ und Herren mit „Herr“ als Anrede begrüßt werden. Bsp: Hallo, Frau Meyer! Oder Hallo Herr Müller!</vt:lpstr>
      <vt:lpstr>PowerPoint-Präsentation</vt:lpstr>
      <vt:lpstr>Erläutern Sie kurz, was man unter dem Begriff "Objektorientierung" versteht.</vt:lpstr>
      <vt:lpstr>Erläutern Sie kurz, was man unter dem Begriff "Objektorientierung" versteht.</vt:lpstr>
      <vt:lpstr>Welche Bedeutung hat der Sichtbarkeitsmodifikator protected?</vt:lpstr>
      <vt:lpstr>Welche Bedeutung hat der Sichtbarkeitsmodifikator protected?</vt:lpstr>
      <vt:lpstr>Erläutern sie das Konzept der Konstruktoren. Gehen Sie insbesondere auf den Standardkonstruktor ein.</vt:lpstr>
      <vt:lpstr>Erläutern sie das Konzept der Konstruktoren. Gehen Sie insbesondere auf den Standardkonstruktor ein.</vt:lpstr>
      <vt:lpstr>Wenn eine Methode als abstrakt deklariert wird, bedeutete das für die Methode, Klasse und Unterklasse… (erläutern Sie)</vt:lpstr>
      <vt:lpstr>Wenn eine Methode als abstrakt deklariert wird, bedeutete das für die Methode, Klasse und Unterklasse… (erläutern Sie)</vt:lpstr>
      <vt:lpstr>Spielen Sie Fehlerteufel. Geben Sie absichtlich je 2 ungültige Attributnamen, Methodennamen und Klassennamen an. Begründen Sie, warum sie falsch sind</vt:lpstr>
      <vt:lpstr>Spielen Sie Fehlerteufel. Geben Sie absichtlich je 2 ungültige Attributnamen, Methodennamen und Klassennamen an. Begründen Sie, warum sie falsch sind</vt:lpstr>
      <vt:lpstr>Beschreiben Sie, was Java von anderen Programmiersprachen unterscheidet.</vt:lpstr>
      <vt:lpstr>Beschreiben Sie, was Java von anderen Programmiersprachen unterscheidet.</vt:lpstr>
      <vt:lpstr> Gegeben sei eine Klasse Kunde mit der Methode     String getKundendaten() und ein Objekt kundenListe der Klasse Kundenliste sowie eine Liste von Kundenobjekten. Geben Sie ein Beispiel für eine generische for-Schleife an, mit der Sie die Kundendaten (String) auf der Konsole ausgeben. </vt:lpstr>
      <vt:lpstr> Gegeben sei eine Klasse Kunde mit der Methode     String getKundendaten() und ein Objekt kundenListe der Klasse Kundenliste sowie eine Liste von Kundenobjekten. Geben Sie ein Beispiel für eine generische for-Schleife an, mit der Sie die Kundendaten (String) auf der Konsole ausgeben.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Philipp Höllermann</dc:creator>
  <cp:lastModifiedBy>Dreikauss, Jörg</cp:lastModifiedBy>
  <cp:revision>320</cp:revision>
  <dcterms:created xsi:type="dcterms:W3CDTF">2011-11-07T11:36:39Z</dcterms:created>
  <dcterms:modified xsi:type="dcterms:W3CDTF">2018-10-29T17:22:31Z</dcterms:modified>
</cp:coreProperties>
</file>