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4" d="100"/>
          <a:sy n="84" d="100"/>
        </p:scale>
        <p:origin x="-1548" y="-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06707"/>
            <a:ext cx="9144000" cy="364458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ro-RO" sz="1600" b="1" dirty="0">
                <a:latin typeface="Open Sans" pitchFamily="34" charset="0"/>
                <a:ea typeface="Open Sans" pitchFamily="34" charset="0"/>
                <a:cs typeface="Open Sans" pitchFamily="34" charset="0"/>
              </a:rPr>
              <a:t>Proiect "InfoCuza</a:t>
            </a:r>
            <a:r>
              <a:rPr lang="ro-RO" sz="1600" b="1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"</a:t>
            </a:r>
            <a:endParaRPr lang="ro-RO" sz="1600" dirty="0"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o-RO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- </a:t>
            </a:r>
            <a:r>
              <a:rPr lang="ro-RO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categorie: Educational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- </a:t>
            </a:r>
            <a:r>
              <a:rPr lang="ro-RO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realizator</a:t>
            </a:r>
            <a:r>
              <a:rPr lang="ro-RO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: Iosif George </a:t>
            </a:r>
            <a:r>
              <a:rPr lang="ro-RO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Andrei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200" dirty="0" smtClean="0">
              <a:solidFill>
                <a:srgbClr val="404040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o-RO" sz="1400" b="1" dirty="0">
                <a:latin typeface="Open Sans"/>
                <a:ea typeface="Calibri"/>
                <a:cs typeface="Times New Roman"/>
              </a:rPr>
              <a:t>I. </a:t>
            </a:r>
            <a:r>
              <a:rPr lang="ro-RO" sz="1400" b="1" dirty="0" smtClean="0">
                <a:latin typeface="Open Sans"/>
                <a:ea typeface="Calibri"/>
                <a:cs typeface="Times New Roman"/>
              </a:rPr>
              <a:t>Introducere</a:t>
            </a:r>
            <a:endParaRPr lang="ro-RO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o-RO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  <a:ea typeface="Calibri"/>
                <a:cs typeface="Times New Roman"/>
              </a:rPr>
              <a:t>InfoCuza este un proiect educational de tip website. A fost dezvoltat datorita </a:t>
            </a:r>
            <a:r>
              <a:rPr lang="ro-RO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  <a:ea typeface="Calibri"/>
                <a:cs typeface="Times New Roman"/>
              </a:rPr>
              <a:t>nevoii</a:t>
            </a:r>
            <a:r>
              <a:rPr lang="ro-RO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  <a:ea typeface="Calibri"/>
                <a:cs typeface="Times New Roman"/>
              </a:rPr>
              <a:t> Colegiului National "Alexandru Ioan Cuza" de a avea o platforma, la materiile Informatica si TIC, care sa </a:t>
            </a:r>
            <a:r>
              <a:rPr 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  <a:ea typeface="Calibri"/>
                <a:cs typeface="Times New Roman"/>
              </a:rPr>
              <a:t>satisfaca</a:t>
            </a: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  <a:ea typeface="Calibri"/>
                <a:cs typeface="Times New Roman"/>
              </a:rPr>
              <a:t> </a:t>
            </a:r>
            <a:r>
              <a:rPr 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  <a:ea typeface="Calibri"/>
                <a:cs typeface="Times New Roman"/>
              </a:rPr>
              <a:t>nevoile</a:t>
            </a: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  <a:ea typeface="Calibri"/>
                <a:cs typeface="Times New Roman"/>
              </a:rPr>
              <a:t> </a:t>
            </a:r>
            <a:r>
              <a:rPr 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  <a:ea typeface="Calibri"/>
                <a:cs typeface="Times New Roman"/>
              </a:rPr>
              <a:t>elevilor</a:t>
            </a: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  <a:ea typeface="Calibri"/>
                <a:cs typeface="Times New Roman"/>
              </a:rPr>
              <a:t>, cat </a:t>
            </a:r>
            <a:r>
              <a:rPr 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  <a:ea typeface="Calibri"/>
                <a:cs typeface="Times New Roman"/>
              </a:rPr>
              <a:t>si</a:t>
            </a: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  <a:ea typeface="Calibri"/>
                <a:cs typeface="Times New Roman"/>
              </a:rPr>
              <a:t> </a:t>
            </a:r>
            <a:r>
              <a:rPr 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  <a:ea typeface="Calibri"/>
                <a:cs typeface="Times New Roman"/>
              </a:rPr>
              <a:t>cele</a:t>
            </a: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  <a:ea typeface="Calibri"/>
                <a:cs typeface="Times New Roman"/>
              </a:rPr>
              <a:t> ale </a:t>
            </a:r>
            <a:r>
              <a:rPr 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  <a:ea typeface="Calibri"/>
                <a:cs typeface="Times New Roman"/>
              </a:rPr>
              <a:t>profesorilor</a:t>
            </a: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  <a:ea typeface="Calibri"/>
                <a:cs typeface="Times New Roman"/>
              </a:rPr>
              <a:t>.</a:t>
            </a:r>
            <a:endParaRPr lang="en-US" sz="950" dirty="0" smtClean="0">
              <a:solidFill>
                <a:schemeClr val="tx1">
                  <a:lumMod val="75000"/>
                  <a:lumOff val="25000"/>
                </a:schemeClr>
              </a:solidFill>
              <a:latin typeface="Open Sans"/>
              <a:ea typeface="Calibri"/>
              <a:cs typeface="Times New Roman"/>
            </a:endParaRPr>
          </a:p>
          <a:p>
            <a:pPr lvl="0">
              <a:lnSpc>
                <a:spcPct val="115000"/>
              </a:lnSpc>
              <a:spcAft>
                <a:spcPts val="0"/>
              </a:spcAft>
            </a:pPr>
            <a:r>
              <a:rPr lang="ro-RO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  <a:ea typeface="Calibri"/>
                <a:cs typeface="Times New Roman"/>
              </a:rPr>
              <a:t>Astfel, la propunerea doamnei profesoare de Informatica, acest proiect a luat nastere, trecand prin urmatoarele </a:t>
            </a:r>
            <a:r>
              <a:rPr lang="ro-RO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  <a:ea typeface="Calibri"/>
                <a:cs typeface="Times New Roman"/>
              </a:rPr>
              <a:t>etape</a:t>
            </a:r>
            <a:r>
              <a:rPr lang="ro-RO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  <a:ea typeface="Calibri"/>
                <a:cs typeface="Times New Roman"/>
              </a:rPr>
              <a:t>:</a:t>
            </a:r>
            <a:endParaRPr lang="ro-RO" sz="1600" dirty="0" smtClean="0">
              <a:solidFill>
                <a:schemeClr val="tx1">
                  <a:lumMod val="75000"/>
                  <a:lumOff val="25000"/>
                </a:schemeClr>
              </a:solidFill>
              <a:ea typeface="Calibri"/>
              <a:cs typeface="Times New Roman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ro-RO" sz="1200" dirty="0">
                <a:solidFill>
                  <a:srgbClr val="404040"/>
                </a:solidFill>
                <a:latin typeface="Open Sans"/>
                <a:ea typeface="Calibri"/>
                <a:cs typeface="Times New Roman"/>
              </a:rPr>
              <a:t>februarie 2016 - martie 2016: </a:t>
            </a:r>
            <a:r>
              <a:rPr lang="ro-RO" sz="1200" dirty="0" smtClean="0">
                <a:solidFill>
                  <a:srgbClr val="404040"/>
                </a:solidFill>
                <a:latin typeface="Open Sans"/>
                <a:ea typeface="Calibri"/>
                <a:cs typeface="Times New Roman"/>
              </a:rPr>
              <a:t>lectii</a:t>
            </a:r>
            <a:r>
              <a:rPr lang="en-US" sz="1200" dirty="0" smtClean="0">
                <a:solidFill>
                  <a:srgbClr val="404040"/>
                </a:solidFill>
                <a:latin typeface="Open Sans"/>
                <a:ea typeface="Calibri"/>
                <a:cs typeface="Times New Roman"/>
              </a:rPr>
              <a:t> </a:t>
            </a:r>
            <a:r>
              <a:rPr lang="ro-RO" sz="1200" dirty="0" smtClean="0">
                <a:solidFill>
                  <a:srgbClr val="404040"/>
                </a:solidFill>
                <a:latin typeface="Open Sans"/>
                <a:ea typeface="Calibri"/>
                <a:cs typeface="Times New Roman"/>
              </a:rPr>
              <a:t>statice</a:t>
            </a:r>
            <a:endParaRPr lang="en-US" sz="1200" dirty="0" smtClean="0">
              <a:solidFill>
                <a:srgbClr val="404040"/>
              </a:solidFill>
              <a:latin typeface="Open Sans"/>
              <a:ea typeface="Calibri"/>
              <a:cs typeface="Times New Roman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ro-RO" sz="1200" dirty="0" smtClean="0">
                <a:solidFill>
                  <a:srgbClr val="404040"/>
                </a:solidFill>
                <a:latin typeface="Open Sans"/>
                <a:ea typeface="Calibri"/>
                <a:cs typeface="Times New Roman"/>
              </a:rPr>
              <a:t>martie </a:t>
            </a:r>
            <a:r>
              <a:rPr lang="ro-RO" sz="1200" dirty="0">
                <a:solidFill>
                  <a:srgbClr val="404040"/>
                </a:solidFill>
                <a:latin typeface="Open Sans"/>
                <a:ea typeface="Calibri"/>
                <a:cs typeface="Times New Roman"/>
              </a:rPr>
              <a:t>2016 - aprilie 2016: </a:t>
            </a:r>
            <a:r>
              <a:rPr lang="ro-RO" sz="1200" dirty="0" smtClean="0">
                <a:solidFill>
                  <a:srgbClr val="404040"/>
                </a:solidFill>
                <a:latin typeface="Open Sans"/>
                <a:ea typeface="Calibri"/>
                <a:cs typeface="Times New Roman"/>
              </a:rPr>
              <a:t>JSON </a:t>
            </a:r>
            <a:r>
              <a:rPr lang="en-US" sz="1200" dirty="0" smtClean="0">
                <a:solidFill>
                  <a:srgbClr val="404040"/>
                </a:solidFill>
                <a:latin typeface="Open Sans"/>
                <a:ea typeface="Calibri"/>
                <a:cs typeface="Times New Roman"/>
              </a:rPr>
              <a:t>+ </a:t>
            </a:r>
            <a:r>
              <a:rPr lang="ro-RO" sz="1200" dirty="0" smtClean="0">
                <a:solidFill>
                  <a:srgbClr val="404040"/>
                </a:solidFill>
                <a:latin typeface="Open Sans"/>
                <a:ea typeface="Calibri"/>
                <a:cs typeface="Times New Roman"/>
              </a:rPr>
              <a:t>Moustache.JS aprilie </a:t>
            </a:r>
            <a:r>
              <a:rPr lang="ro-RO" sz="1200" dirty="0">
                <a:solidFill>
                  <a:srgbClr val="404040"/>
                </a:solidFill>
                <a:latin typeface="Open Sans"/>
                <a:ea typeface="Calibri"/>
                <a:cs typeface="Times New Roman"/>
              </a:rPr>
              <a:t>2016 </a:t>
            </a:r>
            <a:endParaRPr lang="en-US" sz="1200" dirty="0" smtClean="0">
              <a:solidFill>
                <a:srgbClr val="404040"/>
              </a:solidFill>
              <a:latin typeface="Open Sans"/>
              <a:ea typeface="Calibri"/>
              <a:cs typeface="Times New Roman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ro-RO" sz="1200" dirty="0" smtClean="0">
                <a:solidFill>
                  <a:srgbClr val="404040"/>
                </a:solidFill>
                <a:latin typeface="Open Sans"/>
                <a:ea typeface="Calibri"/>
                <a:cs typeface="Times New Roman"/>
              </a:rPr>
              <a:t>actual</a:t>
            </a:r>
            <a:r>
              <a:rPr lang="ro-RO" sz="1200" dirty="0">
                <a:solidFill>
                  <a:srgbClr val="404040"/>
                </a:solidFill>
                <a:latin typeface="Open Sans"/>
                <a:ea typeface="Calibri"/>
                <a:cs typeface="Times New Roman"/>
              </a:rPr>
              <a:t>: </a:t>
            </a:r>
            <a:r>
              <a:rPr lang="ro-RO" sz="1200" dirty="0" smtClean="0">
                <a:solidFill>
                  <a:srgbClr val="404040"/>
                </a:solidFill>
                <a:latin typeface="Open Sans"/>
                <a:ea typeface="Calibri"/>
                <a:cs typeface="Times New Roman"/>
              </a:rPr>
              <a:t>bazelor </a:t>
            </a:r>
            <a:r>
              <a:rPr lang="ro-RO" sz="1200" dirty="0">
                <a:solidFill>
                  <a:srgbClr val="404040"/>
                </a:solidFill>
                <a:latin typeface="Open Sans"/>
                <a:ea typeface="Calibri"/>
                <a:cs typeface="Times New Roman"/>
              </a:rPr>
              <a:t>de date </a:t>
            </a:r>
            <a:r>
              <a:rPr lang="ro-RO" sz="1200" dirty="0" smtClean="0">
                <a:solidFill>
                  <a:srgbClr val="404040"/>
                </a:solidFill>
                <a:latin typeface="Open Sans"/>
                <a:ea typeface="Calibri"/>
                <a:cs typeface="Times New Roman"/>
              </a:rPr>
              <a:t>SQL</a:t>
            </a:r>
            <a:endParaRPr lang="ro-RO" sz="16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40836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2493616"/>
            <a:ext cx="9144000" cy="187076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o-RO" sz="1400" b="1" dirty="0">
                <a:latin typeface="Open Sans"/>
                <a:ea typeface="Calibri"/>
                <a:cs typeface="Times New Roman"/>
              </a:rPr>
              <a:t>II. Utilizabilitate, originalitate si inovatie</a:t>
            </a:r>
            <a:endParaRPr lang="ro-RO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o-RO" sz="1200" dirty="0">
                <a:solidFill>
                  <a:srgbClr val="404040"/>
                </a:solidFill>
                <a:latin typeface="Open Sans"/>
                <a:ea typeface="Calibri"/>
                <a:cs typeface="Times New Roman"/>
              </a:rPr>
              <a:t>InfoCuza poate fi </a:t>
            </a:r>
            <a:r>
              <a:rPr lang="ro-RO" sz="1200" b="1" dirty="0">
                <a:solidFill>
                  <a:srgbClr val="404040"/>
                </a:solidFill>
                <a:latin typeface="Open Sans"/>
                <a:ea typeface="Calibri"/>
                <a:cs typeface="Times New Roman"/>
              </a:rPr>
              <a:t>accesat</a:t>
            </a:r>
            <a:r>
              <a:rPr lang="ro-RO" sz="1200" dirty="0">
                <a:solidFill>
                  <a:srgbClr val="404040"/>
                </a:solidFill>
                <a:latin typeface="Open Sans"/>
                <a:ea typeface="Calibri"/>
                <a:cs typeface="Times New Roman"/>
              </a:rPr>
              <a:t> ca website, cu ajutorul link-urilor infocuza.ml si infocuza.esy.es, dar si ca aplicatie de desktop, atasata proiectului.</a:t>
            </a:r>
            <a:endParaRPr lang="ro-RO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o-RO" sz="1200" dirty="0" smtClean="0">
                <a:solidFill>
                  <a:srgbClr val="404040"/>
                </a:solidFill>
                <a:latin typeface="Open Sans"/>
                <a:ea typeface="Calibri"/>
                <a:cs typeface="Times New Roman"/>
              </a:rPr>
              <a:t>Din </a:t>
            </a:r>
            <a:r>
              <a:rPr lang="ro-RO" sz="1200" dirty="0">
                <a:solidFill>
                  <a:srgbClr val="404040"/>
                </a:solidFill>
                <a:latin typeface="Open Sans"/>
                <a:ea typeface="Calibri"/>
                <a:cs typeface="Times New Roman"/>
              </a:rPr>
              <a:t>punct de vedere al originalitatii si al inovatiei, InfoCuza este </a:t>
            </a:r>
            <a:r>
              <a:rPr lang="ro-RO" sz="1200" b="1" dirty="0">
                <a:solidFill>
                  <a:srgbClr val="404040"/>
                </a:solidFill>
                <a:latin typeface="Open Sans"/>
                <a:ea typeface="Calibri"/>
                <a:cs typeface="Times New Roman"/>
              </a:rPr>
              <a:t>prima platforma </a:t>
            </a:r>
            <a:r>
              <a:rPr lang="ro-RO" sz="1200" dirty="0">
                <a:solidFill>
                  <a:srgbClr val="404040"/>
                </a:solidFill>
                <a:latin typeface="Open Sans"/>
                <a:ea typeface="Calibri"/>
                <a:cs typeface="Times New Roman"/>
              </a:rPr>
              <a:t>de acest tip din Romania, care poate satisface nevoile elevului, cat si pe cele ale profesorului. Ea va implementata in curand in cadrul websiteului Colegiului National "Alexandru Ioan </a:t>
            </a:r>
            <a:r>
              <a:rPr lang="ro-RO" sz="1200" b="1" dirty="0">
                <a:solidFill>
                  <a:srgbClr val="404040"/>
                </a:solidFill>
                <a:latin typeface="Open Sans"/>
                <a:ea typeface="Calibri"/>
                <a:cs typeface="Times New Roman"/>
              </a:rPr>
              <a:t>Cuza</a:t>
            </a:r>
            <a:r>
              <a:rPr lang="ro-RO" sz="1200" dirty="0">
                <a:solidFill>
                  <a:srgbClr val="404040"/>
                </a:solidFill>
                <a:latin typeface="Open Sans"/>
                <a:ea typeface="Calibri"/>
                <a:cs typeface="Times New Roman"/>
              </a:rPr>
              <a:t>" Ploiesti si va putea fi utilizata de orice elev si va putea fi gestionata, in prima faza, doar de catre profesorii liceului precizat mai sus.</a:t>
            </a:r>
            <a:endParaRPr lang="ro-RO" sz="16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34337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1889897"/>
            <a:ext cx="9144000" cy="3078206"/>
            <a:chOff x="0" y="524872"/>
            <a:chExt cx="9144000" cy="3078206"/>
          </a:xfrm>
        </p:grpSpPr>
        <p:sp>
          <p:nvSpPr>
            <p:cNvPr id="5" name="TextBox 4"/>
            <p:cNvSpPr txBox="1"/>
            <p:nvPr/>
          </p:nvSpPr>
          <p:spPr>
            <a:xfrm>
              <a:off x="0" y="524872"/>
              <a:ext cx="9144000" cy="144603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ro-RO" sz="1400" b="1" dirty="0">
                  <a:latin typeface="Open Sans"/>
                  <a:ea typeface="Calibri"/>
                  <a:cs typeface="Times New Roman"/>
                </a:rPr>
                <a:t>III. Interfata</a:t>
              </a:r>
              <a:endParaRPr lang="ro-RO" sz="1400" dirty="0">
                <a:ea typeface="Calibri"/>
                <a:cs typeface="Times New Roman"/>
              </a:endParaRPr>
            </a:p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ro-RO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/>
                  <a:ea typeface="Calibri"/>
                  <a:cs typeface="Times New Roman"/>
                </a:rPr>
                <a:t>Interfata proiectului este una </a:t>
              </a:r>
              <a:r>
                <a:rPr lang="ro-RO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/>
                  <a:ea typeface="Calibri"/>
                  <a:cs typeface="Times New Roman"/>
                </a:rPr>
                <a:t>intuitiva</a:t>
              </a:r>
              <a:r>
                <a:rPr lang="ro-RO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/>
                  <a:ea typeface="Calibri"/>
                  <a:cs typeface="Times New Roman"/>
                </a:rPr>
                <a:t>, </a:t>
              </a:r>
              <a:r>
                <a:rPr lang="ro-RO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/>
                  <a:ea typeface="Calibri"/>
                  <a:cs typeface="Times New Roman"/>
                </a:rPr>
                <a:t>usor de utilizat</a:t>
              </a:r>
              <a:r>
                <a:rPr lang="ro-RO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/>
                  <a:ea typeface="Calibri"/>
                  <a:cs typeface="Times New Roman"/>
                </a:rPr>
                <a:t> si </a:t>
              </a:r>
              <a:r>
                <a:rPr 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/>
                  <a:ea typeface="Calibri"/>
                  <a:cs typeface="Times New Roman"/>
                </a:rPr>
                <a:t>de </a:t>
              </a:r>
              <a:r>
                <a:rPr lang="ro-RO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/>
                  <a:ea typeface="Calibri"/>
                  <a:cs typeface="Times New Roman"/>
                </a:rPr>
                <a:t>parcurs</a:t>
              </a:r>
              <a:r>
                <a:rPr lang="ro-RO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/>
                  <a:ea typeface="Calibri"/>
                  <a:cs typeface="Times New Roman"/>
                </a:rPr>
                <a:t>. Cum am precizat si in sectiunea anterioara a documentatiei, elevul sau profesorul pot accesa pagina-target cu ajutorul unor butoane sau a unor card-uri cu link anexat lor. Aspectul este unul placut, combinand nuante de gri cu alb.</a:t>
              </a:r>
              <a:endParaRPr lang="ro-RO" sz="1200" dirty="0">
                <a:solidFill>
                  <a:schemeClr val="tx1">
                    <a:lumMod val="75000"/>
                    <a:lumOff val="25000"/>
                  </a:schemeClr>
                </a:solidFill>
                <a:ea typeface="Calibri"/>
                <a:cs typeface="Times New Roman"/>
              </a:endParaRPr>
            </a:p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ro-RO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/>
                  <a:ea typeface="Calibri"/>
                  <a:cs typeface="Times New Roman"/>
                </a:rPr>
                <a:t>Designul este unul </a:t>
              </a:r>
              <a:r>
                <a:rPr lang="ro-RO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/>
                  <a:ea typeface="Calibri"/>
                  <a:cs typeface="Times New Roman"/>
                </a:rPr>
                <a:t>responsiv</a:t>
              </a:r>
              <a:r>
                <a:rPr lang="ro-RO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/>
                  <a:ea typeface="Calibri"/>
                  <a:cs typeface="Times New Roman"/>
                </a:rPr>
                <a:t>, mulandu-se perfect pe rezolutii pana in 960px, rezolutiile mai mici, prezentand bug-uri grafice.</a:t>
              </a:r>
              <a:endParaRPr lang="ro-RO" sz="1200" dirty="0">
                <a:solidFill>
                  <a:schemeClr val="tx1">
                    <a:lumMod val="75000"/>
                    <a:lumOff val="25000"/>
                  </a:schemeClr>
                </a:solidFill>
                <a:ea typeface="Calibri"/>
                <a:cs typeface="Times New Roman"/>
              </a:endParaRPr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44087" y="2163078"/>
              <a:ext cx="2877984" cy="144000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570" y="2163078"/>
              <a:ext cx="2878387" cy="144000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2200" y="2163078"/>
              <a:ext cx="2877984" cy="144000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3177454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905000"/>
            <a:ext cx="9144000" cy="1971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o-RO" sz="1400" b="1" dirty="0">
                <a:latin typeface="Open Sans"/>
                <a:ea typeface="Calibri"/>
                <a:cs typeface="Times New Roman"/>
              </a:rPr>
              <a:t>V. Arhitectura aplicatiei si programare</a:t>
            </a:r>
            <a:endParaRPr lang="ro-RO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o-RO" sz="1200" dirty="0">
                <a:solidFill>
                  <a:srgbClr val="404040"/>
                </a:solidFill>
                <a:latin typeface="Open Sans"/>
                <a:ea typeface="Calibri"/>
                <a:cs typeface="Times New Roman"/>
              </a:rPr>
              <a:t>Pentru a realiza proiectul, s-au utilizat urmatoarele </a:t>
            </a:r>
            <a:r>
              <a:rPr lang="ro-RO" sz="1200" b="1" dirty="0">
                <a:solidFill>
                  <a:srgbClr val="404040"/>
                </a:solidFill>
                <a:latin typeface="Open Sans"/>
                <a:ea typeface="Calibri"/>
                <a:cs typeface="Times New Roman"/>
              </a:rPr>
              <a:t>tehnologii</a:t>
            </a:r>
            <a:r>
              <a:rPr lang="ro-RO" sz="1200" dirty="0">
                <a:solidFill>
                  <a:srgbClr val="404040"/>
                </a:solidFill>
                <a:latin typeface="Open Sans"/>
                <a:ea typeface="Calibri"/>
                <a:cs typeface="Times New Roman"/>
              </a:rPr>
              <a:t>: HTML, CSS, Javascript, PHP si SQL. Acestea au contribuit definitoriu la dezvoltarea aplicatiei. In dezvoltare, s-au folosit </a:t>
            </a:r>
            <a:r>
              <a:rPr lang="en-US" sz="1200" dirty="0" err="1" smtClean="0">
                <a:solidFill>
                  <a:srgbClr val="404040"/>
                </a:solidFill>
                <a:latin typeface="Open Sans"/>
                <a:ea typeface="Calibri"/>
                <a:cs typeface="Times New Roman"/>
              </a:rPr>
              <a:t>si</a:t>
            </a:r>
            <a:r>
              <a:rPr lang="en-US" sz="1200" dirty="0" smtClean="0">
                <a:solidFill>
                  <a:srgbClr val="404040"/>
                </a:solidFill>
                <a:latin typeface="Open Sans"/>
                <a:ea typeface="Calibri"/>
                <a:cs typeface="Times New Roman"/>
              </a:rPr>
              <a:t> </a:t>
            </a:r>
            <a:r>
              <a:rPr lang="ro-RO" sz="1200" dirty="0" smtClean="0">
                <a:solidFill>
                  <a:srgbClr val="404040"/>
                </a:solidFill>
                <a:latin typeface="Open Sans"/>
                <a:ea typeface="Calibri"/>
                <a:cs typeface="Times New Roman"/>
              </a:rPr>
              <a:t>resurse externe</a:t>
            </a:r>
            <a:r>
              <a:rPr lang="en-US" sz="1200" dirty="0" smtClean="0">
                <a:solidFill>
                  <a:srgbClr val="404040"/>
                </a:solidFill>
                <a:latin typeface="Open Sans"/>
                <a:ea typeface="Calibri"/>
                <a:cs typeface="Times New Roman"/>
              </a:rPr>
              <a:t>. 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o-RO" sz="1200" dirty="0">
                <a:solidFill>
                  <a:srgbClr val="404040"/>
                </a:solidFill>
                <a:latin typeface="Open Sans"/>
                <a:ea typeface="Calibri"/>
                <a:cs typeface="Times New Roman"/>
              </a:rPr>
              <a:t>In programarea aplicatiei s-au folosit </a:t>
            </a:r>
            <a:r>
              <a:rPr lang="ro-RO" sz="1200" b="1" dirty="0">
                <a:solidFill>
                  <a:srgbClr val="404040"/>
                </a:solidFill>
                <a:latin typeface="Open Sans"/>
                <a:ea typeface="Calibri"/>
                <a:cs typeface="Times New Roman"/>
              </a:rPr>
              <a:t>nume semnificative </a:t>
            </a:r>
            <a:r>
              <a:rPr lang="ro-RO" sz="1200" dirty="0">
                <a:solidFill>
                  <a:srgbClr val="404040"/>
                </a:solidFill>
                <a:latin typeface="Open Sans"/>
                <a:ea typeface="Calibri"/>
                <a:cs typeface="Times New Roman"/>
              </a:rPr>
              <a:t>pentru clase si variabile, astfel, impreuna cu formatul si cu </a:t>
            </a:r>
            <a:r>
              <a:rPr lang="ro-RO" sz="1200" b="1" dirty="0">
                <a:solidFill>
                  <a:srgbClr val="404040"/>
                </a:solidFill>
                <a:latin typeface="Open Sans"/>
                <a:ea typeface="Calibri"/>
                <a:cs typeface="Times New Roman"/>
              </a:rPr>
              <a:t>comentariile</a:t>
            </a:r>
            <a:r>
              <a:rPr lang="ro-RO" sz="1200" dirty="0">
                <a:solidFill>
                  <a:srgbClr val="404040"/>
                </a:solidFill>
                <a:latin typeface="Open Sans"/>
                <a:ea typeface="Calibri"/>
                <a:cs typeface="Times New Roman"/>
              </a:rPr>
              <a:t> prezente, codul devine usor de inteles.</a:t>
            </a:r>
            <a:endParaRPr lang="ro-RO" sz="1600" dirty="0">
              <a:ea typeface="Calibri"/>
              <a:cs typeface="Times New Roman"/>
            </a:endParaRPr>
          </a:p>
          <a:p>
            <a:r>
              <a:rPr lang="ro-RO" sz="1200" dirty="0">
                <a:solidFill>
                  <a:srgbClr val="404040"/>
                </a:solidFill>
                <a:latin typeface="Open Sans"/>
                <a:ea typeface="Calibri"/>
              </a:rPr>
              <a:t>Designul este unul responsiv, mulandu-se perfect pe rezolutii pana in 960px, rezolutiile mai mici, prezentand bug-uri grafice</a:t>
            </a:r>
            <a:r>
              <a:rPr lang="ro-RO" sz="1200" dirty="0" smtClean="0">
                <a:solidFill>
                  <a:srgbClr val="404040"/>
                </a:solidFill>
                <a:latin typeface="Open Sans"/>
                <a:ea typeface="Calibri"/>
              </a:rPr>
              <a:t>. </a:t>
            </a:r>
            <a:endParaRPr lang="en-US" sz="1200" dirty="0" smtClean="0">
              <a:solidFill>
                <a:srgbClr val="404040"/>
              </a:solidFill>
              <a:latin typeface="Open Sans"/>
              <a:ea typeface="Calibri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ro-RO" sz="1200" i="1" dirty="0">
              <a:ea typeface="Calibri"/>
              <a:cs typeface="Times New Roman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3561326"/>
              </p:ext>
            </p:extLst>
          </p:nvPr>
        </p:nvGraphicFramePr>
        <p:xfrm>
          <a:off x="1485899" y="3938019"/>
          <a:ext cx="6172203" cy="988698"/>
        </p:xfrm>
        <a:graphic>
          <a:graphicData uri="http://schemas.openxmlformats.org/drawingml/2006/table">
            <a:tbl>
              <a:tblPr firstRow="1" firstCol="1" bandRow="1"/>
              <a:tblGrid>
                <a:gridCol w="2056955"/>
                <a:gridCol w="2057624"/>
                <a:gridCol w="2057624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o-RO" sz="1000" dirty="0">
                          <a:solidFill>
                            <a:srgbClr val="FFFFFF"/>
                          </a:solidFill>
                          <a:effectLst/>
                          <a:latin typeface="Open Sans"/>
                          <a:ea typeface="Calibri"/>
                          <a:cs typeface="Times New Roman"/>
                        </a:rPr>
                        <a:t>Nume</a:t>
                      </a:r>
                      <a:endParaRPr lang="ro-RO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o-RO" sz="1000">
                          <a:solidFill>
                            <a:srgbClr val="FFFFFF"/>
                          </a:solidFill>
                          <a:effectLst/>
                          <a:latin typeface="Open Sans"/>
                          <a:ea typeface="Calibri"/>
                          <a:cs typeface="Times New Roman"/>
                        </a:rPr>
                        <a:t>Viteza</a:t>
                      </a:r>
                      <a:endParaRPr lang="ro-RO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o-RO" sz="1000">
                          <a:solidFill>
                            <a:srgbClr val="FFFFFF"/>
                          </a:solidFill>
                          <a:effectLst/>
                          <a:latin typeface="Open Sans"/>
                          <a:ea typeface="Calibri"/>
                          <a:cs typeface="Times New Roman"/>
                        </a:rPr>
                        <a:t>Timp incarcare</a:t>
                      </a:r>
                      <a:endParaRPr lang="ro-RO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o-RO" sz="1000" dirty="0">
                          <a:solidFill>
                            <a:srgbClr val="404040"/>
                          </a:solidFill>
                          <a:effectLst/>
                          <a:latin typeface="Open Sans"/>
                          <a:ea typeface="Calibri"/>
                          <a:cs typeface="Times New Roman"/>
                        </a:rPr>
                        <a:t>GPRS</a:t>
                      </a:r>
                      <a:endParaRPr lang="ro-RO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o-RO" sz="1000">
                          <a:solidFill>
                            <a:srgbClr val="404040"/>
                          </a:solidFill>
                          <a:effectLst/>
                          <a:latin typeface="Open Sans"/>
                          <a:ea typeface="Calibri"/>
                          <a:cs typeface="Times New Roman"/>
                        </a:rPr>
                        <a:t>50 KB/s</a:t>
                      </a:r>
                      <a:endParaRPr lang="ro-RO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o-RO" sz="1000">
                          <a:solidFill>
                            <a:srgbClr val="404040"/>
                          </a:solidFill>
                          <a:effectLst/>
                          <a:latin typeface="Open Sans"/>
                          <a:ea typeface="Calibri"/>
                          <a:cs typeface="Times New Roman"/>
                        </a:rPr>
                        <a:t>500ms</a:t>
                      </a:r>
                      <a:endParaRPr lang="ro-RO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o-RO" sz="1000" dirty="0">
                          <a:solidFill>
                            <a:srgbClr val="404040"/>
                          </a:solidFill>
                          <a:effectLst/>
                          <a:latin typeface="Open Sans"/>
                          <a:ea typeface="Calibri"/>
                          <a:cs typeface="Times New Roman"/>
                        </a:rPr>
                        <a:t>2G</a:t>
                      </a:r>
                      <a:endParaRPr lang="ro-RO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o-RO" sz="1000">
                          <a:solidFill>
                            <a:srgbClr val="404040"/>
                          </a:solidFill>
                          <a:effectLst/>
                          <a:latin typeface="Open Sans"/>
                          <a:ea typeface="Calibri"/>
                          <a:cs typeface="Times New Roman"/>
                        </a:rPr>
                        <a:t>450 Kb/s</a:t>
                      </a:r>
                      <a:endParaRPr lang="ro-RO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o-RO" sz="1000">
                          <a:solidFill>
                            <a:srgbClr val="404040"/>
                          </a:solidFill>
                          <a:effectLst/>
                          <a:latin typeface="Open Sans"/>
                          <a:ea typeface="Calibri"/>
                          <a:cs typeface="Times New Roman"/>
                        </a:rPr>
                        <a:t>150ms</a:t>
                      </a:r>
                      <a:endParaRPr lang="ro-RO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o-RO" sz="1000">
                          <a:solidFill>
                            <a:srgbClr val="404040"/>
                          </a:solidFill>
                          <a:effectLst/>
                          <a:latin typeface="Open Sans"/>
                          <a:ea typeface="Calibri"/>
                          <a:cs typeface="Times New Roman"/>
                        </a:rPr>
                        <a:t>3G</a:t>
                      </a:r>
                      <a:endParaRPr lang="ro-RO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o-RO" sz="1000">
                          <a:solidFill>
                            <a:srgbClr val="404040"/>
                          </a:solidFill>
                          <a:effectLst/>
                          <a:latin typeface="Open Sans"/>
                          <a:ea typeface="Calibri"/>
                          <a:cs typeface="Times New Roman"/>
                        </a:rPr>
                        <a:t>750 Kb/s</a:t>
                      </a:r>
                      <a:endParaRPr lang="ro-RO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o-RO" sz="1000">
                          <a:solidFill>
                            <a:srgbClr val="404040"/>
                          </a:solidFill>
                          <a:effectLst/>
                          <a:latin typeface="Open Sans"/>
                          <a:ea typeface="Calibri"/>
                          <a:cs typeface="Times New Roman"/>
                        </a:rPr>
                        <a:t>40ms</a:t>
                      </a:r>
                      <a:endParaRPr lang="ro-RO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o-RO" sz="1000" dirty="0">
                          <a:solidFill>
                            <a:srgbClr val="404040"/>
                          </a:solidFill>
                          <a:effectLst/>
                          <a:latin typeface="Open Sans"/>
                          <a:ea typeface="Calibri"/>
                          <a:cs typeface="Times New Roman"/>
                        </a:rPr>
                        <a:t>4G</a:t>
                      </a:r>
                      <a:endParaRPr lang="ro-RO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o-RO" sz="1000">
                          <a:solidFill>
                            <a:srgbClr val="404040"/>
                          </a:solidFill>
                          <a:effectLst/>
                          <a:latin typeface="Open Sans"/>
                          <a:ea typeface="Calibri"/>
                          <a:cs typeface="Times New Roman"/>
                        </a:rPr>
                        <a:t>4.0 Mb/s</a:t>
                      </a:r>
                      <a:endParaRPr lang="ro-RO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o-RO" sz="1000">
                          <a:solidFill>
                            <a:srgbClr val="404040"/>
                          </a:solidFill>
                          <a:effectLst/>
                          <a:latin typeface="Open Sans"/>
                          <a:ea typeface="Calibri"/>
                          <a:cs typeface="Times New Roman"/>
                        </a:rPr>
                        <a:t>20ms</a:t>
                      </a:r>
                      <a:endParaRPr lang="ro-RO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o-RO" sz="1000" dirty="0">
                          <a:solidFill>
                            <a:srgbClr val="404040"/>
                          </a:solidFill>
                          <a:effectLst/>
                          <a:latin typeface="Open Sans"/>
                          <a:ea typeface="Calibri"/>
                          <a:cs typeface="Times New Roman"/>
                        </a:rPr>
                        <a:t>WiFi</a:t>
                      </a:r>
                      <a:endParaRPr lang="ro-RO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o-RO" sz="1000">
                          <a:solidFill>
                            <a:srgbClr val="404040"/>
                          </a:solidFill>
                          <a:effectLst/>
                          <a:latin typeface="Open Sans"/>
                          <a:ea typeface="Calibri"/>
                          <a:cs typeface="Times New Roman"/>
                        </a:rPr>
                        <a:t>39 Mb/s</a:t>
                      </a:r>
                      <a:endParaRPr lang="ro-RO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o-RO" sz="1000" dirty="0">
                          <a:solidFill>
                            <a:srgbClr val="404040"/>
                          </a:solidFill>
                          <a:effectLst/>
                          <a:latin typeface="Open Sans"/>
                          <a:ea typeface="Calibri"/>
                          <a:cs typeface="Times New Roman"/>
                        </a:rPr>
                        <a:t>2ms</a:t>
                      </a:r>
                      <a:endParaRPr lang="ro-RO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822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868363"/>
            <a:ext cx="9146822" cy="5121275"/>
            <a:chOff x="0" y="1143000"/>
            <a:chExt cx="9146822" cy="5121275"/>
          </a:xfrm>
        </p:grpSpPr>
        <p:sp>
          <p:nvSpPr>
            <p:cNvPr id="10" name="Rectangle 9"/>
            <p:cNvSpPr/>
            <p:nvPr/>
          </p:nvSpPr>
          <p:spPr>
            <a:xfrm>
              <a:off x="0" y="1143000"/>
              <a:ext cx="9146822" cy="315368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ro-RO" sz="1200" b="1" dirty="0">
                  <a:solidFill>
                    <a:srgbClr val="404040"/>
                  </a:solidFill>
                  <a:latin typeface="Open Sans"/>
                  <a:ea typeface="Calibri"/>
                  <a:cs typeface="Times New Roman"/>
                </a:rPr>
                <a:t>Testarea</a:t>
              </a:r>
              <a:r>
                <a:rPr lang="ro-RO" sz="1200" dirty="0">
                  <a:solidFill>
                    <a:srgbClr val="404040"/>
                  </a:solidFill>
                  <a:latin typeface="Open Sans"/>
                  <a:ea typeface="Calibri"/>
                  <a:cs typeface="Times New Roman"/>
                </a:rPr>
                <a:t> aplicatiei a fost realizata de catre clase din Colegiul National "Alexandru Ioan Cuza" Ploiesti, la predarea/recapitularea lectiei "Siruri de caractere" la materia Informatica</a:t>
              </a:r>
              <a:r>
                <a:rPr lang="ro-RO" sz="1200" dirty="0" smtClean="0">
                  <a:solidFill>
                    <a:srgbClr val="404040"/>
                  </a:solidFill>
                  <a:latin typeface="Open Sans"/>
                  <a:ea typeface="Calibri"/>
                  <a:cs typeface="Times New Roman"/>
                </a:rPr>
                <a:t>.</a:t>
              </a:r>
              <a:endParaRPr lang="en-US" sz="1200" dirty="0" smtClean="0">
                <a:solidFill>
                  <a:srgbClr val="404040"/>
                </a:solidFill>
                <a:latin typeface="Open Sans"/>
                <a:ea typeface="Calibri"/>
                <a:cs typeface="Times New Roman"/>
              </a:endParaRPr>
            </a:p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ro-RO" sz="1200" dirty="0" smtClean="0">
                  <a:solidFill>
                    <a:srgbClr val="404040"/>
                  </a:solidFill>
                  <a:latin typeface="Open Sans"/>
                  <a:ea typeface="Calibri"/>
                  <a:cs typeface="Times New Roman"/>
                </a:rPr>
                <a:t> La  </a:t>
              </a:r>
              <a:r>
                <a:rPr lang="ro-RO" sz="1200" b="1" dirty="0">
                  <a:solidFill>
                    <a:srgbClr val="404040"/>
                  </a:solidFill>
                  <a:latin typeface="Open Sans"/>
                  <a:ea typeface="Calibri"/>
                  <a:cs typeface="Times New Roman"/>
                </a:rPr>
                <a:t>dezvoltarea proiectului </a:t>
              </a:r>
              <a:r>
                <a:rPr lang="ro-RO" sz="1200" dirty="0">
                  <a:solidFill>
                    <a:srgbClr val="404040"/>
                  </a:solidFill>
                  <a:latin typeface="Open Sans"/>
                  <a:ea typeface="Calibri"/>
                  <a:cs typeface="Times New Roman"/>
                </a:rPr>
                <a:t>s-au folosit:</a:t>
              </a:r>
              <a:endParaRPr lang="ro-RO" sz="1200" dirty="0">
                <a:ea typeface="Calibri"/>
                <a:cs typeface="Times New Roman"/>
              </a:endParaRPr>
            </a:p>
            <a:p>
              <a:pPr marL="342900" lvl="0" indent="-342900">
                <a:lnSpc>
                  <a:spcPct val="115000"/>
                </a:lnSpc>
                <a:spcAft>
                  <a:spcPts val="0"/>
                </a:spcAft>
                <a:buFont typeface="Symbol"/>
                <a:buChar char=""/>
              </a:pPr>
              <a:r>
                <a:rPr lang="ro-RO" sz="1200" dirty="0">
                  <a:solidFill>
                    <a:srgbClr val="404040"/>
                  </a:solidFill>
                  <a:latin typeface="Open Sans"/>
                  <a:ea typeface="Calibri"/>
                  <a:cs typeface="Times New Roman"/>
                </a:rPr>
                <a:t>sistemul de operare Ubuntu si server local Apache Lampp</a:t>
              </a:r>
              <a:endParaRPr lang="ro-RO" sz="1200" dirty="0">
                <a:ea typeface="Calibri"/>
                <a:cs typeface="Times New Roman"/>
              </a:endParaRPr>
            </a:p>
            <a:p>
              <a:pPr marL="342900" lvl="0" indent="-342900">
                <a:lnSpc>
                  <a:spcPct val="115000"/>
                </a:lnSpc>
                <a:spcAft>
                  <a:spcPts val="0"/>
                </a:spcAft>
                <a:buFont typeface="Symbol"/>
                <a:buChar char=""/>
              </a:pPr>
              <a:r>
                <a:rPr lang="ro-RO" sz="1200" dirty="0">
                  <a:solidFill>
                    <a:srgbClr val="404040"/>
                  </a:solidFill>
                  <a:latin typeface="Open Sans"/>
                  <a:ea typeface="Calibri"/>
                  <a:cs typeface="Times New Roman"/>
                </a:rPr>
                <a:t>editorul de text Atom si browser-ul Firefox</a:t>
              </a:r>
              <a:endParaRPr lang="ro-RO" sz="1200" dirty="0">
                <a:ea typeface="Calibri"/>
                <a:cs typeface="Times New Roman"/>
              </a:endParaRPr>
            </a:p>
            <a:p>
              <a:pPr marL="342900" lvl="0" indent="-342900">
                <a:lnSpc>
                  <a:spcPct val="115000"/>
                </a:lnSpc>
                <a:spcAft>
                  <a:spcPts val="1000"/>
                </a:spcAft>
                <a:buFont typeface="Symbol"/>
                <a:buChar char=""/>
              </a:pPr>
              <a:r>
                <a:rPr lang="ro-RO" sz="1200" dirty="0">
                  <a:solidFill>
                    <a:srgbClr val="404040"/>
                  </a:solidFill>
                  <a:latin typeface="Open Sans"/>
                  <a:ea typeface="Calibri"/>
                  <a:cs typeface="Times New Roman"/>
                </a:rPr>
                <a:t>sistemul de gestionare a versiunilor Git, dezvoltat de catre firma Github. Pana in acest moment, au fost utilizate 3 branch-uri, 10+ commit-uri si au fost rezolvate 3 issue-uri</a:t>
              </a:r>
              <a:endParaRPr lang="ro-RO" sz="1200" dirty="0">
                <a:ea typeface="Calibri"/>
                <a:cs typeface="Times New Roman"/>
              </a:endParaRPr>
            </a:p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ro-RO" sz="1200" dirty="0">
                  <a:solidFill>
                    <a:srgbClr val="404040"/>
                  </a:solidFill>
                  <a:latin typeface="Open Sans"/>
                  <a:ea typeface="Calibri"/>
                  <a:cs typeface="Times New Roman"/>
                </a:rPr>
                <a:t>Aplicatia nu necesita </a:t>
              </a:r>
              <a:r>
                <a:rPr lang="ro-RO" sz="1200" b="1" dirty="0">
                  <a:solidFill>
                    <a:srgbClr val="404040"/>
                  </a:solidFill>
                  <a:latin typeface="Open Sans"/>
                  <a:ea typeface="Calibri"/>
                  <a:cs typeface="Times New Roman"/>
                </a:rPr>
                <a:t>securitate</a:t>
              </a:r>
              <a:r>
                <a:rPr lang="ro-RO" sz="1200" dirty="0">
                  <a:solidFill>
                    <a:srgbClr val="404040"/>
                  </a:solidFill>
                  <a:latin typeface="Open Sans"/>
                  <a:ea typeface="Calibri"/>
                  <a:cs typeface="Times New Roman"/>
                </a:rPr>
                <a:t> avansata deoarece lectiile sunt oricum disponibile elevilor. CMS-ul este securizat cu o combinatie de fisiere .htaccess si .htpasswd , astfel, la intrarea pe CMS, in orice pagina, se va cere un nume de utilizator si o parola, in acest caz, cele prestabilite sunt "root" si "root".</a:t>
              </a:r>
              <a:endParaRPr lang="ro-RO" sz="1200" dirty="0">
                <a:ea typeface="Calibri"/>
                <a:cs typeface="Times New Roman"/>
              </a:endParaRPr>
            </a:p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ro-RO" sz="1200" dirty="0">
                  <a:solidFill>
                    <a:srgbClr val="404040"/>
                  </a:solidFill>
                  <a:latin typeface="Open Sans"/>
                  <a:ea typeface="Calibri"/>
                  <a:cs typeface="Times New Roman"/>
                </a:rPr>
                <a:t>Proiectul a fost </a:t>
              </a:r>
              <a:r>
                <a:rPr lang="ro-RO" sz="1200" b="1" dirty="0">
                  <a:solidFill>
                    <a:srgbClr val="404040"/>
                  </a:solidFill>
                  <a:latin typeface="Open Sans"/>
                  <a:ea typeface="Calibri"/>
                  <a:cs typeface="Times New Roman"/>
                </a:rPr>
                <a:t>hostat</a:t>
              </a:r>
              <a:r>
                <a:rPr lang="ro-RO" sz="1200" dirty="0">
                  <a:solidFill>
                    <a:srgbClr val="404040"/>
                  </a:solidFill>
                  <a:latin typeface="Open Sans"/>
                  <a:ea typeface="Calibri"/>
                  <a:cs typeface="Times New Roman"/>
                </a:rPr>
                <a:t> gratuit cu ajutorul platformei hostinger.co.uk si s-a realizat un </a:t>
              </a:r>
              <a:r>
                <a:rPr lang="ro-RO" sz="1200" b="1" dirty="0">
                  <a:solidFill>
                    <a:srgbClr val="404040"/>
                  </a:solidFill>
                  <a:latin typeface="Open Sans"/>
                  <a:ea typeface="Calibri"/>
                  <a:cs typeface="Times New Roman"/>
                </a:rPr>
                <a:t>domeniu</a:t>
              </a:r>
              <a:r>
                <a:rPr lang="ro-RO" sz="1200" dirty="0">
                  <a:solidFill>
                    <a:srgbClr val="404040"/>
                  </a:solidFill>
                  <a:latin typeface="Open Sans"/>
                  <a:ea typeface="Calibri"/>
                  <a:cs typeface="Times New Roman"/>
                </a:rPr>
                <a:t> customizat .ml cu ajutorul freenom.com</a:t>
              </a:r>
              <a:endParaRPr lang="ro-RO" sz="1200" dirty="0">
                <a:ea typeface="Calibri"/>
                <a:cs typeface="Times New Roman"/>
              </a:endParaRPr>
            </a:p>
          </p:txBody>
        </p:sp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9888" y="4495800"/>
              <a:ext cx="5864225" cy="1768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85755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345370"/>
            <a:ext cx="9144000" cy="21672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o-RO" sz="1400" b="1" dirty="0">
                <a:latin typeface="Open Sans" pitchFamily="34" charset="0"/>
                <a:ea typeface="Open Sans" pitchFamily="34" charset="0"/>
                <a:cs typeface="Open Sans" pitchFamily="34" charset="0"/>
              </a:rPr>
              <a:t>VI. Dezvoltare </a:t>
            </a:r>
            <a:r>
              <a:rPr lang="ro-RO" sz="1400" b="1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ulterioara</a:t>
            </a:r>
            <a:endParaRPr lang="en-US" sz="1400" b="1" dirty="0" smtClean="0"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"/>
            </a:pPr>
            <a:r>
              <a:rPr lang="ro-RO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  <a:ea typeface="Calibri"/>
                <a:cs typeface="Times New Roman"/>
              </a:rPr>
              <a:t>mai multe </a:t>
            </a:r>
            <a:r>
              <a:rPr lang="ro-RO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  <a:ea typeface="Calibri"/>
                <a:cs typeface="Times New Roman"/>
              </a:rPr>
              <a:t>functionalitati</a:t>
            </a:r>
            <a:endParaRPr lang="ro-RO" sz="1200" dirty="0">
              <a:solidFill>
                <a:schemeClr val="tx1">
                  <a:lumMod val="75000"/>
                  <a:lumOff val="25000"/>
                </a:schemeClr>
              </a:solidFill>
              <a:ea typeface="Calibri"/>
              <a:cs typeface="Times New Roman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"/>
            </a:pPr>
            <a:r>
              <a:rPr lang="ro-RO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  <a:ea typeface="Calibri"/>
                <a:cs typeface="Times New Roman"/>
              </a:rPr>
              <a:t>se va renunta la utilizarea framework-urilor si se va incerca dezvoltare proprie</a:t>
            </a:r>
            <a:endParaRPr lang="ro-RO" sz="1200" dirty="0">
              <a:solidFill>
                <a:schemeClr val="tx1">
                  <a:lumMod val="75000"/>
                  <a:lumOff val="25000"/>
                </a:schemeClr>
              </a:solidFill>
              <a:ea typeface="Calibri"/>
              <a:cs typeface="Times New Roman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"/>
            </a:pP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  <a:ea typeface="Calibri"/>
                <a:cs typeface="Times New Roman"/>
              </a:rPr>
              <a:t>c</a:t>
            </a:r>
            <a:r>
              <a:rPr lang="ro-RO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  <a:ea typeface="Calibri"/>
                <a:cs typeface="Times New Roman"/>
              </a:rPr>
              <a:t>odul </a:t>
            </a:r>
            <a:r>
              <a:rPr lang="ro-RO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  <a:ea typeface="Calibri"/>
                <a:cs typeface="Times New Roman"/>
              </a:rPr>
              <a:t>va fi divizat in mai multe fisiere</a:t>
            </a:r>
            <a:endParaRPr lang="ro-RO" sz="1200" dirty="0">
              <a:solidFill>
                <a:schemeClr val="tx1">
                  <a:lumMod val="75000"/>
                  <a:lumOff val="25000"/>
                </a:schemeClr>
              </a:solidFill>
              <a:ea typeface="Calibri"/>
              <a:cs typeface="Times New Roman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"/>
            </a:pPr>
            <a:r>
              <a:rPr lang="ro-RO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  <a:ea typeface="Calibri"/>
                <a:cs typeface="Times New Roman"/>
              </a:rPr>
              <a:t>se va schimba structura ID-ului materialelor didactice</a:t>
            </a:r>
            <a:endParaRPr lang="ro-RO" sz="1200" dirty="0">
              <a:solidFill>
                <a:schemeClr val="tx1">
                  <a:lumMod val="75000"/>
                  <a:lumOff val="25000"/>
                </a:schemeClr>
              </a:solidFill>
              <a:ea typeface="Calibri"/>
              <a:cs typeface="Times New Roman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"/>
            </a:pPr>
            <a:r>
              <a:rPr lang="ro-RO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  <a:ea typeface="Calibri"/>
                <a:cs typeface="Times New Roman"/>
              </a:rPr>
              <a:t>se vor rezolva si micile bug-uri </a:t>
            </a:r>
            <a:r>
              <a:rPr lang="ro-RO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  <a:ea typeface="Calibri"/>
                <a:cs typeface="Times New Roman"/>
              </a:rPr>
              <a:t>grafice</a:t>
            </a:r>
            <a:endParaRPr lang="ro-RO" sz="1200" dirty="0">
              <a:solidFill>
                <a:schemeClr val="tx1">
                  <a:lumMod val="75000"/>
                  <a:lumOff val="25000"/>
                </a:schemeClr>
              </a:solidFill>
              <a:ea typeface="Calibri"/>
              <a:cs typeface="Times New Roman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"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  <a:ea typeface="Calibri"/>
                <a:cs typeface="Times New Roman"/>
              </a:rPr>
              <a:t>s</a:t>
            </a:r>
            <a:r>
              <a:rPr lang="ro-RO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  <a:ea typeface="Calibri"/>
                <a:cs typeface="Times New Roman"/>
              </a:rPr>
              <a:t>e </a:t>
            </a:r>
            <a:r>
              <a:rPr lang="ro-RO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  <a:ea typeface="Calibri"/>
                <a:cs typeface="Times New Roman"/>
              </a:rPr>
              <a:t>va realiza un installer pentru aplicatia de desktop</a:t>
            </a:r>
            <a:endParaRPr lang="ro-RO" sz="1200" dirty="0">
              <a:solidFill>
                <a:schemeClr val="tx1">
                  <a:lumMod val="75000"/>
                  <a:lumOff val="25000"/>
                </a:schemeClr>
              </a:solidFill>
              <a:ea typeface="Calibri"/>
              <a:cs typeface="Times New Roman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"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  <a:ea typeface="Calibri"/>
                <a:cs typeface="Times New Roman"/>
              </a:rPr>
              <a:t>s</a:t>
            </a:r>
            <a:r>
              <a:rPr lang="ro-RO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  <a:ea typeface="Calibri"/>
                <a:cs typeface="Times New Roman"/>
              </a:rPr>
              <a:t>e </a:t>
            </a:r>
            <a:r>
              <a:rPr lang="ro-RO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  <a:ea typeface="Calibri"/>
                <a:cs typeface="Times New Roman"/>
              </a:rPr>
              <a:t>va schimba structura bazelor de date, astfel fiind acceptate alte limbi in afara de romana</a:t>
            </a:r>
            <a:endParaRPr lang="ro-RO" sz="1200" dirty="0">
              <a:solidFill>
                <a:schemeClr val="tx1">
                  <a:lumMod val="75000"/>
                  <a:lumOff val="25000"/>
                </a:schemeClr>
              </a:solidFill>
              <a:ea typeface="Calibri"/>
              <a:cs typeface="Times New Roman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Symbol"/>
              <a:buChar char=""/>
            </a:pPr>
            <a:r>
              <a:rPr lang="ro-RO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  <a:ea typeface="Calibri"/>
                <a:cs typeface="Times New Roman"/>
              </a:rPr>
              <a:t>se va publica pe website-ul Colegiului National "Alexandru Ioan Cuza" </a:t>
            </a:r>
            <a:r>
              <a:rPr lang="ro-RO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  <a:ea typeface="Calibri"/>
                <a:cs typeface="Times New Roman"/>
              </a:rPr>
              <a:t>Ploiesti</a:t>
            </a:r>
            <a:endParaRPr lang="ro-RO" sz="1200" dirty="0">
              <a:solidFill>
                <a:schemeClr val="tx1">
                  <a:lumMod val="75000"/>
                  <a:lumOff val="25000"/>
                </a:schemeClr>
              </a:solidFill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9461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57500"/>
            <a:ext cx="9144000" cy="1143000"/>
          </a:xfrm>
        </p:spPr>
        <p:txBody>
          <a:bodyPr>
            <a:normAutofit/>
          </a:bodyPr>
          <a:lstStyle/>
          <a:p>
            <a:r>
              <a:rPr lang="en-US" sz="1600" b="1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TESTING. CODE. END.</a:t>
            </a:r>
            <a:endParaRPr lang="ro-RO" sz="1600" b="1" dirty="0"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9209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665</Words>
  <Application>Microsoft Office PowerPoint</Application>
  <PresentationFormat>On-screen Show (4:3)</PresentationFormat>
  <Paragraphs>56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TESTING. CODE. END.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iosifache</dc:creator>
  <cp:lastModifiedBy>iosifache</cp:lastModifiedBy>
  <cp:revision>15</cp:revision>
  <dcterms:created xsi:type="dcterms:W3CDTF">2006-08-16T00:00:00Z</dcterms:created>
  <dcterms:modified xsi:type="dcterms:W3CDTF">2016-05-12T10:23:56Z</dcterms:modified>
</cp:coreProperties>
</file>