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91" r:id="rId2"/>
  </p:sldMasterIdLst>
  <p:notesMasterIdLst>
    <p:notesMasterId r:id="rId21"/>
  </p:notesMasterIdLst>
  <p:sldIdLst>
    <p:sldId id="256" r:id="rId3"/>
    <p:sldId id="270" r:id="rId4"/>
    <p:sldId id="257" r:id="rId5"/>
    <p:sldId id="258" r:id="rId6"/>
    <p:sldId id="259" r:id="rId7"/>
    <p:sldId id="260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28D46-19F1-4936-BA60-63E461B01FF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4CEA-30D5-4AB3-8636-90CF805B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B4CEA-30D5-4AB3-8636-90CF805B5E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4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6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5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25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4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5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7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6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5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7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77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25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983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9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615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3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11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5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4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0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5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90" r:id="rId7"/>
    <p:sldLayoutId id="2147483689" r:id="rId8"/>
    <p:sldLayoutId id="2147483688" r:id="rId9"/>
    <p:sldLayoutId id="2147483687" r:id="rId10"/>
    <p:sldLayoutId id="2147483678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3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reference/html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71F28-5929-4C35-A943-8969CBC78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6337"/>
            <a:ext cx="6926093" cy="33818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6B63B-5584-4091-BC50-AB63300E9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48" y="4258141"/>
            <a:ext cx="4620584" cy="77549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Iosif Daniel</a:t>
            </a:r>
          </a:p>
        </p:txBody>
      </p:sp>
      <p:pic>
        <p:nvPicPr>
          <p:cNvPr id="8" name="Picture 1" descr="Sfondo astratto di dati">
            <a:extLst>
              <a:ext uri="{FF2B5EF4-FFF2-40B4-BE49-F238E27FC236}">
                <a16:creationId xmlns:a16="http://schemas.microsoft.com/office/drawing/2014/main" id="{7E7C2430-C110-431B-94AF-DAC1730A9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7" r="2975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3177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8FFAAB-B3B3-4665-BD9B-9B9154E1C879}"/>
              </a:ext>
            </a:extLst>
          </p:cNvPr>
          <p:cNvSpPr txBox="1"/>
          <p:nvPr/>
        </p:nvSpPr>
        <p:spPr>
          <a:xfrm>
            <a:off x="386498" y="958159"/>
            <a:ext cx="8924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sz="1800" b="0" i="0" u="none" strike="noStrike" baseline="0" dirty="0">
                <a:latin typeface="CMR10"/>
              </a:rPr>
              <a:t>  </a:t>
            </a:r>
            <a:r>
              <a:rPr lang="en-US" sz="1800" b="0" i="0" u="none" strike="noStrike" baseline="0" dirty="0" err="1">
                <a:latin typeface="CMR10"/>
              </a:rPr>
              <a:t>Toate</a:t>
            </a:r>
            <a:r>
              <a:rPr lang="en-US" sz="1800" b="0" i="0" u="none" strike="noStrike" baseline="0" dirty="0">
                <a:latin typeface="CMR10"/>
              </a:rPr>
              <a:t> opera</a:t>
            </a:r>
            <a:r>
              <a:rPr lang="ro-RO" sz="1800" b="0" i="0" u="none" strike="noStrike" baseline="0" dirty="0">
                <a:latin typeface="CMR10"/>
              </a:rPr>
              <a:t>ții</a:t>
            </a:r>
            <a:r>
              <a:rPr lang="en-US" sz="1800" b="0" i="0" u="none" strike="noStrike" baseline="0" dirty="0">
                <a:latin typeface="CMR10"/>
              </a:rPr>
              <a:t>le </a:t>
            </a:r>
            <a:r>
              <a:rPr lang="en-US" sz="1800" b="0" i="0" u="none" strike="noStrike" baseline="0" dirty="0" err="1">
                <a:latin typeface="CMR10"/>
              </a:rPr>
              <a:t>asupra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bazei</a:t>
            </a:r>
            <a:r>
              <a:rPr lang="en-US" sz="1800" b="0" i="0" u="none" strike="noStrike" baseline="0" dirty="0">
                <a:latin typeface="CMR10"/>
              </a:rPr>
              <a:t> de date sunt </a:t>
            </a:r>
            <a:r>
              <a:rPr lang="en-US" sz="1800" b="0" i="0" u="none" strike="noStrike" baseline="0" dirty="0" err="1">
                <a:latin typeface="CMR10"/>
              </a:rPr>
              <a:t>realizate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ro-RO" sz="1800" b="0" i="0" u="none" strike="noStrike" baseline="0" dirty="0">
                <a:latin typeface="CMR10"/>
              </a:rPr>
              <a:t>di</a:t>
            </a:r>
            <a:r>
              <a:rPr lang="en-US" sz="1800" b="0" i="0" u="none" strike="noStrike" baseline="0" dirty="0" err="1">
                <a:latin typeface="CMR10"/>
              </a:rPr>
              <a:t>ntr</a:t>
            </a:r>
            <a:r>
              <a:rPr lang="en-US" sz="1800" b="0" i="0" u="none" strike="noStrike" baseline="0" dirty="0">
                <a:latin typeface="CMR10"/>
              </a:rPr>
              <a:t>-o </a:t>
            </a:r>
            <a:r>
              <a:rPr lang="en-US" sz="1800" b="0" i="0" u="none" strike="noStrike" baseline="0" dirty="0" err="1">
                <a:latin typeface="CMR10"/>
              </a:rPr>
              <a:t>clas</a:t>
            </a:r>
            <a:r>
              <a:rPr lang="ro-RO" sz="1800" b="0" i="0" u="none" strike="noStrike" baseline="0" dirty="0">
                <a:latin typeface="CMR10"/>
              </a:rPr>
              <a:t>ă </a:t>
            </a:r>
            <a:r>
              <a:rPr lang="en-US" sz="1800" b="0" i="0" u="none" strike="noStrike" baseline="0" dirty="0">
                <a:latin typeface="CMR10"/>
              </a:rPr>
              <a:t>care are</a:t>
            </a:r>
          </a:p>
          <a:p>
            <a:pPr algn="l"/>
            <a:r>
              <a:rPr lang="it-IT" sz="1800" b="0" i="0" u="none" strike="noStrike" baseline="0" dirty="0">
                <a:latin typeface="CMR10"/>
              </a:rPr>
              <a:t>adnotarea </a:t>
            </a:r>
            <a:r>
              <a:rPr lang="it-IT" sz="1800" b="0" i="0" u="none" strike="noStrike" baseline="0" dirty="0">
                <a:latin typeface="CMBX10"/>
              </a:rPr>
              <a:t>Service</a:t>
            </a:r>
            <a:r>
              <a:rPr lang="it-IT" sz="1800" b="0" i="0" u="none" strike="noStrike" baseline="0" dirty="0">
                <a:latin typeface="CMR10"/>
              </a:rPr>
              <a:t>, aici av</a:t>
            </a:r>
            <a:r>
              <a:rPr lang="ro-RO" sz="1800" b="0" i="0" u="none" strike="noStrike" baseline="0" dirty="0">
                <a:latin typeface="CMR10"/>
              </a:rPr>
              <a:t>â</a:t>
            </a:r>
            <a:r>
              <a:rPr lang="it-IT" sz="1800" b="0" i="0" u="none" strike="noStrike" baseline="0" dirty="0">
                <a:latin typeface="CMR10"/>
              </a:rPr>
              <a:t>nd o instan</a:t>
            </a:r>
            <a:r>
              <a:rPr lang="ro-RO" sz="1800" b="0" i="0" u="none" strike="noStrike" baseline="0" dirty="0">
                <a:latin typeface="CMR10"/>
              </a:rPr>
              <a:t>ță</a:t>
            </a:r>
            <a:r>
              <a:rPr lang="it-IT" sz="1800" b="0" i="0" u="none" strike="noStrike" baseline="0" dirty="0">
                <a:latin typeface="CMR10"/>
              </a:rPr>
              <a:t> a repository-ului (tabelului) asupra</a:t>
            </a:r>
          </a:p>
          <a:p>
            <a:pPr algn="l"/>
            <a:r>
              <a:rPr lang="pt-BR" sz="1800" b="0" i="0" u="none" strike="noStrike" baseline="0" dirty="0">
                <a:latin typeface="CMR10"/>
              </a:rPr>
              <a:t>caruia execu</a:t>
            </a:r>
            <a:r>
              <a:rPr lang="ro-RO" sz="1800" b="0" i="0" u="none" strike="noStrike" baseline="0" dirty="0">
                <a:latin typeface="CMR10"/>
              </a:rPr>
              <a:t>tăm</a:t>
            </a:r>
            <a:r>
              <a:rPr lang="pt-BR" sz="1800" b="0" i="0" u="none" strike="noStrike" baseline="0" dirty="0">
                <a:latin typeface="CMR10"/>
              </a:rPr>
              <a:t> </a:t>
            </a:r>
            <a:r>
              <a:rPr lang="ro-RO" sz="1800" b="0" i="0" u="none" strike="noStrike" baseline="0" dirty="0">
                <a:latin typeface="CMR10"/>
              </a:rPr>
              <a:t>opertațiile </a:t>
            </a:r>
            <a:r>
              <a:rPr lang="pt-BR" sz="1800" b="0" i="0" u="none" strike="noStrike" baseline="0" dirty="0">
                <a:latin typeface="CMR10"/>
              </a:rPr>
              <a:t>dorite.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7AD8E1C-ECB1-4D8C-818D-71195F63D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9" y="1975861"/>
            <a:ext cx="9448800" cy="4503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854DBD-D19D-4892-85B9-C36271BF2B17}"/>
              </a:ext>
            </a:extLst>
          </p:cNvPr>
          <p:cNvSpPr txBox="1"/>
          <p:nvPr/>
        </p:nvSpPr>
        <p:spPr>
          <a:xfrm>
            <a:off x="9423995" y="6479281"/>
            <a:ext cx="65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ro-RO" dirty="0"/>
              <a:t>5</a:t>
            </a:r>
            <a:r>
              <a:rPr lang="en-US" dirty="0"/>
              <a:t>. </a:t>
            </a:r>
            <a:r>
              <a:rPr lang="ro-RO" dirty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3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F768E9-18F1-4679-B585-EC7564F158B5}"/>
              </a:ext>
            </a:extLst>
          </p:cNvPr>
          <p:cNvSpPr txBox="1"/>
          <p:nvPr/>
        </p:nvSpPr>
        <p:spPr>
          <a:xfrm>
            <a:off x="-157898" y="47520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A02CB-11F6-4B33-939C-F8C56421544E}"/>
              </a:ext>
            </a:extLst>
          </p:cNvPr>
          <p:cNvSpPr txBox="1"/>
          <p:nvPr/>
        </p:nvSpPr>
        <p:spPr>
          <a:xfrm>
            <a:off x="0" y="1310325"/>
            <a:ext cx="8837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sz="1800" b="0" i="0" u="none" strike="noStrike" baseline="0" dirty="0">
                <a:latin typeface="CMBX10"/>
              </a:rPr>
              <a:t>     </a:t>
            </a:r>
            <a:r>
              <a:rPr lang="pt-BR" sz="1800" b="0" i="0" u="none" strike="noStrike" baseline="0" dirty="0">
                <a:latin typeface="CMBX10"/>
              </a:rPr>
              <a:t>Retrofit </a:t>
            </a:r>
            <a:r>
              <a:rPr lang="pt-BR" sz="1800" b="0" i="0" u="none" strike="noStrike" baseline="0" dirty="0">
                <a:latin typeface="CMR10"/>
              </a:rPr>
              <a:t>este o libr</a:t>
            </a:r>
            <a:r>
              <a:rPr lang="ro-RO" sz="1800" b="0" i="0" u="none" strike="noStrike" baseline="0" dirty="0">
                <a:latin typeface="CMR10"/>
              </a:rPr>
              <a:t>ă</a:t>
            </a:r>
            <a:r>
              <a:rPr lang="pt-BR" sz="1800" b="0" i="0" u="none" strike="noStrike" baseline="0" dirty="0">
                <a:latin typeface="CMR10"/>
              </a:rPr>
              <a:t>rie folosit</a:t>
            </a:r>
            <a:r>
              <a:rPr lang="ro-RO" dirty="0">
                <a:latin typeface="CMR10"/>
              </a:rPr>
              <a:t>ă</a:t>
            </a:r>
            <a:r>
              <a:rPr lang="pt-BR" sz="1800" b="0" i="0" u="none" strike="noStrike" baseline="0" dirty="0">
                <a:latin typeface="CMR10"/>
              </a:rPr>
              <a:t> ˆın aplica</a:t>
            </a:r>
            <a:r>
              <a:rPr lang="ro-RO" dirty="0">
                <a:latin typeface="CMR10"/>
              </a:rPr>
              <a:t>ț</a:t>
            </a:r>
            <a:r>
              <a:rPr lang="pt-BR" sz="1800" b="0" i="0" u="none" strike="noStrike" baseline="0" dirty="0">
                <a:latin typeface="CMR10"/>
              </a:rPr>
              <a:t>ia android s</a:t>
            </a:r>
            <a:r>
              <a:rPr lang="it-IT" sz="1800" b="0" i="0" u="none" strike="noStrike" baseline="0" dirty="0">
                <a:latin typeface="CMR10"/>
              </a:rPr>
              <a:t>i constituie o un client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REST </a:t>
            </a:r>
            <a:r>
              <a:rPr lang="en-US" sz="1800" b="0" i="0" u="none" strike="noStrike" baseline="0" dirty="0" err="1">
                <a:latin typeface="CMR10"/>
              </a:rPr>
              <a:t>ce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aju</a:t>
            </a:r>
            <a:r>
              <a:rPr lang="ro-RO" sz="1800" b="0" i="0" u="none" strike="noStrike" baseline="0" dirty="0">
                <a:latin typeface="CMR10"/>
              </a:rPr>
              <a:t>tă</a:t>
            </a:r>
            <a:r>
              <a:rPr lang="en-US" sz="1800" b="0" i="0" u="none" strike="noStrike" baseline="0" dirty="0">
                <a:latin typeface="CMR10"/>
              </a:rPr>
              <a:t> la </a:t>
            </a:r>
            <a:r>
              <a:rPr lang="en-US" sz="1800" b="0" i="0" u="none" strike="noStrike" baseline="0" dirty="0" err="1">
                <a:latin typeface="CMR10"/>
              </a:rPr>
              <a:t>creearea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cereriilor</a:t>
            </a:r>
            <a:r>
              <a:rPr lang="en-US" sz="1800" b="0" i="0" u="none" strike="noStrike" baseline="0" dirty="0">
                <a:latin typeface="CMR10"/>
              </a:rPr>
              <a:t> HTTTP </a:t>
            </a:r>
            <a:r>
              <a:rPr lang="ro-RO" dirty="0">
                <a:latin typeface="CMR10"/>
              </a:rPr>
              <a:t>si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procesarea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acestora</a:t>
            </a:r>
            <a:r>
              <a:rPr lang="en-US" sz="1800" b="0" i="0" u="none" strike="noStrike" baseline="0" dirty="0">
                <a:latin typeface="CMR10"/>
              </a:rPr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F80FF-A456-4400-B1FA-C40526B1FAAF}"/>
              </a:ext>
            </a:extLst>
          </p:cNvPr>
          <p:cNvSpPr txBox="1"/>
          <p:nvPr/>
        </p:nvSpPr>
        <p:spPr>
          <a:xfrm>
            <a:off x="0" y="2206997"/>
            <a:ext cx="617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dirty="0">
                <a:latin typeface="CMR10"/>
              </a:rPr>
              <a:t>    -C</a:t>
            </a:r>
            <a:r>
              <a:rPr lang="it-IT" sz="1800" b="0" i="0" u="none" strike="noStrike" baseline="0" dirty="0">
                <a:latin typeface="CMR10"/>
              </a:rPr>
              <a:t>rearea unei interfe</a:t>
            </a:r>
            <a:r>
              <a:rPr lang="ro-RO" dirty="0">
                <a:latin typeface="CMR10"/>
              </a:rPr>
              <a:t>țe</a:t>
            </a:r>
            <a:r>
              <a:rPr lang="it-IT" sz="1800" b="0" i="0" u="none" strike="noStrike" baseline="0" dirty="0">
                <a:latin typeface="CMR10"/>
              </a:rPr>
              <a:t> care </a:t>
            </a:r>
            <a:endParaRPr lang="ro-RO" sz="1800" b="0" i="0" u="none" strike="noStrike" baseline="0" dirty="0">
              <a:latin typeface="CMR10"/>
            </a:endParaRPr>
          </a:p>
          <a:p>
            <a:pPr algn="l"/>
            <a:r>
              <a:rPr lang="it-IT" sz="1800" b="0" i="0" u="none" strike="noStrike" baseline="0" dirty="0">
                <a:latin typeface="CMR10"/>
              </a:rPr>
              <a:t>con</a:t>
            </a:r>
            <a:r>
              <a:rPr lang="ro-RO" sz="1800" b="0" i="0" u="none" strike="noStrike" baseline="0" dirty="0">
                <a:latin typeface="CMR10"/>
              </a:rPr>
              <a:t>ți</a:t>
            </a:r>
            <a:r>
              <a:rPr lang="it-IT" sz="1800" b="0" i="0" u="none" strike="noStrike" baseline="0" dirty="0">
                <a:latin typeface="CMR10"/>
              </a:rPr>
              <a:t>ne</a:t>
            </a:r>
            <a:r>
              <a:rPr lang="ro-RO" dirty="0">
                <a:latin typeface="CMR10"/>
              </a:rPr>
              <a:t> </a:t>
            </a:r>
            <a:r>
              <a:rPr lang="fr-FR" sz="1800" b="0" i="0" u="none" strike="noStrike" baseline="0" dirty="0" err="1">
                <a:latin typeface="CMR10"/>
              </a:rPr>
              <a:t>metode</a:t>
            </a:r>
            <a:r>
              <a:rPr lang="fr-FR" sz="1800" b="0" i="0" u="none" strike="noStrike" baseline="0" dirty="0">
                <a:latin typeface="CMR10"/>
              </a:rPr>
              <a:t> GET SI POST </a:t>
            </a:r>
            <a:endParaRPr lang="ro-RO" sz="1800" b="0" i="0" u="none" strike="noStrike" baseline="0" dirty="0">
              <a:latin typeface="CMR10"/>
            </a:endParaRPr>
          </a:p>
          <a:p>
            <a:pPr algn="l"/>
            <a:r>
              <a:rPr lang="fr-FR" sz="1800" b="0" i="0" u="none" strike="noStrike" baseline="0" dirty="0" err="1">
                <a:latin typeface="CMR10"/>
              </a:rPr>
              <a:t>pentru</a:t>
            </a:r>
            <a:r>
              <a:rPr lang="fr-FR" sz="1800" b="0" i="0" u="none" strike="noStrike" baseline="0" dirty="0">
                <a:latin typeface="CMR10"/>
              </a:rPr>
              <a:t> </a:t>
            </a:r>
            <a:r>
              <a:rPr lang="fr-FR" sz="1800" b="0" i="0" u="none" strike="noStrike" baseline="0" dirty="0" err="1">
                <a:latin typeface="CMR10"/>
              </a:rPr>
              <a:t>interact</a:t>
            </a:r>
            <a:r>
              <a:rPr lang="fr-FR" sz="800" b="0" i="0" u="none" strike="noStrike" baseline="0" dirty="0" err="1">
                <a:latin typeface="CMR5"/>
              </a:rPr>
              <a:t>,</a:t>
            </a:r>
            <a:r>
              <a:rPr lang="fr-FR" sz="1800" b="0" i="0" u="none" strike="noStrike" baseline="0" dirty="0" err="1">
                <a:latin typeface="CMR10"/>
              </a:rPr>
              <a:t>iunea</a:t>
            </a:r>
            <a:r>
              <a:rPr lang="fr-FR" sz="1800" b="0" i="0" u="none" strike="noStrike" baseline="0" dirty="0">
                <a:latin typeface="CMR10"/>
              </a:rPr>
              <a:t> </a:t>
            </a:r>
            <a:r>
              <a:rPr lang="fr-FR" sz="1800" b="0" i="0" u="none" strike="noStrike" baseline="0" dirty="0" err="1">
                <a:latin typeface="CMR10"/>
              </a:rPr>
              <a:t>cu</a:t>
            </a:r>
            <a:r>
              <a:rPr lang="fr-FR" sz="1800" b="0" i="0" u="none" strike="noStrike" baseline="0" dirty="0">
                <a:latin typeface="CMR10"/>
              </a:rPr>
              <a:t> </a:t>
            </a:r>
            <a:r>
              <a:rPr lang="fr-FR" sz="1800" b="0" i="0" u="none" strike="noStrike" baseline="0" dirty="0" err="1">
                <a:latin typeface="CMR10"/>
              </a:rPr>
              <a:t>serverul</a:t>
            </a:r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E9E0260-8D9B-497F-94CF-E206149ED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4" y="2141637"/>
            <a:ext cx="7200015" cy="4480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B5B35B-A684-4FE1-B35D-2DBB5836294A}"/>
              </a:ext>
            </a:extLst>
          </p:cNvPr>
          <p:cNvSpPr txBox="1"/>
          <p:nvPr/>
        </p:nvSpPr>
        <p:spPr>
          <a:xfrm>
            <a:off x="9104722" y="6437431"/>
            <a:ext cx="6174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ro-RO" dirty="0"/>
              <a:t>6</a:t>
            </a:r>
            <a:r>
              <a:rPr lang="en-US" dirty="0"/>
              <a:t>. </a:t>
            </a:r>
            <a:r>
              <a:rPr lang="ro-RO" dirty="0"/>
              <a:t>ApiRetrofit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9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6AEF90-357B-4EFA-8579-28238D0B3137}"/>
              </a:ext>
            </a:extLst>
          </p:cNvPr>
          <p:cNvSpPr txBox="1"/>
          <p:nvPr/>
        </p:nvSpPr>
        <p:spPr>
          <a:xfrm>
            <a:off x="0" y="1398869"/>
            <a:ext cx="7127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dirty="0">
                <a:latin typeface="CMR10"/>
              </a:rPr>
              <a:t>     S</a:t>
            </a:r>
            <a:r>
              <a:rPr lang="en-US" sz="1800" b="0" i="0" u="none" strike="noStrike" baseline="0" dirty="0" err="1">
                <a:latin typeface="CMR10"/>
              </a:rPr>
              <a:t>erviciu</a:t>
            </a:r>
            <a:r>
              <a:rPr lang="ro-RO" dirty="0">
                <a:latin typeface="CMR10"/>
              </a:rPr>
              <a:t> </a:t>
            </a:r>
            <a:r>
              <a:rPr lang="pt-BR" sz="1800" b="0" i="0" u="none" strike="noStrike" baseline="0" dirty="0">
                <a:latin typeface="CMR10"/>
              </a:rPr>
              <a:t>unde este specificata adresa serverului, c</a:t>
            </a:r>
            <a:r>
              <a:rPr lang="ro-RO" dirty="0">
                <a:latin typeface="CMR10"/>
              </a:rPr>
              <a:t>ât și</a:t>
            </a:r>
            <a:endParaRPr lang="pt-BR" sz="800" b="0" i="0" u="none" strike="noStrike" baseline="0" dirty="0">
              <a:latin typeface="CMR5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 a </a:t>
            </a:r>
            <a:r>
              <a:rPr lang="en-US" sz="1800" b="0" i="0" u="none" strike="noStrike" baseline="0" dirty="0" err="1">
                <a:latin typeface="CMR10"/>
              </a:rPr>
              <a:t>conversiei</a:t>
            </a:r>
            <a:r>
              <a:rPr lang="en-US" sz="1800" b="0" i="0" u="none" strike="noStrike" baseline="0" dirty="0">
                <a:latin typeface="CMR10"/>
              </a:rPr>
              <a:t> de date in JSON</a:t>
            </a:r>
            <a:r>
              <a:rPr lang="ro-RO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sau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pastrea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acestora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ro-RO" dirty="0">
                <a:latin typeface="CMR10"/>
              </a:rPr>
              <a:t>î</a:t>
            </a:r>
            <a:r>
              <a:rPr lang="en-US" sz="1800" b="0" i="0" u="none" strike="noStrike" baseline="0" dirty="0">
                <a:latin typeface="CMR10"/>
              </a:rPr>
              <a:t>n form</a:t>
            </a:r>
            <a:r>
              <a:rPr lang="ro-RO" dirty="0">
                <a:latin typeface="CMR10"/>
              </a:rPr>
              <a:t>ă </a:t>
            </a:r>
            <a:r>
              <a:rPr lang="en-US" sz="1800" b="0" i="0" u="none" strike="noStrike" baseline="0" dirty="0">
                <a:latin typeface="CMR10"/>
              </a:rPr>
              <a:t>scalar</a:t>
            </a:r>
            <a:r>
              <a:rPr lang="ro-RO" sz="1800" b="0" i="0" u="none" strike="noStrike" baseline="0" dirty="0">
                <a:latin typeface="CMR10"/>
              </a:rPr>
              <a:t>ă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R10"/>
              </a:rPr>
              <a:t>int,boolean</a:t>
            </a:r>
            <a:r>
              <a:rPr lang="en-US" sz="1800" b="0" i="0" u="none" strike="noStrike" baseline="0" dirty="0">
                <a:latin typeface="CMR10"/>
              </a:rPr>
              <a:t>, string).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284FF4F-2556-41B5-98C8-5DDCF22B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7" y="2831154"/>
            <a:ext cx="5974080" cy="323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8E58F-D095-47F6-9236-B3423275823A}"/>
              </a:ext>
            </a:extLst>
          </p:cNvPr>
          <p:cNvSpPr txBox="1"/>
          <p:nvPr/>
        </p:nvSpPr>
        <p:spPr>
          <a:xfrm>
            <a:off x="6624169" y="6209277"/>
            <a:ext cx="6174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ro-RO" dirty="0"/>
              <a:t>7</a:t>
            </a:r>
            <a:r>
              <a:rPr lang="en-US" dirty="0"/>
              <a:t>. </a:t>
            </a:r>
            <a:r>
              <a:rPr lang="ro-RO" dirty="0"/>
              <a:t>RetrofitService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8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0EB364-3D3A-4247-A063-D6435B8B1E03}"/>
              </a:ext>
            </a:extLst>
          </p:cNvPr>
          <p:cNvSpPr txBox="1"/>
          <p:nvPr/>
        </p:nvSpPr>
        <p:spPr>
          <a:xfrm>
            <a:off x="128891" y="455766"/>
            <a:ext cx="8927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sz="1800" b="0" i="0" u="none" strike="noStrike" baseline="0" dirty="0">
                <a:latin typeface="CMR10"/>
              </a:rPr>
              <a:t>  A</a:t>
            </a:r>
            <a:r>
              <a:rPr lang="en-US" sz="1800" b="0" i="0" u="none" strike="noStrike" baseline="0" dirty="0" err="1">
                <a:latin typeface="CMR10"/>
              </a:rPr>
              <a:t>pelarea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metodei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dorite</a:t>
            </a:r>
            <a:r>
              <a:rPr lang="en-US" sz="1800" b="0" i="0" u="none" strike="noStrike" baseline="0" dirty="0">
                <a:latin typeface="CMR10"/>
              </a:rPr>
              <a:t> din </a:t>
            </a:r>
            <a:r>
              <a:rPr lang="en-US" sz="1800" b="0" i="0" u="none" strike="noStrike" baseline="0" dirty="0" err="1">
                <a:latin typeface="CMR10"/>
              </a:rPr>
              <a:t>interfa</a:t>
            </a:r>
            <a:r>
              <a:rPr lang="ro-RO" sz="1800" b="0" i="0" u="none" strike="noStrike" baseline="0" dirty="0">
                <a:latin typeface="CMR10"/>
              </a:rPr>
              <a:t>ță și </a:t>
            </a:r>
            <a:r>
              <a:rPr lang="en-US" sz="1800" b="0" i="0" u="none" strike="noStrike" baseline="0" dirty="0" err="1">
                <a:latin typeface="CMR10"/>
              </a:rPr>
              <a:t>verificarea</a:t>
            </a: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 err="1">
                <a:latin typeface="CMR10"/>
              </a:rPr>
              <a:t>raspunsului</a:t>
            </a:r>
            <a:r>
              <a:rPr lang="en-US" sz="1800" b="0" i="0" u="none" strike="noStrike" baseline="0" dirty="0">
                <a:latin typeface="CMR10"/>
              </a:rPr>
              <a:t> de la server. </a:t>
            </a:r>
            <a:r>
              <a:rPr lang="en-US" sz="1800" b="0" i="0" u="none" strike="noStrike" baseline="0" dirty="0" err="1">
                <a:latin typeface="CMR10"/>
              </a:rPr>
              <a:t>Aceasta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fiind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realizat</a:t>
            </a:r>
            <a:r>
              <a:rPr lang="ro-RO" sz="1800" b="0" i="0" u="none" strike="noStrike" baseline="0" dirty="0">
                <a:latin typeface="CMR10"/>
              </a:rPr>
              <a:t>ă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prin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intermediul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unei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corutine</a:t>
            </a:r>
            <a:r>
              <a:rPr lang="en-US" sz="1800" b="0" i="0" u="none" strike="noStrike" baseline="0" dirty="0">
                <a:latin typeface="CMR10"/>
              </a:rPr>
              <a:t>.</a:t>
            </a:r>
          </a:p>
          <a:p>
            <a:pPr algn="l"/>
            <a:r>
              <a:rPr lang="en-US" sz="1800" b="0" i="0" u="none" strike="noStrike" baseline="0" dirty="0" err="1">
                <a:latin typeface="CMR10"/>
              </a:rPr>
              <a:t>Corutinele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fiind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folosite</a:t>
            </a:r>
            <a:r>
              <a:rPr lang="en-US" sz="1800" b="0" i="0" u="none" strike="noStrike" baseline="0" dirty="0">
                <a:latin typeface="CMR10"/>
              </a:rPr>
              <a:t> in Kotlin </a:t>
            </a:r>
            <a:r>
              <a:rPr lang="en-US" sz="1800" b="0" i="0" u="none" strike="noStrike" baseline="0" dirty="0" err="1">
                <a:latin typeface="CMR10"/>
              </a:rPr>
              <a:t>pentru</a:t>
            </a:r>
            <a:r>
              <a:rPr lang="en-US" sz="1800" b="0" i="0" u="none" strike="noStrike" baseline="0" dirty="0">
                <a:latin typeface="CMR10"/>
              </a:rPr>
              <a:t> a </a:t>
            </a:r>
            <a:r>
              <a:rPr lang="en-US" sz="1800" b="0" i="0" u="none" strike="noStrike" baseline="0" dirty="0" err="1">
                <a:latin typeface="CMR10"/>
              </a:rPr>
              <a:t>asigura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programarea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asyncron</a:t>
            </a:r>
            <a:r>
              <a:rPr lang="ro-RO" dirty="0">
                <a:latin typeface="CMR10"/>
              </a:rPr>
              <a:t>ă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ro-RO" sz="1800" b="0" i="0" u="none" strike="noStrike" baseline="0" dirty="0">
                <a:latin typeface="CMR10"/>
              </a:rPr>
              <a:t>și paralelă.</a:t>
            </a:r>
            <a:endParaRPr lang="en-US" sz="800" b="0" i="0" u="none" strike="noStrike" baseline="0" dirty="0">
              <a:latin typeface="CMR5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22AF42D-EBFD-477C-89FB-3C0EE0E16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7" y="1527602"/>
            <a:ext cx="7845114" cy="51937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C5FFA3-2EB1-4935-AD33-F6FC6040D9DF}"/>
              </a:ext>
            </a:extLst>
          </p:cNvPr>
          <p:cNvSpPr txBox="1"/>
          <p:nvPr/>
        </p:nvSpPr>
        <p:spPr>
          <a:xfrm>
            <a:off x="8420494" y="635199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ro-RO" dirty="0"/>
              <a:t>8</a:t>
            </a:r>
            <a:r>
              <a:rPr lang="en-US" dirty="0"/>
              <a:t>. </a:t>
            </a:r>
            <a:r>
              <a:rPr lang="ro-RO" dirty="0"/>
              <a:t>Folosire Retrofit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1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30B2B9-82DF-4524-9FC6-1784D80C3CE7}"/>
              </a:ext>
            </a:extLst>
          </p:cNvPr>
          <p:cNvSpPr txBox="1"/>
          <p:nvPr/>
        </p:nvSpPr>
        <p:spPr>
          <a:xfrm>
            <a:off x="-235670" y="631596"/>
            <a:ext cx="77841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2.1.3 </a:t>
            </a:r>
            <a:r>
              <a:rPr lang="en-US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Salvarea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imaginilor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1B8EB-8115-46C9-B420-3B602A4449B0}"/>
              </a:ext>
            </a:extLst>
          </p:cNvPr>
          <p:cNvSpPr txBox="1"/>
          <p:nvPr/>
        </p:nvSpPr>
        <p:spPr>
          <a:xfrm>
            <a:off x="212103" y="1451976"/>
            <a:ext cx="6212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sz="1800" b="0" i="0" u="none" strike="noStrike" baseline="0" dirty="0">
                <a:latin typeface="CMR10"/>
              </a:rPr>
              <a:t>  -</a:t>
            </a:r>
            <a:r>
              <a:rPr lang="en-US" sz="1800" b="0" i="0" u="none" strike="noStrike" baseline="0" dirty="0" err="1">
                <a:latin typeface="CMR10"/>
              </a:rPr>
              <a:t>Imaginile</a:t>
            </a:r>
            <a:r>
              <a:rPr lang="en-US" sz="1800" b="0" i="0" u="none" strike="noStrike" baseline="0" dirty="0">
                <a:latin typeface="CMR10"/>
              </a:rPr>
              <a:t> sunt </a:t>
            </a:r>
            <a:r>
              <a:rPr lang="en-US" sz="1800" b="0" i="0" u="none" strike="noStrike" baseline="0" dirty="0" err="1">
                <a:latin typeface="CMR10"/>
              </a:rPr>
              <a:t>salvate</a:t>
            </a:r>
            <a:r>
              <a:rPr lang="en-US" sz="1800" b="0" i="0" u="none" strike="noStrike" baseline="0" dirty="0">
                <a:latin typeface="CMR10"/>
              </a:rPr>
              <a:t> in </a:t>
            </a:r>
            <a:r>
              <a:rPr lang="en-US" sz="1800" b="0" i="0" u="none" strike="noStrike" baseline="0" dirty="0" err="1">
                <a:latin typeface="CMR10"/>
              </a:rPr>
              <a:t>baza</a:t>
            </a:r>
            <a:r>
              <a:rPr lang="en-US" sz="1800" b="0" i="0" u="none" strike="noStrike" baseline="0" dirty="0">
                <a:latin typeface="CMR10"/>
              </a:rPr>
              <a:t> de date in forma de vector </a:t>
            </a:r>
            <a:r>
              <a:rPr lang="en-US" sz="1800" b="0" i="0" u="none" strike="noStrike" baseline="0" dirty="0" err="1">
                <a:latin typeface="CMR10"/>
              </a:rPr>
              <a:t>binar</a:t>
            </a:r>
            <a:r>
              <a:rPr lang="ro-RO" sz="1800" b="0" i="0" u="none" strike="noStrike" baseline="0" dirty="0">
                <a:latin typeface="CMR10"/>
              </a:rPr>
              <a:t>.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ro-RO" sz="1800" b="0" i="0" u="none" strike="noStrike" baseline="0" dirty="0">
                <a:latin typeface="CMR10"/>
              </a:rPr>
              <a:t>   -</a:t>
            </a:r>
            <a:r>
              <a:rPr lang="en-US" sz="1800" b="0" i="0" u="none" strike="noStrike" baseline="0" dirty="0" err="1">
                <a:latin typeface="CMR10"/>
              </a:rPr>
              <a:t>Conversia</a:t>
            </a:r>
            <a:r>
              <a:rPr lang="ro-RO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acestora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fiind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realizat</a:t>
            </a:r>
            <a:r>
              <a:rPr lang="ro-RO" dirty="0">
                <a:latin typeface="CMR10"/>
              </a:rPr>
              <a:t>ă</a:t>
            </a:r>
            <a:r>
              <a:rPr lang="en-US" sz="1800" b="0" i="0" u="none" strike="noStrike" baseline="0" dirty="0">
                <a:latin typeface="CMR10"/>
              </a:rPr>
              <a:t> cu </a:t>
            </a:r>
            <a:r>
              <a:rPr lang="en-US" sz="1800" b="0" i="0" u="none" strike="noStrike" baseline="0" dirty="0" err="1">
                <a:latin typeface="CMR10"/>
              </a:rPr>
              <a:t>ajutorul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unei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clase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utilitar</a:t>
            </a:r>
            <a:r>
              <a:rPr lang="ro-RO" dirty="0">
                <a:latin typeface="CMR10"/>
              </a:rPr>
              <a:t>ă.</a:t>
            </a: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1383AEA-3C6B-4A0E-A039-2F2FBA3E8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42" y="2536054"/>
            <a:ext cx="6789420" cy="3398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4E5853-64B5-43CE-86C6-8C13844E98B1}"/>
              </a:ext>
            </a:extLst>
          </p:cNvPr>
          <p:cNvSpPr txBox="1"/>
          <p:nvPr/>
        </p:nvSpPr>
        <p:spPr>
          <a:xfrm>
            <a:off x="7891462" y="63142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ro-RO" dirty="0"/>
              <a:t>9</a:t>
            </a:r>
            <a:r>
              <a:rPr lang="en-US" dirty="0"/>
              <a:t>. </a:t>
            </a:r>
            <a:r>
              <a:rPr lang="ro-RO" dirty="0"/>
              <a:t>Conversie imagini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5CF613-BF44-4D4D-9A9D-7A094274084D}"/>
              </a:ext>
            </a:extLst>
          </p:cNvPr>
          <p:cNvSpPr txBox="1"/>
          <p:nvPr/>
        </p:nvSpPr>
        <p:spPr>
          <a:xfrm>
            <a:off x="360576" y="588332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Criptarea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3C544-83D5-440B-99E1-BBCC162DF718}"/>
              </a:ext>
            </a:extLst>
          </p:cNvPr>
          <p:cNvSpPr txBox="1"/>
          <p:nvPr/>
        </p:nvSpPr>
        <p:spPr>
          <a:xfrm>
            <a:off x="207390" y="1385741"/>
            <a:ext cx="86891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sz="1800" b="0" i="0" u="none" strike="noStrike" baseline="0" dirty="0">
                <a:latin typeface="CMR10"/>
              </a:rPr>
              <a:t>   </a:t>
            </a:r>
            <a:r>
              <a:rPr lang="it-IT" sz="1800" b="0" i="0" u="none" strike="noStrike" baseline="0" dirty="0">
                <a:latin typeface="CMR10"/>
              </a:rPr>
              <a:t>Serverul genereaz</a:t>
            </a:r>
            <a:r>
              <a:rPr lang="ro-RO" sz="1800" b="0" i="0" u="none" strike="noStrike" baseline="0" dirty="0">
                <a:latin typeface="CMR10"/>
              </a:rPr>
              <a:t>ă </a:t>
            </a:r>
            <a:r>
              <a:rPr lang="it-IT" sz="1800" b="0" i="0" u="none" strike="noStrike" baseline="0" dirty="0">
                <a:latin typeface="CMR10"/>
              </a:rPr>
              <a:t>la fiecare pornire o pereche de chei</a:t>
            </a:r>
            <a:r>
              <a:rPr lang="en-US" dirty="0">
                <a:latin typeface="CMR10"/>
              </a:rPr>
              <a:t>:</a:t>
            </a:r>
            <a:r>
              <a:rPr lang="it-IT" sz="1800" b="0" i="0" u="none" strike="noStrike" baseline="0" dirty="0">
                <a:latin typeface="CMR10"/>
              </a:rPr>
              <a:t> cheia privata s</a:t>
            </a:r>
            <a:r>
              <a:rPr lang="en-US" sz="1800" b="0" i="0" u="none" strike="noStrike" baseline="0" dirty="0" err="1">
                <a:latin typeface="CMR10"/>
              </a:rPr>
              <a:t>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cheia</a:t>
            </a:r>
            <a:r>
              <a:rPr lang="en-US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publica cu </a:t>
            </a:r>
            <a:r>
              <a:rPr lang="en-US" sz="1800" b="0" i="0" u="none" strike="noStrike" baseline="0" dirty="0" err="1">
                <a:latin typeface="CMR10"/>
              </a:rPr>
              <a:t>ajutorul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algoritmului</a:t>
            </a:r>
            <a:r>
              <a:rPr lang="en-US" sz="1800" b="0" i="0" u="none" strike="noStrike" baseline="0" dirty="0">
                <a:latin typeface="CMR10"/>
              </a:rPr>
              <a:t> RSA. La </a:t>
            </a:r>
            <a:r>
              <a:rPr lang="en-US" sz="1800" b="0" i="0" u="none" strike="noStrike" baseline="0" dirty="0" err="1">
                <a:latin typeface="CMR10"/>
              </a:rPr>
              <a:t>pornirea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aplicatiei</a:t>
            </a:r>
            <a:r>
              <a:rPr lang="en-US" sz="1800" b="0" i="0" u="none" strike="noStrike" baseline="0" dirty="0">
                <a:latin typeface="CMR10"/>
              </a:rPr>
              <a:t>, </a:t>
            </a:r>
            <a:r>
              <a:rPr lang="en-US" sz="1800" b="0" i="0" u="none" strike="noStrike" baseline="0" dirty="0" err="1">
                <a:latin typeface="CMR10"/>
              </a:rPr>
              <a:t>aceasta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primeste</a:t>
            </a:r>
            <a:r>
              <a:rPr lang="en-US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cheia</a:t>
            </a:r>
            <a:r>
              <a:rPr lang="en-US" sz="1800" b="0" i="0" u="none" strike="noStrike" baseline="0" dirty="0">
                <a:latin typeface="CMR10"/>
              </a:rPr>
              <a:t> publica de la server </a:t>
            </a:r>
            <a:r>
              <a:rPr lang="en-US" sz="1800" b="0" i="0" u="none" strike="noStrike" baseline="0" dirty="0" err="1">
                <a:latin typeface="CMR10"/>
              </a:rPr>
              <a:t>si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genereaza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cheia</a:t>
            </a:r>
            <a:r>
              <a:rPr lang="en-US" sz="1800" b="0" i="0" u="none" strike="noStrike" baseline="0" dirty="0">
                <a:latin typeface="CMR10"/>
              </a:rPr>
              <a:t> de </a:t>
            </a:r>
            <a:r>
              <a:rPr lang="en-US" sz="1800" b="0" i="0" u="none" strike="noStrike" baseline="0" dirty="0" err="1">
                <a:latin typeface="CMR10"/>
              </a:rPr>
              <a:t>sesiune</a:t>
            </a:r>
            <a:r>
              <a:rPr lang="en-US" sz="1800" b="0" i="0" u="none" strike="noStrike" baseline="0" dirty="0">
                <a:latin typeface="CMR10"/>
              </a:rPr>
              <a:t>( </a:t>
            </a:r>
            <a:r>
              <a:rPr lang="en-US" sz="1800" b="0" i="0" u="none" strike="noStrike" baseline="0" dirty="0" err="1">
                <a:latin typeface="CMR10"/>
              </a:rPr>
              <a:t>generata</a:t>
            </a:r>
            <a:r>
              <a:rPr lang="en-US" sz="1800" b="0" i="0" u="none" strike="noStrike" baseline="0" dirty="0">
                <a:latin typeface="CMR10"/>
              </a:rPr>
              <a:t> cu </a:t>
            </a:r>
            <a:r>
              <a:rPr lang="en-US" sz="1800" b="0" i="0" u="none" strike="noStrike" baseline="0" dirty="0" err="1">
                <a:latin typeface="CMR10"/>
              </a:rPr>
              <a:t>algoritmul</a:t>
            </a:r>
            <a:r>
              <a:rPr lang="en-US" sz="1800" b="0" i="0" u="none" strike="noStrike" baseline="0" dirty="0">
                <a:latin typeface="CMR10"/>
              </a:rPr>
              <a:t> DES) care </a:t>
            </a:r>
            <a:r>
              <a:rPr lang="en-US" sz="1800" b="0" i="0" u="none" strike="noStrike" baseline="0" dirty="0" err="1">
                <a:latin typeface="CMR10"/>
              </a:rPr>
              <a:t>mai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apoi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este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criptata</a:t>
            </a:r>
            <a:r>
              <a:rPr lang="en-US" sz="1800" b="0" i="0" u="none" strike="noStrike" baseline="0" dirty="0">
                <a:latin typeface="CMR10"/>
              </a:rPr>
              <a:t> cu </a:t>
            </a:r>
            <a:r>
              <a:rPr lang="en-US" sz="1800" b="0" i="0" u="none" strike="noStrike" baseline="0" dirty="0" err="1">
                <a:latin typeface="CMR10"/>
              </a:rPr>
              <a:t>cheia</a:t>
            </a:r>
            <a:r>
              <a:rPr lang="en-US" sz="1800" b="0" i="0" u="none" strike="noStrike" baseline="0" dirty="0">
                <a:latin typeface="CMR10"/>
              </a:rPr>
              <a:t> publica s</a:t>
            </a:r>
            <a:r>
              <a:rPr lang="pt-BR" sz="1800" b="0" i="0" u="none" strike="noStrike" baseline="0" dirty="0">
                <a:latin typeface="CMR10"/>
              </a:rPr>
              <a:t>i este transmisa serverului, </a:t>
            </a:r>
            <a:r>
              <a:rPr lang="en-US" sz="1800" b="0" i="0" u="none" strike="noStrike" baseline="0" dirty="0">
                <a:latin typeface="CMR10"/>
              </a:rPr>
              <a:t>care o </a:t>
            </a:r>
            <a:r>
              <a:rPr lang="en-US" sz="1800" b="0" i="0" u="none" strike="noStrike" baseline="0" dirty="0" err="1">
                <a:latin typeface="CMR10"/>
              </a:rPr>
              <a:t>decripteaza</a:t>
            </a:r>
            <a:r>
              <a:rPr lang="en-US" sz="1800" b="0" i="0" u="none" strike="noStrike" baseline="0" dirty="0">
                <a:latin typeface="CMR10"/>
              </a:rPr>
              <a:t> cu </a:t>
            </a:r>
            <a:r>
              <a:rPr lang="en-US" sz="1800" b="0" i="0" u="none" strike="noStrike" baseline="0" dirty="0" err="1">
                <a:latin typeface="CMR10"/>
              </a:rPr>
              <a:t>cheia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privata</a:t>
            </a:r>
            <a:r>
              <a:rPr lang="en-US" sz="1800" b="0" i="0" u="none" strike="noStrike" baseline="0" dirty="0">
                <a:latin typeface="CMR10"/>
              </a:rPr>
              <a:t>. </a:t>
            </a:r>
            <a:r>
              <a:rPr lang="pt-BR" sz="1800" b="0" i="0" u="none" strike="noStrike" baseline="0" dirty="0">
                <a:latin typeface="CMR10"/>
              </a:rPr>
              <a:t>Folosindu-se de aceasta cheie realizandu-se </a:t>
            </a:r>
            <a:r>
              <a:rPr lang="fr-FR" sz="1800" b="0" i="0" u="none" strike="noStrike" baseline="0" dirty="0" err="1">
                <a:latin typeface="CMR10"/>
              </a:rPr>
              <a:t>transferul</a:t>
            </a:r>
            <a:r>
              <a:rPr lang="fr-FR" sz="1800" b="0" i="0" u="none" strike="noStrike" baseline="0" dirty="0">
                <a:latin typeface="CMR10"/>
              </a:rPr>
              <a:t> de date </a:t>
            </a:r>
            <a:r>
              <a:rPr lang="fr-FR" sz="1800" b="0" i="0" u="none" strike="noStrike" baseline="0" dirty="0" err="1">
                <a:latin typeface="CMR10"/>
              </a:rPr>
              <a:t>dintre</a:t>
            </a:r>
            <a:r>
              <a:rPr lang="fr-FR" sz="1800" b="0" i="0" u="none" strike="noStrike" baseline="0" dirty="0">
                <a:latin typeface="CMR10"/>
              </a:rPr>
              <a:t> client si server.</a:t>
            </a: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E633BA3-39D1-4DED-8F4E-D3C3D8AE6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8" y="3395951"/>
            <a:ext cx="8973627" cy="2813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CFD874-64E8-4B0D-92ED-A4B347CC51A5}"/>
              </a:ext>
            </a:extLst>
          </p:cNvPr>
          <p:cNvSpPr txBox="1"/>
          <p:nvPr/>
        </p:nvSpPr>
        <p:spPr>
          <a:xfrm>
            <a:off x="6977062" y="637338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10. </a:t>
            </a:r>
            <a:r>
              <a:rPr lang="en-US" dirty="0" err="1"/>
              <a:t>Comunicare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criptarii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4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7B8CE8-D3E4-43CB-B125-E0B243B41E25}"/>
              </a:ext>
            </a:extLst>
          </p:cNvPr>
          <p:cNvSpPr txBox="1"/>
          <p:nvPr/>
        </p:nvSpPr>
        <p:spPr>
          <a:xfrm>
            <a:off x="294588" y="529415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BindingFragment</a:t>
            </a:r>
            <a:endParaRPr lang="ro-RO" sz="3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9825D-4332-4859-A0FA-F5AE7DE1DC46}"/>
              </a:ext>
            </a:extLst>
          </p:cNvPr>
          <p:cNvSpPr txBox="1"/>
          <p:nvPr/>
        </p:nvSpPr>
        <p:spPr>
          <a:xfrm>
            <a:off x="294588" y="1316378"/>
            <a:ext cx="8010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Legarea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fragmentelor</a:t>
            </a:r>
            <a:r>
              <a:rPr lang="en-US" sz="1800" b="0" i="0" u="none" strike="noStrike" baseline="0" dirty="0">
                <a:latin typeface="CMR10"/>
              </a:rPr>
              <a:t> cu binding </a:t>
            </a:r>
            <a:r>
              <a:rPr lang="en-US" sz="1800" b="0" i="0" u="none" strike="noStrike" baseline="0" dirty="0" err="1">
                <a:latin typeface="CMR10"/>
              </a:rPr>
              <a:t>permite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accesarea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widgeturilor</a:t>
            </a:r>
            <a:r>
              <a:rPr lang="en-US" sz="1800" b="0" i="0" u="none" strike="noStrike" baseline="0" dirty="0">
                <a:latin typeface="CMR10"/>
              </a:rPr>
              <a:t> din </a:t>
            </a:r>
            <a:r>
              <a:rPr lang="en-US" sz="1800" b="0" i="0" u="none" strike="noStrike" baseline="0" dirty="0" err="1">
                <a:latin typeface="CMR10"/>
              </a:rPr>
              <a:t>fragemente</a:t>
            </a: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 err="1">
                <a:latin typeface="CMR10"/>
              </a:rPr>
              <a:t>pentru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extragerea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informat</a:t>
            </a:r>
            <a:r>
              <a:rPr lang="en-US" sz="800" b="0" i="0" u="none" strike="noStrike" baseline="0" dirty="0">
                <a:latin typeface="CMR5"/>
              </a:rPr>
              <a:t>, </a:t>
            </a:r>
            <a:r>
              <a:rPr lang="en-US" sz="1800" b="0" i="0" u="none" strike="noStrike" baseline="0" dirty="0" err="1">
                <a:latin typeface="CMR10"/>
              </a:rPr>
              <a:t>iilor</a:t>
            </a:r>
            <a:r>
              <a:rPr lang="en-US" sz="1800" b="0" i="0" u="none" strike="noStrike" baseline="0" dirty="0">
                <a:latin typeface="CMR10"/>
              </a:rPr>
              <a:t> care </a:t>
            </a:r>
            <a:r>
              <a:rPr lang="en-US" sz="1800" b="0" i="0" u="none" strike="noStrike" baseline="0" dirty="0" err="1">
                <a:latin typeface="CMR10"/>
              </a:rPr>
              <a:t>mai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apoi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urmeaza</a:t>
            </a:r>
            <a:r>
              <a:rPr lang="en-US" sz="1800" b="0" i="0" u="none" strike="noStrike" baseline="0" dirty="0">
                <a:latin typeface="CMR10"/>
              </a:rPr>
              <a:t> a fi </a:t>
            </a:r>
            <a:r>
              <a:rPr lang="en-US" sz="1800" b="0" i="0" u="none" strike="noStrike" baseline="0" dirty="0" err="1">
                <a:latin typeface="CMR10"/>
              </a:rPr>
              <a:t>transmise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catre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baza</a:t>
            </a: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de date.</a:t>
            </a: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18AFCA0-A33E-4E42-8362-34C4803AA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55" y="2092672"/>
            <a:ext cx="7292340" cy="4312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602345-6309-4EDD-9D58-3BAD0D76480E}"/>
              </a:ext>
            </a:extLst>
          </p:cNvPr>
          <p:cNvSpPr txBox="1"/>
          <p:nvPr/>
        </p:nvSpPr>
        <p:spPr>
          <a:xfrm>
            <a:off x="8551338" y="640559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11. Binding</a:t>
            </a:r>
          </a:p>
        </p:txBody>
      </p:sp>
    </p:spTree>
    <p:extLst>
      <p:ext uri="{BB962C8B-B14F-4D97-AF65-F5344CB8AC3E}">
        <p14:creationId xmlns:p14="http://schemas.microsoft.com/office/powerpoint/2010/main" val="316151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22027F-2C69-4052-8718-114405470B6A}"/>
              </a:ext>
            </a:extLst>
          </p:cNvPr>
          <p:cNvSpPr txBox="1"/>
          <p:nvPr/>
        </p:nvSpPr>
        <p:spPr>
          <a:xfrm>
            <a:off x="379430" y="56947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200" dirty="0">
                <a:latin typeface="CMBX10"/>
                <a:cs typeface="Times New Roman" panose="02020603050405020304" pitchFamily="18" charset="0"/>
              </a:rPr>
              <a:t>6. </a:t>
            </a:r>
            <a:r>
              <a:rPr lang="en-US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Functionalitate</a:t>
            </a:r>
            <a:endParaRPr lang="ro-RO" sz="3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9780DF7E-ADA5-4672-BF15-92542FFE5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15" y="1735562"/>
            <a:ext cx="7951513" cy="41844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86243F-E603-45F2-BAC3-928F2609843D}"/>
              </a:ext>
            </a:extLst>
          </p:cNvPr>
          <p:cNvSpPr txBox="1"/>
          <p:nvPr/>
        </p:nvSpPr>
        <p:spPr>
          <a:xfrm>
            <a:off x="6097572" y="610385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13. </a:t>
            </a:r>
            <a:r>
              <a:rPr lang="en-US" dirty="0" err="1"/>
              <a:t>Functionalitate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1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7B6ABF-EBC6-40F9-B898-D0F1E8608437}"/>
              </a:ext>
            </a:extLst>
          </p:cNvPr>
          <p:cNvSpPr txBox="1"/>
          <p:nvPr/>
        </p:nvSpPr>
        <p:spPr>
          <a:xfrm>
            <a:off x="486383" y="573932"/>
            <a:ext cx="568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7. </a:t>
            </a:r>
            <a:r>
              <a:rPr lang="en-US" sz="3600" dirty="0" err="1"/>
              <a:t>Bibliografie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0ECBF-F822-462D-97F9-AF56BF0712AF}"/>
              </a:ext>
            </a:extLst>
          </p:cNvPr>
          <p:cNvSpPr txBox="1"/>
          <p:nvPr/>
        </p:nvSpPr>
        <p:spPr>
          <a:xfrm>
            <a:off x="791851" y="1743959"/>
            <a:ext cx="11302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sz="1800" b="0" i="0" u="none" strike="noStrike" baseline="0" dirty="0">
                <a:latin typeface="CMBX12"/>
              </a:rPr>
              <a:t>Android for Absolute Beginners - Getting Started with Mobile Apps Development Using the Android Java SDK by Grant Allen</a:t>
            </a:r>
          </a:p>
          <a:p>
            <a:pPr algn="l"/>
            <a:r>
              <a:rPr lang="en-US" sz="1800" b="0" i="0" u="none" strike="noStrike" baseline="0" dirty="0">
                <a:latin typeface="CMBX12"/>
              </a:rPr>
              <a:t>2.   Learn Kotlin for Android Development The Next Generation Language for Modern Android Apps Programming</a:t>
            </a:r>
          </a:p>
          <a:p>
            <a:pPr algn="l"/>
            <a:r>
              <a:rPr lang="en-US" sz="1800" b="0" i="0" u="none" strike="noStrike" baseline="0" dirty="0">
                <a:latin typeface="CMBX12"/>
              </a:rPr>
              <a:t>by Peter </a:t>
            </a:r>
            <a:r>
              <a:rPr lang="en-US" sz="1800" b="0" i="0" u="none" strike="noStrike" baseline="0" dirty="0" err="1">
                <a:latin typeface="CMBX12"/>
              </a:rPr>
              <a:t>Spath</a:t>
            </a:r>
            <a:endParaRPr lang="en-US" sz="1800" b="0" i="0" u="none" strike="noStrike" baseline="0" dirty="0">
              <a:latin typeface="CMBX12"/>
            </a:endParaRPr>
          </a:p>
          <a:p>
            <a:pPr algn="l"/>
            <a:endParaRPr lang="en-US" sz="1800" b="0" i="0" u="none" strike="noStrike" baseline="0" dirty="0">
              <a:latin typeface="CMBX12"/>
            </a:endParaRPr>
          </a:p>
          <a:p>
            <a:pPr algn="l"/>
            <a:r>
              <a:rPr lang="en-US" dirty="0">
                <a:latin typeface="CMBX12"/>
              </a:rPr>
              <a:t>3. </a:t>
            </a:r>
            <a:r>
              <a:rPr lang="en-US" sz="1800" b="0" i="0" u="none" strike="noStrike" baseline="0" dirty="0">
                <a:latin typeface="CMBX12"/>
                <a:hlinkClick r:id="rId2"/>
              </a:rPr>
              <a:t>https://docs.spring.io/spring-framework/docs/current/reference/html/</a:t>
            </a:r>
            <a:endParaRPr lang="en-US" dirty="0">
              <a:latin typeface="CMBX12"/>
            </a:endParaRPr>
          </a:p>
          <a:p>
            <a:pPr algn="l"/>
            <a:endParaRPr lang="en-US" sz="1800" b="0" i="0" u="none" strike="noStrike" baseline="0" dirty="0">
              <a:latin typeface="CMBX12"/>
            </a:endParaRPr>
          </a:p>
          <a:p>
            <a:pPr algn="l"/>
            <a:r>
              <a:rPr lang="en-US" dirty="0">
                <a:latin typeface="CMBX12"/>
              </a:rPr>
              <a:t>4. </a:t>
            </a:r>
            <a:r>
              <a:rPr lang="en-US" sz="1800" b="0" i="0" u="none" strike="noStrike" baseline="0" dirty="0">
                <a:latin typeface="CMBX12"/>
              </a:rPr>
              <a:t>https://square.github.io/retrofit/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5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FB59AB-1D97-4817-9EA6-794CE3B020B1}"/>
              </a:ext>
            </a:extLst>
          </p:cNvPr>
          <p:cNvSpPr txBox="1"/>
          <p:nvPr/>
        </p:nvSpPr>
        <p:spPr>
          <a:xfrm>
            <a:off x="1300899" y="1004457"/>
            <a:ext cx="4892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DEC77-911B-422B-9D6C-00E97BAC9A2A}"/>
              </a:ext>
            </a:extLst>
          </p:cNvPr>
          <p:cNvSpPr txBox="1"/>
          <p:nvPr/>
        </p:nvSpPr>
        <p:spPr>
          <a:xfrm>
            <a:off x="1300899" y="2228591"/>
            <a:ext cx="906878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 Folosite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2.1.1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 , H2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ro-RO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2.1.3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Salvarea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imaginilor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Criptarea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BindingFragment</a:t>
            </a:r>
            <a:endParaRPr lang="ro-RO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>
                <a:latin typeface="CMBX10"/>
                <a:cs typeface="Times New Roman" panose="02020603050405020304" pitchFamily="18" charset="0"/>
              </a:rPr>
              <a:t>5.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de bloc a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endParaRPr lang="ro-RO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>
                <a:latin typeface="CMBX10"/>
                <a:cs typeface="Times New Roman" panose="02020603050405020304" pitchFamily="18" charset="0"/>
              </a:rPr>
              <a:t>6.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Functionalitate</a:t>
            </a:r>
            <a:endParaRPr lang="ro-RO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>
                <a:latin typeface="CMBX10"/>
                <a:cs typeface="Times New Roman" panose="02020603050405020304" pitchFamily="18" charset="0"/>
              </a:rPr>
              <a:t>7.</a:t>
            </a:r>
            <a:r>
              <a:rPr lang="ro-RO" dirty="0">
                <a:latin typeface="CMBX1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CMBX10"/>
              </a:rPr>
              <a:t>Bibleografie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38551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94022-F618-4018-AC60-222AF02DEA4D}"/>
              </a:ext>
            </a:extLst>
          </p:cNvPr>
          <p:cNvSpPr txBox="1"/>
          <p:nvPr/>
        </p:nvSpPr>
        <p:spPr>
          <a:xfrm>
            <a:off x="744718" y="2062664"/>
            <a:ext cx="10259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 sz="2400" b="0" i="0" u="none" strike="noStrike" baseline="0" dirty="0">
                <a:latin typeface="CMR10"/>
              </a:rPr>
              <a:t>      </a:t>
            </a:r>
            <a:r>
              <a:rPr lang="en-US" sz="2400" b="0" i="0" u="none" strike="noStrike" baseline="0" dirty="0" err="1">
                <a:latin typeface="CMR10"/>
              </a:rPr>
              <a:t>Proiectul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este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alc</a:t>
            </a:r>
            <a:r>
              <a:rPr lang="ro-RO" sz="2400" b="0" i="0" u="none" strike="noStrike" baseline="0" dirty="0">
                <a:latin typeface="CMR10"/>
              </a:rPr>
              <a:t>ă</a:t>
            </a:r>
            <a:r>
              <a:rPr lang="en-US" sz="2400" b="0" i="0" u="none" strike="noStrike" baseline="0" dirty="0" err="1">
                <a:latin typeface="CMR10"/>
              </a:rPr>
              <a:t>tuit</a:t>
            </a:r>
            <a:r>
              <a:rPr lang="en-US" sz="2400" b="0" i="0" u="none" strike="noStrike" baseline="0" dirty="0">
                <a:latin typeface="CMR10"/>
              </a:rPr>
              <a:t> din 2 par</a:t>
            </a:r>
            <a:r>
              <a:rPr lang="ro-RO" sz="2400" dirty="0">
                <a:latin typeface="CMR5"/>
              </a:rPr>
              <a:t>ț</a:t>
            </a:r>
            <a:r>
              <a:rPr lang="en-US" sz="2400" b="0" i="0" u="none" strike="noStrike" baseline="0" dirty="0">
                <a:latin typeface="CMR10"/>
              </a:rPr>
              <a:t>i:</a:t>
            </a:r>
            <a:endParaRPr lang="ro-RO" sz="2400" b="0" i="0" u="none" strike="noStrike" baseline="0" dirty="0">
              <a:latin typeface="CMR10"/>
            </a:endParaRPr>
          </a:p>
          <a:p>
            <a:pPr algn="l"/>
            <a:r>
              <a:rPr lang="ro-RO" sz="2400" dirty="0">
                <a:latin typeface="CMR10"/>
              </a:rPr>
              <a:t> -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partea</a:t>
            </a:r>
            <a:r>
              <a:rPr lang="en-US" sz="2400" b="0" i="0" u="none" strike="noStrike" baseline="0" dirty="0">
                <a:latin typeface="CMR10"/>
              </a:rPr>
              <a:t> de client </a:t>
            </a:r>
            <a:r>
              <a:rPr lang="en-US" sz="2400" b="0" i="0" u="none" strike="noStrike" baseline="0" dirty="0" err="1">
                <a:latin typeface="CMR10"/>
              </a:rPr>
              <a:t>fiind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constituit</a:t>
            </a:r>
            <a:r>
              <a:rPr lang="ro-RO" sz="2400" b="0" i="0" u="none" strike="noStrike" baseline="0" dirty="0">
                <a:latin typeface="CMR10"/>
              </a:rPr>
              <a:t>ă</a:t>
            </a:r>
            <a:r>
              <a:rPr lang="en-US" sz="2400" b="0" i="0" u="none" strike="noStrike" baseline="0" dirty="0">
                <a:latin typeface="CMR10"/>
              </a:rPr>
              <a:t> din </a:t>
            </a:r>
            <a:r>
              <a:rPr lang="en-US" sz="2400" b="0" i="0" u="none" strike="noStrike" baseline="0" dirty="0" err="1">
                <a:latin typeface="CMR10"/>
              </a:rPr>
              <a:t>aplicat</a:t>
            </a:r>
            <a:r>
              <a:rPr lang="ro-RO" sz="2400" b="0" i="0" u="none" strike="noStrike" baseline="0" dirty="0">
                <a:latin typeface="CMR5"/>
              </a:rPr>
              <a:t>ț</a:t>
            </a:r>
            <a:r>
              <a:rPr lang="en-US" sz="2400" b="0" i="0" u="none" strike="noStrike" baseline="0" dirty="0" err="1">
                <a:latin typeface="CMR10"/>
              </a:rPr>
              <a:t>ia</a:t>
            </a:r>
            <a:r>
              <a:rPr lang="ro-RO" sz="2400" dirty="0">
                <a:latin typeface="CMR10"/>
              </a:rPr>
              <a:t> </a:t>
            </a:r>
            <a:r>
              <a:rPr lang="en-US" sz="2400" b="0" i="0" u="none" strike="noStrike" baseline="0" dirty="0">
                <a:latin typeface="CMR10"/>
              </a:rPr>
              <a:t>Android </a:t>
            </a:r>
            <a:r>
              <a:rPr lang="en-US" sz="2400" b="0" i="0" u="none" strike="noStrike" baseline="0" dirty="0" err="1">
                <a:latin typeface="CMR10"/>
              </a:rPr>
              <a:t>dezvolta</a:t>
            </a:r>
            <a:r>
              <a:rPr lang="ro-RO" sz="2400" b="0" i="0" u="none" strike="noStrike" baseline="0" dirty="0">
                <a:latin typeface="CMR10"/>
              </a:rPr>
              <a:t>tă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ro-RO" sz="2400" dirty="0">
                <a:latin typeface="CMR10"/>
              </a:rPr>
              <a:t>î</a:t>
            </a:r>
            <a:r>
              <a:rPr lang="en-US" sz="2400" b="0" i="0" u="none" strike="noStrike" baseline="0" dirty="0">
                <a:latin typeface="CMR10"/>
              </a:rPr>
              <a:t>n ”Android Studio” </a:t>
            </a:r>
            <a:r>
              <a:rPr lang="en-US" sz="2400" b="0" i="0" u="none" strike="noStrike" baseline="0" dirty="0" err="1">
                <a:latin typeface="CMR10"/>
              </a:rPr>
              <a:t>prin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intermediul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limbajului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limbajul</a:t>
            </a:r>
            <a:r>
              <a:rPr lang="ro-RO" sz="2400" dirty="0">
                <a:latin typeface="CMR10"/>
              </a:rPr>
              <a:t> </a:t>
            </a:r>
            <a:r>
              <a:rPr lang="sv-SE" sz="2400" b="0" i="0" u="none" strike="noStrike" baseline="0" dirty="0">
                <a:latin typeface="CMR10"/>
              </a:rPr>
              <a:t>Kotlin </a:t>
            </a:r>
            <a:endParaRPr lang="ro-RO" sz="2400" b="0" i="0" u="none" strike="noStrike" baseline="0" dirty="0">
              <a:latin typeface="CMR10"/>
            </a:endParaRPr>
          </a:p>
          <a:p>
            <a:pPr algn="l"/>
            <a:r>
              <a:rPr lang="sv-SE" sz="2400" b="0" i="0" u="none" strike="noStrike" baseline="0" dirty="0">
                <a:latin typeface="CMR10"/>
              </a:rPr>
              <a:t> </a:t>
            </a:r>
            <a:r>
              <a:rPr lang="ro-RO" sz="2400" b="0" i="0" u="none" strike="noStrike" baseline="0" dirty="0">
                <a:latin typeface="CMR10"/>
              </a:rPr>
              <a:t>- </a:t>
            </a:r>
            <a:r>
              <a:rPr lang="sv-SE" sz="2400" b="0" i="0" u="none" strike="noStrike" baseline="0" dirty="0">
                <a:latin typeface="CMR10"/>
              </a:rPr>
              <a:t>parte</a:t>
            </a:r>
            <a:r>
              <a:rPr lang="ro-RO" sz="2400" b="0" i="0" u="none" strike="noStrike" baseline="0" dirty="0">
                <a:latin typeface="CMR10"/>
              </a:rPr>
              <a:t>a de </a:t>
            </a:r>
            <a:r>
              <a:rPr lang="sv-SE" sz="2400" b="0" i="0" u="none" strike="noStrike" baseline="0" dirty="0">
                <a:latin typeface="CMR10"/>
              </a:rPr>
              <a:t>server</a:t>
            </a:r>
            <a:r>
              <a:rPr lang="ro-RO" sz="2400" b="0" i="0" u="none" strike="noStrike" baseline="0" dirty="0">
                <a:latin typeface="CMR10"/>
              </a:rPr>
              <a:t> fiind</a:t>
            </a:r>
            <a:r>
              <a:rPr lang="sv-SE" sz="2400" b="0" i="0" u="none" strike="noStrike" baseline="0" dirty="0">
                <a:latin typeface="CMR10"/>
              </a:rPr>
              <a:t> dezvoltat in Java prin intermediul</a:t>
            </a:r>
            <a:r>
              <a:rPr lang="ro-RO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>
                <a:latin typeface="CMR10"/>
              </a:rPr>
              <a:t>Framework-</a:t>
            </a:r>
            <a:r>
              <a:rPr lang="en-US" sz="2400" b="0" i="0" u="none" strike="noStrike" baseline="0" dirty="0" err="1">
                <a:latin typeface="CMR10"/>
              </a:rPr>
              <a:t>ului</a:t>
            </a:r>
            <a:r>
              <a:rPr lang="en-US" sz="2400" b="0" i="0" u="none" strike="noStrike" baseline="0" dirty="0">
                <a:latin typeface="CMR10"/>
              </a:rPr>
              <a:t> Spring.</a:t>
            </a:r>
            <a:endParaRPr lang="ro-RO" sz="2400" dirty="0">
              <a:latin typeface="CMR10"/>
            </a:endParaRPr>
          </a:p>
          <a:p>
            <a:pPr algn="l"/>
            <a:endParaRPr lang="en-US" sz="2400" b="0" i="0" u="none" strike="noStrike" baseline="0" dirty="0">
              <a:latin typeface="CMR10"/>
            </a:endParaRPr>
          </a:p>
          <a:p>
            <a:pPr algn="l"/>
            <a:r>
              <a:rPr lang="ro-RO" sz="2400" b="0" i="0" u="none" strike="noStrike" baseline="0" dirty="0">
                <a:latin typeface="CMR10"/>
              </a:rPr>
              <a:t>      </a:t>
            </a:r>
            <a:r>
              <a:rPr lang="en-US" sz="2400" b="0" i="0" u="none" strike="noStrike" baseline="0" dirty="0" err="1">
                <a:latin typeface="CMR10"/>
              </a:rPr>
              <a:t>Scopul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acestuia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fiind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depunerea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candidaturii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pentru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cele</a:t>
            </a:r>
            <a:r>
              <a:rPr lang="en-US" sz="2400" b="0" i="0" u="none" strike="noStrike" baseline="0" dirty="0">
                <a:latin typeface="CMR10"/>
              </a:rPr>
              <a:t> 3 </a:t>
            </a:r>
            <a:r>
              <a:rPr lang="en-US" sz="2400" b="0" i="0" u="none" strike="noStrike" baseline="0" dirty="0" err="1">
                <a:latin typeface="CMR10"/>
              </a:rPr>
              <a:t>roluri</a:t>
            </a:r>
            <a:r>
              <a:rPr lang="en-US" sz="2400" b="0" i="0" u="none" strike="noStrike" baseline="0" dirty="0">
                <a:latin typeface="CMR10"/>
              </a:rPr>
              <a:t> de c</a:t>
            </a:r>
            <a:r>
              <a:rPr lang="ro-RO" sz="2400" b="0" i="0" u="none" strike="noStrike" baseline="0" dirty="0">
                <a:latin typeface="CMR10"/>
              </a:rPr>
              <a:t>ă</a:t>
            </a:r>
            <a:r>
              <a:rPr lang="en-US" sz="2400" b="0" i="0" u="none" strike="noStrike" baseline="0" dirty="0" err="1">
                <a:latin typeface="CMR10"/>
              </a:rPr>
              <a:t>tre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orice</a:t>
            </a:r>
            <a:r>
              <a:rPr lang="ro-RO" sz="240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utilizator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ro-RO" sz="2400" b="0" i="0" u="none" strike="noStrike" baseline="0" dirty="0">
                <a:latin typeface="CMR10"/>
              </a:rPr>
              <a:t>și </a:t>
            </a:r>
            <a:r>
              <a:rPr lang="it-IT" sz="2400" b="0" i="0" u="none" strike="noStrike" baseline="0" dirty="0">
                <a:latin typeface="CMR10"/>
              </a:rPr>
              <a:t>votarea unui candidat pe care fiecare utlizator </a:t>
            </a:r>
            <a:r>
              <a:rPr lang="ro-RO" sz="2400" b="0" i="0" u="none" strike="noStrike" baseline="0" dirty="0">
                <a:latin typeface="CMR10"/>
              </a:rPr>
              <a:t> î</a:t>
            </a:r>
            <a:r>
              <a:rPr lang="it-IT" sz="2400" b="0" i="0" u="none" strike="noStrike" baseline="0" dirty="0">
                <a:latin typeface="CMR10"/>
              </a:rPr>
              <a:t>l vede ca</a:t>
            </a:r>
            <a:r>
              <a:rPr lang="ro-RO" sz="2400" b="0" i="0" u="none" strike="noStrike" baseline="0" dirty="0">
                <a:latin typeface="CMR10"/>
              </a:rPr>
              <a:t> </a:t>
            </a:r>
            <a:r>
              <a:rPr lang="it-IT" sz="2400" b="0" i="0" u="none" strike="noStrike" baseline="0" dirty="0">
                <a:latin typeface="CMR10"/>
              </a:rPr>
              <a:t>reprezentant,</a:t>
            </a:r>
            <a:r>
              <a:rPr lang="ro-RO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toate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acestea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0" i="0" u="none" strike="noStrike" baseline="0" dirty="0" err="1">
                <a:latin typeface="CMR10"/>
              </a:rPr>
              <a:t>realizandu</a:t>
            </a:r>
            <a:r>
              <a:rPr lang="en-US" sz="2400" b="0" i="0" u="none" strike="noStrike" baseline="0" dirty="0">
                <a:latin typeface="CMR10"/>
              </a:rPr>
              <a:t>-se</a:t>
            </a:r>
            <a:r>
              <a:rPr lang="ro-RO" sz="2400" b="0" i="0" u="none" strike="noStrike" baseline="0" dirty="0">
                <a:latin typeface="CMR10"/>
              </a:rPr>
              <a:t> î</a:t>
            </a:r>
            <a:r>
              <a:rPr lang="en-US" sz="2400" b="0" i="0" u="none" strike="noStrike" baseline="0" dirty="0" err="1">
                <a:latin typeface="CMR10"/>
              </a:rPr>
              <a:t>ıntr</a:t>
            </a:r>
            <a:r>
              <a:rPr lang="en-US" sz="2400" b="0" i="0" u="none" strike="noStrike" baseline="0" dirty="0">
                <a:latin typeface="CMR10"/>
              </a:rPr>
              <a:t>-un mod </a:t>
            </a:r>
            <a:r>
              <a:rPr lang="en-US" sz="2400" b="0" i="0" u="none" strike="noStrike" baseline="0" dirty="0" err="1">
                <a:latin typeface="CMR10"/>
              </a:rPr>
              <a:t>sigur</a:t>
            </a:r>
            <a:r>
              <a:rPr lang="en-US" sz="2400" b="0" i="0" u="none" strike="noStrike" baseline="0" dirty="0">
                <a:latin typeface="CMR10"/>
              </a:rPr>
              <a:t>, </a:t>
            </a:r>
            <a:r>
              <a:rPr lang="en-US" sz="2400" b="0" i="0" u="none" strike="noStrike" baseline="0" dirty="0" err="1">
                <a:latin typeface="CMR10"/>
              </a:rPr>
              <a:t>datele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ro-RO" sz="2400" b="0" i="0" u="none" strike="noStrike" baseline="0" dirty="0">
                <a:latin typeface="CMR10"/>
              </a:rPr>
              <a:t> rămânând </a:t>
            </a:r>
            <a:r>
              <a:rPr lang="en-US" sz="2400" b="0" i="0" u="none" strike="noStrike" baseline="0" dirty="0" err="1">
                <a:latin typeface="CMR10"/>
              </a:rPr>
              <a:t>confiden</a:t>
            </a:r>
            <a:r>
              <a:rPr lang="ro-RO" sz="2400" dirty="0">
                <a:latin typeface="CMR10"/>
              </a:rPr>
              <a:t>ț</a:t>
            </a:r>
            <a:r>
              <a:rPr lang="en-US" sz="2400" b="0" i="0" u="none" strike="noStrike" baseline="0" dirty="0" err="1">
                <a:latin typeface="CMR10"/>
              </a:rPr>
              <a:t>iale</a:t>
            </a:r>
            <a:r>
              <a:rPr lang="en-US" sz="2400" b="0" i="0" u="none" strike="noStrike" baseline="0" dirty="0">
                <a:latin typeface="CMR10"/>
              </a:rPr>
              <a:t>.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E5391-222C-4FF8-9490-FE0C39BC8EBB}"/>
              </a:ext>
            </a:extLst>
          </p:cNvPr>
          <p:cNvSpPr txBox="1"/>
          <p:nvPr/>
        </p:nvSpPr>
        <p:spPr>
          <a:xfrm>
            <a:off x="867267" y="963517"/>
            <a:ext cx="6468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446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400F93-E8F0-4B32-9A7F-EC26A52A8999}"/>
              </a:ext>
            </a:extLst>
          </p:cNvPr>
          <p:cNvSpPr txBox="1"/>
          <p:nvPr/>
        </p:nvSpPr>
        <p:spPr>
          <a:xfrm>
            <a:off x="4976028" y="965200"/>
            <a:ext cx="6170943" cy="4329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ro-RO" sz="5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Tehnologii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o-RO" sz="5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FOLOSITE</a:t>
            </a:r>
            <a:endParaRPr lang="en-US" sz="50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3586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0606FB-AE58-4442-81FF-552A66AD2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5A4F69-BB84-4BE2-A5B2-D093EC485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F8AA07-A19A-4D99-97AF-62B24822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4124396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 Single Corner Rectangle 17">
            <a:extLst>
              <a:ext uri="{FF2B5EF4-FFF2-40B4-BE49-F238E27FC236}">
                <a16:creationId xmlns:a16="http://schemas.microsoft.com/office/drawing/2014/main" id="{8F2A24C5-526E-47FC-9A22-A7F4DFA8A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F94FF-5954-4B2E-B59D-749CEF1447A4}"/>
              </a:ext>
            </a:extLst>
          </p:cNvPr>
          <p:cNvSpPr txBox="1"/>
          <p:nvPr/>
        </p:nvSpPr>
        <p:spPr>
          <a:xfrm>
            <a:off x="407709" y="2486541"/>
            <a:ext cx="94055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sz="1800" b="0" i="0" u="none" strike="noStrike" baseline="0" dirty="0">
                <a:latin typeface="CMR10"/>
              </a:rPr>
              <a:t>    </a:t>
            </a:r>
            <a:r>
              <a:rPr lang="en-US" sz="1800" b="0" i="0" u="none" strike="noStrike" baseline="0" dirty="0" err="1">
                <a:latin typeface="CMR10"/>
              </a:rPr>
              <a:t>Frameworkul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BX10"/>
              </a:rPr>
              <a:t>Spring </a:t>
            </a:r>
            <a:r>
              <a:rPr lang="en-US" sz="1800" b="0" i="0" u="none" strike="noStrike" baseline="0" dirty="0" err="1">
                <a:latin typeface="CMR10"/>
              </a:rPr>
              <a:t>este</a:t>
            </a:r>
            <a:r>
              <a:rPr lang="en-US" sz="1800" b="0" i="0" u="none" strike="noStrike" baseline="0" dirty="0">
                <a:latin typeface="CMR10"/>
              </a:rPr>
              <a:t> o platform</a:t>
            </a:r>
            <a:r>
              <a:rPr lang="ro-RO" sz="1800" b="0" i="0" u="none" strike="noStrike" baseline="0" dirty="0">
                <a:latin typeface="CMR10"/>
              </a:rPr>
              <a:t>ă </a:t>
            </a:r>
            <a:r>
              <a:rPr lang="en-US" sz="1800" b="0" i="0" u="none" strike="noStrike" baseline="0" dirty="0">
                <a:latin typeface="CMR10"/>
              </a:rPr>
              <a:t>cu </a:t>
            </a:r>
            <a:r>
              <a:rPr lang="ro-RO" sz="1800" b="0" i="0" u="none" strike="noStrike" baseline="0" dirty="0">
                <a:latin typeface="CMR10"/>
              </a:rPr>
              <a:t>opensource </a:t>
            </a:r>
            <a:r>
              <a:rPr lang="en-US" sz="1800" b="0" i="0" u="none" strike="noStrike" baseline="0" dirty="0" err="1">
                <a:latin typeface="CMR10"/>
              </a:rPr>
              <a:t>pentru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simplificarea</a:t>
            </a:r>
            <a:r>
              <a:rPr lang="ro-RO" dirty="0">
                <a:latin typeface="CMR10"/>
              </a:rPr>
              <a:t> </a:t>
            </a:r>
            <a:r>
              <a:rPr lang="pt-BR" sz="1800" b="0" i="0" u="none" strike="noStrike" baseline="0" dirty="0">
                <a:latin typeface="CMR10"/>
              </a:rPr>
              <a:t>scrierii aplica</a:t>
            </a:r>
            <a:r>
              <a:rPr lang="ro-RO" dirty="0">
                <a:latin typeface="CMR10"/>
              </a:rPr>
              <a:t>țiilor î</a:t>
            </a:r>
            <a:r>
              <a:rPr lang="pt-BR" sz="1800" b="0" i="0" u="none" strike="noStrike" baseline="0" dirty="0">
                <a:latin typeface="CMR10"/>
              </a:rPr>
              <a:t>n limbajul Java, dar exist</a:t>
            </a:r>
            <a:r>
              <a:rPr lang="ro-RO" sz="1800" b="0" i="0" u="none" strike="noStrike" baseline="0" dirty="0">
                <a:latin typeface="CMR10"/>
              </a:rPr>
              <a:t>ă</a:t>
            </a:r>
            <a:r>
              <a:rPr lang="pt-BR" sz="1800" b="0" i="0" u="none" strike="noStrike" baseline="0" dirty="0">
                <a:latin typeface="CMR10"/>
              </a:rPr>
              <a:t> </a:t>
            </a:r>
            <a:r>
              <a:rPr lang="ro-RO" sz="1800" b="0" i="0" u="none" strike="noStrike" baseline="0" dirty="0">
                <a:latin typeface="CMR10"/>
              </a:rPr>
              <a:t>și </a:t>
            </a:r>
            <a:r>
              <a:rPr lang="en-US" sz="1800" b="0" i="0" u="none" strike="noStrike" baseline="0" dirty="0">
                <a:latin typeface="CMR10"/>
              </a:rPr>
              <a:t>o </a:t>
            </a:r>
            <a:r>
              <a:rPr lang="en-US" sz="1800" b="0" i="0" u="none" strike="noStrike" baseline="0" dirty="0" err="1">
                <a:latin typeface="CMR10"/>
              </a:rPr>
              <a:t>versiune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pentru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Platforma</a:t>
            </a:r>
            <a:r>
              <a:rPr lang="ro-RO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.NET.</a:t>
            </a:r>
            <a:endParaRPr lang="ro-RO" sz="1800" b="0" i="0" u="none" strike="noStrike" baseline="0" dirty="0">
              <a:latin typeface="CMR10"/>
            </a:endParaRPr>
          </a:p>
          <a:p>
            <a:pPr algn="l"/>
            <a:endParaRPr lang="ro-RO" dirty="0">
              <a:latin typeface="CMR10"/>
            </a:endParaRPr>
          </a:p>
          <a:p>
            <a:pPr algn="l"/>
            <a:r>
              <a:rPr lang="ro-RO" dirty="0">
                <a:latin typeface="CMR10"/>
              </a:rPr>
              <a:t>Tehnologii</a:t>
            </a:r>
            <a:r>
              <a:rPr lang="en-US" dirty="0">
                <a:latin typeface="CMR10"/>
              </a:rPr>
              <a:t>: </a:t>
            </a:r>
          </a:p>
          <a:p>
            <a:pPr algn="l"/>
            <a:endParaRPr lang="en-US" dirty="0">
              <a:latin typeface="CMR10"/>
            </a:endParaRPr>
          </a:p>
          <a:p>
            <a:pPr algn="l"/>
            <a:r>
              <a:rPr lang="en-US" dirty="0">
                <a:latin typeface="CMR10"/>
              </a:rPr>
              <a:t>-</a:t>
            </a:r>
            <a:r>
              <a:rPr lang="en-US" sz="2400" b="0" i="0" u="none" strike="noStrike" baseline="0" dirty="0">
                <a:latin typeface="CMBX10"/>
              </a:rPr>
              <a:t>Spring Web </a:t>
            </a:r>
            <a:r>
              <a:rPr lang="en-US" sz="1800" b="0" i="0" u="none" strike="noStrike" baseline="0" dirty="0">
                <a:latin typeface="CMBX10"/>
              </a:rPr>
              <a:t>– </a:t>
            </a:r>
            <a:r>
              <a:rPr lang="en-US" sz="1800" b="0" i="0" u="none" strike="noStrike" baseline="0" dirty="0" err="1">
                <a:latin typeface="CMBX10"/>
              </a:rPr>
              <a:t>pentru</a:t>
            </a:r>
            <a:r>
              <a:rPr lang="en-US" sz="1800" b="0" i="0" u="none" strike="noStrike" baseline="0" dirty="0">
                <a:latin typeface="CMBX10"/>
              </a:rPr>
              <a:t> </a:t>
            </a:r>
            <a:r>
              <a:rPr lang="en-US" sz="1800" b="0" i="0" u="none" strike="noStrike" baseline="0" dirty="0" err="1">
                <a:latin typeface="CMBX10"/>
              </a:rPr>
              <a:t>crearea</a:t>
            </a:r>
            <a:r>
              <a:rPr lang="en-US" sz="1800" b="0" i="0" u="none" strike="noStrike" baseline="0" dirty="0">
                <a:latin typeface="CMBX10"/>
              </a:rPr>
              <a:t> </a:t>
            </a:r>
            <a:r>
              <a:rPr lang="en-US" sz="1800" b="0" i="0" u="none" strike="noStrike" baseline="0" dirty="0" err="1">
                <a:latin typeface="CMBX10"/>
              </a:rPr>
              <a:t>unui</a:t>
            </a:r>
            <a:r>
              <a:rPr lang="en-US" sz="1800" b="0" i="0" u="none" strike="noStrike" baseline="0" dirty="0">
                <a:latin typeface="CMBX10"/>
              </a:rPr>
              <a:t> server </a:t>
            </a:r>
            <a:r>
              <a:rPr lang="en-US" sz="1800" b="0" i="0" u="none" strike="noStrike" baseline="0" dirty="0">
                <a:latin typeface="CMR10"/>
              </a:rPr>
              <a:t>REST(Representational State Transfer)</a:t>
            </a:r>
          </a:p>
          <a:p>
            <a:pPr algn="l"/>
            <a:r>
              <a:rPr lang="en-US" dirty="0">
                <a:latin typeface="CMR10"/>
              </a:rPr>
              <a:t>        -</a:t>
            </a:r>
            <a:r>
              <a:rPr lang="en-US" dirty="0" err="1">
                <a:latin typeface="CMR10"/>
              </a:rPr>
              <a:t>Comunicare</a:t>
            </a:r>
            <a:r>
              <a:rPr lang="en-US" dirty="0">
                <a:latin typeface="CMR10"/>
              </a:rPr>
              <a:t>: -HTTP  : - </a:t>
            </a:r>
            <a:r>
              <a:rPr lang="en-US" sz="1800" b="0" i="0" u="none" strike="noStrike" baseline="0" dirty="0">
                <a:latin typeface="CMR10"/>
              </a:rPr>
              <a:t>GET </a:t>
            </a:r>
            <a:r>
              <a:rPr lang="en-US" sz="1800" b="0" i="0" u="none" strike="noStrike" baseline="0" dirty="0" err="1">
                <a:latin typeface="CMR10"/>
              </a:rPr>
              <a:t>fiind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folosit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pentru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cererea</a:t>
            </a:r>
            <a:r>
              <a:rPr lang="en-US" sz="1800" b="0" i="0" u="none" strike="noStrike" baseline="0" dirty="0">
                <a:latin typeface="CMR10"/>
              </a:rPr>
              <a:t> de date de la o </a:t>
            </a:r>
            <a:r>
              <a:rPr lang="en-US" sz="1800" b="0" i="0" u="none" strike="noStrike" baseline="0" dirty="0" err="1">
                <a:latin typeface="CMR10"/>
              </a:rPr>
              <a:t>resur</a:t>
            </a:r>
            <a:r>
              <a:rPr lang="ro-RO" sz="1800" b="0" i="0" u="none" strike="noStrike" baseline="0" dirty="0">
                <a:latin typeface="CMR10"/>
              </a:rPr>
              <a:t>să </a:t>
            </a:r>
            <a:r>
              <a:rPr lang="en-US" sz="1800" b="0" i="0" u="none" strike="noStrike" baseline="0" dirty="0" err="1">
                <a:latin typeface="CMR10"/>
              </a:rPr>
              <a:t>specificat</a:t>
            </a:r>
            <a:r>
              <a:rPr lang="ro-RO" sz="1800" b="0" i="0" u="none" strike="noStrike" baseline="0" dirty="0">
                <a:latin typeface="CMR10"/>
              </a:rPr>
              <a:t>ă</a:t>
            </a:r>
            <a:endParaRPr lang="ro-RO" dirty="0">
              <a:latin typeface="CMR10"/>
            </a:endParaRPr>
          </a:p>
          <a:p>
            <a:pPr algn="l"/>
            <a:r>
              <a:rPr lang="ro-RO" dirty="0">
                <a:latin typeface="CMR10"/>
              </a:rPr>
              <a:t>                                              -</a:t>
            </a:r>
            <a:r>
              <a:rPr lang="fr-FR" sz="1800" b="0" i="0" u="none" strike="noStrike" baseline="0" dirty="0">
                <a:latin typeface="CMR10"/>
              </a:rPr>
              <a:t>POST </a:t>
            </a:r>
            <a:r>
              <a:rPr lang="fr-FR" sz="1800" b="0" i="0" u="none" strike="noStrike" baseline="0" dirty="0" err="1">
                <a:latin typeface="CMR10"/>
              </a:rPr>
              <a:t>fiind</a:t>
            </a:r>
            <a:r>
              <a:rPr lang="fr-FR" sz="1800" b="0" i="0" u="none" strike="noStrike" baseline="0" dirty="0">
                <a:latin typeface="CMR10"/>
              </a:rPr>
              <a:t> </a:t>
            </a:r>
            <a:r>
              <a:rPr lang="fr-FR" sz="1800" b="0" i="0" u="none" strike="noStrike" baseline="0" dirty="0" err="1">
                <a:latin typeface="CMR10"/>
              </a:rPr>
              <a:t>folosit</a:t>
            </a:r>
            <a:r>
              <a:rPr lang="fr-FR" sz="1800" b="0" i="0" u="none" strike="noStrike" baseline="0" dirty="0">
                <a:latin typeface="CMR10"/>
              </a:rPr>
              <a:t> </a:t>
            </a:r>
            <a:r>
              <a:rPr lang="fr-FR" sz="1800" b="0" i="0" u="none" strike="noStrike" baseline="0" dirty="0" err="1">
                <a:latin typeface="CMR10"/>
              </a:rPr>
              <a:t>pentru</a:t>
            </a:r>
            <a:r>
              <a:rPr lang="fr-FR" sz="1800" b="0" i="0" u="none" strike="noStrike" baseline="0" dirty="0">
                <a:latin typeface="CMR10"/>
              </a:rPr>
              <a:t> </a:t>
            </a:r>
            <a:r>
              <a:rPr lang="fr-FR" sz="1800" b="0" i="0" u="none" strike="noStrike" baseline="0" dirty="0" err="1">
                <a:latin typeface="CMR10"/>
              </a:rPr>
              <a:t>trimiterea</a:t>
            </a:r>
            <a:r>
              <a:rPr lang="fr-FR" sz="1800" b="0" i="0" u="none" strike="noStrike" baseline="0" dirty="0">
                <a:latin typeface="CMR10"/>
              </a:rPr>
              <a:t> de date la server </a:t>
            </a:r>
            <a:r>
              <a:rPr lang="fr-FR" sz="1800" b="0" i="0" u="none" strike="noStrike" baseline="0" dirty="0" err="1">
                <a:latin typeface="CMR10"/>
              </a:rPr>
              <a:t>sau</a:t>
            </a:r>
            <a:r>
              <a:rPr lang="fr-FR" sz="1800" b="0" i="0" u="none" strike="noStrike" baseline="0" dirty="0">
                <a:latin typeface="CMR10"/>
              </a:rPr>
              <a:t> </a:t>
            </a:r>
            <a:r>
              <a:rPr lang="fr-FR" sz="1800" b="0" i="0" u="none" strike="noStrike" baseline="0" dirty="0" err="1">
                <a:latin typeface="CMR10"/>
              </a:rPr>
              <a:t>pentru</a:t>
            </a:r>
            <a:endParaRPr lang="fr-FR" sz="1800" b="0" i="0" u="none" strike="noStrike" baseline="0" dirty="0">
              <a:latin typeface="CMR10"/>
            </a:endParaRPr>
          </a:p>
          <a:p>
            <a:pPr algn="l"/>
            <a:r>
              <a:rPr lang="ro-RO" sz="1800" b="0" i="0" u="none" strike="noStrike" baseline="0" dirty="0">
                <a:latin typeface="CMR10"/>
              </a:rPr>
              <a:t>                                               </a:t>
            </a:r>
            <a:r>
              <a:rPr lang="en-US" sz="1800" b="0" i="0" u="none" strike="noStrike" baseline="0" dirty="0" err="1">
                <a:latin typeface="CMR10"/>
              </a:rPr>
              <a:t>actualizarea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datelor</a:t>
            </a:r>
            <a:r>
              <a:rPr lang="en-US" sz="1800" b="0" i="0" u="none" strike="noStrike" baseline="0" dirty="0">
                <a:latin typeface="CMR10"/>
              </a:rPr>
              <a:t> din </a:t>
            </a:r>
            <a:r>
              <a:rPr lang="en-US" sz="1800" b="0" i="0" u="none" strike="noStrike" baseline="0" dirty="0" err="1">
                <a:latin typeface="CMR10"/>
              </a:rPr>
              <a:t>baza</a:t>
            </a:r>
            <a:r>
              <a:rPr lang="en-US" sz="1800" b="0" i="0" u="none" strike="noStrike" baseline="0" dirty="0">
                <a:latin typeface="CMR10"/>
              </a:rPr>
              <a:t> de date.</a:t>
            </a:r>
            <a:endParaRPr lang="ro-RO" sz="1800" b="0" i="0" u="none" strike="noStrike" baseline="0" dirty="0">
              <a:latin typeface="CMR10"/>
            </a:endParaRPr>
          </a:p>
          <a:p>
            <a:pPr algn="l"/>
            <a:r>
              <a:rPr lang="ro-RO" dirty="0">
                <a:latin typeface="CMR10"/>
              </a:rPr>
              <a:t>     </a:t>
            </a:r>
            <a:r>
              <a:rPr lang="en-US" dirty="0">
                <a:latin typeface="CMR10"/>
              </a:rPr>
              <a:t> -</a:t>
            </a:r>
            <a:r>
              <a:rPr lang="ro-RO" dirty="0">
                <a:latin typeface="CMR10"/>
              </a:rPr>
              <a:t> Tip date transferate</a:t>
            </a:r>
            <a:r>
              <a:rPr lang="en-US" dirty="0">
                <a:latin typeface="CMR10"/>
              </a:rPr>
              <a:t>: JSON(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JavaScript Object Notation</a:t>
            </a:r>
            <a:r>
              <a:rPr lang="en-US" b="0" i="0" dirty="0">
                <a:solidFill>
                  <a:srgbClr val="4D5156"/>
                </a:solidFill>
                <a:effectLst/>
                <a:latin typeface="CMR10"/>
              </a:rPr>
              <a:t>)</a:t>
            </a:r>
          </a:p>
          <a:p>
            <a:pPr algn="l"/>
            <a:r>
              <a:rPr lang="en-US" dirty="0">
                <a:solidFill>
                  <a:srgbClr val="4D5156"/>
                </a:solidFill>
                <a:latin typeface="CMR10"/>
              </a:rPr>
              <a:t>   </a:t>
            </a:r>
            <a:endParaRPr lang="en-US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       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6147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B9AE83F-5F6A-4144-B033-A782C0D07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49" y="111859"/>
            <a:ext cx="9250680" cy="6149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667BC-A559-44DD-B6DC-BBD32AC8D5DD}"/>
              </a:ext>
            </a:extLst>
          </p:cNvPr>
          <p:cNvSpPr txBox="1"/>
          <p:nvPr/>
        </p:nvSpPr>
        <p:spPr>
          <a:xfrm>
            <a:off x="6323736" y="6397187"/>
            <a:ext cx="65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1. Controller: GET, POST</a:t>
            </a:r>
          </a:p>
        </p:txBody>
      </p:sp>
    </p:spTree>
    <p:extLst>
      <p:ext uri="{BB962C8B-B14F-4D97-AF65-F5344CB8AC3E}">
        <p14:creationId xmlns:p14="http://schemas.microsoft.com/office/powerpoint/2010/main" val="312236115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0C98EB-8701-41A3-A4BA-E033A3F83EED}"/>
              </a:ext>
            </a:extLst>
          </p:cNvPr>
          <p:cNvSpPr txBox="1"/>
          <p:nvPr/>
        </p:nvSpPr>
        <p:spPr>
          <a:xfrm>
            <a:off x="169684" y="428075"/>
            <a:ext cx="8745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2.1.1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 , H2 </a:t>
            </a:r>
            <a:r>
              <a:rPr lang="en-US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ro-RO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6D6D5-19E1-4A37-A069-E8E8064DB6A3}"/>
              </a:ext>
            </a:extLst>
          </p:cNvPr>
          <p:cNvSpPr txBox="1"/>
          <p:nvPr/>
        </p:nvSpPr>
        <p:spPr>
          <a:xfrm>
            <a:off x="169684" y="1517715"/>
            <a:ext cx="8462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BX10"/>
              </a:rPr>
              <a:t>    </a:t>
            </a:r>
            <a:r>
              <a:rPr lang="en-US" sz="1800" b="1" i="0" u="none" strike="noStrike" baseline="0" dirty="0">
                <a:latin typeface="CMBX10"/>
              </a:rPr>
              <a:t>Hibernate</a:t>
            </a:r>
            <a:r>
              <a:rPr lang="en-US" sz="1800" b="0" i="0" u="none" strike="noStrike" baseline="0" dirty="0">
                <a:latin typeface="CMBX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este</a:t>
            </a:r>
            <a:r>
              <a:rPr lang="en-US" sz="1800" b="0" i="0" u="none" strike="noStrike" baseline="0" dirty="0">
                <a:latin typeface="CMR10"/>
              </a:rPr>
              <a:t> un instrument </a:t>
            </a:r>
            <a:r>
              <a:rPr lang="en-US" sz="1800" b="0" i="0" u="none" strike="noStrike" baseline="0" dirty="0" err="1">
                <a:latin typeface="CMR10"/>
              </a:rPr>
              <a:t>folosit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pentru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maparea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datelor</a:t>
            </a:r>
            <a:r>
              <a:rPr lang="en-US" sz="1800" b="0" i="0" u="none" strike="noStrike" baseline="0" dirty="0">
                <a:latin typeface="CMR10"/>
              </a:rPr>
              <a:t> ˆ</a:t>
            </a:r>
            <a:r>
              <a:rPr lang="en-US" sz="1800" b="0" i="0" u="none" strike="noStrike" baseline="0" dirty="0" err="1">
                <a:latin typeface="CMR10"/>
              </a:rPr>
              <a:t>ıntr</a:t>
            </a:r>
            <a:r>
              <a:rPr lang="en-US" sz="1800" b="0" i="0" u="none" strike="noStrike" baseline="0" dirty="0">
                <a:latin typeface="CMR10"/>
              </a:rPr>
              <a:t>-o </a:t>
            </a:r>
            <a:r>
              <a:rPr lang="en-US" sz="1800" b="0" i="0" u="none" strike="noStrike" baseline="0" dirty="0" err="1">
                <a:latin typeface="CMR10"/>
              </a:rPr>
              <a:t>baz˘a</a:t>
            </a:r>
            <a:r>
              <a:rPr lang="en-US" sz="1800" b="0" i="0" u="none" strike="noStrike" baseline="0" dirty="0">
                <a:latin typeface="CMR10"/>
              </a:rPr>
              <a:t> de</a:t>
            </a:r>
          </a:p>
          <a:p>
            <a:pPr algn="l"/>
            <a:r>
              <a:rPr lang="it-IT" sz="1800" b="0" i="0" u="none" strike="noStrike" baseline="0" dirty="0">
                <a:latin typeface="CMR10"/>
              </a:rPr>
              <a:t>date prin crearea unui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DE421-3F67-40D5-9B43-C5820B439FFC}"/>
              </a:ext>
            </a:extLst>
          </p:cNvPr>
          <p:cNvSpPr txBox="1"/>
          <p:nvPr/>
        </p:nvSpPr>
        <p:spPr>
          <a:xfrm>
            <a:off x="169684" y="2345745"/>
            <a:ext cx="8971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sz="1800" b="0" i="0" u="none" strike="noStrike" baseline="0" dirty="0">
                <a:latin typeface="CMR10"/>
              </a:rPr>
              <a:t>   </a:t>
            </a:r>
            <a:r>
              <a:rPr lang="en-US" sz="1800" b="0" i="0" u="none" strike="noStrike" baseline="0" dirty="0">
                <a:latin typeface="CMR10"/>
              </a:rPr>
              <a:t>Cu </a:t>
            </a:r>
            <a:r>
              <a:rPr lang="en-US" sz="1800" b="0" i="0" u="none" strike="noStrike" baseline="0" dirty="0" err="1">
                <a:latin typeface="CMR10"/>
              </a:rPr>
              <a:t>ajutorul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1" i="0" u="none" strike="noStrike" baseline="0" dirty="0">
                <a:latin typeface="CMBX10"/>
              </a:rPr>
              <a:t>Spring Data JPA,</a:t>
            </a:r>
            <a:r>
              <a:rPr lang="en-US" sz="1800" b="0" i="0" u="none" strike="noStrike" baseline="0" dirty="0">
                <a:latin typeface="CMBX10"/>
              </a:rPr>
              <a:t> </a:t>
            </a:r>
            <a:r>
              <a:rPr lang="en-US" sz="1800" b="1" i="0" u="none" strike="noStrike" baseline="0" dirty="0">
                <a:latin typeface="CMBX10"/>
              </a:rPr>
              <a:t>H2 </a:t>
            </a:r>
            <a:r>
              <a:rPr lang="en-US" sz="1800" b="1" i="0" u="none" strike="noStrike" baseline="0" dirty="0" err="1">
                <a:latin typeface="CMBX10"/>
              </a:rPr>
              <a:t>DataBase</a:t>
            </a:r>
            <a:r>
              <a:rPr lang="en-US" dirty="0">
                <a:latin typeface="CMR10"/>
              </a:rPr>
              <a:t> </a:t>
            </a:r>
            <a:r>
              <a:rPr lang="ro-RO" dirty="0">
                <a:latin typeface="CMR10"/>
              </a:rPr>
              <a:t>și </a:t>
            </a:r>
            <a:r>
              <a:rPr lang="fr-FR" sz="1800" b="1" i="0" u="none" strike="noStrike" baseline="0" dirty="0">
                <a:latin typeface="CMR10"/>
              </a:rPr>
              <a:t>Hibernate</a:t>
            </a:r>
            <a:r>
              <a:rPr lang="fr-FR" sz="1800" b="0" i="0" u="none" strike="noStrike" baseline="0" dirty="0">
                <a:latin typeface="CMR10"/>
              </a:rPr>
              <a:t> </a:t>
            </a:r>
            <a:r>
              <a:rPr lang="ro-RO" sz="1800" b="0" i="0" u="none" strike="noStrike" baseline="0" dirty="0">
                <a:latin typeface="CMR10"/>
              </a:rPr>
              <a:t> avem un</a:t>
            </a:r>
            <a:r>
              <a:rPr lang="fr-FR" sz="1800" b="0" i="0" u="none" strike="noStrike" baseline="0" dirty="0">
                <a:latin typeface="CMR10"/>
              </a:rPr>
              <a:t>instrument </a:t>
            </a:r>
            <a:r>
              <a:rPr lang="fr-FR" sz="1800" b="0" i="0" u="none" strike="noStrike" baseline="0" dirty="0" err="1">
                <a:latin typeface="CMR10"/>
              </a:rPr>
              <a:t>destul</a:t>
            </a:r>
            <a:r>
              <a:rPr lang="fr-FR" sz="1800" b="0" i="0" u="none" strike="noStrike" baseline="0" dirty="0">
                <a:latin typeface="CMR10"/>
              </a:rPr>
              <a:t> de </a:t>
            </a:r>
            <a:r>
              <a:rPr lang="fr-FR" sz="1800" b="0" i="0" u="none" strike="noStrike" baseline="0" dirty="0" err="1">
                <a:latin typeface="CMR10"/>
              </a:rPr>
              <a:t>puternic</a:t>
            </a:r>
            <a:r>
              <a:rPr lang="fr-FR" sz="1800" b="0" i="0" u="none" strike="noStrike" baseline="0" dirty="0">
                <a:latin typeface="CMR10"/>
              </a:rPr>
              <a:t> </a:t>
            </a:r>
            <a:r>
              <a:rPr lang="ro-RO" sz="1800" b="0" i="0" u="none" strike="noStrike" baseline="0" dirty="0">
                <a:latin typeface="CMR10"/>
              </a:rPr>
              <a:t>ș</a:t>
            </a:r>
            <a:r>
              <a:rPr lang="en-US" sz="1800" b="0" i="0" u="none" strike="noStrike" baseline="0" dirty="0" err="1">
                <a:latin typeface="CMR10"/>
              </a:rPr>
              <a:t>i</a:t>
            </a:r>
            <a:r>
              <a:rPr lang="en-US" sz="1800" b="0" i="0" u="none" strike="noStrike" baseline="0" dirty="0">
                <a:latin typeface="CMR10"/>
              </a:rPr>
              <a:t> u</a:t>
            </a:r>
            <a:r>
              <a:rPr lang="ro-RO" sz="1800" b="0" i="0" u="none" strike="noStrike" baseline="0" dirty="0">
                <a:latin typeface="CMR10"/>
              </a:rPr>
              <a:t>ș</a:t>
            </a:r>
            <a:r>
              <a:rPr lang="en-US" sz="1800" b="0" i="0" u="none" strike="noStrike" baseline="0" dirty="0">
                <a:latin typeface="CMR10"/>
              </a:rPr>
              <a:t>or de </a:t>
            </a:r>
            <a:r>
              <a:rPr lang="en-US" sz="1800" b="0" i="0" u="none" strike="noStrike" baseline="0" dirty="0" err="1">
                <a:latin typeface="CMR10"/>
              </a:rPr>
              <a:t>folosit</a:t>
            </a:r>
            <a:r>
              <a:rPr lang="ro-RO" dirty="0">
                <a:latin typeface="CMR10"/>
              </a:rPr>
              <a:t> î</a:t>
            </a:r>
            <a:r>
              <a:rPr lang="en-US" sz="1800" b="0" i="0" u="none" strike="noStrike" baseline="0" dirty="0">
                <a:latin typeface="CMR10"/>
              </a:rPr>
              <a:t>n </a:t>
            </a:r>
            <a:r>
              <a:rPr lang="en-US" sz="1800" b="0" i="0" u="none" strike="noStrike" baseline="0" dirty="0" err="1">
                <a:latin typeface="CMR10"/>
              </a:rPr>
              <a:t>ceea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prives</a:t>
            </a:r>
            <a:r>
              <a:rPr lang="en-US" sz="800" b="0" i="0" u="none" strike="noStrike" baseline="0" dirty="0" err="1">
                <a:latin typeface="CMR5"/>
              </a:rPr>
              <a:t>,</a:t>
            </a:r>
            <a:r>
              <a:rPr lang="en-US" sz="1800" b="0" i="0" u="none" strike="noStrike" baseline="0" dirty="0" err="1">
                <a:latin typeface="CMR10"/>
              </a:rPr>
              <a:t>te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gestionarea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unei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baza</a:t>
            </a:r>
            <a:r>
              <a:rPr lang="en-US" sz="1800" b="0" i="0" u="none" strike="noStrike" baseline="0" dirty="0">
                <a:latin typeface="CMR10"/>
              </a:rPr>
              <a:t> de date.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4E179-1D25-4B64-83AC-A6A0BD1C6C7C}"/>
              </a:ext>
            </a:extLst>
          </p:cNvPr>
          <p:cNvSpPr txBox="1"/>
          <p:nvPr/>
        </p:nvSpPr>
        <p:spPr>
          <a:xfrm>
            <a:off x="169684" y="3236091"/>
            <a:ext cx="8359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sz="1800" b="0" i="0" u="none" strike="noStrike" baseline="0" dirty="0">
                <a:latin typeface="CMR10"/>
              </a:rPr>
              <a:t>   </a:t>
            </a:r>
            <a:r>
              <a:rPr lang="en-US" sz="1800" b="0" i="0" u="none" strike="noStrike" baseline="0" dirty="0">
                <a:latin typeface="CMR10"/>
              </a:rPr>
              <a:t>Leg</a:t>
            </a:r>
            <a:r>
              <a:rPr lang="ro-RO" sz="1800" b="0" i="0" u="none" strike="noStrike" baseline="0" dirty="0">
                <a:latin typeface="CMR10"/>
              </a:rPr>
              <a:t>ă</a:t>
            </a:r>
            <a:r>
              <a:rPr lang="en-US" sz="1800" b="0" i="0" u="none" strike="noStrike" baseline="0" dirty="0" err="1">
                <a:latin typeface="CMR10"/>
              </a:rPr>
              <a:t>tura</a:t>
            </a:r>
            <a:r>
              <a:rPr lang="en-US" sz="1800" b="0" i="0" u="none" strike="noStrike" baseline="0" dirty="0">
                <a:latin typeface="CMR10"/>
              </a:rPr>
              <a:t> cu </a:t>
            </a:r>
            <a:r>
              <a:rPr lang="en-US" sz="1800" b="0" i="0" u="none" strike="noStrike" baseline="0" dirty="0" err="1">
                <a:latin typeface="CMR10"/>
              </a:rPr>
              <a:t>baza</a:t>
            </a:r>
            <a:r>
              <a:rPr lang="en-US" sz="1800" b="0" i="0" u="none" strike="noStrike" baseline="0" dirty="0">
                <a:latin typeface="CMR10"/>
              </a:rPr>
              <a:t> de date se face </a:t>
            </a:r>
            <a:r>
              <a:rPr lang="en-US" sz="1800" b="0" i="0" u="none" strike="noStrike" baseline="0" dirty="0" err="1">
                <a:latin typeface="CMR10"/>
              </a:rPr>
              <a:t>dintr</a:t>
            </a:r>
            <a:r>
              <a:rPr lang="en-US" sz="1800" b="0" i="0" u="none" strike="noStrike" baseline="0" dirty="0">
                <a:latin typeface="CMR10"/>
              </a:rPr>
              <a:t>-un fi</a:t>
            </a:r>
            <a:r>
              <a:rPr lang="ro-RO" dirty="0">
                <a:latin typeface="CMR10"/>
              </a:rPr>
              <a:t>și</a:t>
            </a:r>
            <a:r>
              <a:rPr lang="en-US" sz="1800" b="0" i="0" u="none" strike="noStrike" baseline="0" dirty="0">
                <a:latin typeface="CMR10"/>
              </a:rPr>
              <a:t>er </a:t>
            </a:r>
            <a:r>
              <a:rPr lang="en-US" sz="1800" b="0" i="0" u="none" strike="noStrike" baseline="0" dirty="0" err="1">
                <a:latin typeface="CMR10"/>
              </a:rPr>
              <a:t>unde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este</a:t>
            </a: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 err="1">
                <a:latin typeface="CMR10"/>
              </a:rPr>
              <a:t>specifica</a:t>
            </a:r>
            <a:r>
              <a:rPr lang="ro-RO" sz="1800" b="0" i="0" u="none" strike="noStrike" baseline="0" dirty="0">
                <a:latin typeface="CMR10"/>
              </a:rPr>
              <a:t>tă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adresa</a:t>
            </a:r>
            <a:r>
              <a:rPr lang="en-US" sz="1800" b="0" i="0" u="none" strike="noStrike" baseline="0" dirty="0">
                <a:latin typeface="CMR10"/>
              </a:rPr>
              <a:t> URL </a:t>
            </a:r>
            <a:r>
              <a:rPr lang="ro-RO" sz="1800" b="0" i="0" u="none" strike="noStrike" baseline="0" dirty="0">
                <a:latin typeface="CMR10"/>
              </a:rPr>
              <a:t>a </a:t>
            </a:r>
            <a:r>
              <a:rPr lang="en-US" sz="1800" b="0" i="0" u="none" strike="noStrike" baseline="0" dirty="0" err="1">
                <a:latin typeface="CMR10"/>
              </a:rPr>
              <a:t>acesteia</a:t>
            </a:r>
            <a:r>
              <a:rPr lang="en-US" sz="1800" b="0" i="0" u="none" strike="noStrike" baseline="0" dirty="0">
                <a:latin typeface="CMR10"/>
              </a:rPr>
              <a:t>, precum </a:t>
            </a:r>
            <a:r>
              <a:rPr lang="en-US" sz="1800" b="0" i="0" u="none" strike="noStrike" baseline="0" dirty="0" err="1">
                <a:latin typeface="CMR10"/>
              </a:rPr>
              <a:t>si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usernamul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si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parola</a:t>
            </a:r>
            <a:r>
              <a:rPr lang="en-US" sz="1800" b="0" i="0" u="none" strike="noStrike" baseline="0" dirty="0">
                <a:latin typeface="CMR10"/>
              </a:rPr>
              <a:t>.</a:t>
            </a:r>
            <a:endParaRPr lang="en-US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5D42439-FCA2-4EC8-9835-8E7DFA33E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" y="4308815"/>
            <a:ext cx="9372600" cy="1775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8B4FE1-AACB-4D3E-AD60-10892C2E711E}"/>
              </a:ext>
            </a:extLst>
          </p:cNvPr>
          <p:cNvSpPr txBox="1"/>
          <p:nvPr/>
        </p:nvSpPr>
        <p:spPr>
          <a:xfrm>
            <a:off x="6323736" y="6397187"/>
            <a:ext cx="65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ro-RO" dirty="0"/>
              <a:t>2</a:t>
            </a:r>
            <a:r>
              <a:rPr lang="en-US" dirty="0"/>
              <a:t>. </a:t>
            </a:r>
            <a:r>
              <a:rPr lang="ro-RO" dirty="0"/>
              <a:t>Legatura Bază de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8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E3A3FE-3D12-49F4-B3DA-0D2290D01BDF}"/>
              </a:ext>
            </a:extLst>
          </p:cNvPr>
          <p:cNvSpPr txBox="1"/>
          <p:nvPr/>
        </p:nvSpPr>
        <p:spPr>
          <a:xfrm>
            <a:off x="216817" y="405352"/>
            <a:ext cx="784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dirty="0">
                <a:latin typeface="CMR10"/>
              </a:rPr>
              <a:t>  C</a:t>
            </a:r>
            <a:r>
              <a:rPr lang="en-US" sz="1800" b="0" i="0" u="none" strike="noStrike" baseline="0" dirty="0" err="1">
                <a:latin typeface="CMR10"/>
              </a:rPr>
              <a:t>rearea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modelui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it-IT" sz="1800" b="0" i="0" u="none" strike="noStrike" baseline="0" dirty="0">
                <a:latin typeface="CMR10"/>
              </a:rPr>
              <a:t>o clasa care con</a:t>
            </a:r>
            <a:r>
              <a:rPr lang="ro-RO" sz="1800" b="0" i="0" u="none" strike="noStrike" baseline="0" dirty="0">
                <a:latin typeface="CMR10"/>
              </a:rPr>
              <a:t>ț</a:t>
            </a:r>
            <a:r>
              <a:rPr lang="it-IT" sz="1800" b="0" i="0" u="none" strike="noStrike" baseline="0" dirty="0">
                <a:latin typeface="CMR10"/>
              </a:rPr>
              <a:t>ine toate c</a:t>
            </a:r>
            <a:r>
              <a:rPr lang="ro-RO" dirty="0">
                <a:latin typeface="CMR10"/>
              </a:rPr>
              <a:t>â</a:t>
            </a:r>
            <a:r>
              <a:rPr lang="it-IT" sz="1800" b="0" i="0" u="none" strike="noStrike" baseline="0" dirty="0">
                <a:latin typeface="CMR10"/>
              </a:rPr>
              <a:t>mpurile ce le va avea o entitate din baza de</a:t>
            </a:r>
            <a:r>
              <a:rPr lang="ro-RO" sz="1800" b="0" i="0" u="none" strike="noStrike" baseline="0" dirty="0">
                <a:latin typeface="CMR10"/>
              </a:rPr>
              <a:t> </a:t>
            </a:r>
            <a:r>
              <a:rPr lang="it-IT" sz="1800" b="0" i="0" u="none" strike="noStrike" baseline="0" dirty="0">
                <a:latin typeface="CMR10"/>
              </a:rPr>
              <a:t>date, aici fiind folosite divere adnot</a:t>
            </a:r>
            <a:r>
              <a:rPr lang="ro-RO" sz="1800" b="0" i="0" u="none" strike="noStrike" baseline="0" dirty="0">
                <a:latin typeface="CMR10"/>
              </a:rPr>
              <a:t>ă</a:t>
            </a:r>
            <a:r>
              <a:rPr lang="it-IT" sz="1800" b="0" i="0" u="none" strike="noStrike" baseline="0" dirty="0">
                <a:latin typeface="CMR10"/>
              </a:rPr>
              <a:t>ri pentru specificarea tipului datelor)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B1D6784-0A3B-4D05-8979-1DC4522D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32" y="1292106"/>
            <a:ext cx="7556284" cy="5254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33677-36C2-4D7C-AC33-3FC220F1EAE1}"/>
              </a:ext>
            </a:extLst>
          </p:cNvPr>
          <p:cNvSpPr txBox="1"/>
          <p:nvPr/>
        </p:nvSpPr>
        <p:spPr>
          <a:xfrm>
            <a:off x="8587416" y="6361724"/>
            <a:ext cx="65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ro-RO" dirty="0"/>
              <a:t>3</a:t>
            </a:r>
            <a:r>
              <a:rPr lang="en-US" dirty="0"/>
              <a:t>. </a:t>
            </a:r>
            <a:r>
              <a:rPr lang="ro-RO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1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279A03-8233-46EC-ACB8-04CFF4E9FEE9}"/>
              </a:ext>
            </a:extLst>
          </p:cNvPr>
          <p:cNvSpPr txBox="1"/>
          <p:nvPr/>
        </p:nvSpPr>
        <p:spPr>
          <a:xfrm>
            <a:off x="254540" y="1770435"/>
            <a:ext cx="116829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sz="1800" b="0" i="0" u="none" strike="noStrike" baseline="0" dirty="0">
                <a:latin typeface="CMR10"/>
              </a:rPr>
              <a:t>   </a:t>
            </a:r>
            <a:r>
              <a:rPr lang="en-US" sz="1800" b="0" i="0" u="none" strike="noStrike" baseline="0" dirty="0" err="1">
                <a:latin typeface="CMR10"/>
              </a:rPr>
              <a:t>DataSet</a:t>
            </a:r>
            <a:r>
              <a:rPr lang="en-US" sz="1800" b="0" i="0" u="none" strike="noStrike" baseline="0" dirty="0">
                <a:latin typeface="CMR10"/>
              </a:rPr>
              <a:t> care </a:t>
            </a:r>
            <a:r>
              <a:rPr lang="en-US" sz="1800" b="0" i="0" u="none" strike="noStrike" baseline="0" dirty="0" err="1">
                <a:latin typeface="CMR10"/>
              </a:rPr>
              <a:t>constituie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tabela</a:t>
            </a:r>
            <a:r>
              <a:rPr lang="en-US" sz="1800" b="0" i="0" u="none" strike="noStrike" baseline="0" dirty="0">
                <a:latin typeface="CMR10"/>
              </a:rPr>
              <a:t> din</a:t>
            </a:r>
            <a:r>
              <a:rPr lang="ro-RO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baza</a:t>
            </a:r>
            <a:r>
              <a:rPr lang="en-US" sz="1800" b="0" i="0" u="none" strike="noStrike" baseline="0" dirty="0">
                <a:latin typeface="CMR10"/>
              </a:rPr>
              <a:t> de date(</a:t>
            </a:r>
            <a:r>
              <a:rPr lang="en-US" sz="1800" b="0" i="0" u="none" strike="noStrike" baseline="0" dirty="0" err="1">
                <a:latin typeface="CMR10"/>
              </a:rPr>
              <a:t>acesta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fiind</a:t>
            </a:r>
            <a:r>
              <a:rPr lang="en-US" sz="1800" b="0" i="0" u="none" strike="noStrike" baseline="0" dirty="0">
                <a:latin typeface="CMR10"/>
              </a:rPr>
              <a:t> o </a:t>
            </a:r>
            <a:r>
              <a:rPr lang="en-US" sz="1800" b="0" i="0" u="none" strike="noStrike" baseline="0" dirty="0" err="1">
                <a:latin typeface="CMR10"/>
              </a:rPr>
              <a:t>interfa</a:t>
            </a:r>
            <a:r>
              <a:rPr lang="ro-RO" dirty="0">
                <a:latin typeface="CMR10"/>
              </a:rPr>
              <a:t>ță </a:t>
            </a:r>
            <a:r>
              <a:rPr lang="ro-RO" sz="800" b="0" i="0" u="none" strike="noStrike" baseline="0" dirty="0">
                <a:latin typeface="CMR5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unde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putem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scrie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metode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noi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pentru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interogarea</a:t>
            </a: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 err="1">
                <a:latin typeface="CMR10"/>
              </a:rPr>
              <a:t>bazei</a:t>
            </a:r>
            <a:r>
              <a:rPr lang="en-US" sz="1800" b="0" i="0" u="none" strike="noStrike" baseline="0" dirty="0">
                <a:latin typeface="CMR10"/>
              </a:rPr>
              <a:t> de date). </a:t>
            </a:r>
            <a:r>
              <a:rPr lang="en-US" sz="1800" b="0" i="0" u="none" strike="noStrike" baseline="0" dirty="0" err="1">
                <a:latin typeface="CMR10"/>
              </a:rPr>
              <a:t>Aceste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metode</a:t>
            </a:r>
            <a:r>
              <a:rPr lang="en-US" sz="1800" b="0" i="0" u="none" strike="noStrike" baseline="0" dirty="0">
                <a:latin typeface="CMR10"/>
              </a:rPr>
              <a:t> pot </a:t>
            </a:r>
            <a:r>
              <a:rPr lang="en-US" sz="1800" b="0" i="0" u="none" strike="noStrike" baseline="0" dirty="0" err="1">
                <a:latin typeface="CMR10"/>
              </a:rPr>
              <a:t>cont</a:t>
            </a:r>
            <a:r>
              <a:rPr lang="en-US" sz="800" b="0" i="0" u="none" strike="noStrike" baseline="0" dirty="0" err="1">
                <a:latin typeface="CMR5"/>
              </a:rPr>
              <a:t>,</a:t>
            </a:r>
            <a:r>
              <a:rPr lang="en-US" sz="1800" b="0" i="0" u="none" strike="noStrike" baseline="0" dirty="0" err="1">
                <a:latin typeface="CMR10"/>
              </a:rPr>
              <a:t>ine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Adnotari</a:t>
            </a:r>
            <a:r>
              <a:rPr lang="en-US" sz="1800" b="0" i="0" u="none" strike="noStrike" baseline="0" dirty="0">
                <a:latin typeface="CMR10"/>
              </a:rPr>
              <a:t> cu </a:t>
            </a:r>
            <a:r>
              <a:rPr lang="en-US" sz="1800" b="0" i="0" u="none" strike="noStrike" baseline="0" dirty="0" err="1">
                <a:latin typeface="CMR10"/>
              </a:rPr>
              <a:t>codul</a:t>
            </a:r>
            <a:r>
              <a:rPr lang="en-US" sz="1800" b="0" i="0" u="none" strike="noStrike" baseline="0" dirty="0">
                <a:latin typeface="CMR10"/>
              </a:rPr>
              <a:t> SQL</a:t>
            </a:r>
            <a:r>
              <a:rPr lang="ro-RO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specifit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pentru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interogarea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bazei</a:t>
            </a:r>
            <a:r>
              <a:rPr lang="en-US" sz="1800" b="0" i="0" u="none" strike="noStrike" baseline="0" dirty="0">
                <a:latin typeface="CMR10"/>
              </a:rPr>
              <a:t> de date </a:t>
            </a:r>
            <a:r>
              <a:rPr lang="en-US" sz="1800" b="0" i="0" u="none" strike="noStrike" baseline="0" dirty="0" err="1">
                <a:latin typeface="CMR10"/>
              </a:rPr>
              <a:t>sau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pur</a:t>
            </a:r>
            <a:r>
              <a:rPr lang="en-US" sz="1800" b="0" i="0" u="none" strike="noStrike" baseline="0" dirty="0">
                <a:latin typeface="CMR10"/>
              </a:rPr>
              <a:t> s</a:t>
            </a:r>
            <a:r>
              <a:rPr lang="ro-RO" sz="1800" b="0" i="0" u="none" strike="noStrike" baseline="0" dirty="0">
                <a:latin typeface="CMR10"/>
              </a:rPr>
              <a:t>i</a:t>
            </a:r>
            <a:r>
              <a:rPr lang="it-IT" sz="1800" b="0" i="0" u="none" strike="noStrike" baseline="0" dirty="0">
                <a:latin typeface="CMR10"/>
              </a:rPr>
              <a:t> simplu specificarea a ceea</a:t>
            </a:r>
            <a:r>
              <a:rPr lang="ro-RO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ce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dorim</a:t>
            </a:r>
            <a:r>
              <a:rPr lang="en-US" sz="1800" b="0" i="0" u="none" strike="noStrike" baseline="0" dirty="0">
                <a:latin typeface="CMR10"/>
              </a:rPr>
              <a:t> din </a:t>
            </a:r>
            <a:r>
              <a:rPr lang="en-US" sz="1800" b="0" i="0" u="none" strike="noStrike" baseline="0" dirty="0" err="1">
                <a:latin typeface="CMR10"/>
              </a:rPr>
              <a:t>baza</a:t>
            </a:r>
            <a:r>
              <a:rPr lang="en-US" sz="1800" b="0" i="0" u="none" strike="noStrike" baseline="0" dirty="0">
                <a:latin typeface="CMR10"/>
              </a:rPr>
              <a:t> de date sub forma </a:t>
            </a:r>
            <a:r>
              <a:rPr lang="en-US" sz="1800" b="0" i="0" u="none" strike="noStrike" baseline="0" dirty="0" err="1">
                <a:latin typeface="CMR10"/>
              </a:rPr>
              <a:t>denumirii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metodei</a:t>
            </a:r>
            <a:r>
              <a:rPr lang="en-US" sz="1800" b="0" i="0" u="none" strike="noStrike" baseline="0" dirty="0">
                <a:latin typeface="CMR10"/>
              </a:rPr>
              <a:t>( </a:t>
            </a:r>
            <a:r>
              <a:rPr lang="en-US" sz="1800" b="0" i="0" u="none" strike="noStrike" baseline="0" dirty="0" err="1">
                <a:latin typeface="CMR10"/>
              </a:rPr>
              <a:t>bineˆınt</a:t>
            </a:r>
            <a:r>
              <a:rPr lang="en-US" sz="800" b="0" i="0" u="none" strike="noStrike" baseline="0" dirty="0" err="1">
                <a:latin typeface="CMR5"/>
              </a:rPr>
              <a:t>,</a:t>
            </a:r>
            <a:r>
              <a:rPr lang="en-US" sz="1800" b="0" i="0" u="none" strike="noStrike" baseline="0" dirty="0" err="1">
                <a:latin typeface="CMR10"/>
              </a:rPr>
              <a:t>eles</a:t>
            </a:r>
            <a:r>
              <a:rPr lang="en-US" sz="1800" b="0" i="0" u="none" strike="noStrike" baseline="0" dirty="0">
                <a:latin typeface="CMR10"/>
              </a:rPr>
              <a:t> ca </a:t>
            </a:r>
            <a:r>
              <a:rPr lang="en-US" sz="1800" b="0" i="0" u="none" strike="noStrike" baseline="0" dirty="0" err="1">
                <a:latin typeface="CMR10"/>
              </a:rPr>
              <a:t>trebuie</a:t>
            </a:r>
            <a:r>
              <a:rPr lang="ro-RO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respectat</a:t>
            </a:r>
            <a:r>
              <a:rPr lang="en-US" sz="1800" b="0" i="0" u="none" strike="noStrike" baseline="0" dirty="0">
                <a:latin typeface="CMR10"/>
              </a:rPr>
              <a:t> un </a:t>
            </a:r>
            <a:r>
              <a:rPr lang="en-US" sz="1800" b="0" i="0" u="none" strike="noStrike" baseline="0" dirty="0" err="1">
                <a:latin typeface="CMR10"/>
              </a:rPr>
              <a:t>tipar</a:t>
            </a:r>
            <a:r>
              <a:rPr lang="en-US" sz="1800" b="0" i="0" u="none" strike="noStrike" baseline="0" dirty="0">
                <a:latin typeface="CMR10"/>
              </a:rPr>
              <a:t>).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4A1D92-6B7D-48C1-8B23-D0789E17F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45" y="3572024"/>
            <a:ext cx="6328167" cy="18664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255C76-844B-445F-BC19-B685E0055674}"/>
              </a:ext>
            </a:extLst>
          </p:cNvPr>
          <p:cNvSpPr txBox="1"/>
          <p:nvPr/>
        </p:nvSpPr>
        <p:spPr>
          <a:xfrm>
            <a:off x="7884593" y="5947405"/>
            <a:ext cx="65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Figura</a:t>
            </a:r>
            <a:r>
              <a:rPr lang="ro-RO" dirty="0"/>
              <a:t> 4</a:t>
            </a:r>
            <a:r>
              <a:rPr lang="en-US" dirty="0"/>
              <a:t>.</a:t>
            </a:r>
            <a:r>
              <a:rPr lang="ro-RO" dirty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3949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737</TotalTime>
  <Words>927</Words>
  <Application>Microsoft Office PowerPoint</Application>
  <PresentationFormat>Widescreen</PresentationFormat>
  <Paragraphs>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</vt:lpstr>
      <vt:lpstr>Calibri</vt:lpstr>
      <vt:lpstr>Century Gothic</vt:lpstr>
      <vt:lpstr>CMBX10</vt:lpstr>
      <vt:lpstr>CMBX12</vt:lpstr>
      <vt:lpstr>CMR10</vt:lpstr>
      <vt:lpstr>CMR5</vt:lpstr>
      <vt:lpstr>Times New Roman</vt:lpstr>
      <vt:lpstr>BrushVTI</vt:lpstr>
      <vt:lpstr>Vapor Trail</vt:lpstr>
      <vt:lpstr>Online voting system</vt:lpstr>
      <vt:lpstr>PowerPoint Presentation</vt:lpstr>
      <vt:lpstr>PowerPoint Presentation</vt:lpstr>
      <vt:lpstr>PowerPoint Presentation</vt:lpstr>
      <vt:lpstr>2.1 Spring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Bioinformatica</dc:title>
  <dc:creator>IOAN PADUREAN</dc:creator>
  <cp:lastModifiedBy>Iosif Daniel</cp:lastModifiedBy>
  <cp:revision>8</cp:revision>
  <dcterms:created xsi:type="dcterms:W3CDTF">2021-10-22T15:14:39Z</dcterms:created>
  <dcterms:modified xsi:type="dcterms:W3CDTF">2022-04-13T06:24:20Z</dcterms:modified>
</cp:coreProperties>
</file>