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63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A138-AE6D-40BA-8AC8-FBAEB192FAC0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9BB7-2AA6-4F44-A468-3EEB6C63B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Δρομολόγηση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u="sng" dirty="0" smtClean="0"/>
              <a:t>Μειονεκτήματα του πρωτοκόλλου ΙΡ</a:t>
            </a:r>
            <a:endParaRPr lang="el-GR" sz="32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sz="2800" dirty="0" smtClean="0"/>
              <a:t>	Το </a:t>
            </a:r>
            <a:r>
              <a:rPr lang="el-GR" sz="2800" dirty="0"/>
              <a:t>πρωτόκολλο IP </a:t>
            </a:r>
            <a:r>
              <a:rPr lang="el-GR" sz="2800" dirty="0" smtClean="0"/>
              <a:t>δεν </a:t>
            </a:r>
            <a:r>
              <a:rPr lang="el-GR" sz="2800" dirty="0"/>
              <a:t>εγγυάται ότι μπορεί </a:t>
            </a:r>
            <a:r>
              <a:rPr lang="el-GR" sz="2800" dirty="0" smtClean="0"/>
              <a:t>να αντιμετωπίσει </a:t>
            </a:r>
            <a:r>
              <a:rPr lang="el-GR" sz="2800" dirty="0"/>
              <a:t>τα παρακάτω προβλήματα: </a:t>
            </a:r>
            <a:endParaRPr lang="el-GR" sz="2800" dirty="0" smtClean="0"/>
          </a:p>
          <a:p>
            <a:pPr>
              <a:buNone/>
            </a:pPr>
            <a:endParaRPr lang="el-GR" sz="2800" dirty="0"/>
          </a:p>
          <a:p>
            <a:pPr lvl="1">
              <a:buNone/>
            </a:pPr>
            <a:r>
              <a:rPr lang="el-GR" sz="2400" dirty="0"/>
              <a:t>• Επανάληψη αυτοδύναμου πακέτου </a:t>
            </a:r>
          </a:p>
          <a:p>
            <a:pPr lvl="1">
              <a:buNone/>
            </a:pPr>
            <a:r>
              <a:rPr lang="el-GR" sz="2400" dirty="0"/>
              <a:t>• Επίδοση με καθυστέρηση ή εκτός σειράς </a:t>
            </a:r>
          </a:p>
          <a:p>
            <a:pPr lvl="1">
              <a:buNone/>
            </a:pPr>
            <a:r>
              <a:rPr lang="el-GR" sz="2400" dirty="0"/>
              <a:t>• Αλλοίωση δεδομένων </a:t>
            </a:r>
          </a:p>
          <a:p>
            <a:pPr lvl="1">
              <a:buNone/>
            </a:pPr>
            <a:r>
              <a:rPr lang="el-GR" sz="2400" dirty="0"/>
              <a:t>• Απώλεια αυτοδύναμου πακέτου </a:t>
            </a:r>
          </a:p>
          <a:p>
            <a:endParaRPr lang="el-GR" sz="2800" dirty="0"/>
          </a:p>
          <a:p>
            <a:r>
              <a:rPr lang="el-GR" sz="2800" dirty="0"/>
              <a:t>Για την αντιμετώπιση τέτοιων σφαλμάτων υπεύθυνα είναι τα ανώτερα στρώματα δικτύωσης.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u="sng" dirty="0" smtClean="0"/>
              <a:t>Λειτουργίες του επιπέδου διαδικτύου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28662" y="1600200"/>
            <a:ext cx="7286676" cy="4972072"/>
          </a:xfrm>
        </p:spPr>
        <p:txBody>
          <a:bodyPr>
            <a:normAutofit fontScale="92500" lnSpcReduction="10000"/>
          </a:bodyPr>
          <a:lstStyle/>
          <a:p>
            <a:r>
              <a:rPr lang="el-GR" sz="3000" dirty="0"/>
              <a:t>Το επίπεδο Διαδικτύου (στο μοντέλο TCP/IP), </a:t>
            </a:r>
            <a:r>
              <a:rPr lang="el-GR" sz="3000" dirty="0" smtClean="0"/>
              <a:t>είναι υπεύθυνο:</a:t>
            </a:r>
          </a:p>
          <a:p>
            <a:pPr lvl="1"/>
            <a:r>
              <a:rPr lang="el-GR" dirty="0"/>
              <a:t>γ</a:t>
            </a:r>
            <a:r>
              <a:rPr lang="el-GR" dirty="0" smtClean="0"/>
              <a:t>ια τη </a:t>
            </a:r>
            <a:r>
              <a:rPr lang="el-GR" b="1" dirty="0" smtClean="0"/>
              <a:t>διευθυνσιοδότηση</a:t>
            </a:r>
            <a:r>
              <a:rPr lang="el-GR" b="1" dirty="0"/>
              <a:t> </a:t>
            </a:r>
            <a:r>
              <a:rPr lang="el-GR" dirty="0" smtClean="0"/>
              <a:t>και</a:t>
            </a:r>
          </a:p>
          <a:p>
            <a:pPr lvl="1"/>
            <a:r>
              <a:rPr lang="el-GR" dirty="0" smtClean="0"/>
              <a:t>τη </a:t>
            </a:r>
            <a:r>
              <a:rPr lang="el-GR" b="1" dirty="0"/>
              <a:t>δρομολόγηση</a:t>
            </a:r>
            <a:r>
              <a:rPr lang="el-GR" dirty="0"/>
              <a:t> των αυτοδύναμων πακέτων (</a:t>
            </a:r>
            <a:r>
              <a:rPr lang="el-GR" dirty="0" err="1" smtClean="0"/>
              <a:t>datagrams</a:t>
            </a:r>
            <a:r>
              <a:rPr lang="el-GR" dirty="0" smtClean="0"/>
              <a:t>),</a:t>
            </a:r>
            <a:r>
              <a:rPr lang="el-GR" b="1" dirty="0" smtClean="0"/>
              <a:t> </a:t>
            </a:r>
            <a:r>
              <a:rPr lang="el-GR" dirty="0" smtClean="0"/>
              <a:t>παρέχει </a:t>
            </a:r>
            <a:r>
              <a:rPr lang="el-GR" dirty="0" smtClean="0"/>
              <a:t>δηλαδή </a:t>
            </a:r>
            <a:r>
              <a:rPr lang="el-GR" dirty="0"/>
              <a:t>το απαιτούμενο </a:t>
            </a:r>
            <a:r>
              <a:rPr lang="el-GR" b="1" dirty="0"/>
              <a:t>επικοινωνιακό </a:t>
            </a:r>
            <a:r>
              <a:rPr lang="el-GR" b="1" dirty="0" err="1"/>
              <a:t>υποδίκτυο</a:t>
            </a:r>
            <a:r>
              <a:rPr lang="el-GR" b="1" dirty="0" smtClean="0"/>
              <a:t>.</a:t>
            </a:r>
          </a:p>
          <a:p>
            <a:pPr lvl="1">
              <a:buNone/>
            </a:pPr>
            <a:endParaRPr lang="el-GR" b="1" dirty="0" smtClean="0"/>
          </a:p>
          <a:p>
            <a:r>
              <a:rPr lang="el-GR" sz="2200" b="1" dirty="0" smtClean="0"/>
              <a:t>Επικοινωνιακό </a:t>
            </a:r>
            <a:r>
              <a:rPr lang="el-GR" sz="2200" b="1" dirty="0" err="1" smtClean="0"/>
              <a:t>υποδίκτυο</a:t>
            </a:r>
            <a:r>
              <a:rPr lang="el-GR" sz="2200" b="1" dirty="0" smtClean="0"/>
              <a:t> είναι </a:t>
            </a:r>
            <a:r>
              <a:rPr lang="el-GR" sz="2200" b="1" u="sng" dirty="0" smtClean="0"/>
              <a:t>το σύνολο των κόμβων </a:t>
            </a:r>
            <a:r>
              <a:rPr lang="el-GR" sz="2200" b="1" dirty="0" smtClean="0"/>
              <a:t>που παρέχουν υπηρεσίες προώθησης και δρομολόγησης πακέτων ανάμεσα σε δύο ακραίους υπολογιστές</a:t>
            </a:r>
            <a:r>
              <a:rPr lang="el-GR" sz="2200" dirty="0" smtClean="0"/>
              <a:t>.</a:t>
            </a:r>
            <a:endParaRPr lang="en-US" sz="2200" dirty="0" smtClean="0"/>
          </a:p>
          <a:p>
            <a:r>
              <a:rPr lang="el-GR" sz="2200" dirty="0" smtClean="0"/>
              <a:t> </a:t>
            </a:r>
            <a:r>
              <a:rPr lang="el-GR" sz="2200" dirty="0" smtClean="0"/>
              <a:t>Οι κόμβοι μπορεί να είναι κανονικοί υπολογιστές ή εξειδικευμένες δικτυακές συσκευές </a:t>
            </a:r>
            <a:r>
              <a:rPr lang="en-US" sz="2200" dirty="0" smtClean="0"/>
              <a:t>(router)</a:t>
            </a:r>
            <a:r>
              <a:rPr lang="el-GR" sz="2200" dirty="0" smtClean="0"/>
              <a:t> με δυνατότητα να λειτουργούν τουλάχιστον ως το επίπεδο διαδικτύου του TCP/IP.</a:t>
            </a:r>
            <a:endParaRPr lang="el-G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u="sng" dirty="0" smtClean="0"/>
              <a:t>Πότε έχει έννοια η δρομολόγηση;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Η δρομολόγηση έχει έννοια όταν μεταξύ των ακραίων υπολογιστών μεσολαβεί τουλάχιστον ένας δρομολογητής</a:t>
            </a:r>
            <a:r>
              <a:rPr lang="el-GR" sz="2800" dirty="0" smtClean="0"/>
              <a:t>.</a:t>
            </a:r>
          </a:p>
          <a:p>
            <a:pPr>
              <a:buNone/>
            </a:pPr>
            <a:endParaRPr lang="el-GR" sz="2800" dirty="0" smtClean="0"/>
          </a:p>
          <a:p>
            <a:r>
              <a:rPr lang="el-GR" sz="2800" dirty="0" smtClean="0"/>
              <a:t> </a:t>
            </a:r>
            <a:r>
              <a:rPr lang="el-GR" sz="2800" dirty="0"/>
              <a:t>Σε αντίθετη περίπτωση είναι διαθέσιμες και άλλες τεχνικές (μεταγωγή - </a:t>
            </a:r>
            <a:r>
              <a:rPr lang="el-GR" sz="2800" dirty="0" err="1"/>
              <a:t>switching</a:t>
            </a:r>
            <a:r>
              <a:rPr lang="el-GR" sz="2800" dirty="0"/>
              <a:t>, γεφύρωση - </a:t>
            </a:r>
            <a:r>
              <a:rPr lang="el-GR" sz="2800" dirty="0" err="1"/>
              <a:t>bridging</a:t>
            </a:r>
            <a:r>
              <a:rPr lang="el-GR" sz="2800" dirty="0"/>
              <a:t>) </a:t>
            </a:r>
            <a:r>
              <a:rPr lang="el-GR" sz="2800" u="sng" dirty="0"/>
              <a:t>οι οποίες μπορούν να υλοποιηθούν από το 2ο επίπεδο του OSI </a:t>
            </a:r>
            <a:r>
              <a:rPr lang="el-GR" sz="2800" dirty="0"/>
              <a:t>και αναφέρονται στο ίδιο φυσικό δίκτυο.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Autofit/>
          </a:bodyPr>
          <a:lstStyle/>
          <a:p>
            <a:r>
              <a:rPr lang="el-GR" sz="3600" u="sng" dirty="0" smtClean="0"/>
              <a:t/>
            </a:r>
            <a:br>
              <a:rPr lang="el-GR" sz="3600" u="sng" dirty="0" smtClean="0"/>
            </a:br>
            <a:r>
              <a:rPr lang="el-GR" sz="3600" u="sng" dirty="0" smtClean="0"/>
              <a:t>Τι ονομάζουμε δρομολόγηση;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800" b="1" u="sng" dirty="0"/>
              <a:t>Δρομολόγηση</a:t>
            </a:r>
            <a:r>
              <a:rPr lang="el-GR" sz="2800" u="sng" dirty="0"/>
              <a:t> είναι το έργο της μετακίνησης (προώθησης, διεκπεραίωσης) της πληροφορίας από την αφετηρία μέσω ενός διαδικτύου και παράδοσης στον προορισμό της. </a:t>
            </a:r>
            <a:endParaRPr lang="el-GR" sz="2800" u="sng" dirty="0" smtClean="0"/>
          </a:p>
          <a:p>
            <a:r>
              <a:rPr lang="el-GR" sz="2800" dirty="0" smtClean="0"/>
              <a:t>Η </a:t>
            </a:r>
            <a:r>
              <a:rPr lang="el-GR" sz="2800" dirty="0"/>
              <a:t>δρομολόγηση περιλαμβάνει </a:t>
            </a:r>
            <a:r>
              <a:rPr lang="el-GR" sz="2800" u="sng" dirty="0"/>
              <a:t>δυο διακριτές δραστηριότητες </a:t>
            </a:r>
            <a:r>
              <a:rPr lang="el-GR" sz="2800" u="sng" dirty="0" smtClean="0"/>
              <a:t>:</a:t>
            </a:r>
            <a:endParaRPr lang="el-GR" sz="2800" u="sng" dirty="0"/>
          </a:p>
          <a:p>
            <a:pPr lvl="1">
              <a:buFont typeface="Wingdings" pitchFamily="2" charset="2"/>
              <a:buChar char="§"/>
            </a:pPr>
            <a:r>
              <a:rPr lang="el-GR" sz="3000" dirty="0" smtClean="0"/>
              <a:t> </a:t>
            </a:r>
            <a:r>
              <a:rPr lang="el-GR" sz="2600" dirty="0"/>
              <a:t>τον προσδιορισμό της καλύτερης διαδρομής από την αφετηρία έως τον προορισμό και </a:t>
            </a:r>
          </a:p>
          <a:p>
            <a:pPr lvl="1">
              <a:buFont typeface="Wingdings" pitchFamily="2" charset="2"/>
              <a:buChar char="§"/>
            </a:pPr>
            <a:r>
              <a:rPr lang="el-GR" sz="2600" dirty="0" smtClean="0"/>
              <a:t> </a:t>
            </a:r>
            <a:r>
              <a:rPr lang="el-GR" sz="2600" dirty="0"/>
              <a:t>την μεταφορά (</a:t>
            </a:r>
            <a:r>
              <a:rPr lang="el-GR" sz="2600" dirty="0" smtClean="0"/>
              <a:t>προώθηση) της</a:t>
            </a:r>
            <a:r>
              <a:rPr lang="en-US" sz="2600" dirty="0" smtClean="0"/>
              <a:t> </a:t>
            </a:r>
            <a:r>
              <a:rPr lang="el-GR" sz="2600" dirty="0" smtClean="0"/>
              <a:t>πληροφορίας </a:t>
            </a:r>
            <a:r>
              <a:rPr lang="el-GR" sz="2600" dirty="0"/>
              <a:t>στον προορισμό της, διαμέσου του Διαδικτύου.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600" u="sng" dirty="0" smtClean="0"/>
              <a:t>Πρωτόκολλα δρομολόγησης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 fontScale="77500" lnSpcReduction="20000"/>
          </a:bodyPr>
          <a:lstStyle/>
          <a:p>
            <a:r>
              <a:rPr lang="el-GR" dirty="0"/>
              <a:t>Η</a:t>
            </a:r>
            <a:r>
              <a:rPr lang="el-GR" dirty="0" smtClean="0"/>
              <a:t> </a:t>
            </a:r>
            <a:r>
              <a:rPr lang="el-GR" u="sng" dirty="0"/>
              <a:t>μεταφορά-προώθηση</a:t>
            </a:r>
            <a:r>
              <a:rPr lang="el-GR" dirty="0"/>
              <a:t> των πακέτων δεν είναι ιδιαίτερα πολύπλοκη και η υλοποίησή της </a:t>
            </a:r>
            <a:r>
              <a:rPr lang="el-GR" u="sng" dirty="0"/>
              <a:t>είναι σχετικά εύκολη</a:t>
            </a:r>
            <a:r>
              <a:rPr lang="el-GR" dirty="0"/>
              <a:t>. 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/>
              <a:t>Ο</a:t>
            </a:r>
            <a:r>
              <a:rPr lang="el-GR" dirty="0" smtClean="0"/>
              <a:t> </a:t>
            </a:r>
            <a:r>
              <a:rPr lang="el-GR" u="sng" dirty="0"/>
              <a:t>προσδιορισμός της διαδρομής</a:t>
            </a:r>
            <a:r>
              <a:rPr lang="el-GR" dirty="0"/>
              <a:t>, </a:t>
            </a:r>
            <a:r>
              <a:rPr lang="el-GR" dirty="0" smtClean="0"/>
              <a:t>δεν είναι πάντα απλός και γίνεται από </a:t>
            </a:r>
            <a:r>
              <a:rPr lang="el-GR" b="1" dirty="0" smtClean="0"/>
              <a:t>πρωτόκολλα </a:t>
            </a:r>
            <a:r>
              <a:rPr lang="el-GR" b="1" dirty="0"/>
              <a:t>δρομολόγησης. </a:t>
            </a:r>
            <a:endParaRPr lang="el-GR" b="1" dirty="0" smtClean="0"/>
          </a:p>
          <a:p>
            <a:pPr>
              <a:buNone/>
            </a:pPr>
            <a:endParaRPr lang="el-GR" b="1" dirty="0"/>
          </a:p>
          <a:p>
            <a:r>
              <a:rPr lang="el-GR" dirty="0"/>
              <a:t>Τα πρωτόκολλα δρομολόγησης χρησιμοποιούν μετρήσιμα χαρακτηριστικά για να εκτιμήσουν ποια διαδρομή είναι καλύτερη για ένα πακέτο. Τέτοια </a:t>
            </a:r>
            <a:r>
              <a:rPr lang="el-GR" dirty="0" smtClean="0"/>
              <a:t>είναι:</a:t>
            </a:r>
          </a:p>
          <a:p>
            <a:pPr lvl="1"/>
            <a:r>
              <a:rPr lang="el-GR" dirty="0" smtClean="0"/>
              <a:t> </a:t>
            </a:r>
            <a:r>
              <a:rPr lang="el-GR" dirty="0"/>
              <a:t>το εύρος ζώνης (ταχύτητα) των γραμμών της διαδρομής</a:t>
            </a:r>
            <a:r>
              <a:rPr lang="el-GR" dirty="0" smtClean="0"/>
              <a:t>,</a:t>
            </a:r>
          </a:p>
          <a:p>
            <a:pPr lvl="1"/>
            <a:r>
              <a:rPr lang="el-GR" dirty="0" smtClean="0"/>
              <a:t> </a:t>
            </a:r>
            <a:r>
              <a:rPr lang="el-GR" dirty="0"/>
              <a:t>η σχετική απόσταση (αριθμός των αλμάτων ή κόμβων) έως τον προορισμό κ.ά. </a:t>
            </a:r>
            <a:endParaRPr lang="el-GR" dirty="0" smtClean="0"/>
          </a:p>
          <a:p>
            <a:pPr lvl="1">
              <a:buNone/>
            </a:pPr>
            <a:endParaRPr lang="el-GR" dirty="0" smtClean="0"/>
          </a:p>
          <a:p>
            <a:r>
              <a:rPr lang="el-GR" dirty="0" smtClean="0"/>
              <a:t>Η </a:t>
            </a:r>
            <a:r>
              <a:rPr lang="el-GR" dirty="0"/>
              <a:t>εκτίμηση της βέλτιστης διαδρομής προς τον προορισμό γίνεται από τους </a:t>
            </a:r>
            <a:r>
              <a:rPr lang="el-GR" b="1" dirty="0" smtClean="0"/>
              <a:t>αλγόριθμους δρομολόγησης  </a:t>
            </a:r>
            <a:r>
              <a:rPr lang="el-GR" dirty="0"/>
              <a:t>που χρησιμοποιούνται από τα πρωτόκολλα δρομολόγησης</a:t>
            </a:r>
            <a:r>
              <a:rPr lang="el-GR" b="1" dirty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r>
              <a:rPr lang="el-GR" sz="3200" u="sng" dirty="0" smtClean="0"/>
              <a:t>Αλγόριθμοι δρομολόγησης –                        πίνακες δρομολόγησης</a:t>
            </a:r>
            <a:endParaRPr lang="el-GR" sz="32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71538" y="1214422"/>
            <a:ext cx="7215238" cy="4911741"/>
          </a:xfrm>
        </p:spPr>
        <p:txBody>
          <a:bodyPr>
            <a:normAutofit/>
          </a:bodyPr>
          <a:lstStyle/>
          <a:p>
            <a:r>
              <a:rPr lang="el-GR" sz="2800" b="1" dirty="0" smtClean="0"/>
              <a:t>Πίνακες δρομολόγησης</a:t>
            </a:r>
            <a:r>
              <a:rPr lang="el-GR" sz="2800" dirty="0" smtClean="0"/>
              <a:t>: πίνακες που συντάσσονται από τα πρωτόκολλα δρομολόγησης με τη βοήθεια των αλγορίθμων δρομολόγησης και περιέχουν πληροφορίες δρομολογίων για τα πακέτα.</a:t>
            </a:r>
          </a:p>
          <a:p>
            <a:r>
              <a:rPr lang="el-GR" sz="2400" dirty="0"/>
              <a:t>Οι πίνακες δρομολόγησης περιέχουν και πληροφορίες οι οποίες εκφράζουν το βαθμό προτίμησης μιας διαδρομής (του επόμενου άλματος).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l-GR" sz="3600" u="sng" dirty="0" smtClean="0"/>
              <a:t>Πίνακες δρομολόγησης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r>
              <a:rPr lang="el-GR" sz="2300" dirty="0" smtClean="0"/>
              <a:t>Η βασικότερη πληροφορία που περιέχουν  οι πίνακες δρομολόγησης </a:t>
            </a:r>
            <a:r>
              <a:rPr lang="el-GR" sz="2300" u="sng" dirty="0" smtClean="0"/>
              <a:t>είναι οι </a:t>
            </a:r>
            <a:r>
              <a:rPr lang="el-GR" sz="2300" i="1" u="sng" dirty="0" smtClean="0"/>
              <a:t>αντιστοιχίσεις προορισμού και επόμενου άλματος (</a:t>
            </a:r>
            <a:r>
              <a:rPr lang="el-GR" sz="2300" i="1" u="sng" dirty="0" err="1" smtClean="0"/>
              <a:t>next</a:t>
            </a:r>
            <a:r>
              <a:rPr lang="el-GR" sz="2300" i="1" u="sng" dirty="0" smtClean="0"/>
              <a:t> </a:t>
            </a:r>
            <a:r>
              <a:rPr lang="el-GR" sz="2300" i="1" u="sng" dirty="0" err="1" smtClean="0"/>
              <a:t>hop</a:t>
            </a:r>
            <a:r>
              <a:rPr lang="el-GR" sz="2300" i="1" u="sng" dirty="0" smtClean="0"/>
              <a:t>) </a:t>
            </a:r>
            <a:r>
              <a:rPr lang="el-GR" sz="2300" i="1" dirty="0" smtClean="0"/>
              <a:t>οι οποίες λένε στο δρομολογητή </a:t>
            </a:r>
            <a:r>
              <a:rPr lang="el-GR" sz="2300" dirty="0" smtClean="0"/>
              <a:t>σε ποια από τις διαθέσιμες δικτυακές διασυνδέσεις να προωθήσει ένα </a:t>
            </a:r>
            <a:r>
              <a:rPr lang="el-GR" sz="2400" dirty="0" smtClean="0"/>
              <a:t>εισερχόμενο</a:t>
            </a:r>
            <a:r>
              <a:rPr lang="el-GR" sz="2300" dirty="0" smtClean="0"/>
              <a:t> πακέτο ανάλογα με τον προορισμό του. </a:t>
            </a:r>
          </a:p>
          <a:p>
            <a:r>
              <a:rPr lang="el-GR" sz="2300" dirty="0" smtClean="0"/>
              <a:t>Για να ληφθεί μια τέτοια απόφαση, </a:t>
            </a:r>
            <a:r>
              <a:rPr lang="el-GR" sz="2300" u="sng" dirty="0" smtClean="0"/>
              <a:t>ο δρομολογητής εξετάζει την διεύθυνση παραλήπτη του πακέτου από την επικεφαλίδα IP και προσπαθεί να την ταιριάξει με μια εγγραφή επόμενου άλματος στον πίνακα δρομολόγησης.</a:t>
            </a:r>
          </a:p>
          <a:p>
            <a:r>
              <a:rPr lang="el-GR" sz="2300" dirty="0" smtClean="0"/>
              <a:t> </a:t>
            </a:r>
            <a:r>
              <a:rPr lang="el-GR" sz="2300" u="sng" dirty="0" smtClean="0"/>
              <a:t>Σκοπός είναι πάντα το πακέτο να προωθηθεί σε ένα επόμενο δρομολογητή ο οποίος να είναι ένα βήμα πιο κοντά στον προορισμό </a:t>
            </a:r>
            <a:r>
              <a:rPr lang="el-GR" sz="2300" dirty="0" smtClean="0"/>
              <a:t>και η διαδικασία επαναλαμβάνεται μέχρι την τελική επίδοση του πακέτου στον παραλήπτη. Όταν βρεθεί η κατάλληλη διασύνδεση, το πακέτο προωθείται σε αυτή.</a:t>
            </a:r>
            <a:endParaRPr lang="el-G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758"/>
            <a:ext cx="9144000" cy="691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u="sng" dirty="0" smtClean="0"/>
              <a:t>Λειτουργία δρομολόγησης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14348" y="1571612"/>
            <a:ext cx="7858180" cy="4554551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Η</a:t>
            </a:r>
            <a:r>
              <a:rPr lang="el-GR" sz="2400" dirty="0" smtClean="0"/>
              <a:t> </a:t>
            </a:r>
            <a:r>
              <a:rPr lang="el-GR" sz="2400" dirty="0"/>
              <a:t>λήψη αποφάσεων για τη διαδρομή που θα ακολουθήσουν τα αυτοδύναμα πακέτα επαναλαμβάνεται για κάθε πακέτο χωριστά και υπάρχει </a:t>
            </a:r>
            <a:r>
              <a:rPr lang="el-GR" sz="2400" dirty="0" smtClean="0"/>
              <a:t>το ενδεχόμενο </a:t>
            </a:r>
            <a:r>
              <a:rPr lang="el-GR" sz="2400" dirty="0"/>
              <a:t>πακέτα για τον ίδιο προορισμό να ακολουθήσουν σε διαφορετικές χρονικές στιγμές διαφορετικές διαδρομές</a:t>
            </a:r>
            <a:r>
              <a:rPr lang="el-GR" sz="2400" dirty="0" smtClean="0"/>
              <a:t>.</a:t>
            </a:r>
          </a:p>
          <a:p>
            <a:pPr>
              <a:buNone/>
            </a:pPr>
            <a:endParaRPr lang="el-GR" sz="2400" dirty="0" smtClean="0"/>
          </a:p>
          <a:p>
            <a:r>
              <a:rPr lang="el-GR" sz="2400" dirty="0" smtClean="0"/>
              <a:t>Οι δρομολογητές επικοινωνούν μεταξύ τους ανταλλάσσοντας μηνύματα και ενημερώνουν τους πίνακες δρομολόγησής τους. </a:t>
            </a:r>
          </a:p>
          <a:p>
            <a:endParaRPr lang="el-G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527</Words>
  <Application>Microsoft Office PowerPoint</Application>
  <PresentationFormat>Προβολή στην οθόνη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Δρομολόγηση</vt:lpstr>
      <vt:lpstr>Λειτουργίες του επιπέδου διαδικτύου</vt:lpstr>
      <vt:lpstr>Πότε έχει έννοια η δρομολόγηση;</vt:lpstr>
      <vt:lpstr> Τι ονομάζουμε δρομολόγηση;</vt:lpstr>
      <vt:lpstr>Πρωτόκολλα δρομολόγησης</vt:lpstr>
      <vt:lpstr>Αλγόριθμοι δρομολόγησης –                        πίνακες δρομολόγησης</vt:lpstr>
      <vt:lpstr>Πίνακες δρομολόγησης</vt:lpstr>
      <vt:lpstr>Παρουσίαση του PowerPoint</vt:lpstr>
      <vt:lpstr>Λειτουργία δρομολόγησης</vt:lpstr>
      <vt:lpstr>Μειονεκτήματα του πρωτοκόλλου ΙΡ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Δρομολόγηση</dc:title>
  <dc:creator>user</dc:creator>
  <cp:lastModifiedBy>marianna</cp:lastModifiedBy>
  <cp:revision>30</cp:revision>
  <dcterms:created xsi:type="dcterms:W3CDTF">2017-02-17T13:59:37Z</dcterms:created>
  <dcterms:modified xsi:type="dcterms:W3CDTF">2020-02-02T20:28:07Z</dcterms:modified>
</cp:coreProperties>
</file>