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7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1999-236B-42A5-AEE5-F25FDE4DEA7F}" type="datetimeFigureOut">
              <a:rPr lang="el-GR" smtClean="0"/>
              <a:pPr/>
              <a:t>27/11/2019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11A4-3E59-4FC2-8DE2-56E64E4E3C5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1999-236B-42A5-AEE5-F25FDE4DEA7F}" type="datetimeFigureOut">
              <a:rPr lang="el-GR" smtClean="0"/>
              <a:pPr/>
              <a:t>27/11/2019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11A4-3E59-4FC2-8DE2-56E64E4E3C5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1999-236B-42A5-AEE5-F25FDE4DEA7F}" type="datetimeFigureOut">
              <a:rPr lang="el-GR" smtClean="0"/>
              <a:pPr/>
              <a:t>27/11/2019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11A4-3E59-4FC2-8DE2-56E64E4E3C5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1999-236B-42A5-AEE5-F25FDE4DEA7F}" type="datetimeFigureOut">
              <a:rPr lang="el-GR" smtClean="0"/>
              <a:pPr/>
              <a:t>27/11/2019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11A4-3E59-4FC2-8DE2-56E64E4E3C5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1999-236B-42A5-AEE5-F25FDE4DEA7F}" type="datetimeFigureOut">
              <a:rPr lang="el-GR" smtClean="0"/>
              <a:pPr/>
              <a:t>27/11/2019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11A4-3E59-4FC2-8DE2-56E64E4E3C5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1999-236B-42A5-AEE5-F25FDE4DEA7F}" type="datetimeFigureOut">
              <a:rPr lang="el-GR" smtClean="0"/>
              <a:pPr/>
              <a:t>27/11/2019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11A4-3E59-4FC2-8DE2-56E64E4E3C5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1999-236B-42A5-AEE5-F25FDE4DEA7F}" type="datetimeFigureOut">
              <a:rPr lang="el-GR" smtClean="0"/>
              <a:pPr/>
              <a:t>27/11/2019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11A4-3E59-4FC2-8DE2-56E64E4E3C5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1999-236B-42A5-AEE5-F25FDE4DEA7F}" type="datetimeFigureOut">
              <a:rPr lang="el-GR" smtClean="0"/>
              <a:pPr/>
              <a:t>27/11/2019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11A4-3E59-4FC2-8DE2-56E64E4E3C5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1999-236B-42A5-AEE5-F25FDE4DEA7F}" type="datetimeFigureOut">
              <a:rPr lang="el-GR" smtClean="0"/>
              <a:pPr/>
              <a:t>27/11/2019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11A4-3E59-4FC2-8DE2-56E64E4E3C5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1999-236B-42A5-AEE5-F25FDE4DEA7F}" type="datetimeFigureOut">
              <a:rPr lang="el-GR" smtClean="0"/>
              <a:pPr/>
              <a:t>27/11/2019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11A4-3E59-4FC2-8DE2-56E64E4E3C5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1999-236B-42A5-AEE5-F25FDE4DEA7F}" type="datetimeFigureOut">
              <a:rPr lang="el-GR" smtClean="0"/>
              <a:pPr/>
              <a:t>27/11/2019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11A4-3E59-4FC2-8DE2-56E64E4E3C5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81999-236B-42A5-AEE5-F25FDE4DEA7F}" type="datetimeFigureOut">
              <a:rPr lang="el-GR" smtClean="0"/>
              <a:pPr/>
              <a:t>27/11/2019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211A4-3E59-4FC2-8DE2-56E64E4E3C5A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y-XlevheN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b="1" dirty="0"/>
              <a:t>3.1.5 Ειδικές διευθύνσεις 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https://www.youtube.com/watch?v=xy-XlevheNo</a:t>
            </a:r>
            <a:r>
              <a:rPr lang="en-US" sz="2400" dirty="0" smtClean="0"/>
              <a:t> </a:t>
            </a:r>
            <a:endParaRPr lang="el-G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953" y="642918"/>
            <a:ext cx="9152953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- Ορθογώνιο"/>
          <p:cNvSpPr/>
          <p:nvPr/>
        </p:nvSpPr>
        <p:spPr>
          <a:xfrm>
            <a:off x="3214678" y="5286388"/>
            <a:ext cx="242889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l-GR" sz="3600" b="1" dirty="0" smtClean="0"/>
              <a:t>Διεύθυνση Δικτύου</a:t>
            </a:r>
            <a:endParaRPr lang="el-GR" sz="36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77500" lnSpcReduction="20000"/>
          </a:bodyPr>
          <a:lstStyle/>
          <a:p>
            <a:r>
              <a:rPr lang="el-GR" dirty="0" smtClean="0"/>
              <a:t>Προσδιορίζει το δίκτυο στο οποίο ανήκει </a:t>
            </a:r>
            <a:r>
              <a:rPr lang="el-GR" smtClean="0"/>
              <a:t>μια </a:t>
            </a:r>
            <a:r>
              <a:rPr lang="el-GR" smtClean="0"/>
              <a:t>ΙΡ </a:t>
            </a:r>
            <a:r>
              <a:rPr lang="el-GR" smtClean="0"/>
              <a:t>διεύθυνση</a:t>
            </a:r>
            <a:r>
              <a:rPr lang="el-GR" dirty="0" smtClean="0"/>
              <a:t>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l-GR" dirty="0" smtClean="0"/>
              <a:t>Για μια δεδομένη διεύθυνση IP, η </a:t>
            </a:r>
            <a:r>
              <a:rPr lang="el-GR" u="sng" dirty="0" smtClean="0"/>
              <a:t>διεύθυνση δικτύου </a:t>
            </a:r>
            <a:r>
              <a:rPr lang="el-GR" dirty="0" smtClean="0"/>
              <a:t>είναι ο αριθμός ο οποίος είναι ίδιος με τη διεύθυνση στο τμήμα που αντιπροσωπεύει το αναγνωριστικό δικτύου ενώ στο τμήμα που προσδιορίζει τον υπολογιστή έχει μηδενικά (στο δυαδικό του ισοδύναμο)</a:t>
            </a:r>
            <a:r>
              <a:rPr lang="en-US" dirty="0" smtClean="0"/>
              <a:t>.</a:t>
            </a:r>
            <a:r>
              <a:rPr lang="el-GR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l-GR" dirty="0" smtClean="0"/>
              <a:t>Πρόκειται για το αποτέλεσμα του λογικού AND μεταξύ της διεύθυνσης IP και της μάσκας δικτύου.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l-GR" dirty="0"/>
              <a:t>Για την διεύθυνση IP </a:t>
            </a:r>
            <a:r>
              <a:rPr lang="el-GR" b="1" dirty="0"/>
              <a:t>192.168.1.18 με μάσκα 255.255.255.0 ή 192.168.1.18/24, η διεύθυνση δικτύου είναι </a:t>
            </a:r>
            <a:r>
              <a:rPr lang="en-US" b="1" dirty="0" smtClean="0"/>
              <a:t>: 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l-GR" b="1" dirty="0" smtClean="0"/>
              <a:t>192.168.1.0 </a:t>
            </a:r>
            <a:r>
              <a:rPr lang="en-US" b="1" i="1" dirty="0" smtClean="0"/>
              <a:t>=</a:t>
            </a:r>
            <a:r>
              <a:rPr lang="el-GR" b="1" i="1" dirty="0" smtClean="0"/>
              <a:t>(</a:t>
            </a:r>
            <a:r>
              <a:rPr lang="el-GR" b="1" i="1" dirty="0"/>
              <a:t>192.168.1.18) </a:t>
            </a:r>
            <a:r>
              <a:rPr lang="el-GR" b="1" i="1" dirty="0">
                <a:solidFill>
                  <a:srgbClr val="FF0000"/>
                </a:solidFill>
              </a:rPr>
              <a:t>AND</a:t>
            </a:r>
            <a:r>
              <a:rPr lang="el-GR" b="1" i="1" dirty="0"/>
              <a:t> (255.255.255.0</a:t>
            </a:r>
            <a:r>
              <a:rPr lang="el-GR" b="1" i="1" dirty="0" smtClean="0"/>
              <a:t>)</a:t>
            </a:r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Autofit/>
          </a:bodyPr>
          <a:lstStyle/>
          <a:p>
            <a:r>
              <a:rPr lang="el-GR" sz="3600" b="1" dirty="0" smtClean="0"/>
              <a:t>Διεύθυνση Εκπομπής </a:t>
            </a:r>
            <a:br>
              <a:rPr lang="el-GR" sz="3600" b="1" dirty="0" smtClean="0"/>
            </a:br>
            <a:r>
              <a:rPr lang="el-GR" sz="3600" b="1" dirty="0" smtClean="0"/>
              <a:t>(</a:t>
            </a:r>
            <a:r>
              <a:rPr lang="el-GR" sz="3600" b="1" dirty="0" err="1" smtClean="0"/>
              <a:t>Broadcast</a:t>
            </a:r>
            <a:r>
              <a:rPr lang="el-GR" sz="3600" b="1" dirty="0" smtClean="0"/>
              <a:t> ή </a:t>
            </a:r>
            <a:r>
              <a:rPr lang="el-GR" sz="3600" b="1" dirty="0" err="1" smtClean="0"/>
              <a:t>Bcast</a:t>
            </a:r>
            <a:r>
              <a:rPr lang="el-GR" sz="3600" b="1" dirty="0" smtClean="0"/>
              <a:t>)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Autofit/>
          </a:bodyPr>
          <a:lstStyle/>
          <a:p>
            <a:r>
              <a:rPr lang="el-GR" sz="2400" dirty="0" smtClean="0"/>
              <a:t>Αφορά </a:t>
            </a:r>
            <a:r>
              <a:rPr lang="el-GR" sz="2400" dirty="0"/>
              <a:t>σε όλους τους υπολογιστές που ανήκουν στο ίδιο δίκτυο</a:t>
            </a:r>
            <a:r>
              <a:rPr lang="el-GR" sz="2400" dirty="0" smtClean="0"/>
              <a:t>.</a:t>
            </a:r>
          </a:p>
          <a:p>
            <a:r>
              <a:rPr lang="el-GR" sz="2400" dirty="0" smtClean="0"/>
              <a:t> </a:t>
            </a:r>
            <a:r>
              <a:rPr lang="el-GR" sz="2400" dirty="0"/>
              <a:t>Πακέτο με διεύθυνση προορισμού τη διεύθυνση εκπομπής λαμβάνεται από όλους τους υπολογιστές που ανήκουν στο ίδιο δίκτυο ή </a:t>
            </a:r>
            <a:r>
              <a:rPr lang="el-GR" sz="2400" dirty="0" err="1"/>
              <a:t>υποδίκτυο</a:t>
            </a:r>
            <a:r>
              <a:rPr lang="el-GR" sz="2400" dirty="0"/>
              <a:t>, όπως αυτό προσδιορίζεται από την αντίστοιχη μάσκα. </a:t>
            </a:r>
            <a:endParaRPr lang="el-GR" sz="2400" dirty="0" smtClean="0"/>
          </a:p>
          <a:p>
            <a:r>
              <a:rPr lang="el-GR" sz="2400" dirty="0" smtClean="0"/>
              <a:t>Για </a:t>
            </a:r>
            <a:r>
              <a:rPr lang="el-GR" sz="2400" dirty="0"/>
              <a:t>μια δεδομένη διεύθυνση IP, η διεύθυνση εκπομπής είναι ο αριθμός ο οποίος είναι ίδιος με τη διεύθυνση στο τμήμα που αντιπροσωπεύει το αναγνωριστικό δικτύου ενώ στο τμήμα που προσδιορίζει τον υπολογιστή έχει άσους (στο δυαδικό του ισοδύναμο). </a:t>
            </a:r>
          </a:p>
          <a:p>
            <a:r>
              <a:rPr lang="el-GR" sz="2400" dirty="0"/>
              <a:t>Για την διεύθυνση IP 192.168.1.18 με μάσκα 255.255.255.0 ή 192.168.1.18/24, η διεύθυνση εκπομπής είναι 192.168.1.</a:t>
            </a:r>
            <a:r>
              <a:rPr lang="el-GR" sz="2400" b="1" dirty="0"/>
              <a:t>255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dirty="0" smtClean="0"/>
              <a:t>Διεύθυνση </a:t>
            </a:r>
            <a:r>
              <a:rPr lang="el-GR" sz="3600" b="1" dirty="0" err="1" smtClean="0"/>
              <a:t>Πολυδιανομής</a:t>
            </a:r>
            <a:r>
              <a:rPr lang="el-GR" sz="3600" b="1" dirty="0" smtClean="0"/>
              <a:t> (</a:t>
            </a:r>
            <a:r>
              <a:rPr lang="el-GR" sz="3600" b="1" dirty="0" err="1" smtClean="0"/>
              <a:t>Multicast</a:t>
            </a:r>
            <a:r>
              <a:rPr lang="el-GR" sz="3600" b="1" dirty="0" smtClean="0"/>
              <a:t>)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785786" y="1357298"/>
            <a:ext cx="7500990" cy="4768865"/>
          </a:xfrm>
        </p:spPr>
        <p:txBody>
          <a:bodyPr>
            <a:normAutofit/>
          </a:bodyPr>
          <a:lstStyle/>
          <a:p>
            <a:r>
              <a:rPr lang="el-GR" sz="2800" dirty="0" smtClean="0"/>
              <a:t>Διευθύνσεις </a:t>
            </a:r>
            <a:r>
              <a:rPr lang="el-GR" sz="2800" dirty="0"/>
              <a:t>κλάσης D οι οποίες προσδιορίζουν μια ομάδα υπολογιστών/κόμβων. </a:t>
            </a:r>
            <a:endParaRPr lang="el-GR" sz="2800" dirty="0" smtClean="0"/>
          </a:p>
          <a:p>
            <a:r>
              <a:rPr lang="el-GR" sz="2800" dirty="0" smtClean="0"/>
              <a:t>Για </a:t>
            </a:r>
            <a:r>
              <a:rPr lang="el-GR" sz="2800" dirty="0"/>
              <a:t>παράδειγμα </a:t>
            </a:r>
            <a:r>
              <a:rPr lang="en-US" sz="2800" dirty="0" smtClean="0"/>
              <a:t> </a:t>
            </a:r>
            <a:r>
              <a:rPr lang="el-GR" sz="2800" dirty="0" smtClean="0"/>
              <a:t>η διεύθυνση </a:t>
            </a:r>
            <a:r>
              <a:rPr lang="el-GR" sz="2800" dirty="0"/>
              <a:t>224.0.0.2 </a:t>
            </a:r>
            <a:r>
              <a:rPr lang="el-GR" sz="2800" dirty="0" smtClean="0"/>
              <a:t> απευθύνεται σε όλους τους δρομολογητές του </a:t>
            </a:r>
            <a:r>
              <a:rPr lang="el-GR" sz="2800" dirty="0" err="1" smtClean="0"/>
              <a:t>υποδικτύου</a:t>
            </a:r>
            <a:r>
              <a:rPr lang="el-GR" sz="2800" dirty="0"/>
              <a:t>. </a:t>
            </a:r>
            <a:endParaRPr lang="el-GR" sz="2800" dirty="0" smtClean="0"/>
          </a:p>
          <a:p>
            <a:pPr>
              <a:buNone/>
            </a:pPr>
            <a:endParaRPr lang="el-GR" sz="2800" dirty="0" smtClean="0"/>
          </a:p>
          <a:p>
            <a:r>
              <a:rPr lang="el-GR" sz="2800" u="sng" dirty="0" smtClean="0"/>
              <a:t>Σημείωση (</a:t>
            </a:r>
            <a:r>
              <a:rPr lang="el-GR" sz="2800" u="sng" dirty="0" err="1" smtClean="0"/>
              <a:t>εκτος</a:t>
            </a:r>
            <a:r>
              <a:rPr lang="el-GR" sz="2800" u="sng" dirty="0" smtClean="0"/>
              <a:t> ύλης): </a:t>
            </a:r>
            <a:r>
              <a:rPr lang="el-GR" sz="2800" dirty="0" smtClean="0"/>
              <a:t>Το CIDR  αυτής της ομάδας είναι 224.0.0.0/4. Η ομάδα περιλαμβάνει τις διευθύνσεις από 224.0.0.0 έως 239.255.255.255.</a:t>
            </a:r>
            <a:endParaRPr lang="el-G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3600" b="1" dirty="0" smtClean="0"/>
              <a:t>Διεύθυνση </a:t>
            </a:r>
            <a:r>
              <a:rPr lang="el-GR" sz="3600" b="1" dirty="0" err="1" smtClean="0"/>
              <a:t>επανατροφοδότησης</a:t>
            </a:r>
            <a:r>
              <a:rPr lang="el-GR" sz="3600" b="1" dirty="0" smtClean="0"/>
              <a:t> (</a:t>
            </a:r>
            <a:r>
              <a:rPr lang="el-GR" sz="3600" b="1" dirty="0" err="1" smtClean="0"/>
              <a:t>Loopback</a:t>
            </a:r>
            <a:r>
              <a:rPr lang="el-GR" sz="3600" b="1" dirty="0" smtClean="0"/>
              <a:t>)</a:t>
            </a:r>
            <a:endParaRPr lang="el-GR" sz="36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714348" y="1600200"/>
            <a:ext cx="7643866" cy="4525963"/>
          </a:xfrm>
        </p:spPr>
        <p:txBody>
          <a:bodyPr>
            <a:noAutofit/>
          </a:bodyPr>
          <a:lstStyle/>
          <a:p>
            <a:r>
              <a:rPr lang="el-GR" sz="2400" dirty="0"/>
              <a:t>Διεύθυνση </a:t>
            </a:r>
            <a:r>
              <a:rPr lang="el-GR" sz="2400" dirty="0" err="1"/>
              <a:t>επανατροφοδότησης</a:t>
            </a:r>
            <a:r>
              <a:rPr lang="el-GR" sz="2400" dirty="0"/>
              <a:t> (</a:t>
            </a:r>
            <a:r>
              <a:rPr lang="el-GR" sz="2400" dirty="0" err="1"/>
              <a:t>Loopback</a:t>
            </a:r>
            <a:r>
              <a:rPr lang="el-GR" sz="2400" dirty="0"/>
              <a:t>), </a:t>
            </a:r>
            <a:r>
              <a:rPr lang="el-GR" sz="2400" b="1" dirty="0"/>
              <a:t>127.0.0.0/8</a:t>
            </a:r>
            <a:r>
              <a:rPr lang="el-GR" sz="2400" dirty="0"/>
              <a:t> και συνήθως </a:t>
            </a:r>
            <a:r>
              <a:rPr lang="el-GR" sz="2400" b="1" dirty="0" smtClean="0"/>
              <a:t>127.0.0.1/32.</a:t>
            </a:r>
          </a:p>
          <a:p>
            <a:pPr>
              <a:buNone/>
            </a:pPr>
            <a:endParaRPr lang="el-GR" sz="2400" b="1" dirty="0" smtClean="0"/>
          </a:p>
          <a:p>
            <a:r>
              <a:rPr lang="el-GR" sz="2400" dirty="0" smtClean="0"/>
              <a:t> </a:t>
            </a:r>
            <a:r>
              <a:rPr lang="el-GR" sz="2400" dirty="0"/>
              <a:t>Αναφέρεται στον ίδιο τον τοπικό υπολογιστή. </a:t>
            </a:r>
            <a:endParaRPr lang="el-GR" sz="2400" dirty="0" smtClean="0"/>
          </a:p>
          <a:p>
            <a:r>
              <a:rPr lang="el-GR" sz="2400" dirty="0" smtClean="0"/>
              <a:t>Ένας </a:t>
            </a:r>
            <a:r>
              <a:rPr lang="el-GR" sz="2400" dirty="0"/>
              <a:t>υπολογιστής, ακόμη κι αν δεν έχει καμιά δικτυακή διασύνδεση στέλνοντας πακέτα με προορισμό </a:t>
            </a:r>
            <a:r>
              <a:rPr lang="el-GR" sz="2400" dirty="0" smtClean="0"/>
              <a:t>τη </a:t>
            </a:r>
            <a:r>
              <a:rPr lang="el-GR" sz="2400" dirty="0"/>
              <a:t>διεύθυνση </a:t>
            </a:r>
            <a:r>
              <a:rPr lang="el-GR" sz="2400" dirty="0" smtClean="0"/>
              <a:t>127.0.0.1 </a:t>
            </a:r>
            <a:r>
              <a:rPr lang="el-GR" sz="2400" dirty="0"/>
              <a:t>(ή και οποιαδήποτε άλλη διεύθυνση του δικτύου 127.0.0.0/8) αυτά διεκπεραιώνονται πίσω (</a:t>
            </a:r>
            <a:r>
              <a:rPr lang="el-GR" sz="2400" dirty="0" err="1"/>
              <a:t>επανατροφοδοτούνται</a:t>
            </a:r>
            <a:r>
              <a:rPr lang="el-GR" sz="2400" dirty="0"/>
              <a:t>) στον ίδιο του τον εαυτό.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el-GR" sz="3200" b="1" dirty="0" smtClean="0"/>
              <a:t>Το </a:t>
            </a:r>
            <a:r>
              <a:rPr lang="el-GR" sz="3200" b="1" dirty="0" err="1" smtClean="0"/>
              <a:t>loopback</a:t>
            </a:r>
            <a:r>
              <a:rPr lang="el-GR" sz="3200" b="1" dirty="0" smtClean="0"/>
              <a:t> </a:t>
            </a:r>
            <a:r>
              <a:rPr lang="el-GR" sz="3200" b="1" dirty="0" err="1" smtClean="0"/>
              <a:t>interface</a:t>
            </a:r>
            <a:r>
              <a:rPr lang="el-GR" sz="3200" b="1" dirty="0" smtClean="0"/>
              <a:t> (εκτός ύλης)</a:t>
            </a:r>
            <a:br>
              <a:rPr lang="el-GR" sz="3200" b="1" dirty="0" smtClean="0"/>
            </a:br>
            <a:endParaRPr lang="el-GR" sz="32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929354"/>
          </a:xfrm>
        </p:spPr>
        <p:txBody>
          <a:bodyPr>
            <a:normAutofit fontScale="70000" lnSpcReduction="20000"/>
          </a:bodyPr>
          <a:lstStyle/>
          <a:p>
            <a:r>
              <a:rPr lang="el-GR" dirty="0" smtClean="0"/>
              <a:t>Κάθε υπολογιστής, ανεξαρτήτως της διεύθυνσης που έχει η κάρτα δικτύου του, έχει μία ακόμα διεύθυνση που είναι η 127.0.0.1 και είναι ίδια για όλους τους υπολογιστές. Αυτή η διεύθυνση αντιστοιχεί σε μία "εικονική" κάρτα δικτύου που ονομάζεται </a:t>
            </a:r>
            <a:r>
              <a:rPr lang="el-GR" dirty="0" err="1" smtClean="0"/>
              <a:t>loopback</a:t>
            </a:r>
            <a:r>
              <a:rPr lang="el-GR" dirty="0" smtClean="0"/>
              <a:t>.</a:t>
            </a:r>
          </a:p>
          <a:p>
            <a:r>
              <a:rPr lang="el-GR" dirty="0" smtClean="0"/>
              <a:t>Αυτό είναι κυρίως ένα μέσο ελέγχου της υποδομής μεταφοράς.</a:t>
            </a:r>
            <a:br>
              <a:rPr lang="el-GR" dirty="0" smtClean="0"/>
            </a:br>
            <a:endParaRPr lang="el-GR" dirty="0" smtClean="0"/>
          </a:p>
          <a:p>
            <a:r>
              <a:rPr lang="el-GR" dirty="0" smtClean="0"/>
              <a:t>Έτσι λοιπόν, όταν ένας υπολογιστής θέλει να αναφερθεί στον εαυτό του, απευθύνεται στην διεύθυνση 127.0.0.1. Βέβαια, μπορεί να αναφερθεί στην εκάστοτε IP </a:t>
            </a:r>
            <a:r>
              <a:rPr lang="en-US" dirty="0" err="1" smtClean="0"/>
              <a:t>a</a:t>
            </a:r>
            <a:r>
              <a:rPr lang="el-GR" dirty="0" err="1" smtClean="0"/>
              <a:t>ddress</a:t>
            </a:r>
            <a:r>
              <a:rPr lang="el-GR" dirty="0" smtClean="0"/>
              <a:t> που του έχει δοθεί, αλλά αυτό γίνεται γιατί είναι πιο εύχρηστο.</a:t>
            </a:r>
          </a:p>
          <a:p>
            <a:endParaRPr lang="el-GR" dirty="0" smtClean="0"/>
          </a:p>
          <a:p>
            <a:r>
              <a:rPr lang="el-GR" dirty="0" smtClean="0"/>
              <a:t>Είναι προφανές ότι η διεύθυνση 127.0.0.1 δεν μπορεί να οριστεί ως IP </a:t>
            </a:r>
            <a:r>
              <a:rPr lang="el-GR" dirty="0" err="1" smtClean="0"/>
              <a:t>Address</a:t>
            </a:r>
            <a:r>
              <a:rPr lang="el-GR" dirty="0" smtClean="0"/>
              <a:t> μιας κάρτας δικτύου. </a:t>
            </a:r>
          </a:p>
          <a:p>
            <a:r>
              <a:rPr lang="el-GR" u="sng" dirty="0" smtClean="0"/>
              <a:t>Σημείωση:</a:t>
            </a:r>
            <a:r>
              <a:rPr lang="el-GR" dirty="0" smtClean="0"/>
              <a:t> Αντί της 127.0.0.1 μπορεί να χρησιμοποιηθεί οποιαδήποτε διεύθυνση στο </a:t>
            </a:r>
            <a:r>
              <a:rPr lang="el-GR" smtClean="0"/>
              <a:t>εύρος 127.0.0.0 έως 127.255.255.255. </a:t>
            </a:r>
            <a:r>
              <a:rPr lang="el-GR" dirty="0" smtClean="0"/>
              <a:t>(Επιβεβαιώστε το με </a:t>
            </a:r>
            <a:r>
              <a:rPr lang="el-GR" dirty="0" err="1" smtClean="0"/>
              <a:t>ping</a:t>
            </a:r>
            <a:r>
              <a:rPr lang="el-GR" dirty="0" smtClean="0"/>
              <a:t> σε μία τυχαία διεύθυνση που ανήκει στην παραπάνω περιοχή).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dirty="0" smtClean="0"/>
              <a:t>0.0.0.0/8 (</a:t>
            </a:r>
            <a:r>
              <a:rPr lang="el-GR" sz="3600" b="1" dirty="0" err="1" smtClean="0"/>
              <a:t>Limited</a:t>
            </a:r>
            <a:r>
              <a:rPr lang="el-GR" sz="3600" b="1" dirty="0" smtClean="0"/>
              <a:t> </a:t>
            </a:r>
            <a:r>
              <a:rPr lang="el-GR" sz="3600" b="1" dirty="0" err="1" smtClean="0"/>
              <a:t>source</a:t>
            </a:r>
            <a:r>
              <a:rPr lang="el-GR" sz="3600" b="1" dirty="0" smtClean="0"/>
              <a:t>)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0"/>
            <a:ext cx="7901014" cy="4525963"/>
          </a:xfrm>
        </p:spPr>
        <p:txBody>
          <a:bodyPr>
            <a:normAutofit fontScale="92500" lnSpcReduction="20000"/>
          </a:bodyPr>
          <a:lstStyle/>
          <a:p>
            <a:r>
              <a:rPr lang="el-GR" sz="2800" b="1"/>
              <a:t>0.0.0.0/8 </a:t>
            </a:r>
            <a:r>
              <a:rPr lang="en-US" sz="2800" smtClean="0"/>
              <a:t>: </a:t>
            </a:r>
            <a:r>
              <a:rPr lang="el-GR" sz="2800" dirty="0" smtClean="0"/>
              <a:t>Συναντάται </a:t>
            </a:r>
            <a:r>
              <a:rPr lang="el-GR" sz="2800" dirty="0"/>
              <a:t>μόνον ως </a:t>
            </a:r>
            <a:r>
              <a:rPr lang="el-GR" sz="2800" u="sng" dirty="0"/>
              <a:t>διεύθυνση προέλευσης </a:t>
            </a:r>
            <a:r>
              <a:rPr lang="el-GR" sz="2800" dirty="0"/>
              <a:t>(</a:t>
            </a:r>
            <a:r>
              <a:rPr lang="el-GR" sz="2800" dirty="0" err="1"/>
              <a:t>source</a:t>
            </a:r>
            <a:r>
              <a:rPr lang="el-GR" sz="2800" dirty="0"/>
              <a:t>) και δηλώνει πακέτα από υπολογιστές του “ίδιου” του δικτύου στο οποίο ανήκει και ο συγκεκριμένος </a:t>
            </a:r>
            <a:r>
              <a:rPr lang="el-GR" sz="2800" dirty="0" smtClean="0"/>
              <a:t>υπολογιστής.</a:t>
            </a:r>
            <a:endParaRPr lang="en-US" sz="2800" dirty="0" smtClean="0"/>
          </a:p>
          <a:p>
            <a:endParaRPr lang="el-GR" sz="2800" dirty="0" smtClean="0"/>
          </a:p>
          <a:p>
            <a:r>
              <a:rPr lang="el-GR" sz="2800" dirty="0" smtClean="0"/>
              <a:t>Αν τα </a:t>
            </a:r>
            <a:r>
              <a:rPr lang="el-GR" sz="2800" dirty="0"/>
              <a:t>πακέτα προέρχονται από διευθύνσεις τύπου </a:t>
            </a:r>
            <a:r>
              <a:rPr lang="el-GR" sz="2800" b="1" dirty="0"/>
              <a:t>0.0.0.0/32</a:t>
            </a:r>
            <a:r>
              <a:rPr lang="el-GR" sz="2800" dirty="0"/>
              <a:t>, προέρχονται </a:t>
            </a:r>
            <a:r>
              <a:rPr lang="el-GR" sz="2800" dirty="0" smtClean="0"/>
              <a:t>από τον </a:t>
            </a:r>
            <a:r>
              <a:rPr lang="el-GR" sz="2800" dirty="0"/>
              <a:t>ίδιο τον υπολογιστή που τα παραλαμβάνει.</a:t>
            </a:r>
            <a:r>
              <a:rPr lang="el-GR" sz="2800" b="1" dirty="0" smtClean="0"/>
              <a:t> </a:t>
            </a:r>
          </a:p>
          <a:p>
            <a:r>
              <a:rPr lang="el-GR" sz="2800" b="1" dirty="0" smtClean="0"/>
              <a:t>Σημείωση (εκτός ύλης):</a:t>
            </a:r>
            <a:r>
              <a:rPr lang="el-GR" sz="2800" dirty="0" smtClean="0"/>
              <a:t> Χρησιμοποιούνται ως διεύθυνση πηγής, ως μέρος της διαδικασίας προετοιμασίας με την οποία ο </a:t>
            </a:r>
            <a:r>
              <a:rPr lang="en-US" sz="2800" dirty="0" smtClean="0"/>
              <a:t>host</a:t>
            </a:r>
            <a:r>
              <a:rPr lang="el-GR" sz="2800" dirty="0" smtClean="0"/>
              <a:t> μαθαίνει τη δική του διεύθυνση IP. </a:t>
            </a:r>
            <a:endParaRPr lang="el-G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dirty="0" smtClean="0"/>
              <a:t>169.254.0.0/16 (</a:t>
            </a:r>
            <a:r>
              <a:rPr lang="el-GR" sz="3600" b="1" dirty="0" err="1" smtClean="0"/>
              <a:t>Link</a:t>
            </a:r>
            <a:r>
              <a:rPr lang="el-GR" sz="3600" b="1" dirty="0" smtClean="0"/>
              <a:t> </a:t>
            </a:r>
            <a:r>
              <a:rPr lang="el-GR" sz="3600" b="1" dirty="0" err="1" smtClean="0"/>
              <a:t>local</a:t>
            </a:r>
            <a:r>
              <a:rPr lang="el-GR" sz="3600" b="1" dirty="0" smtClean="0"/>
              <a:t>)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00034" y="1600200"/>
            <a:ext cx="8358246" cy="4525963"/>
          </a:xfrm>
        </p:spPr>
        <p:txBody>
          <a:bodyPr>
            <a:normAutofit/>
          </a:bodyPr>
          <a:lstStyle/>
          <a:p>
            <a:r>
              <a:rPr lang="el-GR" sz="2800" b="1" smtClean="0"/>
              <a:t>169.254.0.0/16</a:t>
            </a:r>
            <a:endParaRPr lang="el-GR" sz="2800" dirty="0" smtClean="0"/>
          </a:p>
          <a:p>
            <a:r>
              <a:rPr lang="el-GR" sz="2800" dirty="0" smtClean="0"/>
              <a:t> </a:t>
            </a:r>
            <a:r>
              <a:rPr lang="el-GR" sz="2800" dirty="0"/>
              <a:t>Υπολογιστές που είναι ρυθμισμένοι να παίρνουν αυτόματες δικτυακές ρυθμίσεις από </a:t>
            </a:r>
            <a:r>
              <a:rPr lang="el-GR" sz="2800" dirty="0" err="1"/>
              <a:t>διακομιστή</a:t>
            </a:r>
            <a:r>
              <a:rPr lang="el-GR" sz="2800" dirty="0"/>
              <a:t> DHCP, όταν δεν λάβουν απόκριση, είτε επειδή δεν υπάρχει τέτοιος </a:t>
            </a:r>
            <a:r>
              <a:rPr lang="el-GR" sz="2800" dirty="0" err="1"/>
              <a:t>διακομιστής</a:t>
            </a:r>
            <a:r>
              <a:rPr lang="el-GR" sz="2800" dirty="0"/>
              <a:t> είτε επειδή υπάρχει κάποιο άλλο πρόβλημα, παίρνουν μια τυχαία διεύθυνση από αυτήν την περιοχή.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dirty="0" smtClean="0"/>
              <a:t>Διευκρινήσεις (εκτός ύλης)</a:t>
            </a:r>
            <a:endParaRPr lang="el-GR" sz="36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sz="2400" dirty="0"/>
              <a:t>Για ευκολία στη διαχείριση, σε πολλά </a:t>
            </a:r>
            <a:r>
              <a:rPr lang="el-GR" sz="2400" dirty="0" smtClean="0"/>
              <a:t>δίκτυα </a:t>
            </a:r>
            <a:r>
              <a:rPr lang="el-GR" sz="2400" dirty="0"/>
              <a:t>TCP/IP οι παράμετροι του δικτύου (διεύθυνση IP και άλλες </a:t>
            </a:r>
            <a:r>
              <a:rPr lang="el-GR" sz="2400" dirty="0" smtClean="0"/>
              <a:t>ρυθμίσεις) δεν </a:t>
            </a:r>
            <a:r>
              <a:rPr lang="el-GR" sz="2400" dirty="0"/>
              <a:t>γίνονται χειροκίνητα σε κάθε μηχάνημα: υπάρχει ένας </a:t>
            </a:r>
            <a:r>
              <a:rPr lang="el-GR" sz="2400" dirty="0" err="1"/>
              <a:t>διακομιστής</a:t>
            </a:r>
            <a:r>
              <a:rPr lang="el-GR" sz="2400" dirty="0"/>
              <a:t> </a:t>
            </a:r>
            <a:r>
              <a:rPr lang="el-GR" sz="2400" dirty="0" smtClean="0"/>
              <a:t>DHCP που </a:t>
            </a:r>
            <a:r>
              <a:rPr lang="el-GR" sz="2400" dirty="0"/>
              <a:t>στέλνει αυτές τις ρυθμίσεις αυτόματα </a:t>
            </a:r>
            <a:r>
              <a:rPr lang="el-GR" sz="2400" dirty="0" smtClean="0"/>
              <a:t>σε κάθε </a:t>
            </a:r>
            <a:r>
              <a:rPr lang="el-GR" sz="2400" dirty="0"/>
              <a:t>μηχάνημα που συνδέεται. </a:t>
            </a:r>
            <a:endParaRPr lang="el-GR" sz="2400" dirty="0" smtClean="0"/>
          </a:p>
          <a:p>
            <a:r>
              <a:rPr lang="el-GR" sz="2400" dirty="0" smtClean="0"/>
              <a:t>Σε </a:t>
            </a:r>
            <a:r>
              <a:rPr lang="el-GR" sz="2400" dirty="0"/>
              <a:t>περίπτωση που ένα μηχάνημα έχει </a:t>
            </a:r>
            <a:r>
              <a:rPr lang="el-GR" sz="2400" dirty="0" smtClean="0"/>
              <a:t>ρυθμιστεί </a:t>
            </a:r>
            <a:r>
              <a:rPr lang="el-GR" sz="2400" dirty="0"/>
              <a:t>να λαμβάνει αυτόματα ρυθμίσεις αλλά ο </a:t>
            </a:r>
            <a:r>
              <a:rPr lang="el-GR" sz="2400" dirty="0" err="1"/>
              <a:t>διακομιστής</a:t>
            </a:r>
            <a:r>
              <a:rPr lang="el-GR" sz="2400" dirty="0"/>
              <a:t> DHCP δεν </a:t>
            </a:r>
            <a:r>
              <a:rPr lang="el-GR" sz="2400" dirty="0" smtClean="0"/>
              <a:t>ανταποκρίνεται </a:t>
            </a:r>
            <a:r>
              <a:rPr lang="el-GR" sz="2400" dirty="0"/>
              <a:t>(π.χ. λόγω βλάβης), τότε θα πάρει μια τυχαία διεύθυνση από </a:t>
            </a:r>
            <a:r>
              <a:rPr lang="el-GR" sz="2400" dirty="0" smtClean="0"/>
              <a:t>την περιοχή </a:t>
            </a:r>
            <a:r>
              <a:rPr lang="el-GR" sz="2400" dirty="0"/>
              <a:t>169.254.0.0/16.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575</Words>
  <Application>Microsoft Office PowerPoint</Application>
  <PresentationFormat>Προβολή στην οθόνη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1" baseType="lpstr">
      <vt:lpstr>Θέμα του Office</vt:lpstr>
      <vt:lpstr>3.1.5 Ειδικές διευθύνσεις </vt:lpstr>
      <vt:lpstr>Διεύθυνση Δικτύου</vt:lpstr>
      <vt:lpstr>Διεύθυνση Εκπομπής  (Broadcast ή Bcast)</vt:lpstr>
      <vt:lpstr>Διεύθυνση Πολυδιανομής (Multicast)</vt:lpstr>
      <vt:lpstr>Διεύθυνση επανατροφοδότησης (Loopback)</vt:lpstr>
      <vt:lpstr>Το loopback interface (εκτός ύλης) </vt:lpstr>
      <vt:lpstr>0.0.0.0/8 (Limited source)</vt:lpstr>
      <vt:lpstr>169.254.0.0/16 (Link local)</vt:lpstr>
      <vt:lpstr>Διευκρινήσεις (εκτός ύλης)</vt:lpstr>
      <vt:lpstr>Διαφάνεια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3.1.5 Ειδικές διευθύνσεις </dc:title>
  <dc:creator>user</dc:creator>
  <cp:lastModifiedBy>Admin</cp:lastModifiedBy>
  <cp:revision>42</cp:revision>
  <dcterms:created xsi:type="dcterms:W3CDTF">2016-12-02T10:05:16Z</dcterms:created>
  <dcterms:modified xsi:type="dcterms:W3CDTF">2019-11-27T16:36:35Z</dcterms:modified>
</cp:coreProperties>
</file>