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D00D-E14B-4361-B962-00E0103A0478}" type="datetimeFigureOut">
              <a:rPr lang="el-GR" smtClean="0"/>
              <a:pPr/>
              <a:t>3/11/2019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7909-6114-4367-8A7D-445C58A8B08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D00D-E14B-4361-B962-00E0103A0478}" type="datetimeFigureOut">
              <a:rPr lang="el-GR" smtClean="0"/>
              <a:pPr/>
              <a:t>3/11/2019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7909-6114-4367-8A7D-445C58A8B08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D00D-E14B-4361-B962-00E0103A0478}" type="datetimeFigureOut">
              <a:rPr lang="el-GR" smtClean="0"/>
              <a:pPr/>
              <a:t>3/11/2019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7909-6114-4367-8A7D-445C58A8B08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D00D-E14B-4361-B962-00E0103A0478}" type="datetimeFigureOut">
              <a:rPr lang="el-GR" smtClean="0"/>
              <a:pPr/>
              <a:t>3/11/2019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7909-6114-4367-8A7D-445C58A8B08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D00D-E14B-4361-B962-00E0103A0478}" type="datetimeFigureOut">
              <a:rPr lang="el-GR" smtClean="0"/>
              <a:pPr/>
              <a:t>3/11/2019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7909-6114-4367-8A7D-445C58A8B08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D00D-E14B-4361-B962-00E0103A0478}" type="datetimeFigureOut">
              <a:rPr lang="el-GR" smtClean="0"/>
              <a:pPr/>
              <a:t>3/11/2019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7909-6114-4367-8A7D-445C58A8B08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D00D-E14B-4361-B962-00E0103A0478}" type="datetimeFigureOut">
              <a:rPr lang="el-GR" smtClean="0"/>
              <a:pPr/>
              <a:t>3/11/2019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7909-6114-4367-8A7D-445C58A8B08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D00D-E14B-4361-B962-00E0103A0478}" type="datetimeFigureOut">
              <a:rPr lang="el-GR" smtClean="0"/>
              <a:pPr/>
              <a:t>3/11/2019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7909-6114-4367-8A7D-445C58A8B08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D00D-E14B-4361-B962-00E0103A0478}" type="datetimeFigureOut">
              <a:rPr lang="el-GR" smtClean="0"/>
              <a:pPr/>
              <a:t>3/11/2019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7909-6114-4367-8A7D-445C58A8B08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D00D-E14B-4361-B962-00E0103A0478}" type="datetimeFigureOut">
              <a:rPr lang="el-GR" smtClean="0"/>
              <a:pPr/>
              <a:t>3/11/2019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7909-6114-4367-8A7D-445C58A8B08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D00D-E14B-4361-B962-00E0103A0478}" type="datetimeFigureOut">
              <a:rPr lang="el-GR" smtClean="0"/>
              <a:pPr/>
              <a:t>3/11/2019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7909-6114-4367-8A7D-445C58A8B08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1D00D-E14B-4361-B962-00E0103A0478}" type="datetimeFigureOut">
              <a:rPr lang="el-GR" smtClean="0"/>
              <a:pPr/>
              <a:t>3/11/2019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37909-6114-4367-8A7D-445C58A8B08E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bL-EQYTSK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l.wikipedia.org/wiki/WiF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l.wikipedia.org/wiki/Ethernet" TargetMode="External"/><Relationship Id="rId2" Type="http://schemas.openxmlformats.org/officeDocument/2006/relationships/hyperlink" Target="https://el.wikipedia.org/wiki/%CE%91%CF%83%CF%8D%CF%81%CE%BC%CE%B1%CF%84%CE%B1_%CF%84%CE%BF%CF%80%CE%B9%CE%BA%CE%AC_%CE%B4%CE%AF%CE%BA%CF%84%CF%85%CE%B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§2.5 </a:t>
            </a:r>
            <a:r>
              <a:rPr lang="el-GR" dirty="0" smtClean="0"/>
              <a:t>Ασύρματα Δίκτυα</a:t>
            </a:r>
            <a:endParaRPr lang="el-GR" dirty="0"/>
          </a:p>
        </p:txBody>
      </p:sp>
      <p:sp>
        <p:nvSpPr>
          <p:cNvPr id="3" name="2 - Ορθογώνιο"/>
          <p:cNvSpPr/>
          <p:nvPr/>
        </p:nvSpPr>
        <p:spPr>
          <a:xfrm>
            <a:off x="1857356" y="4857760"/>
            <a:ext cx="5072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https://www.youtube.com/watch?v=sbL-EQYTSKg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l-GR" sz="2400" dirty="0" smtClean="0"/>
              <a:t>Οι πιο γνωστές παραλλαγές του προτύπου, </a:t>
            </a:r>
            <a:r>
              <a:rPr lang="el-GR" sz="2400" dirty="0"/>
              <a:t>οι ρυθμοί μετάδοσής τους και οι συχνότητες που υποστηρίζει το κάθε ένα από αυτά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2937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- Ορθογώνιο"/>
          <p:cNvSpPr/>
          <p:nvPr/>
        </p:nvSpPr>
        <p:spPr>
          <a:xfrm>
            <a:off x="0" y="4643446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200" u="sng" dirty="0" smtClean="0"/>
              <a:t>Παρατήρηση (</a:t>
            </a:r>
            <a:r>
              <a:rPr lang="el-GR" sz="2200" u="sng" dirty="0" err="1" smtClean="0"/>
              <a:t>εκτος</a:t>
            </a:r>
            <a:r>
              <a:rPr lang="el-GR" sz="2200" u="sng" dirty="0" smtClean="0"/>
              <a:t> ύλης)</a:t>
            </a:r>
            <a:r>
              <a:rPr lang="el-GR" sz="2200" dirty="0" smtClean="0"/>
              <a:t>: Η ονομασία </a:t>
            </a:r>
            <a:r>
              <a:rPr lang="el-GR" sz="2200" b="1" dirty="0" err="1" smtClean="0">
                <a:hlinkClick r:id="rId3" tooltip="WiFi"/>
              </a:rPr>
              <a:t>WiFi</a:t>
            </a:r>
            <a:r>
              <a:rPr lang="el-GR" sz="2200" dirty="0" smtClean="0"/>
              <a:t> χρησιμοποιείται για να προσδιορίσει τις συσκευές WLAN που βασίζονται στην προδιαγραφή IEEE 802.11 b/g/n και εκπέμπουν σε συχνότητες 2.4GHz. Ωστόσο το </a:t>
            </a:r>
            <a:r>
              <a:rPr lang="el-GR" sz="2200" dirty="0" err="1" smtClean="0"/>
              <a:t>WiFi</a:t>
            </a:r>
            <a:r>
              <a:rPr lang="el-GR" sz="2200" dirty="0" smtClean="0"/>
              <a:t> έχει επικρατήσει και ως όρος αναφερόμενος συνολικά στα ασύρματα τοπικά δίκτυα.</a:t>
            </a:r>
            <a:endParaRPr lang="el-GR" sz="2200" dirty="0"/>
          </a:p>
        </p:txBody>
      </p:sp>
      <p:sp>
        <p:nvSpPr>
          <p:cNvPr id="5" name="4 - TextBox"/>
          <p:cNvSpPr txBox="1"/>
          <p:nvPr/>
        </p:nvSpPr>
        <p:spPr>
          <a:xfrm>
            <a:off x="2357422" y="2143116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/>
              <a:t>1997</a:t>
            </a:r>
            <a:endParaRPr lang="el-GR" sz="1400" dirty="0"/>
          </a:p>
        </p:txBody>
      </p:sp>
      <p:sp>
        <p:nvSpPr>
          <p:cNvPr id="6" name="5 - TextBox"/>
          <p:cNvSpPr txBox="1"/>
          <p:nvPr/>
        </p:nvSpPr>
        <p:spPr>
          <a:xfrm>
            <a:off x="2285984" y="2643182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smtClean="0"/>
              <a:t>  1999</a:t>
            </a:r>
            <a:endParaRPr lang="el-GR" sz="1400" dirty="0"/>
          </a:p>
        </p:txBody>
      </p:sp>
      <p:sp>
        <p:nvSpPr>
          <p:cNvPr id="7" name="6 - TextBox"/>
          <p:cNvSpPr txBox="1"/>
          <p:nvPr/>
        </p:nvSpPr>
        <p:spPr>
          <a:xfrm>
            <a:off x="2357422" y="3071810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/>
              <a:t>1999</a:t>
            </a:r>
            <a:endParaRPr lang="el-GR" sz="1400" dirty="0"/>
          </a:p>
        </p:txBody>
      </p:sp>
      <p:sp>
        <p:nvSpPr>
          <p:cNvPr id="8" name="7 - TextBox"/>
          <p:cNvSpPr txBox="1"/>
          <p:nvPr/>
        </p:nvSpPr>
        <p:spPr>
          <a:xfrm>
            <a:off x="2357422" y="3571876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/>
              <a:t>2003</a:t>
            </a:r>
            <a:endParaRPr lang="el-G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3600" dirty="0" smtClean="0"/>
              <a:t>Ασύρματο Σημείο Πρόσβασης </a:t>
            </a:r>
            <a:br>
              <a:rPr lang="el-GR" sz="3600" dirty="0" smtClean="0"/>
            </a:br>
            <a:r>
              <a:rPr lang="el-GR" sz="3600" dirty="0" smtClean="0"/>
              <a:t>(Access </a:t>
            </a:r>
            <a:r>
              <a:rPr lang="el-GR" sz="3600" dirty="0" err="1" smtClean="0"/>
              <a:t>Point</a:t>
            </a:r>
            <a:r>
              <a:rPr lang="el-GR" sz="3600" dirty="0" smtClean="0"/>
              <a:t>, AP)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sz="2800" dirty="0"/>
              <a:t>Ένα </a:t>
            </a:r>
            <a:r>
              <a:rPr lang="el-GR" sz="2800" u="sng" dirty="0"/>
              <a:t>Ασύρματο Σημείο Πρόσβασης </a:t>
            </a:r>
            <a:r>
              <a:rPr lang="el-GR" sz="2800" dirty="0"/>
              <a:t>(Access </a:t>
            </a:r>
            <a:r>
              <a:rPr lang="el-GR" sz="2800" dirty="0" err="1"/>
              <a:t>Point</a:t>
            </a:r>
            <a:r>
              <a:rPr lang="el-GR" sz="2800" dirty="0"/>
              <a:t>, AP) είναι μια συσκευή που αναλαμβάνει τη λειτουργία της ραδιοεπικοινωνίας με τους ασύρματους σταθμούς σε μια κυψέλη</a:t>
            </a:r>
            <a:r>
              <a:rPr lang="el-GR" sz="2800" dirty="0" smtClean="0"/>
              <a:t>.</a:t>
            </a:r>
          </a:p>
          <a:p>
            <a:r>
              <a:rPr lang="el-GR" sz="2800" dirty="0" smtClean="0"/>
              <a:t> </a:t>
            </a:r>
            <a:r>
              <a:rPr lang="el-GR" sz="2800" dirty="0"/>
              <a:t>Η συσκευή αυτή μπορεί να </a:t>
            </a:r>
            <a:r>
              <a:rPr lang="el-GR" sz="2800" dirty="0" smtClean="0"/>
              <a:t>είναι:</a:t>
            </a:r>
          </a:p>
          <a:p>
            <a:pPr lvl="1"/>
            <a:r>
              <a:rPr lang="el-GR" sz="2400" dirty="0" smtClean="0"/>
              <a:t> </a:t>
            </a:r>
            <a:r>
              <a:rPr lang="el-GR" sz="2400" dirty="0"/>
              <a:t>εξωτερική συνδεόμενη ενσύρματα με ένα δρομολογητή</a:t>
            </a:r>
            <a:r>
              <a:rPr lang="el-GR" sz="2400" dirty="0" smtClean="0"/>
              <a:t>,</a:t>
            </a:r>
          </a:p>
          <a:p>
            <a:pPr lvl="1"/>
            <a:r>
              <a:rPr lang="el-GR" sz="2400" dirty="0" smtClean="0"/>
              <a:t> </a:t>
            </a:r>
            <a:r>
              <a:rPr lang="el-GR" sz="2400" dirty="0"/>
              <a:t>εσωτερική μονάδα σε ένα δρομολογητή </a:t>
            </a:r>
            <a:r>
              <a:rPr lang="el-GR" sz="2400" dirty="0" smtClean="0"/>
              <a:t>ή</a:t>
            </a:r>
          </a:p>
          <a:p>
            <a:pPr lvl="1"/>
            <a:r>
              <a:rPr lang="el-GR" sz="2400" dirty="0" smtClean="0"/>
              <a:t> </a:t>
            </a:r>
            <a:r>
              <a:rPr lang="el-GR" sz="2400" dirty="0"/>
              <a:t>υλοποιείται με χρήση λογισμικού και μιας κάρτας PCI σε </a:t>
            </a:r>
            <a:r>
              <a:rPr lang="el-GR" sz="2400" dirty="0" smtClean="0"/>
              <a:t>έναν Η/Υ (εννοεί ασύρματη κάρτα δικτύου που είναι τοποθετημένη σε έναν υπολογιστή και «κουμπώνει» στην μητρική). </a:t>
            </a:r>
            <a:endParaRPr lang="el-GR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3600" dirty="0" smtClean="0"/>
              <a:t>Ασύρματο Σημείο Πρόσβασης </a:t>
            </a:r>
            <a:br>
              <a:rPr lang="el-GR" sz="3600" dirty="0" smtClean="0"/>
            </a:br>
            <a:r>
              <a:rPr lang="el-GR" sz="3600" dirty="0" smtClean="0"/>
              <a:t>(</a:t>
            </a:r>
            <a:r>
              <a:rPr lang="el-GR" sz="3600" b="1" dirty="0" smtClean="0"/>
              <a:t>Access </a:t>
            </a:r>
            <a:r>
              <a:rPr lang="el-GR" sz="3600" b="1" dirty="0" err="1" smtClean="0"/>
              <a:t>Point</a:t>
            </a:r>
            <a:r>
              <a:rPr lang="el-GR" sz="3600" dirty="0" smtClean="0"/>
              <a:t>, </a:t>
            </a:r>
            <a:r>
              <a:rPr lang="el-GR" sz="3600" b="1" dirty="0" smtClean="0"/>
              <a:t>AP</a:t>
            </a:r>
            <a:r>
              <a:rPr lang="el-GR" sz="3600" dirty="0" smtClean="0"/>
              <a:t>)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928662" y="1600200"/>
            <a:ext cx="6786610" cy="4525963"/>
          </a:xfrm>
        </p:spPr>
        <p:txBody>
          <a:bodyPr>
            <a:normAutofit/>
          </a:bodyPr>
          <a:lstStyle/>
          <a:p>
            <a:r>
              <a:rPr lang="el-GR" sz="2600" dirty="0"/>
              <a:t>Το σημείο πρόσβασης λειτουργεί σαν σταθμός βάσης συγκεντρώνοντας την κίνηση από τους ασύρματους σταθμούς και κατευθύνοντας την προς το υπόλοιπο δίκτυο. </a:t>
            </a:r>
            <a:endParaRPr lang="el-GR" sz="2600" dirty="0" smtClean="0"/>
          </a:p>
          <a:p>
            <a:r>
              <a:rPr lang="el-GR" sz="2600" dirty="0" smtClean="0"/>
              <a:t>Άλλες </a:t>
            </a:r>
            <a:r>
              <a:rPr lang="el-GR" sz="2600" dirty="0"/>
              <a:t>λειτουργίες που αναλαμβάνει, είναι η </a:t>
            </a:r>
            <a:r>
              <a:rPr lang="el-GR" sz="2600" dirty="0" err="1"/>
              <a:t>αυθεντικοποίηση</a:t>
            </a:r>
            <a:r>
              <a:rPr lang="el-GR" sz="2600" dirty="0"/>
              <a:t> ενός καινούργιου σταθμού που ζητά πρόσβαση στο ασύρματο δίκτυο και η συσχέτιση μαζί </a:t>
            </a:r>
            <a:r>
              <a:rPr lang="el-GR" sz="2600" dirty="0" smtClean="0"/>
              <a:t>του (ζητά </a:t>
            </a:r>
            <a:r>
              <a:rPr lang="en-US" sz="2600" dirty="0" smtClean="0"/>
              <a:t>password </a:t>
            </a:r>
            <a:r>
              <a:rPr lang="el-GR" sz="2600" dirty="0" smtClean="0"/>
              <a:t> και ελέγχει την πρόσβαση).</a:t>
            </a:r>
            <a:endParaRPr lang="el-GR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l-GR" dirty="0" smtClean="0"/>
              <a:t>Ασύρματα Δίκτυα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857224" y="1071547"/>
            <a:ext cx="7572428" cy="4214842"/>
          </a:xfrm>
        </p:spPr>
        <p:txBody>
          <a:bodyPr>
            <a:normAutofit/>
          </a:bodyPr>
          <a:lstStyle/>
          <a:p>
            <a:r>
              <a:rPr lang="el-GR" sz="2800" dirty="0"/>
              <a:t>Ένα </a:t>
            </a:r>
            <a:r>
              <a:rPr lang="el-GR" sz="2800" u="sng" dirty="0"/>
              <a:t>ασύρματο δίκτυο </a:t>
            </a:r>
            <a:r>
              <a:rPr lang="el-GR" sz="2800" dirty="0"/>
              <a:t>είναι ένα δίκτυο το οποίο δεν χρησιμοποιεί καλώδια για τις συνδέσεις των διαφόρων συσκευών που δικτυώνονται σε αυτό. </a:t>
            </a:r>
            <a:endParaRPr lang="el-GR" sz="2800" dirty="0" smtClean="0"/>
          </a:p>
          <a:p>
            <a:r>
              <a:rPr lang="el-GR" sz="2800" dirty="0" smtClean="0"/>
              <a:t>Αντί </a:t>
            </a:r>
            <a:r>
              <a:rPr lang="el-GR" sz="2800" dirty="0"/>
              <a:t>του καλωδίου χρησιμοποιείται η </a:t>
            </a:r>
            <a:r>
              <a:rPr lang="el-GR" sz="2800" dirty="0" smtClean="0"/>
              <a:t>μετάδοση μέσω του αέρα, </a:t>
            </a:r>
            <a:r>
              <a:rPr lang="el-GR" sz="2800" dirty="0"/>
              <a:t>ειδικά διαμορφωμένων </a:t>
            </a:r>
            <a:r>
              <a:rPr lang="el-GR" sz="2800" dirty="0" smtClean="0"/>
              <a:t>οπτικών, υπέρυθρων </a:t>
            </a:r>
            <a:r>
              <a:rPr lang="el-GR" sz="2800" dirty="0"/>
              <a:t>ή ακόμα και </a:t>
            </a:r>
            <a:r>
              <a:rPr lang="el-GR" sz="2800" dirty="0" err="1"/>
              <a:t>ραδιοκυματικών</a:t>
            </a:r>
            <a:r>
              <a:rPr lang="el-GR" sz="2800" dirty="0"/>
              <a:t> </a:t>
            </a:r>
            <a:r>
              <a:rPr lang="el-GR" sz="2800" dirty="0" smtClean="0"/>
              <a:t>σημάτων. </a:t>
            </a:r>
            <a:endParaRPr lang="el-G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Ασύρματα Δίκτυα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857232"/>
            <a:ext cx="4829180" cy="5715040"/>
          </a:xfrm>
        </p:spPr>
        <p:txBody>
          <a:bodyPr>
            <a:normAutofit fontScale="77500" lnSpcReduction="20000"/>
          </a:bodyPr>
          <a:lstStyle/>
          <a:p>
            <a:r>
              <a:rPr lang="el-GR" dirty="0" smtClean="0"/>
              <a:t>Τα </a:t>
            </a:r>
            <a:r>
              <a:rPr lang="el-GR" dirty="0"/>
              <a:t>ασύρματα δίκτυα με την μεγαλύτερη εξάπλωση και εφαρμογή είναι τα </a:t>
            </a:r>
            <a:r>
              <a:rPr lang="el-GR" u="sng" dirty="0" smtClean="0"/>
              <a:t>κυψελοειδή</a:t>
            </a:r>
            <a:r>
              <a:rPr lang="en-US" u="sng" dirty="0" smtClean="0"/>
              <a:t>.</a:t>
            </a:r>
            <a:endParaRPr lang="el-GR" u="sng" dirty="0" smtClean="0"/>
          </a:p>
          <a:p>
            <a:endParaRPr lang="el-GR" dirty="0" smtClean="0"/>
          </a:p>
          <a:p>
            <a:r>
              <a:rPr lang="el-GR" dirty="0" smtClean="0"/>
              <a:t>Κάθε </a:t>
            </a:r>
            <a:r>
              <a:rPr lang="el-GR" dirty="0"/>
              <a:t>δίκτυο καλύπτει μια περιοχή που ονομάζεται </a:t>
            </a:r>
            <a:r>
              <a:rPr lang="el-GR" i="1" u="sng" dirty="0"/>
              <a:t>κυψέλη</a:t>
            </a:r>
            <a:r>
              <a:rPr lang="el-GR" dirty="0"/>
              <a:t> (</a:t>
            </a:r>
            <a:r>
              <a:rPr lang="el-GR" dirty="0" err="1"/>
              <a:t>cell</a:t>
            </a:r>
            <a:r>
              <a:rPr lang="el-GR" dirty="0"/>
              <a:t>) χρησιμοποιώντας ένα </a:t>
            </a:r>
            <a:r>
              <a:rPr lang="el-GR" i="1" u="sng" dirty="0"/>
              <a:t>σταθμό βάσης </a:t>
            </a:r>
            <a:r>
              <a:rPr lang="el-GR" i="1" u="sng" dirty="0" smtClean="0"/>
              <a:t> </a:t>
            </a:r>
            <a:r>
              <a:rPr lang="el-GR" dirty="0"/>
              <a:t>και πολλούς </a:t>
            </a:r>
            <a:r>
              <a:rPr lang="el-GR" i="1" u="sng" dirty="0"/>
              <a:t>ασύρματους χρήστες-δέκτες</a:t>
            </a:r>
            <a:r>
              <a:rPr lang="el-GR" b="1" dirty="0"/>
              <a:t>. </a:t>
            </a:r>
            <a:endParaRPr lang="el-GR" b="1" dirty="0" smtClean="0"/>
          </a:p>
          <a:p>
            <a:pPr>
              <a:buNone/>
            </a:pPr>
            <a:endParaRPr lang="el-GR" b="1" dirty="0"/>
          </a:p>
          <a:p>
            <a:r>
              <a:rPr lang="el-GR" dirty="0" smtClean="0"/>
              <a:t> </a:t>
            </a:r>
            <a:r>
              <a:rPr lang="en-US" dirty="0" smtClean="0"/>
              <a:t>K</a:t>
            </a:r>
            <a:r>
              <a:rPr lang="el-GR" dirty="0" err="1" smtClean="0"/>
              <a:t>άθε</a:t>
            </a:r>
            <a:r>
              <a:rPr lang="el-GR" dirty="0" smtClean="0"/>
              <a:t> </a:t>
            </a:r>
            <a:r>
              <a:rPr lang="el-GR" dirty="0"/>
              <a:t>κυψέλη καλύπτει με ασύρματο σήμα μια περίπου εξαγωνική ή κυκλική περιοχή και πολλές κυψέλες μαζί καλύπτουν μεγάλες εκτάσεις με ασύρματο </a:t>
            </a:r>
            <a:r>
              <a:rPr lang="el-GR" dirty="0" smtClean="0"/>
              <a:t>σήμα</a:t>
            </a:r>
            <a:r>
              <a:rPr lang="el-GR" dirty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668784"/>
            <a:ext cx="3786182" cy="340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dirty="0" smtClean="0"/>
              <a:t>Ασύρματο </a:t>
            </a:r>
            <a:r>
              <a:rPr lang="el-GR" sz="3600" b="1" u="sng" dirty="0" smtClean="0"/>
              <a:t>τοπικό</a:t>
            </a:r>
            <a:r>
              <a:rPr lang="el-GR" sz="3600" b="1" dirty="0" smtClean="0"/>
              <a:t> δίκτυο</a:t>
            </a:r>
            <a:r>
              <a:rPr lang="en-US" sz="3600" b="1" dirty="0" smtClean="0"/>
              <a:t> (WLAN)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785786" y="1600200"/>
            <a:ext cx="7215238" cy="4525963"/>
          </a:xfrm>
        </p:spPr>
        <p:txBody>
          <a:bodyPr>
            <a:normAutofit/>
          </a:bodyPr>
          <a:lstStyle/>
          <a:p>
            <a:r>
              <a:rPr lang="el-GR" sz="2800" dirty="0" smtClean="0"/>
              <a:t>Τα </a:t>
            </a:r>
            <a:r>
              <a:rPr lang="el-GR" sz="2800" u="sng" dirty="0"/>
              <a:t>ασύρματα τοπικά δίκτυα</a:t>
            </a:r>
            <a:r>
              <a:rPr lang="el-GR" sz="2800" dirty="0"/>
              <a:t> (</a:t>
            </a:r>
            <a:r>
              <a:rPr lang="el-GR" sz="2800" dirty="0" smtClean="0"/>
              <a:t>WLAN) </a:t>
            </a:r>
            <a:r>
              <a:rPr lang="el-GR" sz="2800" dirty="0"/>
              <a:t>είναι τα δίκτυα που επιτρέπουν σε ένα χρήστη κινητής συσκευής, όπως είναι ένας φορητός υπολογιστής, ένα έξυπνο τηλέφωνο ή ένα </a:t>
            </a:r>
            <a:r>
              <a:rPr lang="el-GR" sz="2800" dirty="0" err="1"/>
              <a:t>tablet</a:t>
            </a:r>
            <a:r>
              <a:rPr lang="el-GR" sz="2800" dirty="0"/>
              <a:t>, να συνδέονται σε ένα τοπικό δίκτυο (LAN) μέσω μιας ασύρματης σύνδεσης που χρησιμοποιεί υψηλής συχνότητας ραδιοκύματα. </a:t>
            </a:r>
            <a:endParaRPr lang="el-G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l-GR" sz="3600" dirty="0" smtClean="0"/>
              <a:t>Παράδειγμα ασύρματου τοπικού δικτύου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142844" y="857232"/>
            <a:ext cx="3714776" cy="6000768"/>
          </a:xfrm>
        </p:spPr>
        <p:txBody>
          <a:bodyPr>
            <a:normAutofit fontScale="70000" lnSpcReduction="20000"/>
          </a:bodyPr>
          <a:lstStyle/>
          <a:p>
            <a:r>
              <a:rPr lang="el-GR" dirty="0" err="1"/>
              <a:t>Ε</a:t>
            </a:r>
            <a:r>
              <a:rPr lang="el-GR" dirty="0" err="1" smtClean="0"/>
              <a:t>να</a:t>
            </a:r>
            <a:r>
              <a:rPr lang="el-GR" dirty="0" smtClean="0"/>
              <a:t> </a:t>
            </a:r>
            <a:r>
              <a:rPr lang="el-GR" dirty="0"/>
              <a:t>σύστημα από τρία (3) </a:t>
            </a:r>
            <a:r>
              <a:rPr lang="el-GR" u="sng" dirty="0"/>
              <a:t>σημεία πρόσβασης (</a:t>
            </a:r>
            <a:r>
              <a:rPr lang="el-GR" u="sng" dirty="0" err="1"/>
              <a:t>APs</a:t>
            </a:r>
            <a:r>
              <a:rPr lang="el-GR" dirty="0"/>
              <a:t>) σχηματίζουν ένα WLAN και επιτρέπουν σε φορητές συσκευές, εντός εμβέλειας του σήματος, να συνδεθούν με αυτά. </a:t>
            </a:r>
            <a:endParaRPr lang="el-GR" dirty="0" smtClean="0"/>
          </a:p>
          <a:p>
            <a:r>
              <a:rPr lang="el-GR" dirty="0" smtClean="0"/>
              <a:t>Τα </a:t>
            </a:r>
            <a:r>
              <a:rPr lang="el-GR" dirty="0"/>
              <a:t>σημεία πρόσβασης συνδέονται ενσύρματα με έναν </a:t>
            </a:r>
            <a:r>
              <a:rPr lang="el-GR" dirty="0" err="1"/>
              <a:t>μεταγωγέα</a:t>
            </a:r>
            <a:r>
              <a:rPr lang="el-GR" dirty="0"/>
              <a:t> (</a:t>
            </a:r>
            <a:r>
              <a:rPr lang="el-GR" dirty="0" err="1"/>
              <a:t>switch</a:t>
            </a:r>
            <a:r>
              <a:rPr lang="el-GR" dirty="0"/>
              <a:t>) και στη συνέχεια με το ενσύρματο τοπικό δίκτυο (LAN). </a:t>
            </a:r>
            <a:endParaRPr lang="el-GR" dirty="0" smtClean="0"/>
          </a:p>
          <a:p>
            <a:r>
              <a:rPr lang="el-GR" dirty="0" smtClean="0"/>
              <a:t>Με </a:t>
            </a:r>
            <a:r>
              <a:rPr lang="el-GR" dirty="0"/>
              <a:t>αυτόν τον τρόπο δίνεται η δυνατότητα επέκτασης του τοπικού δικτύου και παροχής δικτυακών υπηρεσιών σε ένα μεγαλύτερο αριθμό συσκευών.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760841"/>
            <a:ext cx="5429256" cy="5739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l-GR" sz="3600" dirty="0" smtClean="0"/>
              <a:t>Παράδειγμα ασύρματου τοπικού δικτύου</a:t>
            </a:r>
            <a:endParaRPr lang="el-GR" sz="3600" dirty="0"/>
          </a:p>
        </p:txBody>
      </p:sp>
      <p:pic>
        <p:nvPicPr>
          <p:cNvPr id="1026" name="Picture 2" descr="Αποτέλεσμα εικόνας για ασύρματα δίκτυα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758641" cy="4371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users.sch.gr/pepoudi/site/Foto/wifi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289"/>
            <a:ext cx="7715304" cy="64294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l-GR" sz="3600" b="1" dirty="0" smtClean="0"/>
              <a:t>Πρωτόκολλο IEEE 802.11</a:t>
            </a:r>
            <a:r>
              <a:rPr lang="en-US" sz="3600" b="1" dirty="0" smtClean="0"/>
              <a:t> (Wireless Ethernet)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Autofit/>
          </a:bodyPr>
          <a:lstStyle/>
          <a:p>
            <a:r>
              <a:rPr lang="el-GR" sz="2700" dirty="0" smtClean="0"/>
              <a:t>Το </a:t>
            </a:r>
            <a:r>
              <a:rPr lang="el-GR" sz="2700" b="1" dirty="0" smtClean="0"/>
              <a:t>IEEE 802.11</a:t>
            </a:r>
            <a:r>
              <a:rPr lang="el-GR" sz="2700" dirty="0" smtClean="0"/>
              <a:t> είναι μια οικογένεια προτύπων της IEEE για </a:t>
            </a:r>
            <a:r>
              <a:rPr lang="el-GR" sz="2700" dirty="0" smtClean="0">
                <a:hlinkClick r:id="rId2" tooltip="Ασύρματα τοπικά δίκτυα"/>
              </a:rPr>
              <a:t>ασύρματα τοπικά δίκτυα</a:t>
            </a:r>
            <a:r>
              <a:rPr lang="el-GR" sz="2700" dirty="0" smtClean="0"/>
              <a:t> (WLAN) που είχαν ως σκοπό να επεκτείνουν το 802.3 (</a:t>
            </a:r>
            <a:r>
              <a:rPr lang="el-GR" sz="2700" dirty="0" err="1" smtClean="0">
                <a:hlinkClick r:id="rId3" tooltip="Ethernet"/>
              </a:rPr>
              <a:t>Ethernet</a:t>
            </a:r>
            <a:r>
              <a:rPr lang="el-GR" sz="2700" dirty="0" smtClean="0"/>
              <a:t>) στην ασύρματη περιοχή. </a:t>
            </a:r>
          </a:p>
          <a:p>
            <a:r>
              <a:rPr lang="el-GR" sz="2700" dirty="0" smtClean="0"/>
              <a:t>Διαιρείται </a:t>
            </a:r>
            <a:r>
              <a:rPr lang="el-GR" sz="2700" dirty="0"/>
              <a:t>σε μια ομάδα προτύπων ασύρματης δικτύωσης (εκδόσεις "a" έως "n</a:t>
            </a:r>
            <a:r>
              <a:rPr lang="el-GR" sz="2700" dirty="0" smtClean="0"/>
              <a:t>")</a:t>
            </a:r>
            <a:r>
              <a:rPr lang="en-US" sz="2700" dirty="0" smtClean="0"/>
              <a:t>.</a:t>
            </a:r>
            <a:endParaRPr lang="el-GR" sz="2700" dirty="0"/>
          </a:p>
          <a:p>
            <a:r>
              <a:rPr lang="el-GR" sz="2700" dirty="0"/>
              <a:t>Στο </a:t>
            </a:r>
            <a:r>
              <a:rPr lang="el-GR" sz="2700" dirty="0" smtClean="0"/>
              <a:t>πρότυπο </a:t>
            </a:r>
            <a:r>
              <a:rPr lang="el-GR" sz="2700" dirty="0"/>
              <a:t>αυτό </a:t>
            </a:r>
            <a:r>
              <a:rPr lang="el-GR" sz="2700" dirty="0" smtClean="0"/>
              <a:t>περιγράφονται </a:t>
            </a:r>
            <a:r>
              <a:rPr lang="el-GR" sz="2700" dirty="0"/>
              <a:t>το φυσικό επίπεδο και το επίπεδο σύνδεσης </a:t>
            </a:r>
            <a:r>
              <a:rPr lang="el-GR" sz="2700" dirty="0" smtClean="0"/>
              <a:t>δεδομένων του </a:t>
            </a:r>
            <a:r>
              <a:rPr lang="en-US" sz="2700" dirty="0" smtClean="0"/>
              <a:t>OSI</a:t>
            </a:r>
            <a:r>
              <a:rPr lang="el-GR" sz="2700" dirty="0" smtClean="0"/>
              <a:t>.</a:t>
            </a:r>
          </a:p>
          <a:p>
            <a:r>
              <a:rPr lang="el-GR" sz="2700" dirty="0" smtClean="0"/>
              <a:t>Οι </a:t>
            </a:r>
            <a:r>
              <a:rPr lang="el-GR" sz="2700" dirty="0"/>
              <a:t>συσκευές που υποστηρίζουν το </a:t>
            </a:r>
            <a:r>
              <a:rPr lang="el-GR" sz="2700" dirty="0" smtClean="0"/>
              <a:t>πρότυπο </a:t>
            </a:r>
            <a:r>
              <a:rPr lang="el-GR" sz="2700" dirty="0"/>
              <a:t>ΙΕΕΕ802.11 μεταφέρουν την πληροφορία από και προς τα ανωτέρα επίπεδα του OSI.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sz="3600" b="1" dirty="0" smtClean="0"/>
              <a:t>Πρωτόκολλο IEEE 802.11</a:t>
            </a:r>
            <a:r>
              <a:rPr lang="en-US" sz="3600" b="1" dirty="0" smtClean="0"/>
              <a:t> (Wireless Ethernet)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1000100" y="1600200"/>
            <a:ext cx="7000924" cy="4525963"/>
          </a:xfrm>
        </p:spPr>
        <p:txBody>
          <a:bodyPr>
            <a:normAutofit/>
          </a:bodyPr>
          <a:lstStyle/>
          <a:p>
            <a:r>
              <a:rPr lang="el-GR" sz="2800" dirty="0"/>
              <a:t>Χρησιμοποιεί το πρωτόκολλο </a:t>
            </a:r>
            <a:r>
              <a:rPr lang="en-US" sz="2800" dirty="0"/>
              <a:t>Ethernet </a:t>
            </a:r>
            <a:r>
              <a:rPr lang="el-GR" sz="2800" dirty="0"/>
              <a:t>και το </a:t>
            </a:r>
            <a:r>
              <a:rPr lang="en-US" sz="2800" dirty="0"/>
              <a:t>CSMA/CA </a:t>
            </a:r>
            <a:r>
              <a:rPr lang="el-GR" sz="2800" dirty="0" smtClean="0"/>
              <a:t>για </a:t>
            </a:r>
            <a:r>
              <a:rPr lang="el-GR" sz="2800" dirty="0"/>
              <a:t>διαμοιρασμό του καναλιού και για κρυπτογράφηση τους αλγορίθμους </a:t>
            </a:r>
            <a:r>
              <a:rPr lang="en-US" sz="2800" dirty="0"/>
              <a:t>WEP, WPA </a:t>
            </a:r>
            <a:r>
              <a:rPr lang="el-GR" sz="2800" dirty="0"/>
              <a:t>και </a:t>
            </a:r>
            <a:r>
              <a:rPr lang="en-US" sz="2800" dirty="0"/>
              <a:t>WPA2</a:t>
            </a:r>
            <a:r>
              <a:rPr lang="en-US" sz="2800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575</Words>
  <Application>Microsoft Office PowerPoint</Application>
  <PresentationFormat>Προβολή στην οθόνη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3" baseType="lpstr">
      <vt:lpstr>Θέμα του Office</vt:lpstr>
      <vt:lpstr>§2.5 Ασύρματα Δίκτυα</vt:lpstr>
      <vt:lpstr>Ασύρματα Δίκτυα</vt:lpstr>
      <vt:lpstr>Ασύρματα Δίκτυα</vt:lpstr>
      <vt:lpstr>Ασύρματο τοπικό δίκτυο (WLAN)</vt:lpstr>
      <vt:lpstr>Παράδειγμα ασύρματου τοπικού δικτύου</vt:lpstr>
      <vt:lpstr>Παράδειγμα ασύρματου τοπικού δικτύου</vt:lpstr>
      <vt:lpstr>Παρουσίαση του PowerPoint</vt:lpstr>
      <vt:lpstr>Πρωτόκολλο IEEE 802.11 (Wireless Ethernet)</vt:lpstr>
      <vt:lpstr>Πρωτόκολλο IEEE 802.11 (Wireless Ethernet)</vt:lpstr>
      <vt:lpstr>Οι πιο γνωστές παραλλαγές του προτύπου, οι ρυθμοί μετάδοσής τους και οι συχνότητες που υποστηρίζει το κάθε ένα από αυτά </vt:lpstr>
      <vt:lpstr>Ασύρματο Σημείο Πρόσβασης  (Access Point, AP)</vt:lpstr>
      <vt:lpstr>Ασύρματο Σημείο Πρόσβασης  (Access Point, AP)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§2.5 Ασύρματα Δίκτυα</dc:title>
  <dc:creator>user</dc:creator>
  <cp:lastModifiedBy>marianna</cp:lastModifiedBy>
  <cp:revision>51</cp:revision>
  <dcterms:created xsi:type="dcterms:W3CDTF">2016-10-28T20:26:13Z</dcterms:created>
  <dcterms:modified xsi:type="dcterms:W3CDTF">2019-11-03T17:49:19Z</dcterms:modified>
</cp:coreProperties>
</file>