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CF19-6022-4121-918E-1BAC76E2C5BA}" type="datetimeFigureOut">
              <a:rPr lang="el-GR" smtClean="0"/>
              <a:pPr/>
              <a:t>2/2/2020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55DB-A843-4AD0-923C-19BC3DBF347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Άμεση / Έμμεση δρομολόγηση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600" u="sng" dirty="0" smtClean="0"/>
              <a:t>Βασική αρχή της δρομολόγησης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r>
              <a:rPr lang="el-GR" sz="2400" dirty="0"/>
              <a:t>Ο</a:t>
            </a:r>
            <a:r>
              <a:rPr lang="el-GR" sz="2400" dirty="0" smtClean="0"/>
              <a:t> </a:t>
            </a:r>
            <a:r>
              <a:rPr lang="el-GR" sz="2400" dirty="0"/>
              <a:t>αποστολέας, ο οποίος δημιουργεί τα αυτοδύναμα πακέτα (</a:t>
            </a:r>
            <a:r>
              <a:rPr lang="el-GR" sz="2400" dirty="0" err="1"/>
              <a:t>datagrams</a:t>
            </a:r>
            <a:r>
              <a:rPr lang="el-GR" sz="2400" dirty="0"/>
              <a:t>), εξετάζει την διεύθυνση IP προορισμού</a:t>
            </a:r>
            <a:r>
              <a:rPr lang="el-GR" sz="2400" dirty="0" smtClean="0"/>
              <a:t>.</a:t>
            </a:r>
          </a:p>
          <a:p>
            <a:r>
              <a:rPr lang="el-GR" sz="2400" dirty="0" smtClean="0"/>
              <a:t> </a:t>
            </a:r>
            <a:r>
              <a:rPr lang="el-GR" sz="2400" dirty="0"/>
              <a:t>Εάν δεν είναι τοπική (δεν έχει ως προορισμό υπολογιστή ο οποίος βρίσκεται στο ίδιο δίκτυο) τότε ο αποστολέας αναζητά έναν δρομολογητή ο οποίος (ελπίζει να) βρίσκεται στη σωστή κατεύθυνση προς τον προορισμό και στέλνει τα πακέτα σε αυτόν. </a:t>
            </a:r>
            <a:endParaRPr lang="el-GR" sz="2400" dirty="0" smtClean="0"/>
          </a:p>
          <a:p>
            <a:r>
              <a:rPr lang="el-GR" sz="2400" dirty="0" smtClean="0"/>
              <a:t>Ο </a:t>
            </a:r>
            <a:r>
              <a:rPr lang="el-GR" sz="2400" dirty="0"/>
              <a:t>δρομολογητής ουσιαστικά εκτελεί την ίδια διαδικασία. </a:t>
            </a:r>
            <a:endParaRPr lang="el-GR" sz="2400" dirty="0" smtClean="0"/>
          </a:p>
          <a:p>
            <a:r>
              <a:rPr lang="el-GR" sz="2400" dirty="0" smtClean="0"/>
              <a:t>Κάθε </a:t>
            </a:r>
            <a:r>
              <a:rPr lang="el-GR" sz="2400" dirty="0"/>
              <a:t>δρομολογητής κατά μήκος της διαδρομής επαναλαμβάνει τη διαδικασία μέχρι το πακέτο να φτάσει σε έναν δρομολογητή ο οποίος βρίσκεται στο ίδιο φυσικό δίκτυο με τον υπολογιστή στον οποίο ανήκει η διεύθυνση προορισμού. </a:t>
            </a:r>
            <a:endParaRPr lang="el-GR" sz="2400" dirty="0" smtClean="0"/>
          </a:p>
          <a:p>
            <a:r>
              <a:rPr lang="el-GR" sz="2400" dirty="0" smtClean="0"/>
              <a:t>Εκεί </a:t>
            </a:r>
            <a:r>
              <a:rPr lang="el-GR" sz="2400" dirty="0"/>
              <a:t>παραδίδεται το πακέτο.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l-GR" sz="2400" b="1" u="sng" dirty="0" smtClean="0"/>
              <a:t>Άμεση δρομολόγηση</a:t>
            </a:r>
            <a:r>
              <a:rPr lang="el-GR" sz="2400" b="1" dirty="0" smtClean="0"/>
              <a:t>:</a:t>
            </a:r>
            <a:r>
              <a:rPr lang="el-GR" sz="2400" dirty="0" smtClean="0"/>
              <a:t> </a:t>
            </a:r>
            <a:r>
              <a:rPr lang="el-GR" sz="2400" b="1" dirty="0" smtClean="0"/>
              <a:t>Οι </a:t>
            </a:r>
            <a:r>
              <a:rPr lang="el-GR" sz="2400" b="1" dirty="0"/>
              <a:t>υπολογιστές προέλευσης και προορισμού βρίσκονται στο ίδιο </a:t>
            </a:r>
            <a:r>
              <a:rPr lang="el-GR" sz="2400" b="1" dirty="0" smtClean="0"/>
              <a:t>δίκτυο δηλαδή δεν </a:t>
            </a:r>
            <a:r>
              <a:rPr lang="el-GR" sz="2400" b="1" dirty="0"/>
              <a:t>μεσολαβεί </a:t>
            </a:r>
            <a:r>
              <a:rPr lang="el-GR" sz="2400" b="1" dirty="0" smtClean="0"/>
              <a:t>δρομολογητής.</a:t>
            </a:r>
            <a:endParaRPr lang="el-GR" sz="2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786346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Ο αποστολέας, εξετάζει την διεύθυνση IP προορισμού.</a:t>
            </a:r>
          </a:p>
          <a:p>
            <a:r>
              <a:rPr lang="el-GR" sz="2400" dirty="0"/>
              <a:t>Σ</a:t>
            </a:r>
            <a:r>
              <a:rPr lang="el-GR" sz="2400" dirty="0" smtClean="0"/>
              <a:t>την </a:t>
            </a:r>
            <a:r>
              <a:rPr lang="el-GR" sz="2400" dirty="0"/>
              <a:t>πραγματικότητα, </a:t>
            </a:r>
            <a:r>
              <a:rPr lang="el-GR" sz="2400" dirty="0" smtClean="0"/>
              <a:t>κάνει λογικό </a:t>
            </a:r>
            <a:r>
              <a:rPr lang="el-GR" sz="2400" dirty="0"/>
              <a:t>ΚΑΙ (AND) της διεύθυνσης IP προορισμού με τη μάσκα δικτύου για να βρει τη διεύθυνση του δικτύου προορισμού. </a:t>
            </a:r>
            <a:endParaRPr lang="el-GR" sz="2400" dirty="0" smtClean="0"/>
          </a:p>
          <a:p>
            <a:r>
              <a:rPr lang="el-GR" sz="2400" dirty="0" smtClean="0"/>
              <a:t>Στη </a:t>
            </a:r>
            <a:r>
              <a:rPr lang="el-GR" sz="2400" dirty="0"/>
              <a:t>συνέχεια τη συγκρίνει με τη δική του διεύθυνση δικτύου. </a:t>
            </a:r>
            <a:endParaRPr lang="el-GR" sz="2400" dirty="0" smtClean="0"/>
          </a:p>
          <a:p>
            <a:r>
              <a:rPr lang="el-GR" sz="2400" dirty="0" smtClean="0"/>
              <a:t>Αν </a:t>
            </a:r>
            <a:r>
              <a:rPr lang="el-GR" sz="2400" dirty="0"/>
              <a:t>είναι ίδιες τότε συμπεραίνει ότι ο υπολογιστής προορισμού βρίσκεται στο ίδιο δίκτυο. </a:t>
            </a:r>
            <a:endParaRPr lang="el-GR" sz="2400" dirty="0" smtClean="0"/>
          </a:p>
          <a:p>
            <a:r>
              <a:rPr lang="el-GR" sz="2400" dirty="0" smtClean="0"/>
              <a:t>Στη </a:t>
            </a:r>
            <a:r>
              <a:rPr lang="el-GR" sz="2400" dirty="0"/>
              <a:t>συνέχεια καλεί το πρωτόκολλο ARP για να μάθει τη φυσική διεύθυνση που αντιστοιχεί στη διεύθυνση IP προορισμού, ενθυλακώνει το πακέτο σε ένα πλαίσιο και το στέλνει στον προορισμό του.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643050"/>
          </a:xfrm>
        </p:spPr>
        <p:txBody>
          <a:bodyPr>
            <a:noAutofit/>
          </a:bodyPr>
          <a:lstStyle/>
          <a:p>
            <a:pPr algn="l"/>
            <a:r>
              <a:rPr lang="el-GR" sz="2400" b="1" u="sng" dirty="0" smtClean="0"/>
              <a:t>Έμμεση δρομολόγηση</a:t>
            </a:r>
            <a:r>
              <a:rPr lang="el-GR" sz="2400" b="1" dirty="0" smtClean="0"/>
              <a:t>: Η διαδικασία κατά την οποία οι </a:t>
            </a:r>
            <a:r>
              <a:rPr lang="el-GR" sz="2400" b="1" dirty="0"/>
              <a:t>υπολογιστές προέλευσης και προορισμού δεν βρίσκονται στο ίδιο δίκτυο και μεσολαβούν ανάμεσά τους ένας ή περισσότεροι </a:t>
            </a:r>
            <a:r>
              <a:rPr lang="el-GR" sz="2400" b="1" dirty="0" smtClean="0"/>
              <a:t>δρομολογητές. </a:t>
            </a:r>
            <a:endParaRPr lang="el-GR" sz="2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85786" y="1857364"/>
            <a:ext cx="7500990" cy="4643470"/>
          </a:xfrm>
        </p:spPr>
        <p:txBody>
          <a:bodyPr>
            <a:normAutofit lnSpcReduction="10000"/>
          </a:bodyPr>
          <a:lstStyle/>
          <a:p>
            <a:r>
              <a:rPr lang="el-GR" sz="2400" dirty="0" smtClean="0"/>
              <a:t>Ο αποστολέας, εξετάζει την διεύθυνση IP προορισμού.</a:t>
            </a:r>
          </a:p>
          <a:p>
            <a:r>
              <a:rPr lang="el-GR" sz="2400" dirty="0" smtClean="0"/>
              <a:t>Στην πραγματικότητα, κάνει λογικό ΚΑΙ (AND) της διεύθυνσης IP προορισμού με τη μάσκα δικτύου για να βρει τη διεύθυνση του δικτύου προορισμού. </a:t>
            </a:r>
          </a:p>
          <a:p>
            <a:r>
              <a:rPr lang="el-GR" sz="2400" dirty="0" smtClean="0"/>
              <a:t>Στη συνέχεια τη συγκρίνει με τη δική του διεύθυνση δικτύου. </a:t>
            </a:r>
          </a:p>
          <a:p>
            <a:r>
              <a:rPr lang="el-GR" sz="2400" dirty="0" smtClean="0"/>
              <a:t>Εάν κατά την εξέταση της διεύθυνσης IP προορισμού διαπιστώσει ότι ο υπολογιστής προορισμού βρίσκεται σε διαφορετικό δίκτυο τότε αναζητά στον πίνακα δρομολόγησης μια καταχώριση η οποία να </a:t>
            </a:r>
            <a:r>
              <a:rPr lang="el-GR" sz="2400" dirty="0" smtClean="0"/>
              <a:t>αναφέρεται </a:t>
            </a:r>
            <a:r>
              <a:rPr lang="el-GR" sz="2400" dirty="0" smtClean="0"/>
              <a:t>είτε </a:t>
            </a:r>
            <a:r>
              <a:rPr lang="el-GR" sz="2400" dirty="0"/>
              <a:t>στη διεύθυνση είτε στη διεύθυνση δικτύου </a:t>
            </a:r>
            <a:r>
              <a:rPr lang="el-GR" sz="2400" dirty="0" smtClean="0"/>
              <a:t>προορισμού</a:t>
            </a:r>
            <a:r>
              <a:rPr lang="el-GR" sz="2000" dirty="0" smtClean="0"/>
              <a:t>.</a:t>
            </a:r>
            <a:endParaRPr lang="el-GR" sz="2400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14380"/>
          </a:xfrm>
        </p:spPr>
        <p:txBody>
          <a:bodyPr>
            <a:noAutofit/>
          </a:bodyPr>
          <a:lstStyle/>
          <a:p>
            <a:r>
              <a:rPr lang="el-GR" sz="3200" b="1" u="sng" dirty="0" smtClean="0"/>
              <a:t>Έμμεση δρομολόγηση</a:t>
            </a:r>
            <a:endParaRPr lang="el-GR" sz="32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Εκεί </a:t>
            </a:r>
            <a:r>
              <a:rPr lang="el-GR" sz="2400" dirty="0"/>
              <a:t>εντοπίζει τον αντίστοιχο </a:t>
            </a:r>
            <a:r>
              <a:rPr lang="el-GR" sz="2400" dirty="0" smtClean="0"/>
              <a:t>δρομολογητή</a:t>
            </a:r>
            <a:r>
              <a:rPr lang="el-GR" sz="2400" dirty="0"/>
              <a:t>.</a:t>
            </a:r>
            <a:endParaRPr lang="el-GR" sz="2400" dirty="0" smtClean="0"/>
          </a:p>
          <a:p>
            <a:r>
              <a:rPr lang="el-GR" sz="2400" dirty="0" smtClean="0"/>
              <a:t>Κ</a:t>
            </a:r>
            <a:r>
              <a:rPr lang="el-GR" sz="2400" dirty="0" smtClean="0"/>
              <a:t>αλεί </a:t>
            </a:r>
            <a:r>
              <a:rPr lang="el-GR" sz="2400" dirty="0"/>
              <a:t>το πρωτόκολλο ARP για να μάθει τη φυσική διεύθυνση που αντιστοιχεί στον </a:t>
            </a:r>
            <a:r>
              <a:rPr lang="el-GR" sz="2400" dirty="0" smtClean="0"/>
              <a:t>δρομολογητή</a:t>
            </a:r>
            <a:r>
              <a:rPr lang="el-GR" sz="2400" dirty="0"/>
              <a:t>.</a:t>
            </a:r>
            <a:endParaRPr lang="el-GR" sz="2400" dirty="0" smtClean="0"/>
          </a:p>
          <a:p>
            <a:r>
              <a:rPr lang="el-GR" sz="2400" dirty="0" smtClean="0"/>
              <a:t>Ενθυλακώνει </a:t>
            </a:r>
            <a:r>
              <a:rPr lang="el-GR" sz="2400" dirty="0"/>
              <a:t>το πακέτο σε ένα πλαίσιο με προορισμό τη φυσική διεύθυνση του δρομολογητή </a:t>
            </a:r>
            <a:r>
              <a:rPr lang="el-GR" sz="2400" dirty="0" smtClean="0"/>
              <a:t>και</a:t>
            </a:r>
          </a:p>
          <a:p>
            <a:r>
              <a:rPr lang="el-GR" sz="2400" dirty="0" smtClean="0"/>
              <a:t> </a:t>
            </a:r>
            <a:r>
              <a:rPr lang="el-GR" sz="2400" dirty="0"/>
              <a:t>του το στέλνει για να συνεχίσει την προσπάθεια παράδοσης του πακέτου προς τον τελικό του προορισμό. </a:t>
            </a:r>
            <a:endParaRPr lang="el-GR" sz="2400" dirty="0" smtClean="0"/>
          </a:p>
          <a:p>
            <a:endParaRPr lang="el-GR" sz="2400" dirty="0"/>
          </a:p>
          <a:p>
            <a:pPr>
              <a:buNone/>
            </a:pPr>
            <a:endParaRPr lang="el-GR" sz="2400" dirty="0" smtClean="0"/>
          </a:p>
          <a:p>
            <a:r>
              <a:rPr lang="el-GR" sz="2000" dirty="0"/>
              <a:t>Συνήθως υπάρχει ένας </a:t>
            </a:r>
            <a:r>
              <a:rPr lang="el-GR" sz="2000" b="1" dirty="0"/>
              <a:t>προεπιλεγμένος δρομολογητής </a:t>
            </a:r>
            <a:r>
              <a:rPr lang="el-GR" sz="2000" dirty="0"/>
              <a:t>(</a:t>
            </a:r>
            <a:r>
              <a:rPr lang="el-GR" sz="2000" dirty="0" err="1"/>
              <a:t>default</a:t>
            </a:r>
            <a:r>
              <a:rPr lang="el-GR" sz="2000" dirty="0"/>
              <a:t> </a:t>
            </a:r>
            <a:r>
              <a:rPr lang="el-GR" sz="2000" dirty="0" err="1"/>
              <a:t>router</a:t>
            </a:r>
            <a:r>
              <a:rPr lang="el-GR" sz="2000" dirty="0"/>
              <a:t>, </a:t>
            </a:r>
            <a:r>
              <a:rPr lang="el-GR" sz="2000" dirty="0" err="1"/>
              <a:t>default</a:t>
            </a:r>
            <a:r>
              <a:rPr lang="el-GR" sz="2000" dirty="0"/>
              <a:t> </a:t>
            </a:r>
            <a:r>
              <a:rPr lang="el-GR" sz="2000" dirty="0" err="1"/>
              <a:t>gateway</a:t>
            </a:r>
            <a:r>
              <a:rPr lang="el-GR" sz="2000" dirty="0"/>
              <a:t>) ώστε εάν δεν ταιριάζει κάποια από όλες τις άλλες καταχωρίσεις του πίνακα δρομολόγησης με το δίκτυο ή τη διεύθυνση IP προορισμού να παραδίδεται το πακέτο για διεκπεραίωση σε αυτόν.</a:t>
            </a:r>
            <a:endParaRPr lang="el-GR" sz="2000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14380"/>
          </a:xfrm>
        </p:spPr>
        <p:txBody>
          <a:bodyPr>
            <a:noAutofit/>
          </a:bodyPr>
          <a:lstStyle/>
          <a:p>
            <a:r>
              <a:rPr lang="el-GR" sz="3200" b="1" u="sng" dirty="0" smtClean="0"/>
              <a:t>Έμμεση δρομολόγηση</a:t>
            </a:r>
            <a:endParaRPr lang="el-GR" sz="32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Εάν</a:t>
            </a:r>
          </a:p>
          <a:p>
            <a:pPr lvl="1"/>
            <a:r>
              <a:rPr lang="el-GR" sz="2400" dirty="0" smtClean="0"/>
              <a:t> </a:t>
            </a:r>
            <a:r>
              <a:rPr lang="el-GR" sz="2400" dirty="0"/>
              <a:t>η διεύθυνση προορισμού δεν ανήκει στο ίδιο δίκτυο με τον αποστολέα</a:t>
            </a:r>
            <a:r>
              <a:rPr lang="el-GR" sz="2400" dirty="0" smtClean="0"/>
              <a:t>,</a:t>
            </a:r>
          </a:p>
          <a:p>
            <a:pPr lvl="1"/>
            <a:r>
              <a:rPr lang="el-GR" sz="2400" dirty="0" smtClean="0"/>
              <a:t> </a:t>
            </a:r>
            <a:r>
              <a:rPr lang="el-GR" sz="2400" dirty="0"/>
              <a:t>δεν υπάρχει καταχώριση γι αυτήν και το δίκτυό της στον πίνακα δρομολόγησης και </a:t>
            </a:r>
            <a:endParaRPr lang="el-GR" sz="2400" dirty="0" smtClean="0"/>
          </a:p>
          <a:p>
            <a:pPr lvl="1"/>
            <a:r>
              <a:rPr lang="el-GR" sz="2400" dirty="0" smtClean="0"/>
              <a:t>δεν </a:t>
            </a:r>
            <a:r>
              <a:rPr lang="el-GR" sz="2400" dirty="0"/>
              <a:t>έχει οριστεί προεπιλεγμένος </a:t>
            </a:r>
            <a:r>
              <a:rPr lang="el-GR" sz="2400" dirty="0" smtClean="0"/>
              <a:t>δρομολογητής</a:t>
            </a:r>
          </a:p>
          <a:p>
            <a:pPr marL="0" indent="0">
              <a:buNone/>
            </a:pPr>
            <a:r>
              <a:rPr lang="el-GR" sz="2400" dirty="0" smtClean="0"/>
              <a:t>τότε </a:t>
            </a:r>
            <a:r>
              <a:rPr lang="el-GR" sz="2400" dirty="0"/>
              <a:t>το δίκτυο αδυνατεί να προχωρήσει τη διαδικασία δρομολόγησης και πληροφορεί τον αποστολέα, κάνοντας χρήση του πρωτοκόλλου ICMP, ότι ο προορισμός δεν είναι </a:t>
            </a:r>
            <a:r>
              <a:rPr lang="el-GR" sz="2400" dirty="0" err="1"/>
              <a:t>προσβάσιμος</a:t>
            </a:r>
            <a:r>
              <a:rPr lang="el-G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0"/>
            <a:ext cx="54864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5572140"/>
            <a:ext cx="4429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- Ορθογώνιο"/>
          <p:cNvSpPr/>
          <p:nvPr/>
        </p:nvSpPr>
        <p:spPr>
          <a:xfrm>
            <a:off x="857224" y="6488668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b="1" dirty="0"/>
              <a:t>Διαδικασία δρομολόγησης αυτοδύναμου πακέτου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499</Words>
  <Application>Microsoft Office PowerPoint</Application>
  <PresentationFormat>Προβολή στην οθόνη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Θέμα του Office</vt:lpstr>
      <vt:lpstr>Άμεση / Έμμεση δρομολόγηση</vt:lpstr>
      <vt:lpstr>Βασική αρχή της δρομολόγησης</vt:lpstr>
      <vt:lpstr>Άμεση δρομολόγηση: Οι υπολογιστές προέλευσης και προορισμού βρίσκονται στο ίδιο δίκτυο δηλαδή δεν μεσολαβεί δρομολογητής.</vt:lpstr>
      <vt:lpstr>Έμμεση δρομολόγηση: Η διαδικασία κατά την οποία οι υπολογιστές προέλευσης και προορισμού δεν βρίσκονται στο ίδιο δίκτυο και μεσολαβούν ανάμεσά τους ένας ή περισσότεροι δρομολογητές. </vt:lpstr>
      <vt:lpstr>Έμμεση δρομολόγηση</vt:lpstr>
      <vt:lpstr>Έμμεση δρομολόγηση</vt:lpstr>
      <vt:lpstr>Παρουσίαση του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Άμεση / Έμμεση δρομολόγηση</dc:title>
  <dc:creator>user</dc:creator>
  <cp:lastModifiedBy>marianna</cp:lastModifiedBy>
  <cp:revision>12</cp:revision>
  <dcterms:created xsi:type="dcterms:W3CDTF">2017-02-18T21:38:18Z</dcterms:created>
  <dcterms:modified xsi:type="dcterms:W3CDTF">2020-02-02T20:27:47Z</dcterms:modified>
</cp:coreProperties>
</file>