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1" r:id="rId6"/>
    <p:sldId id="260" r:id="rId7"/>
    <p:sldId id="264" r:id="rId8"/>
    <p:sldId id="262" r:id="rId9"/>
    <p:sldId id="265" r:id="rId10"/>
    <p:sldId id="267" r:id="rId11"/>
    <p:sldId id="269" r:id="rId12"/>
    <p:sldId id="280" r:id="rId13"/>
    <p:sldId id="281" r:id="rId14"/>
    <p:sldId id="294" r:id="rId15"/>
    <p:sldId id="285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02D3-B4FB-4D26-8C7E-BAB0EB0D6C45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EBE2-2C34-4230-8CF6-AB8DC3807C9F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79008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l-G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AB8B-BF14-47D6-BBBD-BC879DEDA8D8}" type="datetimeFigureOut">
              <a:rPr lang="el-GR" smtClean="0"/>
              <a:pPr/>
              <a:t>23/10/2019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A7A4-AF01-4469-9E2C-C7315D09828E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oNJCdT-kI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3021"/>
          </a:xfrm>
        </p:spPr>
        <p:txBody>
          <a:bodyPr>
            <a:normAutofit/>
          </a:bodyPr>
          <a:lstStyle/>
          <a:p>
            <a:r>
              <a:rPr lang="el-GR" i="1" dirty="0" smtClean="0"/>
              <a:t>§2.4.2</a:t>
            </a:r>
            <a:r>
              <a:rPr lang="en-US" i="1" dirty="0"/>
              <a:t> </a:t>
            </a:r>
            <a:r>
              <a:rPr lang="el-GR" b="1" i="1" dirty="0" smtClean="0"/>
              <a:t>Διευθύνσεις </a:t>
            </a:r>
            <a:r>
              <a:rPr lang="el-GR" b="1" i="1" dirty="0"/>
              <a:t>Ελέγχου πρόσβασης στο Μέσο (MAC)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l-GR" b="1" i="1" dirty="0" smtClean="0"/>
              <a:t>- </a:t>
            </a:r>
            <a:r>
              <a:rPr lang="el-GR" b="1" i="1" dirty="0"/>
              <a:t>Δομή πλαισίου </a:t>
            </a:r>
            <a:r>
              <a:rPr lang="el-GR" b="1" i="1" dirty="0" err="1"/>
              <a:t>Ethernet</a:t>
            </a:r>
            <a:r>
              <a:rPr lang="el-GR" b="1" i="1" dirty="0"/>
              <a:t> </a:t>
            </a:r>
          </a:p>
        </p:txBody>
      </p:sp>
      <p:sp>
        <p:nvSpPr>
          <p:cNvPr id="3" name="2 - Ορθογώνιο"/>
          <p:cNvSpPr/>
          <p:nvPr/>
        </p:nvSpPr>
        <p:spPr>
          <a:xfrm>
            <a:off x="928662" y="4786322"/>
            <a:ext cx="685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https://www.youtube.com/watch?v=DoNJCdT-kIQ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152400"/>
            <a:ext cx="6870700" cy="755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 smtClean="0">
                <a:solidFill>
                  <a:srgbClr val="703D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MAC </a:t>
            </a:r>
            <a:r>
              <a:rPr lang="el-GR" sz="3600" dirty="0" smtClean="0">
                <a:solidFill>
                  <a:srgbClr val="703D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διευθύνσεις (Διευκρινήσεις)</a:t>
            </a:r>
            <a:endParaRPr lang="el-GR" sz="3600" dirty="0">
              <a:solidFill>
                <a:srgbClr val="703D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50963" y="836613"/>
            <a:ext cx="5759450" cy="1389062"/>
            <a:chOff x="851" y="527"/>
            <a:chExt cx="3628" cy="875"/>
          </a:xfrm>
        </p:grpSpPr>
        <p:sp>
          <p:nvSpPr>
            <p:cNvPr id="13321" name="Rectangle 3"/>
            <p:cNvSpPr>
              <a:spLocks noChangeArrowheads="1"/>
            </p:cNvSpPr>
            <p:nvPr/>
          </p:nvSpPr>
          <p:spPr bwMode="auto">
            <a:xfrm>
              <a:off x="851" y="754"/>
              <a:ext cx="271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3322" name="Rectangle 4"/>
            <p:cNvSpPr>
              <a:spLocks noChangeArrowheads="1"/>
            </p:cNvSpPr>
            <p:nvPr/>
          </p:nvSpPr>
          <p:spPr bwMode="auto">
            <a:xfrm>
              <a:off x="1123" y="754"/>
              <a:ext cx="271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3323" name="Rectangle 5"/>
            <p:cNvSpPr>
              <a:spLocks noChangeArrowheads="1"/>
            </p:cNvSpPr>
            <p:nvPr/>
          </p:nvSpPr>
          <p:spPr bwMode="auto">
            <a:xfrm>
              <a:off x="1395" y="754"/>
              <a:ext cx="1315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Δ/νση Υποδικτύου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(ΙΕΕΕ)</a:t>
              </a:r>
            </a:p>
          </p:txBody>
        </p:sp>
        <p:sp>
          <p:nvSpPr>
            <p:cNvPr id="13324" name="Rectangle 6"/>
            <p:cNvSpPr>
              <a:spLocks noChangeArrowheads="1"/>
            </p:cNvSpPr>
            <p:nvPr/>
          </p:nvSpPr>
          <p:spPr bwMode="auto">
            <a:xfrm>
              <a:off x="2711" y="754"/>
              <a:ext cx="1768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Δ/νση που δίνει ο 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κάθε οργανισμός </a:t>
              </a:r>
            </a:p>
          </p:txBody>
        </p:sp>
        <p:sp>
          <p:nvSpPr>
            <p:cNvPr id="13325" name="Text Box 7"/>
            <p:cNvSpPr txBox="1">
              <a:spLocks noChangeArrowheads="1"/>
            </p:cNvSpPr>
            <p:nvPr/>
          </p:nvSpPr>
          <p:spPr bwMode="auto">
            <a:xfrm>
              <a:off x="854" y="527"/>
              <a:ext cx="277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000" b="1">
                  <a:solidFill>
                    <a:srgbClr val="000000"/>
                  </a:solidFill>
                </a:rPr>
                <a:t>1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3326" name="Text Box 8"/>
            <p:cNvSpPr txBox="1">
              <a:spLocks noChangeArrowheads="1"/>
            </p:cNvSpPr>
            <p:nvPr/>
          </p:nvSpPr>
          <p:spPr bwMode="auto">
            <a:xfrm>
              <a:off x="1125" y="527"/>
              <a:ext cx="277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000" b="1">
                  <a:solidFill>
                    <a:srgbClr val="000000"/>
                  </a:solidFill>
                </a:rPr>
                <a:t>1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1815" y="527"/>
              <a:ext cx="321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22 bit</a:t>
              </a:r>
            </a:p>
          </p:txBody>
        </p:sp>
        <p:sp>
          <p:nvSpPr>
            <p:cNvPr id="13328" name="Text Box 10"/>
            <p:cNvSpPr txBox="1">
              <a:spLocks noChangeArrowheads="1"/>
            </p:cNvSpPr>
            <p:nvPr/>
          </p:nvSpPr>
          <p:spPr bwMode="auto">
            <a:xfrm>
              <a:off x="3403" y="527"/>
              <a:ext cx="321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24</a:t>
              </a:r>
              <a:r>
                <a:rPr lang="el-GR" sz="1000" b="1">
                  <a:solidFill>
                    <a:srgbClr val="000000"/>
                  </a:solidFill>
                </a:rPr>
                <a:t>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3329" name="AutoShape 11"/>
            <p:cNvSpPr>
              <a:spLocks/>
            </p:cNvSpPr>
            <p:nvPr/>
          </p:nvSpPr>
          <p:spPr bwMode="auto">
            <a:xfrm rot="5400000">
              <a:off x="3575" y="-198"/>
              <a:ext cx="44" cy="1768"/>
            </a:xfrm>
            <a:prstGeom prst="leftBrace">
              <a:avLst>
                <a:gd name="adj1" fmla="val 334848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3330" name="AutoShape 12"/>
            <p:cNvSpPr>
              <a:spLocks/>
            </p:cNvSpPr>
            <p:nvPr/>
          </p:nvSpPr>
          <p:spPr bwMode="auto">
            <a:xfrm rot="5400000">
              <a:off x="2009" y="51"/>
              <a:ext cx="90" cy="1315"/>
            </a:xfrm>
            <a:prstGeom prst="leftBrace">
              <a:avLst>
                <a:gd name="adj1" fmla="val 121759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3331" name="AutoShape 13"/>
            <p:cNvSpPr>
              <a:spLocks/>
            </p:cNvSpPr>
            <p:nvPr/>
          </p:nvSpPr>
          <p:spPr bwMode="auto">
            <a:xfrm rot="5400000">
              <a:off x="965" y="596"/>
              <a:ext cx="45" cy="271"/>
            </a:xfrm>
            <a:prstGeom prst="leftBrace">
              <a:avLst>
                <a:gd name="adj1" fmla="val 50185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3332" name="AutoShape 14"/>
            <p:cNvSpPr>
              <a:spLocks/>
            </p:cNvSpPr>
            <p:nvPr/>
          </p:nvSpPr>
          <p:spPr bwMode="auto">
            <a:xfrm rot="5400000">
              <a:off x="1237" y="596"/>
              <a:ext cx="45" cy="271"/>
            </a:xfrm>
            <a:prstGeom prst="leftBrace">
              <a:avLst>
                <a:gd name="adj1" fmla="val 50185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3333" name="Text Box 15"/>
            <p:cNvSpPr txBox="1">
              <a:spLocks noChangeArrowheads="1"/>
            </p:cNvSpPr>
            <p:nvPr/>
          </p:nvSpPr>
          <p:spPr bwMode="auto">
            <a:xfrm>
              <a:off x="1755" y="1200"/>
              <a:ext cx="1833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500" b="1">
                  <a:solidFill>
                    <a:srgbClr val="000000"/>
                  </a:solidFill>
                </a:rPr>
                <a:t>Δομή της φυσικής διεύθυνσης</a:t>
              </a:r>
            </a:p>
          </p:txBody>
        </p:sp>
      </p:grp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143000" y="2786063"/>
            <a:ext cx="7143750" cy="29414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-</a:t>
            </a:r>
            <a:r>
              <a:rPr lang="el-GR" sz="2000" dirty="0">
                <a:solidFill>
                  <a:srgbClr val="000000"/>
                </a:solidFill>
              </a:rPr>
              <a:t>Το δεύτερο από αριστερά </a:t>
            </a:r>
            <a:r>
              <a:rPr lang="en-US" sz="2000" dirty="0">
                <a:solidFill>
                  <a:srgbClr val="000000"/>
                </a:solidFill>
              </a:rPr>
              <a:t>bit </a:t>
            </a:r>
            <a:r>
              <a:rPr lang="el-GR" sz="2000" dirty="0">
                <a:solidFill>
                  <a:srgbClr val="000000"/>
                </a:solidFill>
              </a:rPr>
              <a:t>δείχνει ποιος έχει «δώσει» τη δ/</a:t>
            </a:r>
            <a:r>
              <a:rPr lang="el-GR" sz="2000" dirty="0" err="1">
                <a:solidFill>
                  <a:srgbClr val="000000"/>
                </a:solidFill>
              </a:rPr>
              <a:t>νση</a:t>
            </a:r>
            <a:r>
              <a:rPr lang="el-GR" sz="2000" dirty="0">
                <a:solidFill>
                  <a:srgbClr val="000000"/>
                </a:solidFill>
              </a:rPr>
              <a:t>. 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l-GR" sz="2000" dirty="0" smtClean="0">
                <a:solidFill>
                  <a:srgbClr val="000000"/>
                </a:solidFill>
              </a:rPr>
              <a:t>Αν </a:t>
            </a:r>
            <a:r>
              <a:rPr lang="el-GR" sz="2000" dirty="0">
                <a:solidFill>
                  <a:srgbClr val="000000"/>
                </a:solidFill>
              </a:rPr>
              <a:t>είναι 0: η </a:t>
            </a:r>
            <a:r>
              <a:rPr lang="el-GR" sz="2000" dirty="0" smtClean="0">
                <a:solidFill>
                  <a:srgbClr val="000000"/>
                </a:solidFill>
              </a:rPr>
              <a:t>ΙΕΕΕ</a:t>
            </a:r>
            <a:r>
              <a:rPr lang="en-US" sz="2000" dirty="0" smtClean="0">
                <a:solidFill>
                  <a:srgbClr val="000000"/>
                </a:solidFill>
              </a:rPr>
              <a:t> - </a:t>
            </a:r>
            <a:r>
              <a:rPr lang="el-GR" sz="2000" dirty="0" smtClean="0"/>
              <a:t>δεν υπάρχει σε κανένα άλλο υλικό πουθενά</a:t>
            </a:r>
          </a:p>
          <a:p>
            <a:r>
              <a:rPr lang="el-GR" sz="2000" dirty="0" smtClean="0"/>
              <a:t>στο κόσμο</a:t>
            </a:r>
            <a:r>
              <a:rPr lang="en-US" sz="2000" smtClean="0"/>
              <a:t>.</a:t>
            </a:r>
            <a:endParaRPr lang="el-GR" sz="2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2000" dirty="0" smtClean="0">
                <a:solidFill>
                  <a:srgbClr val="000000"/>
                </a:solidFill>
              </a:rPr>
              <a:t>Αν </a:t>
            </a:r>
            <a:r>
              <a:rPr lang="el-GR" sz="2000" dirty="0">
                <a:solidFill>
                  <a:srgbClr val="000000"/>
                </a:solidFill>
              </a:rPr>
              <a:t>είναι 1: τοπικά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l-GR" sz="2000" dirty="0">
              <a:solidFill>
                <a:srgbClr val="000000"/>
              </a:solidFill>
            </a:endParaRPr>
          </a:p>
          <a:p>
            <a:pPr marL="457200" lvl="1" indent="0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l-GR" sz="2500" dirty="0">
              <a:solidFill>
                <a:srgbClr val="000000"/>
              </a:solidFill>
            </a:endParaRPr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1042988" y="836613"/>
            <a:ext cx="3457575" cy="1296987"/>
          </a:xfrm>
          <a:prstGeom prst="ellips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827088" y="1843088"/>
            <a:ext cx="574675" cy="436562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463550" y="2301875"/>
            <a:ext cx="587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0000"/>
                </a:solidFill>
              </a:rPr>
              <a:t>OUI</a:t>
            </a:r>
          </a:p>
        </p:txBody>
      </p:sp>
      <p:cxnSp>
        <p:nvCxnSpPr>
          <p:cNvPr id="13320" name="21 - Ευθύγραμμο βέλος σύνδεσης"/>
          <p:cNvCxnSpPr>
            <a:cxnSpLocks noChangeShapeType="1"/>
          </p:cNvCxnSpPr>
          <p:nvPr/>
        </p:nvCxnSpPr>
        <p:spPr bwMode="auto">
          <a:xfrm rot="16200000" flipV="1">
            <a:off x="1678782" y="1964531"/>
            <a:ext cx="1143000" cy="500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0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5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0" dur="500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5" dur="500"/>
                                        <p:tgtEl>
                                          <p:spTgt spid="14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 animBg="1"/>
      <p:bldP spid="143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152400"/>
            <a:ext cx="6870700" cy="755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 smtClean="0">
                <a:solidFill>
                  <a:srgbClr val="703D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MAC </a:t>
            </a:r>
            <a:r>
              <a:rPr lang="el-GR" sz="3600" dirty="0" smtClean="0">
                <a:solidFill>
                  <a:srgbClr val="703D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διευθύνσεις (Διευκρινήσεις)</a:t>
            </a:r>
            <a:endParaRPr lang="el-GR" sz="3600" dirty="0">
              <a:solidFill>
                <a:srgbClr val="703D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50963" y="836613"/>
            <a:ext cx="5759450" cy="1389062"/>
            <a:chOff x="851" y="527"/>
            <a:chExt cx="3628" cy="875"/>
          </a:xfrm>
        </p:grpSpPr>
        <p:sp>
          <p:nvSpPr>
            <p:cNvPr id="15368" name="Rectangle 3"/>
            <p:cNvSpPr>
              <a:spLocks noChangeArrowheads="1"/>
            </p:cNvSpPr>
            <p:nvPr/>
          </p:nvSpPr>
          <p:spPr bwMode="auto">
            <a:xfrm>
              <a:off x="851" y="754"/>
              <a:ext cx="271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5369" name="Rectangle 4"/>
            <p:cNvSpPr>
              <a:spLocks noChangeArrowheads="1"/>
            </p:cNvSpPr>
            <p:nvPr/>
          </p:nvSpPr>
          <p:spPr bwMode="auto">
            <a:xfrm>
              <a:off x="1123" y="754"/>
              <a:ext cx="271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5370" name="Rectangle 5"/>
            <p:cNvSpPr>
              <a:spLocks noChangeArrowheads="1"/>
            </p:cNvSpPr>
            <p:nvPr/>
          </p:nvSpPr>
          <p:spPr bwMode="auto">
            <a:xfrm>
              <a:off x="1395" y="754"/>
              <a:ext cx="1315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Δ/νση Υποδικτύου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(ΙΕΕΕ)</a:t>
              </a:r>
            </a:p>
          </p:txBody>
        </p:sp>
        <p:sp>
          <p:nvSpPr>
            <p:cNvPr id="15371" name="Rectangle 6"/>
            <p:cNvSpPr>
              <a:spLocks noChangeArrowheads="1"/>
            </p:cNvSpPr>
            <p:nvPr/>
          </p:nvSpPr>
          <p:spPr bwMode="auto">
            <a:xfrm>
              <a:off x="2711" y="754"/>
              <a:ext cx="1768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Δ/νση που δίνει ο 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κάθε οργανισμός </a:t>
              </a:r>
            </a:p>
          </p:txBody>
        </p:sp>
        <p:sp>
          <p:nvSpPr>
            <p:cNvPr id="15372" name="Text Box 7"/>
            <p:cNvSpPr txBox="1">
              <a:spLocks noChangeArrowheads="1"/>
            </p:cNvSpPr>
            <p:nvPr/>
          </p:nvSpPr>
          <p:spPr bwMode="auto">
            <a:xfrm>
              <a:off x="854" y="527"/>
              <a:ext cx="277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000" b="1">
                  <a:solidFill>
                    <a:srgbClr val="000000"/>
                  </a:solidFill>
                </a:rPr>
                <a:t>1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5373" name="Text Box 8"/>
            <p:cNvSpPr txBox="1">
              <a:spLocks noChangeArrowheads="1"/>
            </p:cNvSpPr>
            <p:nvPr/>
          </p:nvSpPr>
          <p:spPr bwMode="auto">
            <a:xfrm>
              <a:off x="1125" y="527"/>
              <a:ext cx="277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000" b="1">
                  <a:solidFill>
                    <a:srgbClr val="000000"/>
                  </a:solidFill>
                </a:rPr>
                <a:t>1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5374" name="Text Box 9"/>
            <p:cNvSpPr txBox="1">
              <a:spLocks noChangeArrowheads="1"/>
            </p:cNvSpPr>
            <p:nvPr/>
          </p:nvSpPr>
          <p:spPr bwMode="auto">
            <a:xfrm>
              <a:off x="1815" y="527"/>
              <a:ext cx="321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22 bit</a:t>
              </a:r>
            </a:p>
          </p:txBody>
        </p:sp>
        <p:sp>
          <p:nvSpPr>
            <p:cNvPr id="15375" name="Text Box 10"/>
            <p:cNvSpPr txBox="1">
              <a:spLocks noChangeArrowheads="1"/>
            </p:cNvSpPr>
            <p:nvPr/>
          </p:nvSpPr>
          <p:spPr bwMode="auto">
            <a:xfrm>
              <a:off x="3403" y="527"/>
              <a:ext cx="321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24</a:t>
              </a:r>
              <a:r>
                <a:rPr lang="el-GR" sz="1000" b="1">
                  <a:solidFill>
                    <a:srgbClr val="000000"/>
                  </a:solidFill>
                </a:rPr>
                <a:t>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5376" name="AutoShape 11"/>
            <p:cNvSpPr>
              <a:spLocks/>
            </p:cNvSpPr>
            <p:nvPr/>
          </p:nvSpPr>
          <p:spPr bwMode="auto">
            <a:xfrm rot="5400000">
              <a:off x="3575" y="-198"/>
              <a:ext cx="44" cy="1768"/>
            </a:xfrm>
            <a:prstGeom prst="leftBrace">
              <a:avLst>
                <a:gd name="adj1" fmla="val 334848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" name="AutoShape 12"/>
            <p:cNvSpPr>
              <a:spLocks/>
            </p:cNvSpPr>
            <p:nvPr/>
          </p:nvSpPr>
          <p:spPr bwMode="auto">
            <a:xfrm rot="5400000">
              <a:off x="2009" y="51"/>
              <a:ext cx="90" cy="1315"/>
            </a:xfrm>
            <a:prstGeom prst="leftBrace">
              <a:avLst>
                <a:gd name="adj1" fmla="val 121759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" name="AutoShape 13"/>
            <p:cNvSpPr>
              <a:spLocks/>
            </p:cNvSpPr>
            <p:nvPr/>
          </p:nvSpPr>
          <p:spPr bwMode="auto">
            <a:xfrm rot="5400000">
              <a:off x="965" y="596"/>
              <a:ext cx="45" cy="271"/>
            </a:xfrm>
            <a:prstGeom prst="leftBrace">
              <a:avLst>
                <a:gd name="adj1" fmla="val 50185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" name="AutoShape 14"/>
            <p:cNvSpPr>
              <a:spLocks/>
            </p:cNvSpPr>
            <p:nvPr/>
          </p:nvSpPr>
          <p:spPr bwMode="auto">
            <a:xfrm rot="5400000">
              <a:off x="1237" y="596"/>
              <a:ext cx="45" cy="271"/>
            </a:xfrm>
            <a:prstGeom prst="leftBrace">
              <a:avLst>
                <a:gd name="adj1" fmla="val 50185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5380" name="Text Box 15"/>
            <p:cNvSpPr txBox="1">
              <a:spLocks noChangeArrowheads="1"/>
            </p:cNvSpPr>
            <p:nvPr/>
          </p:nvSpPr>
          <p:spPr bwMode="auto">
            <a:xfrm>
              <a:off x="1755" y="1200"/>
              <a:ext cx="1833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500" b="1">
                  <a:solidFill>
                    <a:srgbClr val="000000"/>
                  </a:solidFill>
                </a:rPr>
                <a:t>Δομή της φυσικής διεύθυνσης</a:t>
              </a:r>
            </a:p>
          </p:txBody>
        </p:sp>
      </p:grpSp>
      <p:sp>
        <p:nvSpPr>
          <p:cNvPr id="15364" name="Text Box 16"/>
          <p:cNvSpPr txBox="1">
            <a:spLocks noChangeArrowheads="1"/>
          </p:cNvSpPr>
          <p:nvPr/>
        </p:nvSpPr>
        <p:spPr bwMode="auto">
          <a:xfrm>
            <a:off x="1571625" y="2786063"/>
            <a:ext cx="6286500" cy="37878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2400" dirty="0">
                <a:solidFill>
                  <a:srgbClr val="000000"/>
                </a:solidFill>
              </a:rPr>
              <a:t>Αν το δεύτερο από αριστερά </a:t>
            </a:r>
            <a:r>
              <a:rPr lang="en-US" sz="2400" dirty="0">
                <a:solidFill>
                  <a:srgbClr val="000000"/>
                </a:solidFill>
              </a:rPr>
              <a:t>bit </a:t>
            </a:r>
            <a:r>
              <a:rPr lang="el-GR" sz="2400" u="sng" dirty="0">
                <a:solidFill>
                  <a:srgbClr val="000000"/>
                </a:solidFill>
              </a:rPr>
              <a:t>είναι 1</a:t>
            </a:r>
            <a:r>
              <a:rPr lang="el-GR" sz="2400" dirty="0">
                <a:solidFill>
                  <a:srgbClr val="000000"/>
                </a:solidFill>
              </a:rPr>
              <a:t>: </a:t>
            </a:r>
            <a:r>
              <a:rPr lang="el-GR" sz="2400" b="1" dirty="0">
                <a:solidFill>
                  <a:srgbClr val="000000"/>
                </a:solidFill>
              </a:rPr>
              <a:t>Α</a:t>
            </a:r>
            <a:r>
              <a:rPr lang="en-US" sz="2400" b="1" dirty="0" err="1">
                <a:solidFill>
                  <a:srgbClr val="000000"/>
                </a:solidFill>
              </a:rPr>
              <a:t>ποδίδεται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σε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μία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συσκευή</a:t>
            </a:r>
            <a:r>
              <a:rPr lang="el-GR" sz="2400" b="1" dirty="0">
                <a:solidFill>
                  <a:srgbClr val="000000"/>
                </a:solidFill>
              </a:rPr>
              <a:t> τοπικά,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από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τον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διαχειριστή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του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δικτύου</a:t>
            </a:r>
            <a:r>
              <a:rPr lang="en-US" sz="2400" b="1" dirty="0">
                <a:solidFill>
                  <a:srgbClr val="000000"/>
                </a:solidFill>
              </a:rPr>
              <a:t>, </a:t>
            </a:r>
            <a:r>
              <a:rPr lang="en-US" sz="2400" b="1" dirty="0" err="1">
                <a:solidFill>
                  <a:srgbClr val="000000"/>
                </a:solidFill>
              </a:rPr>
              <a:t>παραμερίζοντας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την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ενσωματωμένη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διεύθυνση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/>
              <a:t>E</a:t>
            </a:r>
            <a:r>
              <a:rPr lang="el-GR" sz="2400" dirty="0" err="1" smtClean="0"/>
              <a:t>ίναι</a:t>
            </a:r>
            <a:r>
              <a:rPr lang="el-GR" sz="2400" dirty="0" smtClean="0"/>
              <a:t> εγγυημένα μοναδική</a:t>
            </a:r>
            <a:r>
              <a:rPr lang="en-US" sz="2400" dirty="0" smtClean="0"/>
              <a:t> </a:t>
            </a:r>
            <a:r>
              <a:rPr lang="el-GR" sz="2400" dirty="0" smtClean="0"/>
              <a:t>μόνο στο συγκεκριμένο δίκτυο που βρίσκεται το υλικό</a:t>
            </a:r>
            <a:r>
              <a:rPr lang="en-US" sz="2400" dirty="0" smtClean="0"/>
              <a:t>.</a:t>
            </a:r>
            <a:endParaRPr lang="el-GR" sz="24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l-GR" sz="24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err="1">
                <a:solidFill>
                  <a:srgbClr val="000000"/>
                </a:solidFill>
              </a:rPr>
              <a:t>Οι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τοπικά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αποδιδόμενες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διευθύνσεις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δεν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περιέχουν</a:t>
            </a:r>
            <a:r>
              <a:rPr lang="en-US" sz="2400" dirty="0">
                <a:solidFill>
                  <a:srgbClr val="000000"/>
                </a:solidFill>
              </a:rPr>
              <a:t> OUIs.</a:t>
            </a: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1042988" y="836613"/>
            <a:ext cx="3457575" cy="1296987"/>
          </a:xfrm>
          <a:prstGeom prst="ellips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827088" y="1843088"/>
            <a:ext cx="574675" cy="436562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63550" y="2301875"/>
            <a:ext cx="587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>
                <a:solidFill>
                  <a:srgbClr val="FF0000"/>
                </a:solidFill>
              </a:rPr>
              <a:t>OUI</a:t>
            </a:r>
          </a:p>
        </p:txBody>
      </p:sp>
      <p:cxnSp>
        <p:nvCxnSpPr>
          <p:cNvPr id="22" name="21 - Ευθύγραμμο βέλος σύνδεσης"/>
          <p:cNvCxnSpPr>
            <a:endCxn id="15369" idx="2"/>
          </p:cNvCxnSpPr>
          <p:nvPr/>
        </p:nvCxnSpPr>
        <p:spPr>
          <a:xfrm rot="16200000" flipV="1">
            <a:off x="1849037" y="1991921"/>
            <a:ext cx="871533" cy="573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5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 animBg="1"/>
      <p:bldP spid="153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l-GR" sz="3600" u="sng" dirty="0" smtClean="0"/>
              <a:t>Δομή της </a:t>
            </a:r>
            <a:r>
              <a:rPr lang="en-US" sz="3600" u="sng" dirty="0" smtClean="0"/>
              <a:t>Mac Address</a:t>
            </a:r>
            <a:endParaRPr lang="el-GR" sz="3600" u="sng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14348" y="1285860"/>
            <a:ext cx="7972452" cy="48403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l-GR" dirty="0" smtClean="0"/>
          </a:p>
          <a:p>
            <a:r>
              <a:rPr lang="el-GR" sz="2600" dirty="0" smtClean="0"/>
              <a:t> Ειδική περίπτωση είναι η διεύθυνση με όλα τα ψηφία 1,</a:t>
            </a:r>
            <a:r>
              <a:rPr lang="en-US" sz="2600" dirty="0" smtClean="0"/>
              <a:t>      </a:t>
            </a:r>
            <a:r>
              <a:rPr lang="el-GR" sz="2600" dirty="0" smtClean="0"/>
              <a:t> η </a:t>
            </a:r>
            <a:r>
              <a:rPr lang="el-GR" sz="2600" dirty="0" err="1" smtClean="0">
                <a:solidFill>
                  <a:srgbClr val="FF0000"/>
                </a:solidFill>
              </a:rPr>
              <a:t>ff</a:t>
            </a:r>
            <a:r>
              <a:rPr lang="el-GR" sz="2600" dirty="0" smtClean="0">
                <a:solidFill>
                  <a:srgbClr val="FF0000"/>
                </a:solidFill>
              </a:rPr>
              <a:t>-</a:t>
            </a:r>
            <a:r>
              <a:rPr lang="el-GR" sz="2600" dirty="0" err="1" smtClean="0">
                <a:solidFill>
                  <a:srgbClr val="FF0000"/>
                </a:solidFill>
              </a:rPr>
              <a:t>ff</a:t>
            </a:r>
            <a:r>
              <a:rPr lang="el-GR" sz="2600" dirty="0" smtClean="0">
                <a:solidFill>
                  <a:srgbClr val="FF0000"/>
                </a:solidFill>
              </a:rPr>
              <a:t>-</a:t>
            </a:r>
            <a:r>
              <a:rPr lang="el-GR" sz="2600" dirty="0" err="1" smtClean="0">
                <a:solidFill>
                  <a:srgbClr val="FF0000"/>
                </a:solidFill>
              </a:rPr>
              <a:t>ff</a:t>
            </a:r>
            <a:r>
              <a:rPr lang="el-GR" sz="2600" dirty="0" smtClean="0">
                <a:solidFill>
                  <a:srgbClr val="FF0000"/>
                </a:solidFill>
              </a:rPr>
              <a:t>-</a:t>
            </a:r>
            <a:r>
              <a:rPr lang="el-GR" sz="2600" dirty="0" err="1" smtClean="0">
                <a:solidFill>
                  <a:srgbClr val="FF0000"/>
                </a:solidFill>
              </a:rPr>
              <a:t>ff</a:t>
            </a:r>
            <a:r>
              <a:rPr lang="el-GR" sz="2600" dirty="0" smtClean="0">
                <a:solidFill>
                  <a:srgbClr val="FF0000"/>
                </a:solidFill>
              </a:rPr>
              <a:t>-</a:t>
            </a:r>
            <a:r>
              <a:rPr lang="el-GR" sz="2600" dirty="0" err="1" smtClean="0">
                <a:solidFill>
                  <a:srgbClr val="FF0000"/>
                </a:solidFill>
              </a:rPr>
              <a:t>ff</a:t>
            </a:r>
            <a:r>
              <a:rPr lang="el-GR" sz="2600" dirty="0" smtClean="0">
                <a:solidFill>
                  <a:srgbClr val="FF0000"/>
                </a:solidFill>
              </a:rPr>
              <a:t>-</a:t>
            </a:r>
            <a:r>
              <a:rPr lang="el-GR" sz="2600" dirty="0" err="1" smtClean="0">
                <a:solidFill>
                  <a:srgbClr val="FF0000"/>
                </a:solidFill>
              </a:rPr>
              <a:t>ff</a:t>
            </a:r>
            <a:r>
              <a:rPr lang="el-GR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 </a:t>
            </a:r>
            <a:r>
              <a:rPr lang="el-GR" sz="2600" dirty="0" smtClean="0"/>
              <a:t>η οποία είναι </a:t>
            </a:r>
            <a:r>
              <a:rPr lang="el-GR" sz="2600" dirty="0" smtClean="0">
                <a:solidFill>
                  <a:srgbClr val="FF0000"/>
                </a:solidFill>
              </a:rPr>
              <a:t>διεύθυνση εκπομπής. </a:t>
            </a:r>
          </a:p>
          <a:p>
            <a:r>
              <a:rPr lang="el-GR" sz="2600" dirty="0" smtClean="0"/>
              <a:t>Πλαίσιο με διεύθυνση προορισμού την </a:t>
            </a:r>
            <a:r>
              <a:rPr lang="el-GR" sz="2600" dirty="0" err="1" smtClean="0"/>
              <a:t>ff</a:t>
            </a:r>
            <a:r>
              <a:rPr lang="el-GR" sz="2600" dirty="0" smtClean="0"/>
              <a:t>-</a:t>
            </a:r>
            <a:r>
              <a:rPr lang="el-GR" sz="2600" dirty="0" err="1" smtClean="0"/>
              <a:t>ff</a:t>
            </a:r>
            <a:r>
              <a:rPr lang="el-GR" sz="2600" dirty="0" smtClean="0"/>
              <a:t>-</a:t>
            </a:r>
            <a:r>
              <a:rPr lang="el-GR" sz="2600" dirty="0" err="1" smtClean="0"/>
              <a:t>ff</a:t>
            </a:r>
            <a:r>
              <a:rPr lang="el-GR" sz="2600" dirty="0" smtClean="0"/>
              <a:t>-</a:t>
            </a:r>
            <a:r>
              <a:rPr lang="el-GR" sz="2600" dirty="0" err="1" smtClean="0"/>
              <a:t>ff</a:t>
            </a:r>
            <a:r>
              <a:rPr lang="el-GR" sz="2600" dirty="0" smtClean="0"/>
              <a:t>-</a:t>
            </a:r>
            <a:r>
              <a:rPr lang="el-GR" sz="2600" dirty="0" err="1" smtClean="0"/>
              <a:t>ff</a:t>
            </a:r>
            <a:r>
              <a:rPr lang="el-GR" sz="2600" dirty="0" smtClean="0"/>
              <a:t>-</a:t>
            </a:r>
            <a:r>
              <a:rPr lang="el-GR" sz="2600" dirty="0" err="1" smtClean="0"/>
              <a:t>ff</a:t>
            </a:r>
            <a:r>
              <a:rPr lang="el-GR" sz="2600" dirty="0" smtClean="0"/>
              <a:t> αφορά όλους τους κόμβους και παραλαμβάνεται από όλους όσους ανήκουν στο ίδιο τοπικό δίκτυο. </a:t>
            </a:r>
          </a:p>
          <a:p>
            <a:r>
              <a:rPr lang="el-GR" sz="2600" dirty="0" smtClean="0"/>
              <a:t>Στην περίπτωση </a:t>
            </a:r>
            <a:r>
              <a:rPr lang="el-GR" sz="2600" dirty="0" err="1" smtClean="0"/>
              <a:t>μεταγωγέα</a:t>
            </a:r>
            <a:r>
              <a:rPr lang="el-GR" sz="2600" dirty="0" smtClean="0"/>
              <a:t> με συνδέσεις σημείο προς σημείο, αυτός προωθεί το πλαίσιο σε όλες τις θύρες του. </a:t>
            </a:r>
          </a:p>
          <a:p>
            <a:r>
              <a:rPr lang="el-GR" sz="2600" u="sng" dirty="0" err="1" smtClean="0"/>
              <a:t>Μεταγωγέας</a:t>
            </a:r>
            <a:r>
              <a:rPr lang="el-GR" sz="2600" u="sng" dirty="0" smtClean="0"/>
              <a:t>:</a:t>
            </a:r>
            <a:r>
              <a:rPr lang="el-GR" sz="2600" dirty="0" smtClean="0"/>
              <a:t> Κύριο χαρακτηριστικό του, ότι κάθε πόρτα προσφέρει συγκεκριμένο εύρος ζώνης. Αντίθετα στο </a:t>
            </a:r>
            <a:r>
              <a:rPr lang="el-GR" sz="2600" dirty="0" err="1" smtClean="0"/>
              <a:t>hub</a:t>
            </a:r>
            <a:r>
              <a:rPr lang="el-GR" sz="2600" dirty="0" smtClean="0"/>
              <a:t> όλες οι συσκευές που συνδέονται σ’ αυτό μοιράζονται το εύρος ζώνης του μέσου.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πλαισίου</a:t>
            </a:r>
            <a:r>
              <a:rPr lang="en-US" dirty="0" smtClean="0"/>
              <a:t> (frame)</a:t>
            </a:r>
            <a:r>
              <a:rPr lang="el-GR" dirty="0" smtClean="0"/>
              <a:t> </a:t>
            </a:r>
            <a:r>
              <a:rPr lang="en-US" dirty="0" smtClean="0"/>
              <a:t>Ethernet</a:t>
            </a:r>
            <a:endParaRPr lang="el-GR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632848" cy="561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5696" y="33265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Συνοπτικό διάγραμμα ( εκτός ύλης)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9857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8429652" y="2357430"/>
            <a:ext cx="714348" cy="4500570"/>
          </a:xfrm>
        </p:spPr>
        <p:txBody>
          <a:bodyPr vert="vert">
            <a:noAutofit/>
          </a:bodyPr>
          <a:lstStyle/>
          <a:p>
            <a:r>
              <a:rPr lang="el-GR" sz="2400" dirty="0" smtClean="0"/>
              <a:t>Δομή πλαισίου</a:t>
            </a:r>
            <a:r>
              <a:rPr lang="en-US" sz="2400" dirty="0" smtClean="0"/>
              <a:t> (frame)</a:t>
            </a:r>
            <a:r>
              <a:rPr lang="el-GR" sz="2400" dirty="0" smtClean="0"/>
              <a:t> </a:t>
            </a:r>
            <a:r>
              <a:rPr lang="en-US" sz="2400" dirty="0" smtClean="0"/>
              <a:t>Ethernet</a:t>
            </a:r>
            <a:endParaRPr lang="el-GR" sz="2400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0" y="100638"/>
          <a:ext cx="7929618" cy="6752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5303"/>
                <a:gridCol w="45843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Preamble-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l-GR" b="1" dirty="0" smtClean="0"/>
                        <a:t>Προοίμιο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Σειρά 7 οκτάδων (</a:t>
                      </a:r>
                      <a:r>
                        <a:rPr lang="el-GR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s)</a:t>
                      </a:r>
                      <a:r>
                        <a:rPr lang="el-G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εναλλασσόμενων άσων και μηδενικών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(01010101).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SFD</a:t>
                      </a:r>
                      <a:r>
                        <a:rPr lang="el-GR" b="1" dirty="0" smtClean="0"/>
                        <a:t>-Διαχωριστικό</a:t>
                      </a:r>
                      <a:r>
                        <a:rPr lang="el-GR" b="1" baseline="0" dirty="0" smtClean="0"/>
                        <a:t> έναρξης </a:t>
                      </a:r>
                      <a:r>
                        <a:rPr lang="el-GR" b="1" baseline="0" dirty="0" err="1" smtClean="0"/>
                        <a:t>πλασίου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Έχει μήκος 1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 </a:t>
                      </a:r>
                      <a:r>
                        <a:rPr lang="el-G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και σηματοδοτεί την </a:t>
                      </a:r>
                      <a:r>
                        <a:rPr lang="el-GR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έναρξη του πλαισίου.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MAC</a:t>
                      </a:r>
                      <a:r>
                        <a:rPr lang="el-GR" b="1" dirty="0" smtClean="0"/>
                        <a:t> Διεύθυνση Προορισμού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Έχει</a:t>
                      </a:r>
                      <a:r>
                        <a:rPr lang="el-GR" baseline="0" dirty="0" smtClean="0"/>
                        <a:t> μήκος 6 </a:t>
                      </a:r>
                      <a:r>
                        <a:rPr lang="en-US" baseline="0" dirty="0" smtClean="0"/>
                        <a:t>bytes</a:t>
                      </a:r>
                      <a:r>
                        <a:rPr lang="el-GR" baseline="0" dirty="0" smtClean="0"/>
                        <a:t> και στέλνεται πρώτη για να ενεργοποιηθεί ο παραλήπτης.</a:t>
                      </a:r>
                      <a:endParaRPr lang="el-G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MAC</a:t>
                      </a:r>
                      <a:r>
                        <a:rPr lang="el-GR" b="1" dirty="0" smtClean="0"/>
                        <a:t> Διεύθυνση</a:t>
                      </a:r>
                      <a:r>
                        <a:rPr lang="el-GR" b="1" baseline="0" dirty="0" smtClean="0"/>
                        <a:t> Προέλευσης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Έχει</a:t>
                      </a:r>
                      <a:r>
                        <a:rPr lang="el-GR" baseline="0" dirty="0" smtClean="0"/>
                        <a:t> μήκος 6 </a:t>
                      </a:r>
                      <a:r>
                        <a:rPr lang="en-US" baseline="0" dirty="0" smtClean="0"/>
                        <a:t>bytes</a:t>
                      </a:r>
                      <a:r>
                        <a:rPr lang="el-GR" baseline="0" dirty="0" smtClean="0"/>
                        <a:t> και στέλνεται μετά την </a:t>
                      </a:r>
                      <a:r>
                        <a:rPr lang="en-US" baseline="0" dirty="0" smtClean="0"/>
                        <a:t>MAC</a:t>
                      </a:r>
                      <a:r>
                        <a:rPr lang="el-GR" baseline="0" dirty="0" smtClean="0"/>
                        <a:t> προορισμού</a:t>
                      </a:r>
                      <a:r>
                        <a:rPr lang="en-US" baseline="0" dirty="0" smtClean="0"/>
                        <a:t>.</a:t>
                      </a:r>
                      <a:endParaRPr lang="el-G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Type-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l-GR" b="1" baseline="0" dirty="0" smtClean="0"/>
                        <a:t>Τύπος Δεδομένων/Μήκος Δεδομένων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Εχει</a:t>
                      </a:r>
                      <a:r>
                        <a:rPr lang="el-G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μήκος 2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</a:t>
                      </a:r>
                      <a:r>
                        <a:rPr lang="el-G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r>
                        <a:rPr lang="el-GR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Άν</a:t>
                      </a:r>
                      <a:r>
                        <a:rPr lang="el-G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έχει τιμή μικρότερη του 1500 τότε δηλώνει το μήκος των δεδομένων που μεταφέρει .</a:t>
                      </a:r>
                    </a:p>
                    <a:p>
                      <a:r>
                        <a:rPr lang="el-G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Αν η τιμή του είναι μεγαλύτερη του 1500 προσδιορίζει το είδος των δεδομένων που μεταφέρει το πλαίσιο ή πιο πρωτόκολλο ανωτέρου επιπέδου αφορούν. </a:t>
                      </a:r>
                      <a:endParaRPr lang="el-G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274">
                <a:tc>
                  <a:txBody>
                    <a:bodyPr/>
                    <a:lstStyle/>
                    <a:p>
                      <a:r>
                        <a:rPr lang="el-GR" b="1" dirty="0" smtClean="0"/>
                        <a:t>Δεδομένα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FCS-</a:t>
                      </a:r>
                      <a:r>
                        <a:rPr lang="el-GR" b="1" dirty="0" smtClean="0"/>
                        <a:t>Ακολουθία πλαισίων ελέγχου</a:t>
                      </a:r>
                      <a:endParaRPr lang="el-G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Στο τέλος περιλαμβάνει σε 4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bytes </a:t>
                      </a:r>
                      <a:r>
                        <a:rPr lang="el-GR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την ακολουθία ελέγχου πλαισίου (FCS ) σύμφωνα με τον αλγόριθμο CRC-32 ώστε να είναι εφικτό να αναγνωριστεί από τον παραλήπτη οποιοδήποτε σφάλμα συμβεί κατά τη μετάδοση. </a:t>
                      </a:r>
                      <a:endParaRPr lang="el-G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6 - Δεξιό άγκιστρο"/>
          <p:cNvSpPr/>
          <p:nvPr/>
        </p:nvSpPr>
        <p:spPr>
          <a:xfrm>
            <a:off x="8001024" y="142852"/>
            <a:ext cx="357190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TextBox"/>
          <p:cNvSpPr txBox="1"/>
          <p:nvPr/>
        </p:nvSpPr>
        <p:spPr>
          <a:xfrm>
            <a:off x="8358214" y="0"/>
            <a:ext cx="9286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Για να συντονιστεί ο δέκτης με τον πομπό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 smtClean="0"/>
              <a:t>Δομή πλαισίου</a:t>
            </a:r>
            <a:r>
              <a:rPr lang="en-US" sz="3600" dirty="0" smtClean="0"/>
              <a:t> (frame)</a:t>
            </a:r>
            <a:r>
              <a:rPr lang="el-GR" sz="3600" dirty="0" smtClean="0"/>
              <a:t> </a:t>
            </a:r>
            <a:r>
              <a:rPr lang="en-US" sz="3600" dirty="0" smtClean="0"/>
              <a:t>Ethernet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Μετά το τέλος του πλαισίου ακολουθεί μια παύση διάρκειας 96bit </a:t>
            </a:r>
            <a:r>
              <a:rPr lang="en-US" sz="2400" dirty="0" smtClean="0"/>
              <a:t>(96bit times)</a:t>
            </a:r>
            <a:r>
              <a:rPr lang="el-GR" sz="2400" dirty="0" smtClean="0"/>
              <a:t>ώστε να επιτραπεί στα κυκλώματα του δέκτη να επεξεργαστούν το ληφθέν πλαίσιο και να είναι αυτός έτοιμος για τη λήψη επόμενου πλαισίου. Αυτό λέγεται </a:t>
            </a:r>
            <a:r>
              <a:rPr lang="el-GR" sz="2400" b="1" dirty="0" err="1" smtClean="0"/>
              <a:t>InterPacket</a:t>
            </a:r>
            <a:r>
              <a:rPr lang="en-US" sz="2400" b="1" dirty="0" smtClean="0"/>
              <a:t> </a:t>
            </a:r>
            <a:r>
              <a:rPr lang="el-GR" sz="2400" b="1" dirty="0" err="1" smtClean="0"/>
              <a:t>Gap</a:t>
            </a:r>
            <a:r>
              <a:rPr lang="el-GR" sz="2400" b="1" dirty="0" smtClean="0"/>
              <a:t> (IPG). </a:t>
            </a:r>
            <a:endParaRPr lang="en-US" sz="2400" b="1" dirty="0" smtClean="0"/>
          </a:p>
          <a:p>
            <a:r>
              <a:rPr lang="el-GR" sz="2400" b="1" dirty="0" smtClean="0"/>
              <a:t>ΠΑΡΑΤΗΡΗΣΗ (εκτός ύλης):</a:t>
            </a:r>
            <a:r>
              <a:rPr lang="en-US" sz="2400" b="1" dirty="0" smtClean="0"/>
              <a:t> 96bit times: </a:t>
            </a:r>
            <a:r>
              <a:rPr lang="el-GR" sz="2400" b="1" dirty="0" smtClean="0"/>
              <a:t> </a:t>
            </a:r>
            <a:r>
              <a:rPr lang="el-GR" sz="2400" dirty="0" smtClean="0"/>
              <a:t>ο χρόνος που χρειάζεται ώστε να μεταφερθούν στο μέσο μετάδοσης</a:t>
            </a:r>
            <a:r>
              <a:rPr lang="en-US" sz="2400" dirty="0" smtClean="0"/>
              <a:t> </a:t>
            </a:r>
            <a:r>
              <a:rPr lang="el-GR" sz="2400" dirty="0" smtClean="0"/>
              <a:t>(από την κάρτα) 96 </a:t>
            </a:r>
            <a:r>
              <a:rPr lang="en-US" sz="2400" dirty="0" smtClean="0"/>
              <a:t>bits</a:t>
            </a:r>
            <a:r>
              <a:rPr lang="el-G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l-GR" sz="3600" dirty="0" smtClean="0"/>
              <a:t>Δομή πλαισίου</a:t>
            </a:r>
            <a:r>
              <a:rPr lang="en-US" sz="3600" dirty="0" smtClean="0"/>
              <a:t> (frame)</a:t>
            </a:r>
            <a:r>
              <a:rPr lang="el-GR" sz="3600" dirty="0" smtClean="0"/>
              <a:t> </a:t>
            </a:r>
            <a:r>
              <a:rPr lang="en-US" sz="3600" dirty="0" smtClean="0"/>
              <a:t>Ethernet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571472" y="1071546"/>
            <a:ext cx="7786742" cy="5572164"/>
          </a:xfrm>
        </p:spPr>
        <p:txBody>
          <a:bodyPr>
            <a:normAutofit/>
          </a:bodyPr>
          <a:lstStyle/>
          <a:p>
            <a:r>
              <a:rPr lang="el-GR" sz="2600" u="sng" dirty="0" smtClean="0"/>
              <a:t>Το μήκος των δεδομένων του ωφέλιμου φορ</a:t>
            </a:r>
            <a:r>
              <a:rPr lang="el-GR" sz="2600" dirty="0" smtClean="0"/>
              <a:t>τίου του πλαισίου</a:t>
            </a:r>
            <a:r>
              <a:rPr lang="en-US" sz="2600" dirty="0" smtClean="0"/>
              <a:t> Ethernet</a:t>
            </a:r>
            <a:r>
              <a:rPr lang="el-GR" sz="2600" dirty="0" smtClean="0"/>
              <a:t> μπορεί να φτάσει </a:t>
            </a:r>
            <a:r>
              <a:rPr lang="el-GR" sz="2600" u="sng" dirty="0" smtClean="0"/>
              <a:t>από 46 μέχρι 1500 </a:t>
            </a:r>
            <a:r>
              <a:rPr lang="en-US" sz="2600" u="sng" dirty="0" smtClean="0"/>
              <a:t>bytes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r>
              <a:rPr lang="el-GR" sz="2600" dirty="0" smtClean="0"/>
              <a:t> </a:t>
            </a:r>
            <a:r>
              <a:rPr lang="el-GR" sz="2600" b="1" dirty="0" smtClean="0"/>
              <a:t>Μέγιστη μονάδα εκπομπής</a:t>
            </a:r>
            <a:r>
              <a:rPr lang="el-GR" sz="2600" dirty="0" smtClean="0"/>
              <a:t> </a:t>
            </a:r>
            <a:r>
              <a:rPr lang="en-US" sz="2600" dirty="0" smtClean="0"/>
              <a:t>(</a:t>
            </a:r>
            <a:r>
              <a:rPr lang="el-GR" sz="2600" dirty="0" smtClean="0"/>
              <a:t>MTU</a:t>
            </a:r>
            <a:r>
              <a:rPr lang="en-US" sz="2600" dirty="0" smtClean="0"/>
              <a:t>): </a:t>
            </a:r>
            <a:r>
              <a:rPr lang="el-GR" sz="2600" dirty="0" smtClean="0"/>
              <a:t>το μήκος των δεδομένων του ωφέλιμου φορτίου του πλαισίου.</a:t>
            </a:r>
          </a:p>
          <a:p>
            <a:r>
              <a:rPr lang="el-GR" sz="2600" dirty="0" smtClean="0"/>
              <a:t>Στο </a:t>
            </a:r>
            <a:r>
              <a:rPr lang="en-US" sz="2600" dirty="0" smtClean="0"/>
              <a:t>Ethernet </a:t>
            </a:r>
            <a:r>
              <a:rPr lang="el-GR" sz="2600" dirty="0" smtClean="0"/>
              <a:t> το </a:t>
            </a:r>
            <a:r>
              <a:rPr lang="en-US" sz="2600" dirty="0" smtClean="0"/>
              <a:t>MTU</a:t>
            </a:r>
            <a:r>
              <a:rPr lang="el-GR" sz="2600" dirty="0" smtClean="0"/>
              <a:t> είναι 1500 </a:t>
            </a:r>
            <a:r>
              <a:rPr lang="en-US" sz="2600" dirty="0" smtClean="0"/>
              <a:t>bytes.</a:t>
            </a:r>
            <a:endParaRPr lang="el-GR" sz="2600" dirty="0" smtClean="0"/>
          </a:p>
          <a:p>
            <a:r>
              <a:rPr lang="el-GR" sz="2600" dirty="0" smtClean="0"/>
              <a:t>Είναι απαίτηση του προτύπου </a:t>
            </a:r>
            <a:r>
              <a:rPr lang="el-GR" sz="2600" u="sng" dirty="0" smtClean="0"/>
              <a:t>το συνολικό μέγεθος του πλαισίου</a:t>
            </a:r>
            <a:r>
              <a:rPr lang="el-GR" sz="2600" dirty="0" smtClean="0"/>
              <a:t> να μην είναι μικρότερο των 64 </a:t>
            </a:r>
            <a:r>
              <a:rPr lang="en-US" sz="2600" smtClean="0"/>
              <a:t>bytes </a:t>
            </a:r>
            <a:r>
              <a:rPr lang="el-GR" sz="2600" smtClean="0"/>
              <a:t>(18 </a:t>
            </a:r>
            <a:r>
              <a:rPr lang="el-GR" sz="2600" dirty="0" smtClean="0"/>
              <a:t>επικεφαλίδα και 46 φορτίο). </a:t>
            </a:r>
          </a:p>
          <a:p>
            <a:r>
              <a:rPr lang="el-GR" sz="2600" dirty="0" smtClean="0"/>
              <a:t>Αν συμβαίνει να είναι μικρότερο τότε συμπληρώνεται συνήθως με μηδενικά για να φτάσει στο ελάχιστο μήκος. 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 err="1" smtClean="0"/>
              <a:t>Επαναλήπτες</a:t>
            </a:r>
            <a:r>
              <a:rPr lang="el-GR" sz="3600" dirty="0" smtClean="0"/>
              <a:t> (</a:t>
            </a:r>
            <a:r>
              <a:rPr lang="en-US" sz="3600" dirty="0" smtClean="0"/>
              <a:t>Hubs)</a:t>
            </a:r>
            <a:r>
              <a:rPr lang="el-GR" sz="3600" dirty="0" smtClean="0"/>
              <a:t> (εκτός ύλης)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785786" y="1600201"/>
            <a:ext cx="7286676" cy="2686056"/>
          </a:xfrm>
        </p:spPr>
        <p:txBody>
          <a:bodyPr>
            <a:normAutofit lnSpcReduction="10000"/>
          </a:bodyPr>
          <a:lstStyle/>
          <a:p>
            <a:r>
              <a:rPr lang="el-GR" sz="2800" dirty="0" smtClean="0"/>
              <a:t>Στα σύγχρονα δίκτυα, η πιο διαδεδομένη μορφή </a:t>
            </a:r>
            <a:r>
              <a:rPr lang="el-GR" sz="2800" dirty="0" err="1" smtClean="0"/>
              <a:t>επαναλήπτη</a:t>
            </a:r>
            <a:r>
              <a:rPr lang="el-GR" sz="2800" dirty="0" smtClean="0"/>
              <a:t> είναι το </a:t>
            </a:r>
            <a:r>
              <a:rPr lang="en-US" sz="2800" dirty="0" smtClean="0"/>
              <a:t>hub.</a:t>
            </a:r>
            <a:endParaRPr lang="el-GR" sz="2800" dirty="0" smtClean="0"/>
          </a:p>
          <a:p>
            <a:r>
              <a:rPr lang="el-GR" sz="2800" dirty="0" smtClean="0"/>
              <a:t>Η λειτουργία τους εντάσσεται στο πρώτο επίπεδο του μοντέλου OSI</a:t>
            </a:r>
            <a:r>
              <a:rPr lang="en-US" sz="2800" dirty="0" smtClean="0"/>
              <a:t> </a:t>
            </a:r>
            <a:r>
              <a:rPr lang="el-GR" sz="2800" dirty="0" smtClean="0"/>
              <a:t>(φυσικό επίπεδο).</a:t>
            </a:r>
          </a:p>
          <a:p>
            <a:r>
              <a:rPr lang="el-GR" sz="2800" dirty="0" smtClean="0"/>
              <a:t>Συνδέουν δύο τμήματα καλωδίων του ιδίου τύπου.</a:t>
            </a:r>
          </a:p>
        </p:txBody>
      </p:sp>
      <p:sp>
        <p:nvSpPr>
          <p:cNvPr id="8194" name="AutoShape 2" descr="Αποτέλεσμα εικόνας για hub"/>
          <p:cNvSpPr>
            <a:spLocks noChangeAspect="1" noChangeArrowheads="1"/>
          </p:cNvSpPr>
          <p:nvPr/>
        </p:nvSpPr>
        <p:spPr bwMode="auto">
          <a:xfrm>
            <a:off x="155575" y="-1096963"/>
            <a:ext cx="3048000" cy="2286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8196" name="AutoShape 4" descr="Αποτέλεσμα εικόνας για hub"/>
          <p:cNvSpPr>
            <a:spLocks noChangeAspect="1" noChangeArrowheads="1"/>
          </p:cNvSpPr>
          <p:nvPr/>
        </p:nvSpPr>
        <p:spPr bwMode="auto">
          <a:xfrm>
            <a:off x="155575" y="-1096963"/>
            <a:ext cx="3048000" cy="2286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8198" name="Picture 6" descr="Αποτέλεσμα εικόνας για hub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982635"/>
            <a:ext cx="3833818" cy="28753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 err="1" smtClean="0"/>
              <a:t>Επαναλήπτες</a:t>
            </a:r>
            <a:r>
              <a:rPr lang="el-GR" sz="3600" dirty="0" smtClean="0"/>
              <a:t> (</a:t>
            </a:r>
            <a:r>
              <a:rPr lang="en-US" sz="3600" dirty="0" smtClean="0"/>
              <a:t>Hubs)</a:t>
            </a:r>
            <a:r>
              <a:rPr lang="el-GR" sz="3600" dirty="0" smtClean="0"/>
              <a:t> (εκτός ύλης)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err="1" smtClean="0"/>
              <a:t>To</a:t>
            </a:r>
            <a:r>
              <a:rPr lang="el-GR" sz="2800" dirty="0" smtClean="0"/>
              <a:t> </a:t>
            </a:r>
            <a:r>
              <a:rPr lang="el-GR" sz="2800" dirty="0" err="1" smtClean="0"/>
              <a:t>hub</a:t>
            </a:r>
            <a:r>
              <a:rPr lang="el-GR" sz="2800" dirty="0" smtClean="0"/>
              <a:t> χρησιμοποιείται για να ενώσει δύο ή περισσότερα καλώδια τύπου </a:t>
            </a:r>
            <a:r>
              <a:rPr lang="el-GR" sz="2800" dirty="0" err="1" smtClean="0"/>
              <a:t>Ethernet</a:t>
            </a:r>
            <a:r>
              <a:rPr lang="el-GR" sz="2800" dirty="0" smtClean="0"/>
              <a:t> των συστάσεων 1Base5, 10BaseT, 10BaseFL, 100BaseTX και 100BaseFX καθώς και του </a:t>
            </a:r>
            <a:r>
              <a:rPr lang="en-US" sz="2800" dirty="0" smtClean="0"/>
              <a:t>Gigabit Ethernet.</a:t>
            </a:r>
            <a:endParaRPr lang="el-GR" sz="2800" dirty="0" smtClean="0"/>
          </a:p>
          <a:p>
            <a:endParaRPr lang="en-US" sz="2800" dirty="0" smtClean="0"/>
          </a:p>
          <a:p>
            <a:r>
              <a:rPr lang="el-GR" sz="2800" dirty="0" smtClean="0"/>
              <a:t>Το </a:t>
            </a:r>
            <a:r>
              <a:rPr lang="el-GR" sz="2800" dirty="0" err="1" smtClean="0"/>
              <a:t>hub</a:t>
            </a:r>
            <a:r>
              <a:rPr lang="el-GR" sz="2800" dirty="0" smtClean="0"/>
              <a:t> παρέχει ηλεκτρική ενίσχυση στο σήμα, που έρχεται από τμήμα δικτύου </a:t>
            </a:r>
            <a:r>
              <a:rPr lang="el-GR" sz="2800" dirty="0" err="1" smtClean="0"/>
              <a:t>Ethernet</a:t>
            </a:r>
            <a:r>
              <a:rPr lang="el-GR" sz="2800" dirty="0" smtClean="0"/>
              <a:t> και</a:t>
            </a:r>
            <a:r>
              <a:rPr lang="en-US" sz="2800" dirty="0" smtClean="0"/>
              <a:t> </a:t>
            </a:r>
            <a:r>
              <a:rPr lang="el-GR" sz="2800" dirty="0" smtClean="0"/>
              <a:t>ταυτόχρονα</a:t>
            </a:r>
            <a:r>
              <a:rPr lang="en-US" sz="2800" dirty="0" smtClean="0"/>
              <a:t> </a:t>
            </a:r>
            <a:r>
              <a:rPr lang="el-GR" sz="2800" dirty="0" smtClean="0"/>
              <a:t>το επαναλαμβάνει (το στέλνει) σε όλες τις πόρτες του </a:t>
            </a:r>
            <a:r>
              <a:rPr lang="el-GR" sz="2800" dirty="0" err="1" smtClean="0"/>
              <a:t>hub</a:t>
            </a:r>
            <a:r>
              <a:rPr lang="el-GR" sz="2800" dirty="0" smtClean="0"/>
              <a:t>.</a:t>
            </a:r>
            <a:endParaRPr lang="el-G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368412"/>
          </a:xfrm>
        </p:spPr>
        <p:txBody>
          <a:bodyPr>
            <a:normAutofit/>
          </a:bodyPr>
          <a:lstStyle/>
          <a:p>
            <a:r>
              <a:rPr lang="el-GR" sz="2400" b="1" dirty="0" smtClean="0"/>
              <a:t>MAC </a:t>
            </a:r>
            <a:r>
              <a:rPr lang="el-GR" sz="2400" b="1" dirty="0" err="1" smtClean="0"/>
              <a:t>Address</a:t>
            </a:r>
            <a:r>
              <a:rPr lang="el-GR" sz="2400" b="1" dirty="0" smtClean="0"/>
              <a:t> (Διεύθυνση ελέγχου προσπέλασης στο μέσο) - </a:t>
            </a:r>
            <a:br>
              <a:rPr lang="el-GR" sz="2400" b="1" dirty="0" smtClean="0"/>
            </a:br>
            <a:r>
              <a:rPr lang="el-GR" sz="2400" b="1" dirty="0" smtClean="0"/>
              <a:t>Φυσική διεύθυνση - Διεύθυνση υλικού </a:t>
            </a:r>
            <a:br>
              <a:rPr lang="el-GR" sz="2400" b="1" dirty="0" smtClean="0"/>
            </a:br>
            <a:endParaRPr lang="el-GR" sz="24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1071538" y="1285860"/>
            <a:ext cx="7072362" cy="5214974"/>
          </a:xfrm>
        </p:spPr>
        <p:txBody>
          <a:bodyPr>
            <a:noAutofit/>
          </a:bodyPr>
          <a:lstStyle/>
          <a:p>
            <a:r>
              <a:rPr lang="el-GR" sz="2400" dirty="0" smtClean="0"/>
              <a:t>Μοναδική για κάθε κόμβο σε </a:t>
            </a:r>
            <a:r>
              <a:rPr lang="el-GR" sz="2400" dirty="0"/>
              <a:t>ένα δίκτυο </a:t>
            </a:r>
            <a:r>
              <a:rPr lang="el-GR" sz="2400" dirty="0" err="1" smtClean="0"/>
              <a:t>Ethernet</a:t>
            </a:r>
            <a:r>
              <a:rPr lang="el-GR" sz="2400" dirty="0" smtClean="0"/>
              <a:t>.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l-GR" sz="2400" dirty="0" smtClean="0"/>
              <a:t>Είναι </a:t>
            </a:r>
            <a:r>
              <a:rPr lang="el-GR" sz="2400" dirty="0"/>
              <a:t>ένας δυαδικός αριθμός των </a:t>
            </a:r>
            <a:r>
              <a:rPr lang="el-GR" sz="2400" b="1" dirty="0"/>
              <a:t>48 </a:t>
            </a:r>
            <a:r>
              <a:rPr lang="el-GR" sz="2400" b="1" dirty="0" err="1"/>
              <a:t>bit</a:t>
            </a:r>
            <a:r>
              <a:rPr lang="el-GR" sz="2400" dirty="0"/>
              <a:t> </a:t>
            </a:r>
            <a:r>
              <a:rPr lang="el-GR" sz="2400" dirty="0" smtClean="0"/>
              <a:t>(έξι </a:t>
            </a:r>
            <a:r>
              <a:rPr lang="en-US" sz="2400" dirty="0" smtClean="0"/>
              <a:t> bytes)</a:t>
            </a:r>
            <a:r>
              <a:rPr lang="el-GR" sz="2400" dirty="0" smtClean="0"/>
              <a:t> </a:t>
            </a:r>
            <a:r>
              <a:rPr lang="el-GR" sz="2400" dirty="0"/>
              <a:t>και γράφεται στο </a:t>
            </a:r>
            <a:r>
              <a:rPr lang="el-GR" sz="2400" dirty="0" err="1"/>
              <a:t>δεκαεξαδικό</a:t>
            </a:r>
            <a:r>
              <a:rPr lang="el-GR" sz="2400" dirty="0"/>
              <a:t> αριθμητικό σύστημα ως έξι διψήφιοι </a:t>
            </a:r>
            <a:r>
              <a:rPr lang="el-GR" sz="2400" dirty="0" err="1"/>
              <a:t>δεκαεξαδικοί</a:t>
            </a:r>
            <a:r>
              <a:rPr lang="el-GR" sz="2400" dirty="0"/>
              <a:t> αριθμοί χωρισμένοι με παύλες (στα </a:t>
            </a:r>
            <a:r>
              <a:rPr lang="el-GR" sz="2400" dirty="0" err="1"/>
              <a:t>windows</a:t>
            </a:r>
            <a:r>
              <a:rPr lang="el-GR" sz="2400" dirty="0"/>
              <a:t>) ή με άνω-κάτω τελείες (στο </a:t>
            </a:r>
            <a:r>
              <a:rPr lang="el-GR" sz="2400" dirty="0" err="1"/>
              <a:t>unix</a:t>
            </a:r>
            <a:r>
              <a:rPr lang="el-GR" sz="2400" dirty="0"/>
              <a:t>/</a:t>
            </a:r>
            <a:r>
              <a:rPr lang="el-GR" sz="2400" dirty="0" err="1"/>
              <a:t>linux</a:t>
            </a:r>
            <a:r>
              <a:rPr lang="el-GR" sz="2400" dirty="0" smtClean="0"/>
              <a:t>).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l-GR" sz="2400" dirty="0" smtClean="0"/>
              <a:t> Π.χ. μια </a:t>
            </a:r>
            <a:r>
              <a:rPr lang="el-GR" sz="2400" dirty="0"/>
              <a:t>τέτοια διεύθυνση είναι η </a:t>
            </a:r>
            <a:r>
              <a:rPr lang="el-GR" sz="2400" dirty="0" smtClean="0"/>
              <a:t>74:ea:3a:cd:06:40 αν πρόκειται για </a:t>
            </a:r>
            <a:r>
              <a:rPr lang="en-US" sz="2400" dirty="0" smtClean="0"/>
              <a:t>Linux </a:t>
            </a:r>
            <a:r>
              <a:rPr lang="el-GR" sz="2400" dirty="0" smtClean="0"/>
              <a:t>ή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l-GR" sz="2400" dirty="0" smtClean="0"/>
              <a:t>74-ea-3</a:t>
            </a:r>
            <a:r>
              <a:rPr lang="en-US" sz="2400" dirty="0" smtClean="0"/>
              <a:t>a-</a:t>
            </a:r>
            <a:r>
              <a:rPr lang="el-GR" sz="2400" dirty="0" smtClean="0"/>
              <a:t>cd-06-40 αν πρόκειται για </a:t>
            </a:r>
            <a:r>
              <a:rPr lang="en-US" sz="2400" dirty="0" smtClean="0"/>
              <a:t>windows .</a:t>
            </a:r>
          </a:p>
          <a:p>
            <a:pPr>
              <a:buNone/>
            </a:pPr>
            <a:r>
              <a:rPr lang="en-US" sz="2400" dirty="0"/>
              <a:t>	</a:t>
            </a:r>
            <a:endParaRPr lang="el-G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 err="1" smtClean="0"/>
              <a:t>Επαναλήπτες</a:t>
            </a:r>
            <a:r>
              <a:rPr lang="el-GR" sz="3600" dirty="0" smtClean="0"/>
              <a:t> (</a:t>
            </a:r>
            <a:r>
              <a:rPr lang="en-US" sz="3600" dirty="0" smtClean="0"/>
              <a:t>Hubs)</a:t>
            </a:r>
            <a:r>
              <a:rPr lang="el-GR" sz="3600" dirty="0" smtClean="0"/>
              <a:t> (εκτός ύλης)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>
            <a:normAutofit/>
          </a:bodyPr>
          <a:lstStyle/>
          <a:p>
            <a:r>
              <a:rPr lang="el-GR" sz="2800" dirty="0" smtClean="0"/>
              <a:t>Δεν το ενδιαφέρουν, αλλά ούτε μπορεί να διαχειρισθεί την κίνηση των πακέτων μέσα στο δίκτυο.</a:t>
            </a:r>
            <a:endParaRPr lang="el-G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071810"/>
            <a:ext cx="6863565" cy="32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l-GR" sz="3600" dirty="0" smtClean="0"/>
              <a:t>Γέφυρες (</a:t>
            </a:r>
            <a:r>
              <a:rPr lang="en-US" sz="3600" dirty="0" smtClean="0"/>
              <a:t>Bridges)- </a:t>
            </a:r>
            <a:r>
              <a:rPr lang="el-GR" sz="3600" dirty="0" smtClean="0"/>
              <a:t>(εκτός ύλης)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2857520"/>
          </a:xfrm>
        </p:spPr>
        <p:txBody>
          <a:bodyPr>
            <a:normAutofit fontScale="92500" lnSpcReduction="10000"/>
          </a:bodyPr>
          <a:lstStyle/>
          <a:p>
            <a:r>
              <a:rPr lang="el-GR" sz="2800" dirty="0" smtClean="0"/>
              <a:t>Οι </a:t>
            </a:r>
            <a:r>
              <a:rPr lang="el-GR" sz="2800" dirty="0" err="1" smtClean="0"/>
              <a:t>επαναλήπτες</a:t>
            </a:r>
            <a:r>
              <a:rPr lang="el-GR" sz="2800" dirty="0" smtClean="0"/>
              <a:t> δεν μπορούν να κατανοήσουν την μορφή ή το περιεχόμενο των δεδομένων που διέρχονται από μέσα τους. Έτσι, δεν επεμβαίνουν καθόλου στο περιεχόμενο των δεδομένων που δέχονται.</a:t>
            </a:r>
          </a:p>
          <a:p>
            <a:r>
              <a:rPr lang="el-GR" sz="2800" dirty="0" smtClean="0"/>
              <a:t>H λειτουργία της γέφυρας είναι παρόμοια με αυτή του </a:t>
            </a:r>
            <a:r>
              <a:rPr lang="el-GR" sz="2800" dirty="0" err="1" smtClean="0"/>
              <a:t>επαναλήπτη</a:t>
            </a:r>
            <a:r>
              <a:rPr lang="el-GR" sz="2800" dirty="0" smtClean="0"/>
              <a:t>, αλλά μπορεί να διαχειριστεί και να πάρει αποφάσεις για τα πακέτα που περνάνε μέσα από αυτή.</a:t>
            </a:r>
          </a:p>
          <a:p>
            <a:pPr>
              <a:buNone/>
            </a:pPr>
            <a:endParaRPr lang="el-GR" dirty="0"/>
          </a:p>
        </p:txBody>
      </p:sp>
      <p:pic>
        <p:nvPicPr>
          <p:cNvPr id="5122" name="Picture 2" descr="Αποτέλεσμα εικόνας για bridges net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929066"/>
            <a:ext cx="5096131" cy="29289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el-GR" sz="3600" dirty="0" smtClean="0"/>
              <a:t>Γέφυρες (</a:t>
            </a:r>
            <a:r>
              <a:rPr lang="en-US" sz="3600" dirty="0" smtClean="0"/>
              <a:t>Bridges)- </a:t>
            </a:r>
            <a:r>
              <a:rPr lang="el-GR" sz="3600" dirty="0" smtClean="0"/>
              <a:t>(εκτός ύλης)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642910" y="928670"/>
            <a:ext cx="7572428" cy="3071834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Γέφυρες(</a:t>
            </a:r>
            <a:r>
              <a:rPr lang="el-GR" sz="2400" dirty="0" err="1" smtClean="0"/>
              <a:t>Bridges</a:t>
            </a:r>
            <a:r>
              <a:rPr lang="el-GR" sz="2400" dirty="0" smtClean="0"/>
              <a:t>)</a:t>
            </a:r>
            <a:endParaRPr lang="en-US" sz="2400" dirty="0" smtClean="0"/>
          </a:p>
          <a:p>
            <a:r>
              <a:rPr lang="el-GR" sz="2400" dirty="0" smtClean="0"/>
              <a:t>Λειτουργούν</a:t>
            </a:r>
            <a:r>
              <a:rPr lang="en-US" sz="2400" dirty="0" smtClean="0"/>
              <a:t> </a:t>
            </a:r>
            <a:r>
              <a:rPr lang="el-GR" sz="2400" dirty="0" smtClean="0"/>
              <a:t>στο</a:t>
            </a:r>
            <a:r>
              <a:rPr lang="en-US" sz="2400" dirty="0" smtClean="0"/>
              <a:t> </a:t>
            </a:r>
            <a:r>
              <a:rPr lang="el-GR" sz="2400" dirty="0" smtClean="0"/>
              <a:t>επίπεδο</a:t>
            </a:r>
            <a:r>
              <a:rPr lang="en-US" sz="2400" dirty="0" smtClean="0"/>
              <a:t> </a:t>
            </a:r>
            <a:r>
              <a:rPr lang="el-GR" sz="2400" dirty="0" smtClean="0"/>
              <a:t>σύνδεσης</a:t>
            </a:r>
            <a:r>
              <a:rPr lang="en-US" sz="2400" dirty="0" smtClean="0"/>
              <a:t> </a:t>
            </a:r>
            <a:r>
              <a:rPr lang="el-GR" sz="2400" dirty="0" smtClean="0"/>
              <a:t>δεδομένων</a:t>
            </a:r>
            <a:r>
              <a:rPr lang="en-US" sz="2400" dirty="0" smtClean="0"/>
              <a:t> </a:t>
            </a:r>
            <a:r>
              <a:rPr lang="el-GR" sz="2400" dirty="0" smtClean="0"/>
              <a:t>του</a:t>
            </a:r>
            <a:r>
              <a:rPr lang="en-US" sz="2400" dirty="0" smtClean="0"/>
              <a:t> </a:t>
            </a:r>
            <a:r>
              <a:rPr lang="el-GR" sz="2400" dirty="0" smtClean="0"/>
              <a:t>OSI</a:t>
            </a:r>
            <a:r>
              <a:rPr lang="en-US" sz="2400" dirty="0" smtClean="0"/>
              <a:t> </a:t>
            </a:r>
            <a:r>
              <a:rPr lang="el-GR" sz="2400" dirty="0" err="1" smtClean="0"/>
              <a:t>Διασυνδέουν</a:t>
            </a:r>
            <a:r>
              <a:rPr lang="en-US" sz="2400" dirty="0" smtClean="0"/>
              <a:t> </a:t>
            </a:r>
            <a:r>
              <a:rPr lang="el-GR" sz="2400" dirty="0" smtClean="0"/>
              <a:t>παρόμοια</a:t>
            </a:r>
            <a:r>
              <a:rPr lang="en-US" sz="2400" dirty="0" smtClean="0"/>
              <a:t> </a:t>
            </a:r>
            <a:r>
              <a:rPr lang="el-GR" sz="2400" dirty="0" smtClean="0"/>
              <a:t>LAN</a:t>
            </a:r>
            <a:r>
              <a:rPr lang="en-US" sz="2400" dirty="0" smtClean="0"/>
              <a:t>. </a:t>
            </a:r>
          </a:p>
          <a:p>
            <a:r>
              <a:rPr lang="el-GR" sz="2400" dirty="0" smtClean="0"/>
              <a:t>Τα</a:t>
            </a:r>
            <a:r>
              <a:rPr lang="en-US" sz="2400" dirty="0" smtClean="0"/>
              <a:t> </a:t>
            </a:r>
            <a:r>
              <a:rPr lang="el-GR" sz="2400" dirty="0" smtClean="0"/>
              <a:t>LAN</a:t>
            </a:r>
            <a:r>
              <a:rPr lang="en-US" sz="2400" dirty="0" smtClean="0"/>
              <a:t> </a:t>
            </a:r>
            <a:r>
              <a:rPr lang="el-GR" sz="2400" dirty="0" smtClean="0"/>
              <a:t>θα</a:t>
            </a:r>
            <a:r>
              <a:rPr lang="en-US" sz="2400" dirty="0" smtClean="0"/>
              <a:t> </a:t>
            </a:r>
            <a:r>
              <a:rPr lang="el-GR" sz="2400" dirty="0" smtClean="0"/>
              <a:t>πρέπει</a:t>
            </a:r>
            <a:r>
              <a:rPr lang="en-US" sz="2400" dirty="0" smtClean="0"/>
              <a:t> </a:t>
            </a:r>
            <a:r>
              <a:rPr lang="el-GR" sz="2400" dirty="0" smtClean="0"/>
              <a:t>να</a:t>
            </a:r>
            <a:r>
              <a:rPr lang="en-US" sz="2400" dirty="0" smtClean="0"/>
              <a:t> </a:t>
            </a:r>
            <a:r>
              <a:rPr lang="el-GR" sz="2400" dirty="0" smtClean="0"/>
              <a:t>έχουν</a:t>
            </a:r>
            <a:r>
              <a:rPr lang="en-US" sz="2400" dirty="0" smtClean="0"/>
              <a:t> </a:t>
            </a:r>
            <a:r>
              <a:rPr lang="el-GR" sz="2400" dirty="0" smtClean="0"/>
              <a:t>ίδια</a:t>
            </a:r>
            <a:r>
              <a:rPr lang="en-US" sz="2400" dirty="0" smtClean="0"/>
              <a:t> </a:t>
            </a:r>
            <a:r>
              <a:rPr lang="el-GR" sz="2400" dirty="0" smtClean="0"/>
              <a:t>πρωτόκολλα</a:t>
            </a:r>
            <a:r>
              <a:rPr lang="en-US" sz="2400" dirty="0" smtClean="0"/>
              <a:t> </a:t>
            </a:r>
            <a:r>
              <a:rPr lang="el-GR" sz="2400" dirty="0" smtClean="0"/>
              <a:t>επίπεδου</a:t>
            </a:r>
            <a:r>
              <a:rPr lang="en-US" sz="2400" dirty="0" smtClean="0"/>
              <a:t> </a:t>
            </a:r>
            <a:r>
              <a:rPr lang="el-GR" sz="2400" dirty="0" smtClean="0"/>
              <a:t>1</a:t>
            </a:r>
            <a:r>
              <a:rPr lang="en-US" sz="2400" dirty="0" smtClean="0"/>
              <a:t> </a:t>
            </a:r>
            <a:r>
              <a:rPr lang="el-GR" sz="2400" dirty="0" smtClean="0"/>
              <a:t>και</a:t>
            </a:r>
            <a:r>
              <a:rPr lang="en-US" sz="2400" dirty="0" smtClean="0"/>
              <a:t> </a:t>
            </a:r>
            <a:r>
              <a:rPr lang="el-GR" sz="2400" dirty="0" smtClean="0"/>
              <a:t>2</a:t>
            </a:r>
            <a:r>
              <a:rPr lang="en-US" sz="2400" dirty="0" smtClean="0"/>
              <a:t>.</a:t>
            </a:r>
            <a:endParaRPr lang="el-GR" sz="2400" dirty="0" smtClean="0"/>
          </a:p>
          <a:p>
            <a:r>
              <a:rPr lang="el-GR" sz="2400" dirty="0" smtClean="0"/>
              <a:t>Οι δυνατότητες γεφύρωσης σήμερα ενσωματώθηκαν στους δρομολογητές (</a:t>
            </a:r>
            <a:r>
              <a:rPr lang="el-GR" sz="2400" dirty="0" err="1" smtClean="0"/>
              <a:t>routers</a:t>
            </a:r>
            <a:r>
              <a:rPr lang="el-GR" sz="2400" dirty="0" smtClean="0"/>
              <a:t>) . </a:t>
            </a:r>
          </a:p>
          <a:p>
            <a:endParaRPr lang="el-GR" dirty="0"/>
          </a:p>
        </p:txBody>
      </p:sp>
      <p:pic>
        <p:nvPicPr>
          <p:cNvPr id="4098" name="Picture 2" descr="Αποτέλεσμα εικόνας για bridges net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143380"/>
            <a:ext cx="4857784" cy="2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 err="1" smtClean="0"/>
              <a:t>Μεταγωγέας</a:t>
            </a:r>
            <a:r>
              <a:rPr lang="el-GR" sz="3600" dirty="0" smtClean="0"/>
              <a:t> (</a:t>
            </a:r>
            <a:r>
              <a:rPr lang="en-US" sz="3600" dirty="0" smtClean="0"/>
              <a:t>Switch)- </a:t>
            </a:r>
            <a:r>
              <a:rPr lang="el-GR" sz="3600" dirty="0" smtClean="0"/>
              <a:t>εκτός ύλης</a:t>
            </a:r>
            <a:endParaRPr lang="el-GR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63" y="1747838"/>
            <a:ext cx="50958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 descr="Αποτέλεσμα εικόνας για ethernet swit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5429264"/>
            <a:ext cx="4552950" cy="93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 err="1" smtClean="0"/>
              <a:t>Μεταγωγέας</a:t>
            </a:r>
            <a:r>
              <a:rPr lang="el-GR" sz="3600" dirty="0" smtClean="0"/>
              <a:t> (</a:t>
            </a:r>
            <a:r>
              <a:rPr lang="en-US" sz="3600" dirty="0" smtClean="0"/>
              <a:t>Switch)- </a:t>
            </a:r>
            <a:r>
              <a:rPr lang="el-GR" sz="3600" dirty="0" smtClean="0"/>
              <a:t>εκτός ύλης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600" dirty="0" smtClean="0"/>
              <a:t>Αποτελεί συνδυασμό </a:t>
            </a:r>
            <a:r>
              <a:rPr lang="el-GR" sz="2600" dirty="0" err="1" smtClean="0"/>
              <a:t>επαναλήπτη</a:t>
            </a:r>
            <a:r>
              <a:rPr lang="el-GR" sz="2600" dirty="0" smtClean="0"/>
              <a:t> και γέφυρας.</a:t>
            </a:r>
          </a:p>
          <a:p>
            <a:r>
              <a:rPr lang="el-GR" sz="2600" dirty="0" smtClean="0"/>
              <a:t>Λειτουργούν κυρίως στο 2ο επίπεδο του OSI.</a:t>
            </a:r>
          </a:p>
          <a:p>
            <a:r>
              <a:rPr lang="el-GR" sz="2600" dirty="0" smtClean="0"/>
              <a:t> Έχουν συνήθως πολλές πόρτες όπως τα </a:t>
            </a:r>
            <a:r>
              <a:rPr lang="el-GR" sz="2600" dirty="0" err="1" smtClean="0"/>
              <a:t>hub</a:t>
            </a:r>
            <a:r>
              <a:rPr lang="el-GR" sz="2600" dirty="0" smtClean="0"/>
              <a:t>.</a:t>
            </a:r>
          </a:p>
          <a:p>
            <a:r>
              <a:rPr lang="el-GR" sz="2600" dirty="0" smtClean="0"/>
              <a:t>Σε κάθε πόρτα μπορεί να συνδεθεί Η/Υ, </a:t>
            </a:r>
            <a:r>
              <a:rPr lang="el-GR" sz="2600" dirty="0" err="1" smtClean="0"/>
              <a:t>hub</a:t>
            </a:r>
            <a:r>
              <a:rPr lang="el-GR" sz="2600" dirty="0" smtClean="0"/>
              <a:t>, άλλο </a:t>
            </a:r>
            <a:r>
              <a:rPr lang="el-GR" sz="2600" dirty="0" err="1" smtClean="0"/>
              <a:t>switch</a:t>
            </a:r>
            <a:r>
              <a:rPr lang="el-GR" sz="2600" dirty="0" smtClean="0"/>
              <a:t>, ή δρομολογητής .</a:t>
            </a:r>
          </a:p>
          <a:p>
            <a:r>
              <a:rPr lang="el-GR" sz="2600" dirty="0" smtClean="0"/>
              <a:t>Κύριο χαρακτηριστικό τους, ότι κάθε πόρτα προσφέρει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l-GR" sz="2600" dirty="0" smtClean="0"/>
              <a:t>συγκεκριμένο εύρος ζώνης. Αντίθετα στο </a:t>
            </a:r>
            <a:r>
              <a:rPr lang="el-GR" sz="2600" dirty="0" err="1" smtClean="0"/>
              <a:t>hub</a:t>
            </a:r>
            <a:r>
              <a:rPr lang="el-GR" sz="2600" dirty="0" smtClean="0"/>
              <a:t>, όλες οι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l-GR" sz="2600" dirty="0" smtClean="0"/>
              <a:t>συσκευές που συνδέονται σ’ αυτό μοιράζονται το εύρος ζώνης του μέσου.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 err="1" smtClean="0"/>
              <a:t>Μεταγωγέας</a:t>
            </a:r>
            <a:r>
              <a:rPr lang="el-GR" sz="3600" dirty="0" smtClean="0"/>
              <a:t> (</a:t>
            </a:r>
            <a:r>
              <a:rPr lang="en-US" sz="3600" dirty="0" smtClean="0"/>
              <a:t>Switch)- </a:t>
            </a:r>
            <a:r>
              <a:rPr lang="el-GR" sz="3600" dirty="0" smtClean="0"/>
              <a:t>εκτός ύλης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857224" y="1600200"/>
            <a:ext cx="721523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dirty="0" smtClean="0"/>
              <a:t>	</a:t>
            </a:r>
            <a:r>
              <a:rPr lang="el-GR" sz="2400" dirty="0" smtClean="0"/>
              <a:t>Η διαφορά ανάμεσα σε ένα </a:t>
            </a:r>
            <a:r>
              <a:rPr lang="el-GR" sz="2400" dirty="0" err="1" smtClean="0"/>
              <a:t>hub</a:t>
            </a:r>
            <a:r>
              <a:rPr lang="el-GR" sz="2400" dirty="0" smtClean="0"/>
              <a:t> και ένα </a:t>
            </a:r>
            <a:r>
              <a:rPr lang="en-US" sz="2400" dirty="0" smtClean="0"/>
              <a:t>Switch </a:t>
            </a:r>
            <a:r>
              <a:rPr lang="el-GR" sz="2400" dirty="0" smtClean="0"/>
              <a:t>είναι:</a:t>
            </a:r>
          </a:p>
          <a:p>
            <a:r>
              <a:rPr lang="el-GR" sz="2400" dirty="0" smtClean="0"/>
              <a:t>Όταν έρθει ένα πλαίσιο σε μια θύρα του </a:t>
            </a:r>
            <a:r>
              <a:rPr lang="el-GR" sz="2400" dirty="0" err="1" smtClean="0"/>
              <a:t>hub</a:t>
            </a:r>
            <a:r>
              <a:rPr lang="el-GR" sz="2400" dirty="0" smtClean="0"/>
              <a:t>, μεταβιβάζεται σε όλες τις άλλες θύρες ενώ όταν έρθει σε μια θύρα του </a:t>
            </a:r>
            <a:r>
              <a:rPr lang="el-GR" sz="2400" dirty="0" err="1" smtClean="0"/>
              <a:t>Switch</a:t>
            </a:r>
            <a:r>
              <a:rPr lang="el-GR" sz="2400" dirty="0" smtClean="0"/>
              <a:t> μεταβιβάζεται μόνο στη θύρα που βρίσκεται ο υπολογιστής προορισμού του πλαισίου.</a:t>
            </a:r>
          </a:p>
        </p:txBody>
      </p:sp>
      <p:pic>
        <p:nvPicPr>
          <p:cNvPr id="1028" name="Picture 4" descr="Αποτέλεσμα εικόνας για ethernet swi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812494"/>
            <a:ext cx="4195760" cy="2826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b="1" dirty="0" smtClean="0"/>
              <a:t>MAC </a:t>
            </a:r>
            <a:r>
              <a:rPr lang="el-GR" sz="3600" b="1" dirty="0" err="1" smtClean="0"/>
              <a:t>Address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Σε υπολογιστή εξοπλισμένο με </a:t>
            </a:r>
            <a:r>
              <a:rPr lang="el-GR" sz="2400" dirty="0" err="1" smtClean="0"/>
              <a:t>προσαρμογέα</a:t>
            </a:r>
            <a:r>
              <a:rPr lang="el-GR" sz="2400" dirty="0" smtClean="0"/>
              <a:t>/κάρτα δικτύου, </a:t>
            </a:r>
            <a:r>
              <a:rPr lang="el-GR" sz="2400" u="sng" dirty="0" smtClean="0"/>
              <a:t>η διεύθυνση MAC είναι χαρακτηριστικό της κάρτας δικτύου </a:t>
            </a:r>
            <a:r>
              <a:rPr lang="el-GR" sz="2400" dirty="0" smtClean="0"/>
              <a:t>και πολλές φορές αναγράφεται πάνω σε αυτήν από τον κατασκευαστή της. </a:t>
            </a:r>
            <a:endParaRPr lang="en-US" sz="2400" dirty="0" smtClean="0"/>
          </a:p>
          <a:p>
            <a:r>
              <a:rPr lang="el-GR" sz="2400" dirty="0" smtClean="0"/>
              <a:t>Μπορεί να αναγνωσθεί ηλεκτρονικά με την κατάλληλη εντολή του λειτουργικού συστήματος (</a:t>
            </a:r>
            <a:r>
              <a:rPr lang="el-GR" sz="2400" dirty="0" err="1" smtClean="0"/>
              <a:t>ipconfig</a:t>
            </a:r>
            <a:r>
              <a:rPr lang="el-GR" sz="2400" dirty="0" smtClean="0"/>
              <a:t>/</a:t>
            </a:r>
            <a:r>
              <a:rPr lang="el-GR" sz="2400" dirty="0" err="1" smtClean="0"/>
              <a:t>all</a:t>
            </a:r>
            <a:r>
              <a:rPr lang="el-GR" sz="2400" smtClean="0"/>
              <a:t>).</a:t>
            </a:r>
            <a:r>
              <a:rPr lang="el-GR" sz="2400" b="1" smtClean="0"/>
              <a:t> </a:t>
            </a:r>
            <a:endParaRPr lang="en-US" sz="2400" b="1" dirty="0" smtClean="0"/>
          </a:p>
          <a:p>
            <a:r>
              <a:rPr lang="el-GR" sz="2400" dirty="0" smtClean="0"/>
              <a:t>Οι κόμβοι ενός δικτύου </a:t>
            </a:r>
            <a:r>
              <a:rPr lang="el-GR" sz="2400" dirty="0" err="1" smtClean="0"/>
              <a:t>Ethernet</a:t>
            </a:r>
            <a:r>
              <a:rPr lang="el-GR" sz="2400" dirty="0" smtClean="0"/>
              <a:t> ανταλλάσσουν δεδομένα-πληροφορίες τις οποίες ενθυλακώνουν σε πακέτα τα οποία ονομάζονται </a:t>
            </a:r>
            <a:r>
              <a:rPr lang="el-GR" sz="2400" b="1" dirty="0" smtClean="0"/>
              <a:t>πλαίσια</a:t>
            </a:r>
            <a:r>
              <a:rPr lang="en-US" sz="2400" b="1" dirty="0" smtClean="0"/>
              <a:t>(frames)</a:t>
            </a:r>
            <a:r>
              <a:rPr lang="el-GR" sz="2400" b="1" dirty="0" smtClean="0"/>
              <a:t>.</a:t>
            </a:r>
            <a:endParaRPr lang="en-US" sz="2400" b="1" dirty="0" smtClean="0"/>
          </a:p>
          <a:p>
            <a:pPr>
              <a:buNone/>
            </a:pPr>
            <a:endParaRPr lang="el-GR" b="1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Δομή της </a:t>
            </a:r>
            <a:r>
              <a:rPr lang="en-US" dirty="0" smtClean="0"/>
              <a:t>Mac Address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29064"/>
          </a:xfrm>
        </p:spPr>
        <p:txBody>
          <a:bodyPr>
            <a:normAutofit fontScale="92500"/>
          </a:bodyPr>
          <a:lstStyle/>
          <a:p>
            <a:r>
              <a:rPr lang="el-GR" sz="2600" dirty="0" smtClean="0"/>
              <a:t>Οι διευθύνσεις MAC απαρτίζονται από </a:t>
            </a:r>
            <a:r>
              <a:rPr lang="el-GR" sz="2600" u="sng" dirty="0" smtClean="0"/>
              <a:t>δυο μέρη </a:t>
            </a:r>
            <a:r>
              <a:rPr lang="el-GR" sz="2600" dirty="0" smtClean="0"/>
              <a:t>των 24 </a:t>
            </a:r>
            <a:r>
              <a:rPr lang="en-US" sz="2600" dirty="0" smtClean="0"/>
              <a:t>bit</a:t>
            </a:r>
            <a:r>
              <a:rPr lang="el-GR" sz="2600" dirty="0" smtClean="0"/>
              <a:t>. </a:t>
            </a:r>
            <a:endParaRPr lang="en-US" sz="2600" dirty="0" smtClean="0"/>
          </a:p>
          <a:p>
            <a:r>
              <a:rPr lang="el-GR" sz="2600" dirty="0" smtClean="0"/>
              <a:t>Το πρώτο μέρος </a:t>
            </a:r>
            <a:r>
              <a:rPr lang="en-US" sz="2600" dirty="0" smtClean="0"/>
              <a:t>(24 bit) </a:t>
            </a:r>
            <a:r>
              <a:rPr lang="el-GR" sz="2600" dirty="0" smtClean="0"/>
              <a:t>το οποίο ονομάζεται (μοναδική) </a:t>
            </a:r>
            <a:r>
              <a:rPr lang="el-GR" sz="2600" u="sng" dirty="0" smtClean="0"/>
              <a:t>Ταυτότητα του Οργανισμού (OUI)</a:t>
            </a:r>
            <a:r>
              <a:rPr lang="el-GR" sz="2600" dirty="0" smtClean="0"/>
              <a:t>, χορηγείται από το Ινστιτούτο Ηλεκτρολόγων και Ηλεκτρονικών Μηχανικών </a:t>
            </a:r>
            <a:r>
              <a:rPr lang="en-US" sz="2600" dirty="0" smtClean="0"/>
              <a:t>(IEEE) </a:t>
            </a:r>
            <a:r>
              <a:rPr lang="el-GR" sz="2600" dirty="0" smtClean="0"/>
              <a:t>και διατίθεται αποκλειστικά στον κατασκευαστή υλικού. </a:t>
            </a:r>
            <a:endParaRPr lang="en-US" sz="2600" dirty="0" smtClean="0"/>
          </a:p>
          <a:p>
            <a:r>
              <a:rPr lang="el-GR" sz="2600" dirty="0" smtClean="0"/>
              <a:t>Το δεύτερο μέρος </a:t>
            </a:r>
            <a:r>
              <a:rPr lang="en-US" sz="2600" dirty="0" smtClean="0"/>
              <a:t>(24 bit) </a:t>
            </a:r>
            <a:r>
              <a:rPr lang="el-GR" sz="2600" dirty="0" smtClean="0"/>
              <a:t>το προσδιορίζει ο κατασκευαστής υλικού με δική του ευθύνη. </a:t>
            </a:r>
            <a:endParaRPr lang="en-US" sz="2600" dirty="0" smtClean="0"/>
          </a:p>
          <a:p>
            <a:r>
              <a:rPr lang="el-GR" sz="2600" dirty="0" smtClean="0"/>
              <a:t>Από το πρώτο μέρος τα δυο </a:t>
            </a:r>
            <a:r>
              <a:rPr lang="en-US" sz="2600" dirty="0" smtClean="0"/>
              <a:t>bits</a:t>
            </a:r>
            <a:r>
              <a:rPr lang="el-GR" sz="2600" dirty="0" smtClean="0"/>
              <a:t> έχουν ειδική σημασία. </a:t>
            </a:r>
            <a:endParaRPr lang="en-US" sz="2600" dirty="0" smtClean="0"/>
          </a:p>
          <a:p>
            <a:endParaRPr lang="en-US" b="1" dirty="0" smtClean="0"/>
          </a:p>
          <a:p>
            <a:pPr>
              <a:buNone/>
            </a:pPr>
            <a:endParaRPr lang="el-GR" b="1" dirty="0" smtClean="0"/>
          </a:p>
          <a:p>
            <a:pPr>
              <a:buNone/>
            </a:pP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7643866" cy="535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- Τίτλος"/>
          <p:cNvSpPr txBox="1">
            <a:spLocks/>
          </p:cNvSpPr>
          <p:nvPr/>
        </p:nvSpPr>
        <p:spPr>
          <a:xfrm>
            <a:off x="457200" y="274638"/>
            <a:ext cx="8229600" cy="6540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Δομή της </a:t>
            </a:r>
            <a:r>
              <a:rPr kumimoji="0" lang="en-US" sz="4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 Address</a:t>
            </a:r>
            <a:endParaRPr kumimoji="0" lang="el-GR" sz="4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el-GR" dirty="0"/>
              <a:t>Δομή της </a:t>
            </a:r>
            <a:r>
              <a:rPr lang="en-US" dirty="0"/>
              <a:t>Mac </a:t>
            </a:r>
            <a:r>
              <a:rPr lang="en-US" dirty="0" smtClean="0"/>
              <a:t>Address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785794"/>
            <a:ext cx="3143240" cy="6072206"/>
          </a:xfrm>
        </p:spPr>
        <p:txBody>
          <a:bodyPr>
            <a:normAutofit/>
          </a:bodyPr>
          <a:lstStyle/>
          <a:p>
            <a:r>
              <a:rPr lang="el-GR" sz="2600" dirty="0" smtClean="0"/>
              <a:t>Στο </a:t>
            </a:r>
            <a:r>
              <a:rPr lang="el-GR" sz="2600" dirty="0" err="1" smtClean="0"/>
              <a:t>Ethernet</a:t>
            </a:r>
            <a:r>
              <a:rPr lang="el-GR" sz="2600" dirty="0" smtClean="0"/>
              <a:t> αποστέλλεται το πιο σημαντικό </a:t>
            </a:r>
            <a:r>
              <a:rPr lang="el-GR" sz="2600" dirty="0" err="1" smtClean="0"/>
              <a:t>byte</a:t>
            </a:r>
            <a:r>
              <a:rPr lang="el-GR" sz="2600" dirty="0" smtClean="0"/>
              <a:t> (MSB) πρώτα αλλά για κάθε </a:t>
            </a:r>
            <a:r>
              <a:rPr lang="el-GR" sz="2600" dirty="0" err="1" smtClean="0"/>
              <a:t>byte</a:t>
            </a:r>
            <a:r>
              <a:rPr lang="el-GR" sz="2600" dirty="0" smtClean="0"/>
              <a:t>, πρώτα το λιγότερο σημαντικό </a:t>
            </a:r>
            <a:r>
              <a:rPr lang="el-GR" sz="2600" dirty="0" err="1" smtClean="0"/>
              <a:t>bit</a:t>
            </a:r>
            <a:r>
              <a:rPr lang="el-GR" sz="2600" dirty="0" smtClean="0"/>
              <a:t> (LSB). </a:t>
            </a:r>
          </a:p>
          <a:p>
            <a:r>
              <a:rPr lang="el-GR" sz="2600" dirty="0" smtClean="0"/>
              <a:t>Ο τρόπος αποστολής, αυτός, χαρακτηρίζεται </a:t>
            </a:r>
            <a:r>
              <a:rPr lang="el-GR" sz="2600" dirty="0" err="1" smtClean="0"/>
              <a:t>Little</a:t>
            </a:r>
            <a:r>
              <a:rPr lang="el-GR" sz="2600" dirty="0" smtClean="0"/>
              <a:t> </a:t>
            </a:r>
            <a:r>
              <a:rPr lang="el-GR" sz="2600" dirty="0" err="1" smtClean="0"/>
              <a:t>Endian</a:t>
            </a:r>
            <a:r>
              <a:rPr lang="el-GR" sz="2600" dirty="0" smtClean="0"/>
              <a:t> σε επίπεδο </a:t>
            </a:r>
            <a:r>
              <a:rPr lang="el-GR" sz="2600" u="sng" dirty="0" smtClean="0"/>
              <a:t>b</a:t>
            </a:r>
            <a:r>
              <a:rPr lang="en-US" sz="2600" u="sng" dirty="0" smtClean="0"/>
              <a:t>it</a:t>
            </a:r>
            <a:r>
              <a:rPr lang="en-US" sz="2600" dirty="0" smtClean="0"/>
              <a:t>.</a:t>
            </a:r>
            <a:r>
              <a:rPr lang="el-GR" sz="2600" dirty="0" smtClean="0"/>
              <a:t> </a:t>
            </a:r>
          </a:p>
          <a:p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142984"/>
            <a:ext cx="600076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el-GR" dirty="0"/>
              <a:t>Δομή της </a:t>
            </a:r>
            <a:r>
              <a:rPr lang="en-US" dirty="0"/>
              <a:t>Mac </a:t>
            </a:r>
            <a:r>
              <a:rPr lang="en-US" dirty="0" smtClean="0"/>
              <a:t>Address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785794"/>
            <a:ext cx="2714612" cy="6072206"/>
          </a:xfrm>
        </p:spPr>
        <p:txBody>
          <a:bodyPr>
            <a:normAutofit fontScale="40000" lnSpcReduction="20000"/>
          </a:bodyPr>
          <a:lstStyle/>
          <a:p>
            <a:r>
              <a:rPr lang="el-GR" sz="5000" dirty="0" smtClean="0"/>
              <a:t>Έτσι κατά την εκπομπή των ψηφίων μιας διεύθυνσης </a:t>
            </a:r>
            <a:r>
              <a:rPr lang="el-GR" sz="5000" dirty="0" err="1" smtClean="0"/>
              <a:t>Ethernet</a:t>
            </a:r>
            <a:r>
              <a:rPr lang="el-GR" sz="5000" dirty="0" smtClean="0"/>
              <a:t> θα αποσταλούν, σε επίπεδο </a:t>
            </a:r>
            <a:r>
              <a:rPr lang="el-GR" sz="5000" dirty="0" err="1" smtClean="0"/>
              <a:t>byte</a:t>
            </a:r>
            <a:r>
              <a:rPr lang="el-GR" sz="5000" dirty="0" smtClean="0"/>
              <a:t>, πρώτα το MSB, για το παράδειγμά μας το 74</a:t>
            </a:r>
            <a:r>
              <a:rPr lang="el-GR" sz="5000" baseline="-25000" dirty="0" smtClean="0"/>
              <a:t>16</a:t>
            </a:r>
            <a:r>
              <a:rPr lang="el-GR" sz="5000" dirty="0" smtClean="0"/>
              <a:t> (0111 0100) αλλά με την αντίστροφη σειρά (0010 1110), πρώτα το b0, μετά το b1 </a:t>
            </a:r>
            <a:r>
              <a:rPr lang="el-GR" sz="5000" dirty="0" err="1" smtClean="0"/>
              <a:t>κ.ο.κ</a:t>
            </a:r>
            <a:r>
              <a:rPr lang="el-GR" sz="5000" dirty="0" smtClean="0"/>
              <a:t>. </a:t>
            </a:r>
            <a:endParaRPr lang="en-US" sz="5000" dirty="0" smtClean="0"/>
          </a:p>
          <a:p>
            <a:endParaRPr lang="el-GR" sz="5000" dirty="0" smtClean="0"/>
          </a:p>
          <a:p>
            <a:r>
              <a:rPr lang="el-GR" sz="5000" u="sng" dirty="0" smtClean="0"/>
              <a:t>ΠΑΡΑΤΗΡΗΣΗ</a:t>
            </a:r>
            <a:r>
              <a:rPr lang="el-GR" sz="5000" dirty="0" smtClean="0"/>
              <a:t>: Ο αριθμός 74 είναι στο </a:t>
            </a:r>
            <a:r>
              <a:rPr lang="el-GR" sz="5000" dirty="0" err="1" smtClean="0"/>
              <a:t>δεκαεξαδικό</a:t>
            </a:r>
            <a:r>
              <a:rPr lang="el-GR" sz="5000" dirty="0" smtClean="0"/>
              <a:t> σύστημα. Στο δεκαδικό αντιστοιχεί στον αριθμό 116, και στο δυαδικό στον 0111 0100.</a:t>
            </a:r>
          </a:p>
          <a:p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142984"/>
            <a:ext cx="571500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68346"/>
          </a:xfrm>
        </p:spPr>
        <p:txBody>
          <a:bodyPr>
            <a:normAutofit/>
          </a:bodyPr>
          <a:lstStyle/>
          <a:p>
            <a:r>
              <a:rPr lang="el-GR" sz="3600" dirty="0" smtClean="0"/>
              <a:t>Δομή της </a:t>
            </a:r>
            <a:r>
              <a:rPr lang="en-US" sz="3600" dirty="0" smtClean="0"/>
              <a:t>Mac Address</a:t>
            </a:r>
            <a:endParaRPr lang="el-GR" sz="3600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0" y="642918"/>
            <a:ext cx="3929058" cy="6215082"/>
          </a:xfrm>
        </p:spPr>
        <p:txBody>
          <a:bodyPr>
            <a:normAutofit fontScale="70000" lnSpcReduction="20000"/>
          </a:bodyPr>
          <a:lstStyle/>
          <a:p>
            <a:r>
              <a:rPr lang="el-GR" dirty="0" smtClean="0"/>
              <a:t>Αυτά τα δύο πρώτα </a:t>
            </a:r>
            <a:r>
              <a:rPr lang="el-GR" dirty="0" err="1" smtClean="0"/>
              <a:t>bit</a:t>
            </a:r>
            <a:r>
              <a:rPr lang="el-GR" dirty="0" smtClean="0"/>
              <a:t>, τα οποία είναι ουσιαστικά το b0 και b1 του MSB της διεύθυνσης έχουν ειδική σημασία. </a:t>
            </a:r>
          </a:p>
          <a:p>
            <a:r>
              <a:rPr lang="el-GR" dirty="0" smtClean="0"/>
              <a:t>Το πρώτο (</a:t>
            </a:r>
            <a:r>
              <a:rPr lang="el-GR" dirty="0" err="1" smtClean="0"/>
              <a:t>b0</a:t>
            </a:r>
            <a:r>
              <a:rPr lang="el-GR" dirty="0" smtClean="0"/>
              <a:t>) είναι το M </a:t>
            </a:r>
            <a:r>
              <a:rPr lang="el-GR" dirty="0" err="1" smtClean="0"/>
              <a:t>bit</a:t>
            </a:r>
            <a:r>
              <a:rPr lang="el-GR" dirty="0" smtClean="0"/>
              <a:t> ή I/G (</a:t>
            </a:r>
            <a:r>
              <a:rPr lang="el-GR" dirty="0" err="1" smtClean="0"/>
              <a:t>Individual</a:t>
            </a:r>
            <a:r>
              <a:rPr lang="el-GR" dirty="0" smtClean="0"/>
              <a:t>/</a:t>
            </a:r>
            <a:r>
              <a:rPr lang="el-GR" dirty="0" err="1" smtClean="0"/>
              <a:t>Group</a:t>
            </a:r>
            <a:r>
              <a:rPr lang="el-GR" dirty="0" smtClean="0"/>
              <a:t>). Όταν είναι 1 σημαίνει ότι η διεύθυνση αφορά πολλούς αποδέκτες, είναι </a:t>
            </a:r>
            <a:r>
              <a:rPr lang="el-GR" dirty="0" err="1" smtClean="0"/>
              <a:t>πολυδιανομής</a:t>
            </a:r>
            <a:r>
              <a:rPr lang="el-GR" dirty="0" smtClean="0"/>
              <a:t> (</a:t>
            </a:r>
            <a:r>
              <a:rPr lang="el-GR" dirty="0" err="1" smtClean="0"/>
              <a:t>Multicast</a:t>
            </a:r>
            <a:r>
              <a:rPr lang="el-GR" dirty="0" smtClean="0"/>
              <a:t>), αλλιώς αφορά συγκεκριμένο αποδέκτη.</a:t>
            </a:r>
          </a:p>
          <a:p>
            <a:r>
              <a:rPr lang="el-GR" dirty="0" smtClean="0"/>
              <a:t> Το δεύτερο (</a:t>
            </a:r>
            <a:r>
              <a:rPr lang="el-GR" dirty="0" err="1" smtClean="0"/>
              <a:t>b1</a:t>
            </a:r>
            <a:r>
              <a:rPr lang="el-GR" dirty="0" smtClean="0"/>
              <a:t>) είναι το X </a:t>
            </a:r>
            <a:r>
              <a:rPr lang="el-GR" dirty="0" err="1" smtClean="0"/>
              <a:t>bit</a:t>
            </a:r>
            <a:r>
              <a:rPr lang="el-GR" dirty="0" smtClean="0"/>
              <a:t> ή U/L (</a:t>
            </a:r>
            <a:r>
              <a:rPr lang="el-GR" dirty="0" err="1" smtClean="0"/>
              <a:t>Universal</a:t>
            </a:r>
            <a:r>
              <a:rPr lang="el-GR" dirty="0" smtClean="0"/>
              <a:t>/</a:t>
            </a:r>
            <a:r>
              <a:rPr lang="el-GR" dirty="0" err="1" smtClean="0"/>
              <a:t>Local</a:t>
            </a:r>
            <a:r>
              <a:rPr lang="el-GR" dirty="0" smtClean="0"/>
              <a:t>). Όταν είναι 1 σημαίνει ότι η διεύθυνση είναι τοπικά διαχειριζόμενη αλλιώς είναι καθολικά μοναδική. 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142984"/>
            <a:ext cx="535781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85800" y="152400"/>
            <a:ext cx="6870700" cy="5619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>
                <a:solidFill>
                  <a:srgbClr val="703D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MAC </a:t>
            </a:r>
            <a:r>
              <a:rPr lang="el-GR" sz="3600" dirty="0" smtClean="0">
                <a:solidFill>
                  <a:srgbClr val="703D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διευθύνσεις (Διευκρινήσεις)</a:t>
            </a:r>
            <a:endParaRPr lang="el-GR" sz="3600" dirty="0">
              <a:solidFill>
                <a:srgbClr val="703D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50963" y="836613"/>
            <a:ext cx="5759450" cy="1306512"/>
            <a:chOff x="851" y="527"/>
            <a:chExt cx="3628" cy="875"/>
          </a:xfrm>
        </p:grpSpPr>
        <p:sp>
          <p:nvSpPr>
            <p:cNvPr id="11277" name="Rectangle 3"/>
            <p:cNvSpPr>
              <a:spLocks noChangeArrowheads="1"/>
            </p:cNvSpPr>
            <p:nvPr/>
          </p:nvSpPr>
          <p:spPr bwMode="auto">
            <a:xfrm>
              <a:off x="851" y="754"/>
              <a:ext cx="271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1278" name="Rectangle 4"/>
            <p:cNvSpPr>
              <a:spLocks noChangeArrowheads="1"/>
            </p:cNvSpPr>
            <p:nvPr/>
          </p:nvSpPr>
          <p:spPr bwMode="auto">
            <a:xfrm>
              <a:off x="1123" y="754"/>
              <a:ext cx="271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1279" name="Rectangle 5"/>
            <p:cNvSpPr>
              <a:spLocks noChangeArrowheads="1"/>
            </p:cNvSpPr>
            <p:nvPr/>
          </p:nvSpPr>
          <p:spPr bwMode="auto">
            <a:xfrm>
              <a:off x="1395" y="754"/>
              <a:ext cx="1315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Δ/νση Υποδικτύου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(ΙΕΕΕ)</a:t>
              </a:r>
            </a:p>
          </p:txBody>
        </p:sp>
        <p:sp>
          <p:nvSpPr>
            <p:cNvPr id="11280" name="Rectangle 6"/>
            <p:cNvSpPr>
              <a:spLocks noChangeArrowheads="1"/>
            </p:cNvSpPr>
            <p:nvPr/>
          </p:nvSpPr>
          <p:spPr bwMode="auto">
            <a:xfrm>
              <a:off x="2711" y="754"/>
              <a:ext cx="1768" cy="407"/>
            </a:xfrm>
            <a:prstGeom prst="rect">
              <a:avLst/>
            </a:prstGeom>
            <a:solidFill>
              <a:srgbClr val="FFEF66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Δ/νση που δίνει ο </a:t>
              </a:r>
            </a:p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>
                  <a:solidFill>
                    <a:srgbClr val="000000"/>
                  </a:solidFill>
                </a:rPr>
                <a:t>κάθε οργανισμός </a:t>
              </a:r>
            </a:p>
          </p:txBody>
        </p:sp>
        <p:sp>
          <p:nvSpPr>
            <p:cNvPr id="11281" name="Text Box 7"/>
            <p:cNvSpPr txBox="1">
              <a:spLocks noChangeArrowheads="1"/>
            </p:cNvSpPr>
            <p:nvPr/>
          </p:nvSpPr>
          <p:spPr bwMode="auto">
            <a:xfrm>
              <a:off x="854" y="527"/>
              <a:ext cx="277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000" b="1">
                  <a:solidFill>
                    <a:srgbClr val="000000"/>
                  </a:solidFill>
                </a:rPr>
                <a:t>1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1125" y="527"/>
              <a:ext cx="277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000" b="1">
                  <a:solidFill>
                    <a:srgbClr val="000000"/>
                  </a:solidFill>
                </a:rPr>
                <a:t>1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1283" name="Text Box 9"/>
            <p:cNvSpPr txBox="1">
              <a:spLocks noChangeArrowheads="1"/>
            </p:cNvSpPr>
            <p:nvPr/>
          </p:nvSpPr>
          <p:spPr bwMode="auto">
            <a:xfrm>
              <a:off x="1815" y="527"/>
              <a:ext cx="321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22 bit</a:t>
              </a:r>
            </a:p>
          </p:txBody>
        </p:sp>
        <p:sp>
          <p:nvSpPr>
            <p:cNvPr id="11284" name="Text Box 10"/>
            <p:cNvSpPr txBox="1">
              <a:spLocks noChangeArrowheads="1"/>
            </p:cNvSpPr>
            <p:nvPr/>
          </p:nvSpPr>
          <p:spPr bwMode="auto">
            <a:xfrm>
              <a:off x="3403" y="527"/>
              <a:ext cx="321" cy="15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>
                  <a:solidFill>
                    <a:srgbClr val="000000"/>
                  </a:solidFill>
                </a:rPr>
                <a:t>24</a:t>
              </a:r>
              <a:r>
                <a:rPr lang="el-GR" sz="1000" b="1">
                  <a:solidFill>
                    <a:srgbClr val="000000"/>
                  </a:solidFill>
                </a:rPr>
                <a:t> </a:t>
              </a:r>
              <a:r>
                <a:rPr lang="en-US" sz="10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11285" name="AutoShape 11"/>
            <p:cNvSpPr>
              <a:spLocks/>
            </p:cNvSpPr>
            <p:nvPr/>
          </p:nvSpPr>
          <p:spPr bwMode="auto">
            <a:xfrm rot="5400000">
              <a:off x="3575" y="-198"/>
              <a:ext cx="44" cy="1768"/>
            </a:xfrm>
            <a:prstGeom prst="leftBrace">
              <a:avLst>
                <a:gd name="adj1" fmla="val 334848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1286" name="AutoShape 12"/>
            <p:cNvSpPr>
              <a:spLocks/>
            </p:cNvSpPr>
            <p:nvPr/>
          </p:nvSpPr>
          <p:spPr bwMode="auto">
            <a:xfrm rot="5400000">
              <a:off x="2009" y="51"/>
              <a:ext cx="90" cy="1315"/>
            </a:xfrm>
            <a:prstGeom prst="leftBrace">
              <a:avLst>
                <a:gd name="adj1" fmla="val 121759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1287" name="AutoShape 13"/>
            <p:cNvSpPr>
              <a:spLocks/>
            </p:cNvSpPr>
            <p:nvPr/>
          </p:nvSpPr>
          <p:spPr bwMode="auto">
            <a:xfrm rot="5400000">
              <a:off x="965" y="596"/>
              <a:ext cx="45" cy="271"/>
            </a:xfrm>
            <a:prstGeom prst="leftBrace">
              <a:avLst>
                <a:gd name="adj1" fmla="val 50185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1288" name="AutoShape 14"/>
            <p:cNvSpPr>
              <a:spLocks/>
            </p:cNvSpPr>
            <p:nvPr/>
          </p:nvSpPr>
          <p:spPr bwMode="auto">
            <a:xfrm rot="5400000">
              <a:off x="1237" y="596"/>
              <a:ext cx="45" cy="271"/>
            </a:xfrm>
            <a:prstGeom prst="leftBrace">
              <a:avLst>
                <a:gd name="adj1" fmla="val 50185"/>
                <a:gd name="adj2" fmla="val 5000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1289" name="Text Box 15"/>
            <p:cNvSpPr txBox="1">
              <a:spLocks noChangeArrowheads="1"/>
            </p:cNvSpPr>
            <p:nvPr/>
          </p:nvSpPr>
          <p:spPr bwMode="auto">
            <a:xfrm>
              <a:off x="1755" y="1200"/>
              <a:ext cx="1833" cy="2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l-GR" sz="1500" b="1">
                  <a:solidFill>
                    <a:srgbClr val="000000"/>
                  </a:solidFill>
                </a:rPr>
                <a:t>Δομή της φυσικής διεύθυνσης</a:t>
              </a:r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428625" y="2643188"/>
            <a:ext cx="8215313" cy="4711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l-GR" sz="2000" dirty="0">
                <a:solidFill>
                  <a:srgbClr val="000000"/>
                </a:solidFill>
              </a:rPr>
              <a:t>-</a:t>
            </a:r>
            <a:r>
              <a:rPr lang="el-GR" sz="2000" b="1" dirty="0">
                <a:solidFill>
                  <a:srgbClr val="000000"/>
                </a:solidFill>
              </a:rPr>
              <a:t>Το πιο αριστερό </a:t>
            </a:r>
            <a:r>
              <a:rPr lang="en-US" sz="2000" b="1" dirty="0">
                <a:solidFill>
                  <a:srgbClr val="000000"/>
                </a:solidFill>
              </a:rPr>
              <a:t>bit</a:t>
            </a:r>
            <a:r>
              <a:rPr lang="el-GR" sz="2000" b="1" dirty="0">
                <a:solidFill>
                  <a:srgbClr val="000000"/>
                </a:solidFill>
              </a:rPr>
              <a:t> </a:t>
            </a:r>
            <a:r>
              <a:rPr lang="el-GR" sz="2000" dirty="0">
                <a:solidFill>
                  <a:srgbClr val="000000"/>
                </a:solidFill>
              </a:rPr>
              <a:t>δείχνει αν η δ/</a:t>
            </a:r>
            <a:r>
              <a:rPr lang="el-GR" sz="2000" dirty="0" err="1">
                <a:solidFill>
                  <a:srgbClr val="000000"/>
                </a:solidFill>
              </a:rPr>
              <a:t>νση</a:t>
            </a:r>
            <a:r>
              <a:rPr lang="el-GR" sz="2000" dirty="0">
                <a:solidFill>
                  <a:srgbClr val="000000"/>
                </a:solidFill>
              </a:rPr>
              <a:t> είναι ατομική ή ομαδική.</a:t>
            </a:r>
          </a:p>
          <a:p>
            <a:pPr lvl="1"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l-GR" sz="2000" u="sng" dirty="0">
                <a:solidFill>
                  <a:srgbClr val="000000"/>
                </a:solidFill>
              </a:rPr>
              <a:t>Αν είναι 0</a:t>
            </a:r>
            <a:r>
              <a:rPr lang="el-GR" sz="2000" dirty="0">
                <a:solidFill>
                  <a:srgbClr val="000000"/>
                </a:solidFill>
              </a:rPr>
              <a:t>: δ/</a:t>
            </a:r>
            <a:r>
              <a:rPr lang="el-GR" sz="2000" dirty="0" err="1">
                <a:solidFill>
                  <a:srgbClr val="000000"/>
                </a:solidFill>
              </a:rPr>
              <a:t>νση</a:t>
            </a:r>
            <a:r>
              <a:rPr lang="el-GR" sz="2000" dirty="0">
                <a:solidFill>
                  <a:srgbClr val="000000"/>
                </a:solidFill>
              </a:rPr>
              <a:t> ατομική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l-GR" sz="2000" dirty="0">
                <a:solidFill>
                  <a:srgbClr val="000000"/>
                </a:solidFill>
              </a:rPr>
              <a:t>δηλαδή </a:t>
            </a:r>
            <a:r>
              <a:rPr lang="el-GR" sz="2000" b="1" dirty="0">
                <a:solidFill>
                  <a:srgbClr val="000000"/>
                </a:solidFill>
              </a:rPr>
              <a:t>το πλαίσιο προορίζεται για έναν μόνο προορισμό.</a:t>
            </a:r>
            <a:r>
              <a:rPr lang="el-GR" sz="2000" dirty="0">
                <a:solidFill>
                  <a:srgbClr val="000000"/>
                </a:solidFill>
              </a:rPr>
              <a:t> Αυτός ο τύπος εκπομπής λέγεται </a:t>
            </a:r>
            <a:r>
              <a:rPr lang="el-GR" sz="2000" dirty="0" err="1">
                <a:solidFill>
                  <a:srgbClr val="000000"/>
                </a:solidFill>
              </a:rPr>
              <a:t>unicast</a:t>
            </a:r>
            <a:r>
              <a:rPr lang="el-GR" sz="2000" b="1" dirty="0">
                <a:solidFill>
                  <a:srgbClr val="000000"/>
                </a:solidFill>
              </a:rPr>
              <a:t>.</a:t>
            </a:r>
            <a:r>
              <a:rPr lang="el-GR" sz="2000" dirty="0">
                <a:solidFill>
                  <a:srgbClr val="000000"/>
                </a:solidFill>
              </a:rPr>
              <a:t> </a:t>
            </a:r>
          </a:p>
          <a:p>
            <a:pPr lvl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l-GR" sz="2000" dirty="0">
              <a:solidFill>
                <a:srgbClr val="000000"/>
              </a:solidFill>
            </a:endParaRPr>
          </a:p>
          <a:p>
            <a:pPr lvl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l-GR" sz="2000" dirty="0">
              <a:solidFill>
                <a:srgbClr val="000000"/>
              </a:solidFill>
            </a:endParaRPr>
          </a:p>
          <a:p>
            <a:pPr marL="457200" lvl="1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l-GR" sz="2000" dirty="0">
              <a:solidFill>
                <a:srgbClr val="000000"/>
              </a:solidFill>
            </a:endParaRPr>
          </a:p>
          <a:p>
            <a:pPr marL="457200" lvl="1" indent="0"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l-GR" sz="2000" u="sng" dirty="0">
                <a:solidFill>
                  <a:srgbClr val="000000"/>
                </a:solidFill>
              </a:rPr>
              <a:t>Αν είναι 1</a:t>
            </a:r>
            <a:r>
              <a:rPr lang="el-GR" sz="2000" dirty="0">
                <a:solidFill>
                  <a:srgbClr val="000000"/>
                </a:solidFill>
              </a:rPr>
              <a:t>: το υπόλοιπο τμήμα της διεύθυνσης προσδιορίζει σύνολο διευθύνσεων. Τότε το πακέτο λέγεται </a:t>
            </a:r>
            <a:r>
              <a:rPr lang="el-GR" sz="2000" b="1" dirty="0" err="1">
                <a:solidFill>
                  <a:srgbClr val="000000"/>
                </a:solidFill>
              </a:rPr>
              <a:t>multicast</a:t>
            </a:r>
            <a:r>
              <a:rPr lang="el-GR" sz="2000" dirty="0">
                <a:solidFill>
                  <a:srgbClr val="000000"/>
                </a:solidFill>
              </a:rPr>
              <a:t> και λαμβάνεται από όλους τους σταθμούς σε ένα LAN, οι οποίοι έχουν ρυθμιστεί να λαμβάνουν </a:t>
            </a:r>
            <a:r>
              <a:rPr lang="el-GR" sz="2000" dirty="0" err="1">
                <a:solidFill>
                  <a:srgbClr val="000000"/>
                </a:solidFill>
              </a:rPr>
              <a:t>multicast</a:t>
            </a:r>
            <a:r>
              <a:rPr lang="el-GR" sz="2000" dirty="0">
                <a:solidFill>
                  <a:srgbClr val="000000"/>
                </a:solidFill>
              </a:rPr>
              <a:t> πακέτα.</a:t>
            </a:r>
          </a:p>
          <a:p>
            <a:pPr marL="457200" lvl="1" indent="0"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l-GR" sz="2000" dirty="0">
              <a:solidFill>
                <a:srgbClr val="000000"/>
              </a:solidFill>
            </a:endParaRPr>
          </a:p>
          <a:p>
            <a:pPr marL="457200" lvl="1" indent="0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l-GR" sz="2000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l-GR" sz="2000" u="sng" dirty="0">
              <a:solidFill>
                <a:srgbClr val="000000"/>
              </a:solidFill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2000" u="sng" dirty="0">
              <a:solidFill>
                <a:srgbClr val="000000"/>
              </a:solidFill>
            </a:endParaRP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1042988" y="836613"/>
            <a:ext cx="3457575" cy="1296987"/>
          </a:xfrm>
          <a:prstGeom prst="ellips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V="1">
            <a:off x="827088" y="1843088"/>
            <a:ext cx="574675" cy="436562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l-GR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463550" y="2301875"/>
            <a:ext cx="587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>
                <a:solidFill>
                  <a:srgbClr val="FF0000"/>
                </a:solidFill>
              </a:rPr>
              <a:t>OUI</a:t>
            </a:r>
          </a:p>
        </p:txBody>
      </p:sp>
      <p:pic>
        <p:nvPicPr>
          <p:cNvPr id="11272" name="Picture 23" descr="Multicast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725" y="5715000"/>
            <a:ext cx="1700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25" descr="Unicast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643313"/>
            <a:ext cx="1492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23 - Ορθογώνιο"/>
          <p:cNvSpPr>
            <a:spLocks noChangeArrowheads="1"/>
          </p:cNvSpPr>
          <p:nvPr/>
        </p:nvSpPr>
        <p:spPr bwMode="auto">
          <a:xfrm>
            <a:off x="4714875" y="3786188"/>
            <a:ext cx="2143125" cy="28575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Unicast </a:t>
            </a:r>
            <a:r>
              <a:rPr lang="el-GR"/>
              <a:t>εκπομπή</a:t>
            </a:r>
          </a:p>
        </p:txBody>
      </p:sp>
      <p:sp>
        <p:nvSpPr>
          <p:cNvPr id="11275" name="24 - Ορθογώνιο"/>
          <p:cNvSpPr>
            <a:spLocks noChangeArrowheads="1"/>
          </p:cNvSpPr>
          <p:nvPr/>
        </p:nvSpPr>
        <p:spPr bwMode="auto">
          <a:xfrm>
            <a:off x="3571875" y="6286500"/>
            <a:ext cx="2214563" cy="28575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Multicast </a:t>
            </a:r>
            <a:r>
              <a:rPr lang="el-GR"/>
              <a:t>εκπομπή</a:t>
            </a:r>
          </a:p>
        </p:txBody>
      </p:sp>
      <p:cxnSp>
        <p:nvCxnSpPr>
          <p:cNvPr id="11276" name="30 - Ευθύγραμμο βέλος σύνδεσης"/>
          <p:cNvCxnSpPr>
            <a:cxnSpLocks noChangeShapeType="1"/>
          </p:cNvCxnSpPr>
          <p:nvPr/>
        </p:nvCxnSpPr>
        <p:spPr bwMode="auto">
          <a:xfrm>
            <a:off x="642938" y="1428750"/>
            <a:ext cx="92868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0" dur="500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5" grpId="0" animBg="1"/>
      <p:bldP spid="12306" grpId="0" animBg="1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1445</Words>
  <Application>Microsoft Office PowerPoint</Application>
  <PresentationFormat>Προβολή στην οθόνη (4:3)</PresentationFormat>
  <Paragraphs>151</Paragraphs>
  <Slides>25</Slides>
  <Notes>3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26" baseType="lpstr">
      <vt:lpstr>Θέμα του Office</vt:lpstr>
      <vt:lpstr>§2.4.2 Διευθύνσεις Ελέγχου πρόσβασης στο Μέσο (MAC)  - Δομή πλαισίου Ethernet </vt:lpstr>
      <vt:lpstr>MAC Address (Διεύθυνση ελέγχου προσπέλασης στο μέσο) -  Φυσική διεύθυνση - Διεύθυνση υλικού  </vt:lpstr>
      <vt:lpstr>MAC Address</vt:lpstr>
      <vt:lpstr>Δομή της Mac Address</vt:lpstr>
      <vt:lpstr>Διαφάνεια 5</vt:lpstr>
      <vt:lpstr>Δομή της Mac Address</vt:lpstr>
      <vt:lpstr>Δομή της Mac Address</vt:lpstr>
      <vt:lpstr>Δομή της Mac Address</vt:lpstr>
      <vt:lpstr>Διαφάνεια 9</vt:lpstr>
      <vt:lpstr>Διαφάνεια 10</vt:lpstr>
      <vt:lpstr>Διαφάνεια 11</vt:lpstr>
      <vt:lpstr>Δομή της Mac Address</vt:lpstr>
      <vt:lpstr>Δομή πλαισίου (frame) Ethernet</vt:lpstr>
      <vt:lpstr>Διαφάνεια 14</vt:lpstr>
      <vt:lpstr>Δομή πλαισίου (frame) Ethernet</vt:lpstr>
      <vt:lpstr>Δομή πλαισίου (frame) Ethernet</vt:lpstr>
      <vt:lpstr>Δομή πλαισίου (frame) Ethernet</vt:lpstr>
      <vt:lpstr>Επαναλήπτες (Hubs) (εκτός ύλης)</vt:lpstr>
      <vt:lpstr>Επαναλήπτες (Hubs) (εκτός ύλης)</vt:lpstr>
      <vt:lpstr>Επαναλήπτες (Hubs) (εκτός ύλης)</vt:lpstr>
      <vt:lpstr>Γέφυρες (Bridges)- (εκτός ύλης)</vt:lpstr>
      <vt:lpstr>Γέφυρες (Bridges)- (εκτός ύλης)</vt:lpstr>
      <vt:lpstr>Μεταγωγέας (Switch)- εκτός ύλης</vt:lpstr>
      <vt:lpstr>Μεταγωγέας (Switch)- εκτός ύλης</vt:lpstr>
      <vt:lpstr>Μεταγωγέας (Switch)- εκτός ύλης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§2.4.2 Διευθύνσεις Ελέγχου πρόσβασης στο Μέσο (MAC)  - Δομή πλαισίου Ethernet </dc:title>
  <dc:creator>user</dc:creator>
  <cp:lastModifiedBy>xristos</cp:lastModifiedBy>
  <cp:revision>76</cp:revision>
  <dcterms:created xsi:type="dcterms:W3CDTF">2016-10-27T20:25:14Z</dcterms:created>
  <dcterms:modified xsi:type="dcterms:W3CDTF">2019-10-23T16:03:21Z</dcterms:modified>
</cp:coreProperties>
</file>