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theme/theme2.xml" ContentType="application/vnd.openxmlformats-officedocument.them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3800" cy="7569200"/>
  <p:notesSz cx="10083800" cy="75692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 bwMode="auto">
          <a:xfrm>
            <a:off x="1680950" y="567675"/>
            <a:ext cx="6722850" cy="283845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 bwMode="auto">
          <a:xfrm>
            <a:off x="1008375" y="3595350"/>
            <a:ext cx="8067025" cy="34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type="body" idx="1"/>
          </p:nvPr>
        </p:nvSpPr>
        <p:spPr bwMode="auto">
          <a:xfrm>
            <a:off x="1008375" y="3595350"/>
            <a:ext cx="8067025" cy="340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43;p1:notes"/>
          <p:cNvSpPr/>
          <p:nvPr>
            <p:ph type="sldImg" idx="2"/>
          </p:nvPr>
        </p:nvSpPr>
        <p:spPr bwMode="auto">
          <a:xfrm>
            <a:off x="1680950" y="567675"/>
            <a:ext cx="6722850" cy="283845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 txBox="1"/>
          <p:nvPr>
            <p:ph type="body" idx="1"/>
          </p:nvPr>
        </p:nvSpPr>
        <p:spPr bwMode="auto">
          <a:xfrm>
            <a:off x="1008375" y="3595350"/>
            <a:ext cx="8067025" cy="340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5" name="Google Shape;135;p13:notes"/>
          <p:cNvSpPr/>
          <p:nvPr>
            <p:ph type="sldImg" idx="2"/>
          </p:nvPr>
        </p:nvSpPr>
        <p:spPr bwMode="auto">
          <a:xfrm>
            <a:off x="1680950" y="567675"/>
            <a:ext cx="6722850" cy="283845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" name="Google Shape;140;p15:notes"/>
          <p:cNvSpPr txBox="1"/>
          <p:nvPr>
            <p:ph type="body" idx="1"/>
          </p:nvPr>
        </p:nvSpPr>
        <p:spPr bwMode="auto">
          <a:xfrm>
            <a:off x="1008375" y="3595350"/>
            <a:ext cx="8067025" cy="340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1" name="Google Shape;141;p15:notes"/>
          <p:cNvSpPr/>
          <p:nvPr>
            <p:ph type="sldImg" idx="2"/>
          </p:nvPr>
        </p:nvSpPr>
        <p:spPr bwMode="auto">
          <a:xfrm>
            <a:off x="1680950" y="567675"/>
            <a:ext cx="6722850" cy="283845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2" name="Google Shape;242;p7:notes"/>
          <p:cNvSpPr txBox="1"/>
          <p:nvPr>
            <p:ph type="body" idx="1"/>
          </p:nvPr>
        </p:nvSpPr>
        <p:spPr bwMode="auto">
          <a:xfrm>
            <a:off x="1008375" y="3595350"/>
            <a:ext cx="8067025" cy="340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3" name="Google Shape;243;p7:notes"/>
          <p:cNvSpPr/>
          <p:nvPr>
            <p:ph type="sldImg" idx="2"/>
          </p:nvPr>
        </p:nvSpPr>
        <p:spPr bwMode="auto">
          <a:xfrm>
            <a:off x="1680950" y="567675"/>
            <a:ext cx="6722850" cy="283845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/>
          <p:nvPr>
            <p:ph type="body" idx="1"/>
          </p:nvPr>
        </p:nvSpPr>
        <p:spPr bwMode="auto">
          <a:xfrm>
            <a:off x="1008375" y="3595350"/>
            <a:ext cx="8067025" cy="340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9" name="Google Shape;249;p17:notes"/>
          <p:cNvSpPr/>
          <p:nvPr>
            <p:ph type="sldImg" idx="2"/>
          </p:nvPr>
        </p:nvSpPr>
        <p:spPr bwMode="auto">
          <a:xfrm>
            <a:off x="1680950" y="567675"/>
            <a:ext cx="6722850" cy="283845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/>
          <p:nvPr>
            <p:ph type="body" idx="1"/>
          </p:nvPr>
        </p:nvSpPr>
        <p:spPr bwMode="auto">
          <a:xfrm>
            <a:off x="1008375" y="3595350"/>
            <a:ext cx="8067025" cy="340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8" name="Google Shape;258;p18:notes"/>
          <p:cNvSpPr/>
          <p:nvPr>
            <p:ph type="sldImg" idx="2"/>
          </p:nvPr>
        </p:nvSpPr>
        <p:spPr bwMode="auto">
          <a:xfrm>
            <a:off x="1680950" y="567675"/>
            <a:ext cx="6722850" cy="283845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3" name="Google Shape;263;p19:notes"/>
          <p:cNvSpPr txBox="1"/>
          <p:nvPr>
            <p:ph type="body" idx="1"/>
          </p:nvPr>
        </p:nvSpPr>
        <p:spPr bwMode="auto">
          <a:xfrm>
            <a:off x="1008375" y="3595350"/>
            <a:ext cx="8067025" cy="340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4" name="Google Shape;264;p19:notes"/>
          <p:cNvSpPr/>
          <p:nvPr>
            <p:ph type="sldImg" idx="2"/>
          </p:nvPr>
        </p:nvSpPr>
        <p:spPr bwMode="auto">
          <a:xfrm>
            <a:off x="1680950" y="567675"/>
            <a:ext cx="6722850" cy="283845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1" name="Google Shape;271;p20:notes"/>
          <p:cNvSpPr txBox="1"/>
          <p:nvPr>
            <p:ph type="body" idx="1"/>
          </p:nvPr>
        </p:nvSpPr>
        <p:spPr bwMode="auto">
          <a:xfrm>
            <a:off x="1008375" y="3595350"/>
            <a:ext cx="8067025" cy="340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2" name="Google Shape;272;p20:notes"/>
          <p:cNvSpPr/>
          <p:nvPr>
            <p:ph type="sldImg" idx="2"/>
          </p:nvPr>
        </p:nvSpPr>
        <p:spPr bwMode="auto">
          <a:xfrm>
            <a:off x="1680950" y="567675"/>
            <a:ext cx="6722850" cy="283845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type="body" idx="1"/>
          </p:nvPr>
        </p:nvSpPr>
        <p:spPr bwMode="auto">
          <a:xfrm>
            <a:off x="1008375" y="3595350"/>
            <a:ext cx="8067025" cy="340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" name="Google Shape;51;p3:notes"/>
          <p:cNvSpPr/>
          <p:nvPr>
            <p:ph type="sldImg" idx="2"/>
          </p:nvPr>
        </p:nvSpPr>
        <p:spPr bwMode="auto">
          <a:xfrm>
            <a:off x="1680950" y="567675"/>
            <a:ext cx="6722850" cy="283845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 txBox="1"/>
          <p:nvPr>
            <p:ph type="body" idx="1"/>
          </p:nvPr>
        </p:nvSpPr>
        <p:spPr bwMode="auto">
          <a:xfrm>
            <a:off x="1008375" y="3595350"/>
            <a:ext cx="8067025" cy="340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" name="Google Shape;60;p5:notes"/>
          <p:cNvSpPr/>
          <p:nvPr>
            <p:ph type="sldImg" idx="2"/>
          </p:nvPr>
        </p:nvSpPr>
        <p:spPr bwMode="auto">
          <a:xfrm>
            <a:off x="1680950" y="567675"/>
            <a:ext cx="6722850" cy="283845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Google Shape;81;g2c7c43e8c6c_0_50:notes"/>
          <p:cNvSpPr txBox="1"/>
          <p:nvPr>
            <p:ph type="body" idx="1"/>
          </p:nvPr>
        </p:nvSpPr>
        <p:spPr bwMode="auto">
          <a:xfrm>
            <a:off x="1008375" y="3595350"/>
            <a:ext cx="8067000" cy="3406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" name="Google Shape;82;g2c7c43e8c6c_0_50:notes"/>
          <p:cNvSpPr/>
          <p:nvPr>
            <p:ph type="sldImg" idx="2"/>
          </p:nvPr>
        </p:nvSpPr>
        <p:spPr bwMode="auto">
          <a:xfrm>
            <a:off x="1680950" y="567675"/>
            <a:ext cx="6723000" cy="28386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/>
          <p:nvPr>
            <p:ph type="body" idx="1"/>
          </p:nvPr>
        </p:nvSpPr>
        <p:spPr bwMode="auto">
          <a:xfrm>
            <a:off x="1008375" y="3595350"/>
            <a:ext cx="8067025" cy="340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" name="Google Shape;92;p8:notes"/>
          <p:cNvSpPr/>
          <p:nvPr>
            <p:ph type="sldImg" idx="2"/>
          </p:nvPr>
        </p:nvSpPr>
        <p:spPr bwMode="auto">
          <a:xfrm>
            <a:off x="1680950" y="567675"/>
            <a:ext cx="6722850" cy="283845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/>
          <p:nvPr>
            <p:ph type="body" idx="1"/>
          </p:nvPr>
        </p:nvSpPr>
        <p:spPr bwMode="auto">
          <a:xfrm>
            <a:off x="1008375" y="3595350"/>
            <a:ext cx="8067025" cy="340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2" name="Google Shape;102;p9:notes"/>
          <p:cNvSpPr/>
          <p:nvPr>
            <p:ph type="sldImg" idx="2"/>
          </p:nvPr>
        </p:nvSpPr>
        <p:spPr bwMode="auto">
          <a:xfrm>
            <a:off x="1680950" y="567675"/>
            <a:ext cx="6722850" cy="283845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/>
          <p:nvPr>
            <p:ph type="body" idx="1"/>
          </p:nvPr>
        </p:nvSpPr>
        <p:spPr bwMode="auto">
          <a:xfrm>
            <a:off x="1008375" y="3595350"/>
            <a:ext cx="8067025" cy="340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2" name="Google Shape;112;p10:notes"/>
          <p:cNvSpPr/>
          <p:nvPr>
            <p:ph type="sldImg" idx="2"/>
          </p:nvPr>
        </p:nvSpPr>
        <p:spPr bwMode="auto">
          <a:xfrm>
            <a:off x="1680950" y="567675"/>
            <a:ext cx="6722850" cy="283845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/>
          <p:nvPr>
            <p:ph type="body" idx="1"/>
          </p:nvPr>
        </p:nvSpPr>
        <p:spPr bwMode="auto">
          <a:xfrm>
            <a:off x="1008375" y="3595350"/>
            <a:ext cx="8067025" cy="340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2" name="Google Shape;122;p11:notes"/>
          <p:cNvSpPr/>
          <p:nvPr>
            <p:ph type="sldImg" idx="2"/>
          </p:nvPr>
        </p:nvSpPr>
        <p:spPr bwMode="auto">
          <a:xfrm>
            <a:off x="1680950" y="567675"/>
            <a:ext cx="6722850" cy="283845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 txBox="1"/>
          <p:nvPr>
            <p:ph type="body" idx="1"/>
          </p:nvPr>
        </p:nvSpPr>
        <p:spPr bwMode="auto">
          <a:xfrm>
            <a:off x="1008375" y="3595350"/>
            <a:ext cx="8067025" cy="340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9" name="Google Shape;129;p12:notes"/>
          <p:cNvSpPr/>
          <p:nvPr>
            <p:ph type="sldImg" idx="2"/>
          </p:nvPr>
        </p:nvSpPr>
        <p:spPr bwMode="auto">
          <a:xfrm>
            <a:off x="1680950" y="567675"/>
            <a:ext cx="6722850" cy="283845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Content" preserve="0" showMasterPhAnim="0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type="title"/>
          </p:nvPr>
        </p:nvSpPr>
        <p:spPr bwMode="auto">
          <a:xfrm>
            <a:off x="288264" y="148578"/>
            <a:ext cx="9630460" cy="81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22"/>
          <p:cNvSpPr txBox="1"/>
          <p:nvPr>
            <p:ph type="body" idx="1"/>
          </p:nvPr>
        </p:nvSpPr>
        <p:spPr bwMode="auto">
          <a:xfrm>
            <a:off x="4959261" y="1248741"/>
            <a:ext cx="4751070" cy="16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22"/>
          <p:cNvSpPr txBox="1"/>
          <p:nvPr>
            <p:ph type="ftr" idx="11"/>
          </p:nvPr>
        </p:nvSpPr>
        <p:spPr bwMode="auto">
          <a:xfrm>
            <a:off x="3428492" y="7039356"/>
            <a:ext cx="3226816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22"/>
          <p:cNvSpPr txBox="1"/>
          <p:nvPr>
            <p:ph type="dt" idx="10"/>
          </p:nvPr>
        </p:nvSpPr>
        <p:spPr bwMode="auto">
          <a:xfrm>
            <a:off x="504190" y="7039356"/>
            <a:ext cx="2319274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22"/>
          <p:cNvSpPr txBox="1"/>
          <p:nvPr>
            <p:ph type="sldNum" idx="12"/>
          </p:nvPr>
        </p:nvSpPr>
        <p:spPr bwMode="auto">
          <a:xfrm>
            <a:off x="7260336" y="7039356"/>
            <a:ext cx="2319274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/>
          <p:nvPr>
            <p:ph type="title"/>
          </p:nvPr>
        </p:nvSpPr>
        <p:spPr bwMode="auto">
          <a:xfrm>
            <a:off x="288264" y="148578"/>
            <a:ext cx="9630460" cy="81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" name="Google Shape;21;p23"/>
          <p:cNvSpPr txBox="1"/>
          <p:nvPr>
            <p:ph type="ftr" idx="11"/>
          </p:nvPr>
        </p:nvSpPr>
        <p:spPr bwMode="auto">
          <a:xfrm>
            <a:off x="3428492" y="7039356"/>
            <a:ext cx="3226816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23"/>
          <p:cNvSpPr txBox="1"/>
          <p:nvPr>
            <p:ph type="dt" idx="10"/>
          </p:nvPr>
        </p:nvSpPr>
        <p:spPr bwMode="auto">
          <a:xfrm>
            <a:off x="504190" y="7039356"/>
            <a:ext cx="2319274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23"/>
          <p:cNvSpPr txBox="1"/>
          <p:nvPr>
            <p:ph type="sldNum" idx="12"/>
          </p:nvPr>
        </p:nvSpPr>
        <p:spPr bwMode="auto">
          <a:xfrm>
            <a:off x="7260336" y="7039356"/>
            <a:ext cx="2319274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/>
          <p:nvPr>
            <p:ph type="ctrTitle"/>
          </p:nvPr>
        </p:nvSpPr>
        <p:spPr bwMode="auto">
          <a:xfrm>
            <a:off x="6120256" y="290780"/>
            <a:ext cx="32131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24"/>
          <p:cNvSpPr txBox="1"/>
          <p:nvPr>
            <p:ph type="subTitle" idx="1"/>
          </p:nvPr>
        </p:nvSpPr>
        <p:spPr bwMode="auto">
          <a:xfrm>
            <a:off x="1512570" y="4238752"/>
            <a:ext cx="7058660" cy="18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24"/>
          <p:cNvSpPr txBox="1"/>
          <p:nvPr>
            <p:ph type="ftr" idx="11"/>
          </p:nvPr>
        </p:nvSpPr>
        <p:spPr bwMode="auto">
          <a:xfrm>
            <a:off x="3428492" y="7039356"/>
            <a:ext cx="3226816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24"/>
          <p:cNvSpPr txBox="1"/>
          <p:nvPr>
            <p:ph type="dt" idx="10"/>
          </p:nvPr>
        </p:nvSpPr>
        <p:spPr bwMode="auto">
          <a:xfrm>
            <a:off x="504190" y="7039356"/>
            <a:ext cx="2319274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24"/>
          <p:cNvSpPr txBox="1"/>
          <p:nvPr>
            <p:ph type="sldNum" idx="12"/>
          </p:nvPr>
        </p:nvSpPr>
        <p:spPr bwMode="auto">
          <a:xfrm>
            <a:off x="7260336" y="7039356"/>
            <a:ext cx="2319274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wo Content" preserve="0" showMasterPhAnim="0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type="title"/>
          </p:nvPr>
        </p:nvSpPr>
        <p:spPr bwMode="auto">
          <a:xfrm>
            <a:off x="288264" y="148578"/>
            <a:ext cx="9630460" cy="81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25"/>
          <p:cNvSpPr txBox="1"/>
          <p:nvPr>
            <p:ph type="body" idx="1"/>
          </p:nvPr>
        </p:nvSpPr>
        <p:spPr bwMode="auto">
          <a:xfrm>
            <a:off x="504190" y="1740915"/>
            <a:ext cx="4386453" cy="4995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25"/>
          <p:cNvSpPr txBox="1"/>
          <p:nvPr>
            <p:ph type="body" idx="2"/>
          </p:nvPr>
        </p:nvSpPr>
        <p:spPr bwMode="auto">
          <a:xfrm>
            <a:off x="5193157" y="1740915"/>
            <a:ext cx="4386453" cy="4995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25"/>
          <p:cNvSpPr txBox="1"/>
          <p:nvPr>
            <p:ph type="ftr" idx="11"/>
          </p:nvPr>
        </p:nvSpPr>
        <p:spPr bwMode="auto">
          <a:xfrm>
            <a:off x="3428492" y="7039356"/>
            <a:ext cx="3226816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25"/>
          <p:cNvSpPr txBox="1"/>
          <p:nvPr>
            <p:ph type="dt" idx="10"/>
          </p:nvPr>
        </p:nvSpPr>
        <p:spPr bwMode="auto">
          <a:xfrm>
            <a:off x="504190" y="7039356"/>
            <a:ext cx="2319274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25"/>
          <p:cNvSpPr txBox="1"/>
          <p:nvPr>
            <p:ph type="sldNum" idx="12"/>
          </p:nvPr>
        </p:nvSpPr>
        <p:spPr bwMode="auto">
          <a:xfrm>
            <a:off x="7260336" y="7039356"/>
            <a:ext cx="2319274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/>
          <p:nvPr>
            <p:ph type="ftr" idx="11"/>
          </p:nvPr>
        </p:nvSpPr>
        <p:spPr bwMode="auto">
          <a:xfrm>
            <a:off x="3428492" y="7039356"/>
            <a:ext cx="3226816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26"/>
          <p:cNvSpPr txBox="1"/>
          <p:nvPr>
            <p:ph type="dt" idx="10"/>
          </p:nvPr>
        </p:nvSpPr>
        <p:spPr bwMode="auto">
          <a:xfrm>
            <a:off x="504190" y="7039356"/>
            <a:ext cx="2319274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26"/>
          <p:cNvSpPr txBox="1"/>
          <p:nvPr>
            <p:ph type="sldNum" idx="12"/>
          </p:nvPr>
        </p:nvSpPr>
        <p:spPr bwMode="auto">
          <a:xfrm>
            <a:off x="7260336" y="7039356"/>
            <a:ext cx="2319274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Google Shape;6;p21"/>
          <p:cNvPicPr/>
          <p:nvPr/>
        </p:nvPicPr>
        <p:blipFill>
          <a:blip r:embed="rId7">
            <a:alphaModFix/>
          </a:blip>
          <a:srcRect l="0" t="0" r="0" b="0"/>
          <a:stretch/>
        </p:blipFill>
        <p:spPr bwMode="auto">
          <a:xfrm>
            <a:off x="100803" y="13"/>
            <a:ext cx="9905632" cy="71044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1"/>
          <p:cNvSpPr/>
          <p:nvPr/>
        </p:nvSpPr>
        <p:spPr bwMode="auto">
          <a:xfrm>
            <a:off x="180365" y="1187997"/>
            <a:ext cx="9756140" cy="5112385"/>
          </a:xfrm>
          <a:custGeom>
            <a:avLst/>
            <a:gdLst/>
            <a:ahLst/>
            <a:cxnLst/>
            <a:rect l="l" t="t" r="r" b="b"/>
            <a:pathLst>
              <a:path w="9756140" h="5112385" fill="norm" stroke="1" extrusionOk="0">
                <a:moveTo>
                  <a:pt x="9756000" y="0"/>
                </a:moveTo>
                <a:lnTo>
                  <a:pt x="0" y="0"/>
                </a:lnTo>
                <a:lnTo>
                  <a:pt x="0" y="5112359"/>
                </a:lnTo>
                <a:lnTo>
                  <a:pt x="9756000" y="5112359"/>
                </a:lnTo>
                <a:lnTo>
                  <a:pt x="9756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" name="Google Shape;8;p21"/>
          <p:cNvSpPr txBox="1"/>
          <p:nvPr>
            <p:ph type="title"/>
          </p:nvPr>
        </p:nvSpPr>
        <p:spPr bwMode="auto">
          <a:xfrm>
            <a:off x="288264" y="148578"/>
            <a:ext cx="9630460" cy="81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9;p21"/>
          <p:cNvSpPr txBox="1"/>
          <p:nvPr>
            <p:ph type="body" idx="1"/>
          </p:nvPr>
        </p:nvSpPr>
        <p:spPr bwMode="auto">
          <a:xfrm>
            <a:off x="4959261" y="1248741"/>
            <a:ext cx="4751070" cy="16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</a:defRPr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</a:defRPr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</a:defRPr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</a:defRPr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</a:defRPr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</a:defRPr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</a:defRPr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</a:defRPr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1"/>
          <p:cNvSpPr txBox="1"/>
          <p:nvPr>
            <p:ph type="ftr" idx="11"/>
          </p:nvPr>
        </p:nvSpPr>
        <p:spPr bwMode="auto">
          <a:xfrm>
            <a:off x="3428492" y="7039356"/>
            <a:ext cx="3226816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1"/>
          <p:cNvSpPr txBox="1"/>
          <p:nvPr>
            <p:ph type="dt" idx="10"/>
          </p:nvPr>
        </p:nvSpPr>
        <p:spPr bwMode="auto">
          <a:xfrm>
            <a:off x="504190" y="7039356"/>
            <a:ext cx="2319274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1"/>
          <p:cNvSpPr txBox="1"/>
          <p:nvPr>
            <p:ph type="sldNum" idx="12"/>
          </p:nvPr>
        </p:nvSpPr>
        <p:spPr bwMode="auto">
          <a:xfrm>
            <a:off x="7260336" y="7039356"/>
            <a:ext cx="2319274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20" Type="http://schemas.openxmlformats.org/officeDocument/2006/relationships/image" Target="../media/image39.png"/><Relationship Id="rId21" Type="http://schemas.openxmlformats.org/officeDocument/2006/relationships/image" Target="../media/image40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Relationship Id="rId4" Type="http://schemas.openxmlformats.org/officeDocument/2006/relationships/image" Target="../media/image42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3.jp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4.jpg"/><Relationship Id="rId4" Type="http://schemas.openxmlformats.org/officeDocument/2006/relationships/image" Target="../media/image45.jpg"/><Relationship Id="rId5" Type="http://schemas.openxmlformats.org/officeDocument/2006/relationships/hyperlink" Target="http://health.gnu.org/" TargetMode="Externa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gnuhealth.org/" TargetMode="External"/><Relationship Id="rId4" Type="http://schemas.openxmlformats.org/officeDocument/2006/relationships/hyperlink" Target="https://www.gnusolidario.org/" TargetMode="External"/><Relationship Id="rId5" Type="http://schemas.openxmlformats.org/officeDocument/2006/relationships/hyperlink" Target="https://www.moh.gov.jm/divisions-agencies/divisions/technical-services-division/health-informatics/" TargetMode="External"/><Relationship Id="rId6" Type="http://schemas.openxmlformats.org/officeDocument/2006/relationships/hyperlink" Target="https://github.com/iosifidis/stathis-marketing-materials/tree/master/presentations/GNUHealth" TargetMode="External"/><Relationship Id="rId7" Type="http://schemas.openxmlformats.org/officeDocument/2006/relationships/hyperlink" Target="https://en.wikipedia.org/wiki/GNU_Health" TargetMode="External"/><Relationship Id="rId8" Type="http://schemas.openxmlformats.org/officeDocument/2006/relationships/image" Target="../media/image46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hyperlink" Target="http://www.gnuhealth.org/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17.png"/><Relationship Id="rId5" Type="http://schemas.openxmlformats.org/officeDocument/2006/relationships/image" Target="../media/image18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>
            <p:ph type="title"/>
          </p:nvPr>
        </p:nvSpPr>
        <p:spPr bwMode="auto">
          <a:xfrm>
            <a:off x="4043781" y="213386"/>
            <a:ext cx="1812925" cy="45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0">
                <a:latin typeface="Trebuchet MS"/>
                <a:ea typeface="Trebuchet MS"/>
                <a:cs typeface="Trebuchet MS"/>
              </a:rPr>
              <a:t>GNUHealth</a:t>
            </a:r>
            <a:endParaRPr sz="2800">
              <a:latin typeface="Trebuchet MS"/>
              <a:ea typeface="Trebuchet MS"/>
              <a:cs typeface="Trebuchet MS"/>
            </a:endParaRPr>
          </a:p>
        </p:txBody>
      </p:sp>
      <p:pic>
        <p:nvPicPr>
          <p:cNvPr id="46" name="Google Shape;46;p1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0" y="3996018"/>
            <a:ext cx="10076750" cy="218950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 txBox="1"/>
          <p:nvPr/>
        </p:nvSpPr>
        <p:spPr bwMode="auto">
          <a:xfrm>
            <a:off x="340461" y="429565"/>
            <a:ext cx="9453299" cy="3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7175" rIns="0" bIns="0" anchor="t" anchorCtr="0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ΠΛΗΡΟΦΟΡΙΑΚΟ ΣΥΣΤΗΜΑ</a:t>
            </a:r>
            <a:endParaRPr sz="2800">
              <a:latin typeface="Helvetica Neue"/>
              <a:ea typeface="Helvetica Neue"/>
              <a:cs typeface="Helvetica Neue"/>
            </a:endParaRPr>
          </a:p>
          <a:p>
            <a:pPr marL="12065" marR="5080" lvl="0" indent="0" algn="ctr">
              <a:lnSpc>
                <a:spcPct val="93000"/>
              </a:lnSpc>
              <a:spcBef>
                <a:spcPts val="3085"/>
              </a:spcBef>
              <a:spcAft>
                <a:spcPts val="0"/>
              </a:spcAft>
              <a:buNone/>
              <a:defRPr/>
            </a:pPr>
            <a:r>
              <a:rPr lang="en-US" sz="4000" b="1">
                <a:solidFill>
                  <a:srgbClr val="009396"/>
                </a:solidFill>
                <a:latin typeface="Arial"/>
                <a:ea typeface="Arial"/>
                <a:cs typeface="Arial"/>
              </a:rPr>
              <a:t>Κανείς δεν πρέπει να αρρωστήσει ή να πεθάνει επειδή είναι φτωχός ή επειδή δεν έχει πρόσβαση σε υπηρεσίες υγείας όταν το χρειάζεται</a:t>
            </a:r>
            <a:endParaRPr sz="4000">
              <a:latin typeface="Arial"/>
              <a:ea typeface="Arial"/>
              <a:cs typeface="Arial"/>
            </a:endParaRPr>
          </a:p>
        </p:txBody>
      </p:sp>
      <p:sp>
        <p:nvSpPr>
          <p:cNvPr id="48" name="Google Shape;48;p1"/>
          <p:cNvSpPr txBox="1"/>
          <p:nvPr/>
        </p:nvSpPr>
        <p:spPr bwMode="auto">
          <a:xfrm>
            <a:off x="3933266" y="6431453"/>
            <a:ext cx="2023110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09575" marR="5080" lvl="0" indent="-397510" algn="l">
              <a:lnSpc>
                <a:spcPct val="1187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50">
                <a:solidFill>
                  <a:srgbClr val="006464"/>
                </a:solidFill>
                <a:latin typeface="Helvetica Neue"/>
                <a:ea typeface="Helvetica Neue"/>
                <a:cs typeface="Helvetica Neue"/>
              </a:rPr>
              <a:t>Ευστάθιος Ιωσηφίδης ΑΜ: iis21027</a:t>
            </a:r>
            <a:endParaRPr sz="1650">
              <a:latin typeface="Helvetica Neue"/>
              <a:ea typeface="Helvetica Neue"/>
              <a:cs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7" name="Google Shape;137;p13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539635" y="1259294"/>
            <a:ext cx="8999994" cy="506122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 txBox="1"/>
          <p:nvPr>
            <p:ph type="title"/>
          </p:nvPr>
        </p:nvSpPr>
        <p:spPr bwMode="auto">
          <a:xfrm>
            <a:off x="288264" y="148578"/>
            <a:ext cx="9630460" cy="81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9925" rIns="0" bIns="0" anchor="t" anchorCtr="0">
            <a:spAutoFit/>
          </a:bodyPr>
          <a:lstStyle/>
          <a:p>
            <a:pPr marL="342265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0">
                <a:latin typeface="Helvetica Neue"/>
                <a:ea typeface="Helvetica Neue"/>
                <a:cs typeface="Helvetica Neue"/>
              </a:rPr>
              <a:t>Εφαρμογή </a:t>
            </a:r>
            <a:r>
              <a:rPr lang="en-US">
                <a:latin typeface="Arial"/>
                <a:ea typeface="Arial"/>
                <a:cs typeface="Arial"/>
              </a:rPr>
              <a:t>MyGNUHealth </a:t>
            </a:r>
            <a:r>
              <a:rPr lang="en-US" b="0">
                <a:latin typeface="Trebuchet MS"/>
                <a:ea typeface="Trebuchet MS"/>
                <a:cs typeface="Trebuchet MS"/>
              </a:rPr>
              <a:t>για κινητά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43" name="Google Shape;143;p15"/>
          <p:cNvGrpSpPr/>
          <p:nvPr/>
        </p:nvGrpSpPr>
        <p:grpSpPr bwMode="auto">
          <a:xfrm>
            <a:off x="7239596" y="1708938"/>
            <a:ext cx="1483551" cy="1664627"/>
            <a:chOff x="7239596" y="1708938"/>
            <a:chExt cx="1483551" cy="1664627"/>
          </a:xfrm>
        </p:grpSpPr>
        <p:pic>
          <p:nvPicPr>
            <p:cNvPr id="144" name="Google Shape;144;p15"/>
            <p:cNvPicPr/>
            <p:nvPr/>
          </p:nvPicPr>
          <p:blipFill>
            <a:blip r:embed="rId3">
              <a:alphaModFix/>
            </a:blip>
            <a:srcRect l="0" t="0" r="0" b="0"/>
            <a:stretch/>
          </p:blipFill>
          <p:spPr bwMode="auto">
            <a:xfrm>
              <a:off x="7851597" y="2358721"/>
              <a:ext cx="871550" cy="10148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5"/>
            <p:cNvPicPr/>
            <p:nvPr/>
          </p:nvPicPr>
          <p:blipFill>
            <a:blip r:embed="rId4">
              <a:alphaModFix/>
            </a:blip>
            <a:srcRect l="0" t="0" r="0" b="0"/>
            <a:stretch/>
          </p:blipFill>
          <p:spPr bwMode="auto">
            <a:xfrm>
              <a:off x="8240039" y="2550605"/>
              <a:ext cx="421918" cy="421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5"/>
            <p:cNvPicPr/>
            <p:nvPr/>
          </p:nvPicPr>
          <p:blipFill>
            <a:blip r:embed="rId5">
              <a:alphaModFix/>
            </a:blip>
            <a:srcRect l="0" t="0" r="0" b="0"/>
            <a:stretch/>
          </p:blipFill>
          <p:spPr bwMode="auto">
            <a:xfrm>
              <a:off x="7239596" y="1708938"/>
              <a:ext cx="655193" cy="93454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7" name="Google Shape;147;p15"/>
          <p:cNvPicPr/>
          <p:nvPr/>
        </p:nvPicPr>
        <p:blipFill>
          <a:blip r:embed="rId6">
            <a:alphaModFix/>
          </a:blip>
          <a:srcRect l="0" t="0" r="0" b="0"/>
          <a:stretch/>
        </p:blipFill>
        <p:spPr bwMode="auto">
          <a:xfrm>
            <a:off x="8942399" y="1762926"/>
            <a:ext cx="623862" cy="880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/>
          <p:nvPr/>
        </p:nvPicPr>
        <p:blipFill>
          <a:blip r:embed="rId7">
            <a:alphaModFix/>
          </a:blip>
          <a:srcRect l="0" t="0" r="0" b="0"/>
          <a:stretch/>
        </p:blipFill>
        <p:spPr bwMode="auto">
          <a:xfrm>
            <a:off x="8117637" y="1303211"/>
            <a:ext cx="676071" cy="92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/>
          <p:nvPr/>
        </p:nvPicPr>
        <p:blipFill>
          <a:blip r:embed="rId8">
            <a:alphaModFix/>
          </a:blip>
          <a:srcRect l="0" t="0" r="0" b="0"/>
          <a:stretch/>
        </p:blipFill>
        <p:spPr bwMode="auto">
          <a:xfrm>
            <a:off x="1367637" y="4730052"/>
            <a:ext cx="655193" cy="9932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5"/>
          <p:cNvGrpSpPr/>
          <p:nvPr/>
        </p:nvGrpSpPr>
        <p:grpSpPr bwMode="auto">
          <a:xfrm>
            <a:off x="7008838" y="5072038"/>
            <a:ext cx="674878" cy="664159"/>
            <a:chOff x="7008838" y="5072038"/>
            <a:chExt cx="674878" cy="664159"/>
          </a:xfrm>
        </p:grpSpPr>
        <p:pic>
          <p:nvPicPr>
            <p:cNvPr id="151" name="Google Shape;151;p15"/>
            <p:cNvPicPr/>
            <p:nvPr/>
          </p:nvPicPr>
          <p:blipFill>
            <a:blip r:embed="rId9">
              <a:alphaModFix/>
            </a:blip>
            <a:srcRect l="0" t="0" r="0" b="0"/>
            <a:stretch/>
          </p:blipFill>
          <p:spPr bwMode="auto">
            <a:xfrm>
              <a:off x="7095604" y="5518443"/>
              <a:ext cx="237591" cy="2170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15"/>
            <p:cNvSpPr/>
            <p:nvPr/>
          </p:nvSpPr>
          <p:spPr bwMode="auto">
            <a:xfrm>
              <a:off x="7073645" y="5500447"/>
              <a:ext cx="256540" cy="154305"/>
            </a:xfrm>
            <a:custGeom>
              <a:avLst/>
              <a:gdLst/>
              <a:ahLst/>
              <a:cxnLst/>
              <a:rect l="l" t="t" r="r" b="b"/>
              <a:pathLst>
                <a:path w="256540" h="154304" fill="norm" stroke="1" extrusionOk="0">
                  <a:moveTo>
                    <a:pt x="256311" y="0"/>
                  </a:moveTo>
                  <a:lnTo>
                    <a:pt x="0" y="146875"/>
                  </a:lnTo>
                  <a:lnTo>
                    <a:pt x="20154" y="153708"/>
                  </a:lnTo>
                  <a:lnTo>
                    <a:pt x="256311" y="18719"/>
                  </a:lnTo>
                  <a:lnTo>
                    <a:pt x="256311" y="0"/>
                  </a:lnTo>
                  <a:close/>
                </a:path>
              </a:pathLst>
            </a:custGeom>
            <a:solidFill>
              <a:srgbClr val="A5210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 bwMode="auto">
            <a:xfrm>
              <a:off x="7056005" y="5482806"/>
              <a:ext cx="275590" cy="165735"/>
            </a:xfrm>
            <a:custGeom>
              <a:avLst/>
              <a:gdLst/>
              <a:ahLst/>
              <a:cxnLst/>
              <a:rect l="l" t="t" r="r" b="b"/>
              <a:pathLst>
                <a:path w="275590" h="165735" fill="norm" stroke="1" extrusionOk="0">
                  <a:moveTo>
                    <a:pt x="275031" y="0"/>
                  </a:moveTo>
                  <a:lnTo>
                    <a:pt x="0" y="158394"/>
                  </a:lnTo>
                  <a:lnTo>
                    <a:pt x="20154" y="165239"/>
                  </a:lnTo>
                  <a:lnTo>
                    <a:pt x="275031" y="19799"/>
                  </a:lnTo>
                  <a:lnTo>
                    <a:pt x="275031" y="0"/>
                  </a:lnTo>
                  <a:close/>
                </a:path>
              </a:pathLst>
            </a:custGeom>
            <a:solidFill>
              <a:srgbClr val="A6210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 bwMode="auto">
            <a:xfrm>
              <a:off x="7037997" y="5464442"/>
              <a:ext cx="295274" cy="176530"/>
            </a:xfrm>
            <a:custGeom>
              <a:avLst/>
              <a:gdLst/>
              <a:ahLst/>
              <a:cxnLst/>
              <a:rect l="l" t="t" r="r" b="b"/>
              <a:pathLst>
                <a:path w="295275" h="176529" fill="norm" stroke="1" extrusionOk="0">
                  <a:moveTo>
                    <a:pt x="295198" y="0"/>
                  </a:moveTo>
                  <a:lnTo>
                    <a:pt x="0" y="169557"/>
                  </a:lnTo>
                  <a:lnTo>
                    <a:pt x="20167" y="176403"/>
                  </a:lnTo>
                  <a:lnTo>
                    <a:pt x="295198" y="18719"/>
                  </a:lnTo>
                  <a:lnTo>
                    <a:pt x="295198" y="0"/>
                  </a:lnTo>
                  <a:close/>
                </a:path>
              </a:pathLst>
            </a:custGeom>
            <a:solidFill>
              <a:srgbClr val="A6220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 bwMode="auto">
            <a:xfrm>
              <a:off x="7016038" y="5450039"/>
              <a:ext cx="314325" cy="187325"/>
            </a:xfrm>
            <a:custGeom>
              <a:avLst/>
              <a:gdLst/>
              <a:ahLst/>
              <a:cxnLst/>
              <a:rect l="l" t="t" r="r" b="b"/>
              <a:pathLst>
                <a:path w="314325" h="187325" fill="norm" stroke="1" extrusionOk="0">
                  <a:moveTo>
                    <a:pt x="313918" y="0"/>
                  </a:moveTo>
                  <a:lnTo>
                    <a:pt x="0" y="179997"/>
                  </a:lnTo>
                  <a:lnTo>
                    <a:pt x="20154" y="186842"/>
                  </a:lnTo>
                  <a:lnTo>
                    <a:pt x="313918" y="18719"/>
                  </a:lnTo>
                  <a:lnTo>
                    <a:pt x="313918" y="0"/>
                  </a:lnTo>
                  <a:close/>
                </a:path>
              </a:pathLst>
            </a:custGeom>
            <a:solidFill>
              <a:srgbClr val="A7230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 bwMode="auto">
            <a:xfrm>
              <a:off x="7009206" y="5428806"/>
              <a:ext cx="324485" cy="198755"/>
            </a:xfrm>
            <a:custGeom>
              <a:avLst/>
              <a:gdLst/>
              <a:ahLst/>
              <a:cxnLst/>
              <a:rect l="l" t="t" r="r" b="b"/>
              <a:pathLst>
                <a:path w="324484" h="198754" fill="norm" stroke="1" extrusionOk="0">
                  <a:moveTo>
                    <a:pt x="324358" y="0"/>
                  </a:moveTo>
                  <a:lnTo>
                    <a:pt x="0" y="185750"/>
                  </a:lnTo>
                  <a:lnTo>
                    <a:pt x="0" y="192239"/>
                  </a:lnTo>
                  <a:lnTo>
                    <a:pt x="1435" y="195478"/>
                  </a:lnTo>
                  <a:lnTo>
                    <a:pt x="11518" y="198716"/>
                  </a:lnTo>
                  <a:lnTo>
                    <a:pt x="324358" y="19075"/>
                  </a:lnTo>
                  <a:lnTo>
                    <a:pt x="324358" y="0"/>
                  </a:lnTo>
                  <a:close/>
                </a:path>
              </a:pathLst>
            </a:custGeom>
            <a:solidFill>
              <a:srgbClr val="A8230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 bwMode="auto">
            <a:xfrm>
              <a:off x="7009206" y="5414404"/>
              <a:ext cx="324485" cy="204470"/>
            </a:xfrm>
            <a:custGeom>
              <a:avLst/>
              <a:gdLst/>
              <a:ahLst/>
              <a:cxnLst/>
              <a:rect l="l" t="t" r="r" b="b"/>
              <a:pathLst>
                <a:path w="324484" h="204470" fill="norm" stroke="1" extrusionOk="0">
                  <a:moveTo>
                    <a:pt x="324358" y="0"/>
                  </a:moveTo>
                  <a:lnTo>
                    <a:pt x="0" y="185750"/>
                  </a:lnTo>
                  <a:lnTo>
                    <a:pt x="0" y="204114"/>
                  </a:lnTo>
                  <a:lnTo>
                    <a:pt x="324358" y="18719"/>
                  </a:lnTo>
                  <a:lnTo>
                    <a:pt x="324358" y="0"/>
                  </a:lnTo>
                  <a:close/>
                </a:path>
              </a:pathLst>
            </a:custGeom>
            <a:solidFill>
              <a:srgbClr val="A8240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 bwMode="auto">
            <a:xfrm>
              <a:off x="7009206" y="5378400"/>
              <a:ext cx="324485" cy="224154"/>
            </a:xfrm>
            <a:custGeom>
              <a:avLst/>
              <a:gdLst/>
              <a:ahLst/>
              <a:cxnLst/>
              <a:rect l="l" t="t" r="r" b="b"/>
              <a:pathLst>
                <a:path w="324484" h="224154" fill="norm" stroke="1" extrusionOk="0">
                  <a:moveTo>
                    <a:pt x="324358" y="0"/>
                  </a:moveTo>
                  <a:lnTo>
                    <a:pt x="0" y="186118"/>
                  </a:lnTo>
                  <a:lnTo>
                    <a:pt x="0" y="204838"/>
                  </a:lnTo>
                  <a:lnTo>
                    <a:pt x="0" y="205562"/>
                  </a:lnTo>
                  <a:lnTo>
                    <a:pt x="0" y="223558"/>
                  </a:lnTo>
                  <a:lnTo>
                    <a:pt x="324358" y="37795"/>
                  </a:lnTo>
                  <a:lnTo>
                    <a:pt x="324358" y="19075"/>
                  </a:lnTo>
                  <a:lnTo>
                    <a:pt x="324358" y="17995"/>
                  </a:lnTo>
                  <a:lnTo>
                    <a:pt x="324358" y="0"/>
                  </a:lnTo>
                  <a:close/>
                </a:path>
              </a:pathLst>
            </a:custGeom>
            <a:solidFill>
              <a:srgbClr val="A9250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 bwMode="auto">
            <a:xfrm>
              <a:off x="7009206" y="5360404"/>
              <a:ext cx="324485" cy="205740"/>
            </a:xfrm>
            <a:custGeom>
              <a:avLst/>
              <a:gdLst/>
              <a:ahLst/>
              <a:cxnLst/>
              <a:rect l="l" t="t" r="r" b="b"/>
              <a:pathLst>
                <a:path w="324484" h="205739" fill="norm" stroke="1" extrusionOk="0">
                  <a:moveTo>
                    <a:pt x="324358" y="0"/>
                  </a:moveTo>
                  <a:lnTo>
                    <a:pt x="0" y="186842"/>
                  </a:lnTo>
                  <a:lnTo>
                    <a:pt x="0" y="205562"/>
                  </a:lnTo>
                  <a:lnTo>
                    <a:pt x="324358" y="20154"/>
                  </a:lnTo>
                  <a:lnTo>
                    <a:pt x="324358" y="0"/>
                  </a:lnTo>
                  <a:close/>
                </a:path>
              </a:pathLst>
            </a:custGeom>
            <a:solidFill>
              <a:srgbClr val="AA260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 bwMode="auto">
            <a:xfrm>
              <a:off x="7009206" y="5324399"/>
              <a:ext cx="324485" cy="224154"/>
            </a:xfrm>
            <a:custGeom>
              <a:avLst/>
              <a:gdLst/>
              <a:ahLst/>
              <a:cxnLst/>
              <a:rect l="l" t="t" r="r" b="b"/>
              <a:pathLst>
                <a:path w="324484" h="224154" fill="norm" stroke="1" extrusionOk="0">
                  <a:moveTo>
                    <a:pt x="324358" y="0"/>
                  </a:moveTo>
                  <a:lnTo>
                    <a:pt x="0" y="185762"/>
                  </a:lnTo>
                  <a:lnTo>
                    <a:pt x="0" y="204127"/>
                  </a:lnTo>
                  <a:lnTo>
                    <a:pt x="0" y="223558"/>
                  </a:lnTo>
                  <a:lnTo>
                    <a:pt x="324358" y="37084"/>
                  </a:lnTo>
                  <a:lnTo>
                    <a:pt x="324358" y="18719"/>
                  </a:lnTo>
                  <a:lnTo>
                    <a:pt x="324358" y="17995"/>
                  </a:lnTo>
                  <a:lnTo>
                    <a:pt x="324358" y="0"/>
                  </a:lnTo>
                  <a:close/>
                </a:path>
              </a:pathLst>
            </a:custGeom>
            <a:solidFill>
              <a:srgbClr val="AB280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 bwMode="auto">
            <a:xfrm>
              <a:off x="7009206" y="5288395"/>
              <a:ext cx="324485" cy="224154"/>
            </a:xfrm>
            <a:custGeom>
              <a:avLst/>
              <a:gdLst/>
              <a:ahLst/>
              <a:cxnLst/>
              <a:rect l="l" t="t" r="r" b="b"/>
              <a:pathLst>
                <a:path w="324484" h="224154" fill="norm" stroke="1" extrusionOk="0">
                  <a:moveTo>
                    <a:pt x="324358" y="0"/>
                  </a:moveTo>
                  <a:lnTo>
                    <a:pt x="0" y="185762"/>
                  </a:lnTo>
                  <a:lnTo>
                    <a:pt x="0" y="204127"/>
                  </a:lnTo>
                  <a:lnTo>
                    <a:pt x="130187" y="129857"/>
                  </a:lnTo>
                  <a:lnTo>
                    <a:pt x="0" y="204851"/>
                  </a:lnTo>
                  <a:lnTo>
                    <a:pt x="0" y="223570"/>
                  </a:lnTo>
                  <a:lnTo>
                    <a:pt x="324358" y="38163"/>
                  </a:lnTo>
                  <a:lnTo>
                    <a:pt x="324358" y="19088"/>
                  </a:lnTo>
                  <a:lnTo>
                    <a:pt x="324358" y="18008"/>
                  </a:lnTo>
                  <a:lnTo>
                    <a:pt x="324358" y="0"/>
                  </a:lnTo>
                  <a:close/>
                </a:path>
              </a:pathLst>
            </a:custGeom>
            <a:solidFill>
              <a:srgbClr val="AC290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 bwMode="auto">
            <a:xfrm>
              <a:off x="7009206" y="5280838"/>
              <a:ext cx="324485" cy="197485"/>
            </a:xfrm>
            <a:custGeom>
              <a:avLst/>
              <a:gdLst/>
              <a:ahLst/>
              <a:cxnLst/>
              <a:rect l="l" t="t" r="r" b="b"/>
              <a:pathLst>
                <a:path w="324484" h="197485" fill="norm" stroke="1" extrusionOk="0">
                  <a:moveTo>
                    <a:pt x="311391" y="0"/>
                  </a:moveTo>
                  <a:lnTo>
                    <a:pt x="0" y="178562"/>
                  </a:lnTo>
                  <a:lnTo>
                    <a:pt x="0" y="196926"/>
                  </a:lnTo>
                  <a:lnTo>
                    <a:pt x="324358" y="11518"/>
                  </a:lnTo>
                  <a:lnTo>
                    <a:pt x="324358" y="4318"/>
                  </a:lnTo>
                  <a:lnTo>
                    <a:pt x="311391" y="0"/>
                  </a:lnTo>
                  <a:close/>
                </a:path>
              </a:pathLst>
            </a:custGeom>
            <a:solidFill>
              <a:srgbClr val="AD2A0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 bwMode="auto">
            <a:xfrm>
              <a:off x="7008838" y="5266436"/>
              <a:ext cx="312420" cy="194310"/>
            </a:xfrm>
            <a:custGeom>
              <a:avLst/>
              <a:gdLst/>
              <a:ahLst/>
              <a:cxnLst/>
              <a:rect l="l" t="t" r="r" b="b"/>
              <a:pathLst>
                <a:path w="312420" h="194310" fill="norm" stroke="1" extrusionOk="0">
                  <a:moveTo>
                    <a:pt x="312127" y="14046"/>
                  </a:moveTo>
                  <a:lnTo>
                    <a:pt x="292214" y="7531"/>
                  </a:lnTo>
                  <a:lnTo>
                    <a:pt x="293408" y="6845"/>
                  </a:lnTo>
                  <a:lnTo>
                    <a:pt x="272516" y="0"/>
                  </a:lnTo>
                  <a:lnTo>
                    <a:pt x="0" y="156248"/>
                  </a:lnTo>
                  <a:lnTo>
                    <a:pt x="0" y="174599"/>
                  </a:lnTo>
                  <a:lnTo>
                    <a:pt x="368" y="174396"/>
                  </a:lnTo>
                  <a:lnTo>
                    <a:pt x="368" y="193687"/>
                  </a:lnTo>
                  <a:lnTo>
                    <a:pt x="312127" y="14046"/>
                  </a:lnTo>
                  <a:close/>
                </a:path>
              </a:pathLst>
            </a:custGeom>
            <a:solidFill>
              <a:srgbClr val="AE2B0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 bwMode="auto">
            <a:xfrm>
              <a:off x="7009206" y="5259236"/>
              <a:ext cx="273685" cy="164465"/>
            </a:xfrm>
            <a:custGeom>
              <a:avLst/>
              <a:gdLst/>
              <a:ahLst/>
              <a:cxnLst/>
              <a:rect l="l" t="t" r="r" b="b"/>
              <a:pathLst>
                <a:path w="273684" h="164464" fill="norm" stroke="1" extrusionOk="0">
                  <a:moveTo>
                    <a:pt x="252349" y="0"/>
                  </a:moveTo>
                  <a:lnTo>
                    <a:pt x="0" y="145808"/>
                  </a:lnTo>
                  <a:lnTo>
                    <a:pt x="0" y="164160"/>
                  </a:lnTo>
                  <a:lnTo>
                    <a:pt x="273227" y="6845"/>
                  </a:lnTo>
                  <a:lnTo>
                    <a:pt x="252349" y="0"/>
                  </a:lnTo>
                  <a:close/>
                </a:path>
              </a:pathLst>
            </a:custGeom>
            <a:solidFill>
              <a:srgbClr val="AF2C0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 bwMode="auto">
            <a:xfrm>
              <a:off x="7008838" y="5252035"/>
              <a:ext cx="254635" cy="154305"/>
            </a:xfrm>
            <a:custGeom>
              <a:avLst/>
              <a:gdLst/>
              <a:ahLst/>
              <a:cxnLst/>
              <a:rect l="l" t="t" r="r" b="b"/>
              <a:pathLst>
                <a:path w="254634" h="154304" fill="norm" stroke="1" extrusionOk="0">
                  <a:moveTo>
                    <a:pt x="233641" y="0"/>
                  </a:moveTo>
                  <a:lnTo>
                    <a:pt x="0" y="133921"/>
                  </a:lnTo>
                  <a:lnTo>
                    <a:pt x="0" y="153720"/>
                  </a:lnTo>
                  <a:lnTo>
                    <a:pt x="254520" y="6845"/>
                  </a:lnTo>
                  <a:lnTo>
                    <a:pt x="233641" y="0"/>
                  </a:lnTo>
                  <a:close/>
                </a:path>
              </a:pathLst>
            </a:custGeom>
            <a:solidFill>
              <a:srgbClr val="AF2D0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166" name="Google Shape;166;p15"/>
            <p:cNvPicPr/>
            <p:nvPr/>
          </p:nvPicPr>
          <p:blipFill>
            <a:blip r:embed="rId10">
              <a:alphaModFix/>
            </a:blip>
            <a:srcRect l="0" t="0" r="0" b="0"/>
            <a:stretch/>
          </p:blipFill>
          <p:spPr bwMode="auto">
            <a:xfrm>
              <a:off x="7008838" y="5173206"/>
              <a:ext cx="235800" cy="2174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5"/>
            <p:cNvPicPr/>
            <p:nvPr/>
          </p:nvPicPr>
          <p:blipFill>
            <a:blip r:embed="rId11">
              <a:alphaModFix/>
            </a:blip>
            <a:srcRect l="0" t="0" r="0" b="0"/>
            <a:stretch/>
          </p:blipFill>
          <p:spPr bwMode="auto">
            <a:xfrm>
              <a:off x="7332840" y="5212804"/>
              <a:ext cx="235445" cy="2156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15"/>
            <p:cNvSpPr/>
            <p:nvPr/>
          </p:nvSpPr>
          <p:spPr bwMode="auto">
            <a:xfrm>
              <a:off x="7333196" y="5205603"/>
              <a:ext cx="263525" cy="243204"/>
            </a:xfrm>
            <a:custGeom>
              <a:avLst/>
              <a:gdLst/>
              <a:ahLst/>
              <a:cxnLst/>
              <a:rect l="l" t="t" r="r" b="b"/>
              <a:pathLst>
                <a:path w="263525" h="243204" fill="norm" stroke="1" extrusionOk="0">
                  <a:moveTo>
                    <a:pt x="263525" y="0"/>
                  </a:moveTo>
                  <a:lnTo>
                    <a:pt x="235445" y="8280"/>
                  </a:lnTo>
                  <a:lnTo>
                    <a:pt x="0" y="223913"/>
                  </a:lnTo>
                  <a:lnTo>
                    <a:pt x="0" y="242633"/>
                  </a:lnTo>
                  <a:lnTo>
                    <a:pt x="263525" y="0"/>
                  </a:lnTo>
                  <a:close/>
                </a:path>
              </a:pathLst>
            </a:custGeom>
            <a:solidFill>
              <a:srgbClr val="A5210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 bwMode="auto">
            <a:xfrm>
              <a:off x="7332840" y="5198403"/>
              <a:ext cx="293370" cy="270510"/>
            </a:xfrm>
            <a:custGeom>
              <a:avLst/>
              <a:gdLst/>
              <a:ahLst/>
              <a:cxnLst/>
              <a:rect l="l" t="t" r="r" b="b"/>
              <a:pathLst>
                <a:path w="293370" h="270510" fill="norm" stroke="1" extrusionOk="0">
                  <a:moveTo>
                    <a:pt x="293039" y="0"/>
                  </a:moveTo>
                  <a:lnTo>
                    <a:pt x="263156" y="8635"/>
                  </a:lnTo>
                  <a:lnTo>
                    <a:pt x="0" y="250913"/>
                  </a:lnTo>
                  <a:lnTo>
                    <a:pt x="0" y="270001"/>
                  </a:lnTo>
                  <a:lnTo>
                    <a:pt x="293039" y="0"/>
                  </a:lnTo>
                  <a:close/>
                </a:path>
              </a:pathLst>
            </a:custGeom>
            <a:solidFill>
              <a:srgbClr val="A6210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 bwMode="auto">
            <a:xfrm>
              <a:off x="7333196" y="5187595"/>
              <a:ext cx="322579" cy="296545"/>
            </a:xfrm>
            <a:custGeom>
              <a:avLst/>
              <a:gdLst/>
              <a:ahLst/>
              <a:cxnLst/>
              <a:rect l="l" t="t" r="r" b="b"/>
              <a:pathLst>
                <a:path w="322579" h="296545" fill="norm" stroke="1" extrusionOk="0">
                  <a:moveTo>
                    <a:pt x="322567" y="0"/>
                  </a:moveTo>
                  <a:lnTo>
                    <a:pt x="293039" y="8648"/>
                  </a:lnTo>
                  <a:lnTo>
                    <a:pt x="0" y="278650"/>
                  </a:lnTo>
                  <a:lnTo>
                    <a:pt x="0" y="295922"/>
                  </a:lnTo>
                  <a:lnTo>
                    <a:pt x="322567" y="0"/>
                  </a:lnTo>
                  <a:close/>
                </a:path>
              </a:pathLst>
            </a:custGeom>
            <a:solidFill>
              <a:srgbClr val="A6220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 bwMode="auto">
            <a:xfrm>
              <a:off x="7332840" y="5180407"/>
              <a:ext cx="348615" cy="321945"/>
            </a:xfrm>
            <a:custGeom>
              <a:avLst/>
              <a:gdLst/>
              <a:ahLst/>
              <a:cxnLst/>
              <a:rect l="l" t="t" r="r" b="b"/>
              <a:pathLst>
                <a:path w="348615" h="321945" fill="norm" stroke="1" extrusionOk="0">
                  <a:moveTo>
                    <a:pt x="348119" y="0"/>
                  </a:moveTo>
                  <a:lnTo>
                    <a:pt x="322554" y="7556"/>
                  </a:lnTo>
                  <a:lnTo>
                    <a:pt x="0" y="303479"/>
                  </a:lnTo>
                  <a:lnTo>
                    <a:pt x="0" y="321830"/>
                  </a:lnTo>
                  <a:lnTo>
                    <a:pt x="348475" y="2159"/>
                  </a:lnTo>
                  <a:lnTo>
                    <a:pt x="348119" y="0"/>
                  </a:lnTo>
                  <a:close/>
                </a:path>
              </a:pathLst>
            </a:custGeom>
            <a:solidFill>
              <a:srgbClr val="A7230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 bwMode="auto">
            <a:xfrm>
              <a:off x="7333196" y="5184001"/>
              <a:ext cx="348615" cy="337820"/>
            </a:xfrm>
            <a:custGeom>
              <a:avLst/>
              <a:gdLst/>
              <a:ahLst/>
              <a:cxnLst/>
              <a:rect l="l" t="t" r="r" b="b"/>
              <a:pathLst>
                <a:path w="348615" h="337820" fill="norm" stroke="1" extrusionOk="0">
                  <a:moveTo>
                    <a:pt x="348119" y="0"/>
                  </a:moveTo>
                  <a:lnTo>
                    <a:pt x="0" y="319316"/>
                  </a:lnTo>
                  <a:lnTo>
                    <a:pt x="0" y="337680"/>
                  </a:lnTo>
                  <a:lnTo>
                    <a:pt x="348119" y="16916"/>
                  </a:lnTo>
                  <a:lnTo>
                    <a:pt x="348119" y="0"/>
                  </a:lnTo>
                  <a:close/>
                </a:path>
              </a:pathLst>
            </a:custGeom>
            <a:solidFill>
              <a:srgbClr val="A8230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 bwMode="auto">
            <a:xfrm>
              <a:off x="7333196" y="5198403"/>
              <a:ext cx="348615" cy="338455"/>
            </a:xfrm>
            <a:custGeom>
              <a:avLst/>
              <a:gdLst/>
              <a:ahLst/>
              <a:cxnLst/>
              <a:rect l="l" t="t" r="r" b="b"/>
              <a:pathLst>
                <a:path w="348615" h="338454" fill="norm" stroke="1" extrusionOk="0">
                  <a:moveTo>
                    <a:pt x="348119" y="0"/>
                  </a:moveTo>
                  <a:lnTo>
                    <a:pt x="0" y="319671"/>
                  </a:lnTo>
                  <a:lnTo>
                    <a:pt x="0" y="338035"/>
                  </a:lnTo>
                  <a:lnTo>
                    <a:pt x="348487" y="17995"/>
                  </a:lnTo>
                  <a:lnTo>
                    <a:pt x="348119" y="0"/>
                  </a:lnTo>
                  <a:close/>
                </a:path>
              </a:pathLst>
            </a:custGeom>
            <a:solidFill>
              <a:srgbClr val="A8240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 bwMode="auto">
            <a:xfrm>
              <a:off x="7333196" y="5220005"/>
              <a:ext cx="348615" cy="355600"/>
            </a:xfrm>
            <a:custGeom>
              <a:avLst/>
              <a:gdLst/>
              <a:ahLst/>
              <a:cxnLst/>
              <a:rect l="l" t="t" r="r" b="b"/>
              <a:pathLst>
                <a:path w="348615" h="355600" fill="norm" stroke="1" extrusionOk="0">
                  <a:moveTo>
                    <a:pt x="348488" y="0"/>
                  </a:moveTo>
                  <a:lnTo>
                    <a:pt x="0" y="319671"/>
                  </a:lnTo>
                  <a:lnTo>
                    <a:pt x="0" y="336956"/>
                  </a:lnTo>
                  <a:lnTo>
                    <a:pt x="0" y="338391"/>
                  </a:lnTo>
                  <a:lnTo>
                    <a:pt x="0" y="355320"/>
                  </a:lnTo>
                  <a:lnTo>
                    <a:pt x="348488" y="35991"/>
                  </a:lnTo>
                  <a:lnTo>
                    <a:pt x="348488" y="19075"/>
                  </a:lnTo>
                  <a:lnTo>
                    <a:pt x="348488" y="17995"/>
                  </a:lnTo>
                  <a:lnTo>
                    <a:pt x="348488" y="0"/>
                  </a:lnTo>
                  <a:close/>
                </a:path>
              </a:pathLst>
            </a:custGeom>
            <a:solidFill>
              <a:srgbClr val="A9250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 bwMode="auto">
            <a:xfrm>
              <a:off x="7333196" y="5255997"/>
              <a:ext cx="349250" cy="337820"/>
            </a:xfrm>
            <a:custGeom>
              <a:avLst/>
              <a:gdLst/>
              <a:ahLst/>
              <a:cxnLst/>
              <a:rect l="l" t="t" r="r" b="b"/>
              <a:pathLst>
                <a:path w="349250" h="337820" fill="norm" stroke="1" extrusionOk="0">
                  <a:moveTo>
                    <a:pt x="348843" y="0"/>
                  </a:moveTo>
                  <a:lnTo>
                    <a:pt x="0" y="320040"/>
                  </a:lnTo>
                  <a:lnTo>
                    <a:pt x="0" y="337324"/>
                  </a:lnTo>
                  <a:lnTo>
                    <a:pt x="348843" y="18008"/>
                  </a:lnTo>
                  <a:lnTo>
                    <a:pt x="348843" y="0"/>
                  </a:lnTo>
                  <a:close/>
                </a:path>
              </a:pathLst>
            </a:custGeom>
            <a:solidFill>
              <a:srgbClr val="AA260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 bwMode="auto">
            <a:xfrm>
              <a:off x="7333196" y="5274006"/>
              <a:ext cx="349250" cy="356870"/>
            </a:xfrm>
            <a:custGeom>
              <a:avLst/>
              <a:gdLst/>
              <a:ahLst/>
              <a:cxnLst/>
              <a:rect l="l" t="t" r="r" b="b"/>
              <a:pathLst>
                <a:path w="349250" h="356870" fill="norm" stroke="1" extrusionOk="0">
                  <a:moveTo>
                    <a:pt x="349199" y="34912"/>
                  </a:moveTo>
                  <a:lnTo>
                    <a:pt x="348843" y="17995"/>
                  </a:lnTo>
                  <a:lnTo>
                    <a:pt x="348843" y="0"/>
                  </a:lnTo>
                  <a:lnTo>
                    <a:pt x="0" y="319316"/>
                  </a:lnTo>
                  <a:lnTo>
                    <a:pt x="0" y="338391"/>
                  </a:lnTo>
                  <a:lnTo>
                    <a:pt x="0" y="338759"/>
                  </a:lnTo>
                  <a:lnTo>
                    <a:pt x="0" y="356400"/>
                  </a:lnTo>
                  <a:lnTo>
                    <a:pt x="349199" y="34912"/>
                  </a:lnTo>
                  <a:close/>
                </a:path>
              </a:pathLst>
            </a:custGeom>
            <a:solidFill>
              <a:srgbClr val="AB280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 bwMode="auto">
            <a:xfrm>
              <a:off x="7333196" y="5306403"/>
              <a:ext cx="349884" cy="360680"/>
            </a:xfrm>
            <a:custGeom>
              <a:avLst/>
              <a:gdLst/>
              <a:ahLst/>
              <a:cxnLst/>
              <a:rect l="l" t="t" r="r" b="b"/>
              <a:pathLst>
                <a:path w="349884" h="360679" fill="norm" stroke="1" extrusionOk="0">
                  <a:moveTo>
                    <a:pt x="349199" y="0"/>
                  </a:moveTo>
                  <a:lnTo>
                    <a:pt x="0" y="321475"/>
                  </a:lnTo>
                  <a:lnTo>
                    <a:pt x="0" y="340194"/>
                  </a:lnTo>
                  <a:lnTo>
                    <a:pt x="349199" y="17995"/>
                  </a:lnTo>
                  <a:lnTo>
                    <a:pt x="349199" y="0"/>
                  </a:lnTo>
                  <a:close/>
                </a:path>
                <a:path w="349884" h="360679" fill="norm" stroke="1" extrusionOk="0">
                  <a:moveTo>
                    <a:pt x="349567" y="21602"/>
                  </a:moveTo>
                  <a:lnTo>
                    <a:pt x="0" y="343433"/>
                  </a:lnTo>
                  <a:lnTo>
                    <a:pt x="0" y="360362"/>
                  </a:lnTo>
                  <a:lnTo>
                    <a:pt x="349567" y="39598"/>
                  </a:lnTo>
                  <a:lnTo>
                    <a:pt x="349567" y="21602"/>
                  </a:lnTo>
                  <a:close/>
                </a:path>
              </a:pathLst>
            </a:custGeom>
            <a:solidFill>
              <a:srgbClr val="AC290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 bwMode="auto">
            <a:xfrm>
              <a:off x="7333196" y="5346002"/>
              <a:ext cx="349884" cy="339725"/>
            </a:xfrm>
            <a:custGeom>
              <a:avLst/>
              <a:gdLst/>
              <a:ahLst/>
              <a:cxnLst/>
              <a:rect l="l" t="t" r="r" b="b"/>
              <a:pathLst>
                <a:path w="349884" h="339725" fill="norm" stroke="1" extrusionOk="0">
                  <a:moveTo>
                    <a:pt x="349567" y="0"/>
                  </a:moveTo>
                  <a:lnTo>
                    <a:pt x="0" y="320763"/>
                  </a:lnTo>
                  <a:lnTo>
                    <a:pt x="0" y="339115"/>
                  </a:lnTo>
                  <a:lnTo>
                    <a:pt x="349567" y="17995"/>
                  </a:lnTo>
                  <a:lnTo>
                    <a:pt x="349567" y="0"/>
                  </a:lnTo>
                  <a:close/>
                </a:path>
              </a:pathLst>
            </a:custGeom>
            <a:solidFill>
              <a:srgbClr val="AD2A0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 bwMode="auto">
            <a:xfrm>
              <a:off x="7333196" y="5363998"/>
              <a:ext cx="350520" cy="358140"/>
            </a:xfrm>
            <a:custGeom>
              <a:avLst/>
              <a:gdLst/>
              <a:ahLst/>
              <a:cxnLst/>
              <a:rect l="l" t="t" r="r" b="b"/>
              <a:pathLst>
                <a:path w="350520" h="358139" fill="norm" stroke="1" extrusionOk="0">
                  <a:moveTo>
                    <a:pt x="349923" y="18008"/>
                  </a:moveTo>
                  <a:lnTo>
                    <a:pt x="349567" y="0"/>
                  </a:lnTo>
                  <a:lnTo>
                    <a:pt x="0" y="321119"/>
                  </a:lnTo>
                  <a:lnTo>
                    <a:pt x="0" y="339483"/>
                  </a:lnTo>
                  <a:lnTo>
                    <a:pt x="0" y="357847"/>
                  </a:lnTo>
                  <a:lnTo>
                    <a:pt x="349923" y="36004"/>
                  </a:lnTo>
                  <a:lnTo>
                    <a:pt x="349923" y="18008"/>
                  </a:lnTo>
                  <a:close/>
                </a:path>
              </a:pathLst>
            </a:custGeom>
            <a:solidFill>
              <a:srgbClr val="AE2B0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 bwMode="auto">
            <a:xfrm>
              <a:off x="7333196" y="5399647"/>
              <a:ext cx="350520" cy="336550"/>
            </a:xfrm>
            <a:custGeom>
              <a:avLst/>
              <a:gdLst/>
              <a:ahLst/>
              <a:cxnLst/>
              <a:rect l="l" t="t" r="r" b="b"/>
              <a:pathLst>
                <a:path w="350520" h="336550" fill="norm" stroke="1" extrusionOk="0">
                  <a:moveTo>
                    <a:pt x="349923" y="0"/>
                  </a:moveTo>
                  <a:lnTo>
                    <a:pt x="0" y="320395"/>
                  </a:lnTo>
                  <a:lnTo>
                    <a:pt x="0" y="336232"/>
                  </a:lnTo>
                  <a:lnTo>
                    <a:pt x="3606" y="335152"/>
                  </a:lnTo>
                  <a:lnTo>
                    <a:pt x="350278" y="17995"/>
                  </a:lnTo>
                  <a:lnTo>
                    <a:pt x="349923" y="0"/>
                  </a:lnTo>
                  <a:close/>
                </a:path>
              </a:pathLst>
            </a:custGeom>
            <a:solidFill>
              <a:srgbClr val="AF2C0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 bwMode="auto">
            <a:xfrm>
              <a:off x="7336433" y="5417998"/>
              <a:ext cx="346710" cy="316865"/>
            </a:xfrm>
            <a:custGeom>
              <a:avLst/>
              <a:gdLst/>
              <a:ahLst/>
              <a:cxnLst/>
              <a:rect l="l" t="t" r="r" b="b"/>
              <a:pathLst>
                <a:path w="346709" h="316864" fill="norm" stroke="1" extrusionOk="0">
                  <a:moveTo>
                    <a:pt x="346328" y="0"/>
                  </a:moveTo>
                  <a:lnTo>
                    <a:pt x="0" y="316801"/>
                  </a:lnTo>
                  <a:lnTo>
                    <a:pt x="30962" y="307797"/>
                  </a:lnTo>
                  <a:lnTo>
                    <a:pt x="346328" y="18364"/>
                  </a:lnTo>
                  <a:lnTo>
                    <a:pt x="346328" y="0"/>
                  </a:lnTo>
                  <a:close/>
                </a:path>
              </a:pathLst>
            </a:custGeom>
            <a:solidFill>
              <a:srgbClr val="AF2D0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 bwMode="auto">
            <a:xfrm>
              <a:off x="7365238" y="5432400"/>
              <a:ext cx="316229" cy="290195"/>
            </a:xfrm>
            <a:custGeom>
              <a:avLst/>
              <a:gdLst/>
              <a:ahLst/>
              <a:cxnLst/>
              <a:rect l="l" t="t" r="r" b="b"/>
              <a:pathLst>
                <a:path w="316229" h="290195" fill="norm" stroke="1" extrusionOk="0">
                  <a:moveTo>
                    <a:pt x="315366" y="0"/>
                  </a:moveTo>
                  <a:lnTo>
                    <a:pt x="0" y="290156"/>
                  </a:lnTo>
                  <a:lnTo>
                    <a:pt x="27355" y="282244"/>
                  </a:lnTo>
                  <a:lnTo>
                    <a:pt x="315721" y="17640"/>
                  </a:lnTo>
                  <a:lnTo>
                    <a:pt x="315366" y="0"/>
                  </a:lnTo>
                  <a:close/>
                </a:path>
              </a:pathLst>
            </a:custGeom>
            <a:solidFill>
              <a:srgbClr val="B02D0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 bwMode="auto">
            <a:xfrm>
              <a:off x="7394042" y="5450396"/>
              <a:ext cx="288924" cy="264795"/>
            </a:xfrm>
            <a:custGeom>
              <a:avLst/>
              <a:gdLst/>
              <a:ahLst/>
              <a:cxnLst/>
              <a:rect l="l" t="t" r="r" b="b"/>
              <a:pathLst>
                <a:path w="288925" h="264795" fill="norm" stroke="1" extrusionOk="0">
                  <a:moveTo>
                    <a:pt x="288353" y="0"/>
                  </a:moveTo>
                  <a:lnTo>
                    <a:pt x="0" y="264604"/>
                  </a:lnTo>
                  <a:lnTo>
                    <a:pt x="29159" y="255968"/>
                  </a:lnTo>
                  <a:lnTo>
                    <a:pt x="30314" y="254901"/>
                  </a:lnTo>
                  <a:lnTo>
                    <a:pt x="58318" y="246608"/>
                  </a:lnTo>
                  <a:lnTo>
                    <a:pt x="288353" y="35648"/>
                  </a:lnTo>
                  <a:lnTo>
                    <a:pt x="288353" y="18008"/>
                  </a:lnTo>
                  <a:lnTo>
                    <a:pt x="288353" y="17640"/>
                  </a:lnTo>
                  <a:lnTo>
                    <a:pt x="288353" y="0"/>
                  </a:lnTo>
                  <a:close/>
                </a:path>
              </a:pathLst>
            </a:custGeom>
            <a:solidFill>
              <a:srgbClr val="B12E0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184" name="Google Shape;184;p15"/>
            <p:cNvPicPr/>
            <p:nvPr/>
          </p:nvPicPr>
          <p:blipFill>
            <a:blip r:embed="rId12">
              <a:alphaModFix/>
            </a:blip>
            <a:srcRect l="0" t="0" r="0" b="0"/>
            <a:stretch/>
          </p:blipFill>
          <p:spPr bwMode="auto">
            <a:xfrm>
              <a:off x="7451636" y="5489639"/>
              <a:ext cx="231127" cy="2109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15"/>
            <p:cNvSpPr/>
            <p:nvPr/>
          </p:nvSpPr>
          <p:spPr bwMode="auto">
            <a:xfrm>
              <a:off x="7556043" y="5136846"/>
              <a:ext cx="122555" cy="73660"/>
            </a:xfrm>
            <a:custGeom>
              <a:avLst/>
              <a:gdLst/>
              <a:ahLst/>
              <a:cxnLst/>
              <a:rect l="l" t="t" r="r" b="b"/>
              <a:pathLst>
                <a:path w="122554" h="73660" fill="norm" stroke="1" extrusionOk="0">
                  <a:moveTo>
                    <a:pt x="122034" y="43561"/>
                  </a:moveTo>
                  <a:lnTo>
                    <a:pt x="19151" y="9042"/>
                  </a:lnTo>
                  <a:lnTo>
                    <a:pt x="18351" y="6108"/>
                  </a:lnTo>
                  <a:lnTo>
                    <a:pt x="0" y="0"/>
                  </a:lnTo>
                  <a:lnTo>
                    <a:pt x="20154" y="73075"/>
                  </a:lnTo>
                  <a:lnTo>
                    <a:pt x="31673" y="69596"/>
                  </a:lnTo>
                  <a:lnTo>
                    <a:pt x="32042" y="70916"/>
                  </a:lnTo>
                  <a:lnTo>
                    <a:pt x="122034" y="43561"/>
                  </a:lnTo>
                  <a:close/>
                </a:path>
              </a:pathLst>
            </a:custGeom>
            <a:solidFill>
              <a:srgbClr val="9F1B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 bwMode="auto">
            <a:xfrm>
              <a:off x="7541995" y="5133594"/>
              <a:ext cx="38735" cy="82550"/>
            </a:xfrm>
            <a:custGeom>
              <a:avLst/>
              <a:gdLst/>
              <a:ahLst/>
              <a:cxnLst/>
              <a:rect l="l" t="t" r="r" b="b"/>
              <a:pathLst>
                <a:path w="38734" h="82550" fill="norm" stroke="1" extrusionOk="0">
                  <a:moveTo>
                    <a:pt x="0" y="0"/>
                  </a:moveTo>
                  <a:lnTo>
                    <a:pt x="22682" y="82080"/>
                  </a:lnTo>
                  <a:lnTo>
                    <a:pt x="38163" y="77406"/>
                  </a:lnTo>
                  <a:lnTo>
                    <a:pt x="18364" y="6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1C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 bwMode="auto">
            <a:xfrm>
              <a:off x="7523645" y="5130000"/>
              <a:ext cx="41275" cy="92075"/>
            </a:xfrm>
            <a:custGeom>
              <a:avLst/>
              <a:gdLst/>
              <a:ahLst/>
              <a:cxnLst/>
              <a:rect l="l" t="t" r="r" b="b"/>
              <a:pathLst>
                <a:path w="41275" h="92075" fill="norm" stroke="1" extrusionOk="0">
                  <a:moveTo>
                    <a:pt x="0" y="0"/>
                  </a:moveTo>
                  <a:lnTo>
                    <a:pt x="25196" y="91795"/>
                  </a:lnTo>
                  <a:lnTo>
                    <a:pt x="40678" y="87122"/>
                  </a:lnTo>
                  <a:lnTo>
                    <a:pt x="17995" y="5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1C1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 bwMode="auto">
            <a:xfrm>
              <a:off x="7509599" y="5122798"/>
              <a:ext cx="43180" cy="100965"/>
            </a:xfrm>
            <a:custGeom>
              <a:avLst/>
              <a:gdLst/>
              <a:ahLst/>
              <a:cxnLst/>
              <a:rect l="l" t="t" r="r" b="b"/>
              <a:pathLst>
                <a:path w="43179" h="100964" fill="norm" stroke="1" extrusionOk="0">
                  <a:moveTo>
                    <a:pt x="0" y="0"/>
                  </a:moveTo>
                  <a:lnTo>
                    <a:pt x="27724" y="100444"/>
                  </a:lnTo>
                  <a:lnTo>
                    <a:pt x="42837" y="95757"/>
                  </a:lnTo>
                  <a:lnTo>
                    <a:pt x="17995" y="6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1D1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 bwMode="auto">
            <a:xfrm>
              <a:off x="7494841" y="5118837"/>
              <a:ext cx="44450" cy="109855"/>
            </a:xfrm>
            <a:custGeom>
              <a:avLst/>
              <a:gdLst/>
              <a:ahLst/>
              <a:cxnLst/>
              <a:rect l="l" t="t" r="r" b="b"/>
              <a:pathLst>
                <a:path w="44450" h="109854" fill="norm" stroke="1" extrusionOk="0">
                  <a:moveTo>
                    <a:pt x="0" y="0"/>
                  </a:moveTo>
                  <a:lnTo>
                    <a:pt x="29883" y="109448"/>
                  </a:lnTo>
                  <a:lnTo>
                    <a:pt x="43916" y="105117"/>
                  </a:lnTo>
                  <a:lnTo>
                    <a:pt x="16560" y="5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1E1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 bwMode="auto">
            <a:xfrm>
              <a:off x="7477201" y="5112004"/>
              <a:ext cx="48260" cy="120014"/>
            </a:xfrm>
            <a:custGeom>
              <a:avLst/>
              <a:gdLst/>
              <a:ahLst/>
              <a:cxnLst/>
              <a:rect l="l" t="t" r="r" b="b"/>
              <a:pathLst>
                <a:path w="48259" h="120014" fill="norm" stroke="1" extrusionOk="0">
                  <a:moveTo>
                    <a:pt x="0" y="0"/>
                  </a:moveTo>
                  <a:lnTo>
                    <a:pt x="32753" y="119519"/>
                  </a:lnTo>
                  <a:lnTo>
                    <a:pt x="47878" y="114833"/>
                  </a:lnTo>
                  <a:lnTo>
                    <a:pt x="17995" y="5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1E1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 bwMode="auto">
            <a:xfrm>
              <a:off x="7462798" y="5108398"/>
              <a:ext cx="49530" cy="128270"/>
            </a:xfrm>
            <a:custGeom>
              <a:avLst/>
              <a:gdLst/>
              <a:ahLst/>
              <a:cxnLst/>
              <a:rect l="l" t="t" r="r" b="b"/>
              <a:pathLst>
                <a:path w="49529" h="128270" fill="norm" stroke="1" extrusionOk="0">
                  <a:moveTo>
                    <a:pt x="0" y="0"/>
                  </a:moveTo>
                  <a:lnTo>
                    <a:pt x="35280" y="128168"/>
                  </a:lnTo>
                  <a:lnTo>
                    <a:pt x="49326" y="123837"/>
                  </a:lnTo>
                  <a:lnTo>
                    <a:pt x="17284" y="5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1E1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 bwMode="auto">
            <a:xfrm>
              <a:off x="7444803" y="5100841"/>
              <a:ext cx="53340" cy="138430"/>
            </a:xfrm>
            <a:custGeom>
              <a:avLst/>
              <a:gdLst/>
              <a:ahLst/>
              <a:cxnLst/>
              <a:rect l="l" t="t" r="r" b="b"/>
              <a:pathLst>
                <a:path w="53340" h="138429" fill="norm" stroke="1" extrusionOk="0">
                  <a:moveTo>
                    <a:pt x="0" y="0"/>
                  </a:moveTo>
                  <a:lnTo>
                    <a:pt x="37795" y="137883"/>
                  </a:lnTo>
                  <a:lnTo>
                    <a:pt x="52920" y="133553"/>
                  </a:lnTo>
                  <a:lnTo>
                    <a:pt x="17995" y="5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1F1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 bwMode="auto">
            <a:xfrm>
              <a:off x="7430401" y="5097234"/>
              <a:ext cx="55243" cy="146685"/>
            </a:xfrm>
            <a:custGeom>
              <a:avLst/>
              <a:gdLst/>
              <a:ahLst/>
              <a:cxnLst/>
              <a:rect l="l" t="t" r="r" b="b"/>
              <a:pathLst>
                <a:path w="55245" h="146685" fill="norm" stroke="1" extrusionOk="0">
                  <a:moveTo>
                    <a:pt x="0" y="0"/>
                  </a:moveTo>
                  <a:lnTo>
                    <a:pt x="40678" y="146519"/>
                  </a:lnTo>
                  <a:lnTo>
                    <a:pt x="54724" y="142570"/>
                  </a:lnTo>
                  <a:lnTo>
                    <a:pt x="17640" y="5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1F1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 bwMode="auto">
            <a:xfrm>
              <a:off x="7416000" y="5090402"/>
              <a:ext cx="58419" cy="156845"/>
            </a:xfrm>
            <a:custGeom>
              <a:avLst/>
              <a:gdLst/>
              <a:ahLst/>
              <a:cxnLst/>
              <a:rect l="l" t="t" r="r" b="b"/>
              <a:pathLst>
                <a:path w="58420" h="156845" fill="norm" stroke="1" extrusionOk="0">
                  <a:moveTo>
                    <a:pt x="0" y="0"/>
                  </a:moveTo>
                  <a:lnTo>
                    <a:pt x="43205" y="156603"/>
                  </a:lnTo>
                  <a:lnTo>
                    <a:pt x="58318" y="152273"/>
                  </a:lnTo>
                  <a:lnTo>
                    <a:pt x="17995" y="6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00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 bwMode="auto">
            <a:xfrm>
              <a:off x="7397635" y="5086795"/>
              <a:ext cx="60960" cy="165735"/>
            </a:xfrm>
            <a:custGeom>
              <a:avLst/>
              <a:gdLst/>
              <a:ahLst/>
              <a:cxnLst/>
              <a:rect l="l" t="t" r="r" b="b"/>
              <a:pathLst>
                <a:path w="60959" h="165735" fill="norm" stroke="1" extrusionOk="0">
                  <a:moveTo>
                    <a:pt x="0" y="0"/>
                  </a:moveTo>
                  <a:lnTo>
                    <a:pt x="45720" y="165239"/>
                  </a:lnTo>
                  <a:lnTo>
                    <a:pt x="60845" y="160921"/>
                  </a:lnTo>
                  <a:lnTo>
                    <a:pt x="18364" y="6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210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 bwMode="auto">
            <a:xfrm>
              <a:off x="7383601" y="5079238"/>
              <a:ext cx="63500" cy="175895"/>
            </a:xfrm>
            <a:custGeom>
              <a:avLst/>
              <a:gdLst/>
              <a:ahLst/>
              <a:cxnLst/>
              <a:rect l="l" t="t" r="r" b="b"/>
              <a:pathLst>
                <a:path w="63500" h="175895" fill="norm" stroke="1" extrusionOk="0">
                  <a:moveTo>
                    <a:pt x="0" y="0"/>
                  </a:moveTo>
                  <a:lnTo>
                    <a:pt x="47878" y="175323"/>
                  </a:lnTo>
                  <a:lnTo>
                    <a:pt x="62992" y="170637"/>
                  </a:lnTo>
                  <a:lnTo>
                    <a:pt x="17995" y="5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210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 bwMode="auto">
            <a:xfrm>
              <a:off x="7368844" y="5076000"/>
              <a:ext cx="66040" cy="184785"/>
            </a:xfrm>
            <a:custGeom>
              <a:avLst/>
              <a:gdLst/>
              <a:ahLst/>
              <a:cxnLst/>
              <a:rect l="l" t="t" r="r" b="b"/>
              <a:pathLst>
                <a:path w="66040" h="184785" fill="norm" stroke="1" extrusionOk="0">
                  <a:moveTo>
                    <a:pt x="0" y="0"/>
                  </a:moveTo>
                  <a:lnTo>
                    <a:pt x="50393" y="184315"/>
                  </a:lnTo>
                  <a:lnTo>
                    <a:pt x="65519" y="179641"/>
                  </a:lnTo>
                  <a:lnTo>
                    <a:pt x="17995" y="5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220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 bwMode="auto">
            <a:xfrm>
              <a:off x="7350836" y="5072406"/>
              <a:ext cx="68580" cy="193040"/>
            </a:xfrm>
            <a:custGeom>
              <a:avLst/>
              <a:gdLst/>
              <a:ahLst/>
              <a:cxnLst/>
              <a:rect l="l" t="t" r="r" b="b"/>
              <a:pathLst>
                <a:path w="68579" h="193039" fill="norm" stroke="1" extrusionOk="0">
                  <a:moveTo>
                    <a:pt x="2882" y="0"/>
                  </a:moveTo>
                  <a:lnTo>
                    <a:pt x="0" y="711"/>
                  </a:lnTo>
                  <a:lnTo>
                    <a:pt x="52920" y="192595"/>
                  </a:lnTo>
                  <a:lnTo>
                    <a:pt x="68046" y="188277"/>
                  </a:lnTo>
                  <a:lnTo>
                    <a:pt x="17284" y="4673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A7230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 bwMode="auto">
            <a:xfrm>
              <a:off x="7340041" y="5072038"/>
              <a:ext cx="68580" cy="196215"/>
            </a:xfrm>
            <a:custGeom>
              <a:avLst/>
              <a:gdLst/>
              <a:ahLst/>
              <a:cxnLst/>
              <a:rect l="l" t="t" r="r" b="b"/>
              <a:pathLst>
                <a:path w="68579" h="196214" fill="norm" stroke="1" extrusionOk="0">
                  <a:moveTo>
                    <a:pt x="15112" y="0"/>
                  </a:moveTo>
                  <a:lnTo>
                    <a:pt x="0" y="3606"/>
                  </a:lnTo>
                  <a:lnTo>
                    <a:pt x="52920" y="195846"/>
                  </a:lnTo>
                  <a:lnTo>
                    <a:pt x="68402" y="191160"/>
                  </a:lnTo>
                  <a:lnTo>
                    <a:pt x="15112" y="0"/>
                  </a:lnTo>
                  <a:close/>
                </a:path>
              </a:pathLst>
            </a:custGeom>
            <a:solidFill>
              <a:srgbClr val="A8230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 bwMode="auto">
            <a:xfrm>
              <a:off x="7325639" y="5072038"/>
              <a:ext cx="67310" cy="197485"/>
            </a:xfrm>
            <a:custGeom>
              <a:avLst/>
              <a:gdLst/>
              <a:ahLst/>
              <a:cxnLst/>
              <a:rect l="l" t="t" r="r" b="b"/>
              <a:pathLst>
                <a:path w="67309" h="197485" fill="norm" stroke="1" extrusionOk="0">
                  <a:moveTo>
                    <a:pt x="14046" y="0"/>
                  </a:moveTo>
                  <a:lnTo>
                    <a:pt x="13677" y="0"/>
                  </a:lnTo>
                  <a:lnTo>
                    <a:pt x="0" y="5041"/>
                  </a:lnTo>
                  <a:lnTo>
                    <a:pt x="52920" y="196926"/>
                  </a:lnTo>
                  <a:lnTo>
                    <a:pt x="66954" y="192963"/>
                  </a:lnTo>
                  <a:lnTo>
                    <a:pt x="14046" y="0"/>
                  </a:lnTo>
                  <a:close/>
                </a:path>
              </a:pathLst>
            </a:custGeom>
            <a:solidFill>
              <a:srgbClr val="A8240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 bwMode="auto">
            <a:xfrm>
              <a:off x="7300443" y="5079238"/>
              <a:ext cx="79375" cy="201295"/>
            </a:xfrm>
            <a:custGeom>
              <a:avLst/>
              <a:gdLst/>
              <a:ahLst/>
              <a:cxnLst/>
              <a:rect l="l" t="t" r="r" b="b"/>
              <a:pathLst>
                <a:path w="79375" h="201295" fill="norm" stroke="1" extrusionOk="0">
                  <a:moveTo>
                    <a:pt x="79197" y="192963"/>
                  </a:moveTo>
                  <a:lnTo>
                    <a:pt x="25920" y="0"/>
                  </a:lnTo>
                  <a:lnTo>
                    <a:pt x="24841" y="0"/>
                  </a:lnTo>
                  <a:lnTo>
                    <a:pt x="14389" y="3759"/>
                  </a:lnTo>
                  <a:lnTo>
                    <a:pt x="13322" y="3962"/>
                  </a:lnTo>
                  <a:lnTo>
                    <a:pt x="0" y="8636"/>
                  </a:lnTo>
                  <a:lnTo>
                    <a:pt x="53276" y="200875"/>
                  </a:lnTo>
                  <a:lnTo>
                    <a:pt x="68402" y="196557"/>
                  </a:lnTo>
                  <a:lnTo>
                    <a:pt x="68326" y="196329"/>
                  </a:lnTo>
                  <a:lnTo>
                    <a:pt x="79197" y="192963"/>
                  </a:lnTo>
                  <a:close/>
                </a:path>
              </a:pathLst>
            </a:custGeom>
            <a:solidFill>
              <a:srgbClr val="A9250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 bwMode="auto">
            <a:xfrm>
              <a:off x="7286039" y="5086439"/>
              <a:ext cx="68580" cy="197485"/>
            </a:xfrm>
            <a:custGeom>
              <a:avLst/>
              <a:gdLst/>
              <a:ahLst/>
              <a:cxnLst/>
              <a:rect l="l" t="t" r="r" b="b"/>
              <a:pathLst>
                <a:path w="68579" h="197485" fill="norm" stroke="1" extrusionOk="0">
                  <a:moveTo>
                    <a:pt x="15113" y="0"/>
                  </a:moveTo>
                  <a:lnTo>
                    <a:pt x="0" y="4318"/>
                  </a:lnTo>
                  <a:lnTo>
                    <a:pt x="52920" y="197281"/>
                  </a:lnTo>
                  <a:lnTo>
                    <a:pt x="68033" y="192963"/>
                  </a:lnTo>
                  <a:lnTo>
                    <a:pt x="15113" y="0"/>
                  </a:lnTo>
                  <a:close/>
                </a:path>
              </a:pathLst>
            </a:custGeom>
            <a:solidFill>
              <a:srgbClr val="AA260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 bwMode="auto">
            <a:xfrm>
              <a:off x="7260844" y="5090046"/>
              <a:ext cx="79375" cy="195580"/>
            </a:xfrm>
            <a:custGeom>
              <a:avLst/>
              <a:gdLst/>
              <a:ahLst/>
              <a:cxnLst/>
              <a:rect l="l" t="t" r="r" b="b"/>
              <a:pathLst>
                <a:path w="79375" h="195579" fill="norm" stroke="1" extrusionOk="0">
                  <a:moveTo>
                    <a:pt x="78841" y="192595"/>
                  </a:moveTo>
                  <a:lnTo>
                    <a:pt x="25920" y="0"/>
                  </a:lnTo>
                  <a:lnTo>
                    <a:pt x="10795" y="4318"/>
                  </a:lnTo>
                  <a:lnTo>
                    <a:pt x="10909" y="4762"/>
                  </a:lnTo>
                  <a:lnTo>
                    <a:pt x="0" y="7912"/>
                  </a:lnTo>
                  <a:lnTo>
                    <a:pt x="49314" y="187553"/>
                  </a:lnTo>
                  <a:lnTo>
                    <a:pt x="62484" y="192049"/>
                  </a:lnTo>
                  <a:lnTo>
                    <a:pt x="62636" y="192595"/>
                  </a:lnTo>
                  <a:lnTo>
                    <a:pt x="70192" y="195110"/>
                  </a:lnTo>
                  <a:lnTo>
                    <a:pt x="78841" y="192595"/>
                  </a:lnTo>
                  <a:close/>
                </a:path>
              </a:pathLst>
            </a:custGeom>
            <a:solidFill>
              <a:srgbClr val="AB280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 bwMode="auto">
            <a:xfrm>
              <a:off x="7232039" y="5097234"/>
              <a:ext cx="80010" cy="180340"/>
            </a:xfrm>
            <a:custGeom>
              <a:avLst/>
              <a:gdLst/>
              <a:ahLst/>
              <a:cxnLst/>
              <a:rect l="l" t="t" r="r" b="b"/>
              <a:pathLst>
                <a:path w="80009" h="180339" fill="norm" stroke="1" extrusionOk="0">
                  <a:moveTo>
                    <a:pt x="79565" y="180009"/>
                  </a:moveTo>
                  <a:lnTo>
                    <a:pt x="29883" y="0"/>
                  </a:lnTo>
                  <a:lnTo>
                    <a:pt x="14757" y="4330"/>
                  </a:lnTo>
                  <a:lnTo>
                    <a:pt x="39243" y="93764"/>
                  </a:lnTo>
                  <a:lnTo>
                    <a:pt x="13677" y="3962"/>
                  </a:lnTo>
                  <a:lnTo>
                    <a:pt x="0" y="7924"/>
                  </a:lnTo>
                  <a:lnTo>
                    <a:pt x="44284" y="168490"/>
                  </a:lnTo>
                  <a:lnTo>
                    <a:pt x="62280" y="174612"/>
                  </a:lnTo>
                  <a:lnTo>
                    <a:pt x="62153" y="174218"/>
                  </a:lnTo>
                  <a:lnTo>
                    <a:pt x="79565" y="180009"/>
                  </a:lnTo>
                  <a:close/>
                </a:path>
              </a:pathLst>
            </a:custGeom>
            <a:solidFill>
              <a:srgbClr val="AC290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 bwMode="auto">
            <a:xfrm>
              <a:off x="7221601" y="5104804"/>
              <a:ext cx="60325" cy="161289"/>
            </a:xfrm>
            <a:custGeom>
              <a:avLst/>
              <a:gdLst/>
              <a:ahLst/>
              <a:cxnLst/>
              <a:rect l="l" t="t" r="r" b="b"/>
              <a:pathLst>
                <a:path w="60325" h="161289" fill="norm" stroke="1" extrusionOk="0">
                  <a:moveTo>
                    <a:pt x="15113" y="0"/>
                  </a:moveTo>
                  <a:lnTo>
                    <a:pt x="0" y="4318"/>
                  </a:lnTo>
                  <a:lnTo>
                    <a:pt x="41757" y="155155"/>
                  </a:lnTo>
                  <a:lnTo>
                    <a:pt x="59753" y="161277"/>
                  </a:lnTo>
                  <a:lnTo>
                    <a:pt x="15113" y="0"/>
                  </a:lnTo>
                  <a:close/>
                </a:path>
              </a:pathLst>
            </a:custGeom>
            <a:solidFill>
              <a:srgbClr val="AD2A0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 bwMode="auto">
            <a:xfrm>
              <a:off x="7192797" y="5108042"/>
              <a:ext cx="71755" cy="152400"/>
            </a:xfrm>
            <a:custGeom>
              <a:avLst/>
              <a:gdLst/>
              <a:ahLst/>
              <a:cxnLst/>
              <a:rect l="l" t="t" r="r" b="b"/>
              <a:pathLst>
                <a:path w="71754" h="152400" fill="norm" stroke="1" extrusionOk="0">
                  <a:moveTo>
                    <a:pt x="71285" y="152273"/>
                  </a:moveTo>
                  <a:lnTo>
                    <a:pt x="29159" y="0"/>
                  </a:lnTo>
                  <a:lnTo>
                    <a:pt x="15227" y="3987"/>
                  </a:lnTo>
                  <a:lnTo>
                    <a:pt x="15125" y="3594"/>
                  </a:lnTo>
                  <a:lnTo>
                    <a:pt x="0" y="7912"/>
                  </a:lnTo>
                  <a:lnTo>
                    <a:pt x="36360" y="140042"/>
                  </a:lnTo>
                  <a:lnTo>
                    <a:pt x="52768" y="145630"/>
                  </a:lnTo>
                  <a:lnTo>
                    <a:pt x="52920" y="146164"/>
                  </a:lnTo>
                  <a:lnTo>
                    <a:pt x="71285" y="152273"/>
                  </a:lnTo>
                  <a:close/>
                </a:path>
              </a:pathLst>
            </a:custGeom>
            <a:solidFill>
              <a:srgbClr val="AE2B0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 bwMode="auto">
            <a:xfrm>
              <a:off x="7181634" y="5119205"/>
              <a:ext cx="52069" cy="133985"/>
            </a:xfrm>
            <a:custGeom>
              <a:avLst/>
              <a:gdLst/>
              <a:ahLst/>
              <a:cxnLst/>
              <a:rect l="l" t="t" r="r" b="b"/>
              <a:pathLst>
                <a:path w="52070" h="133985" fill="norm" stroke="1" extrusionOk="0">
                  <a:moveTo>
                    <a:pt x="15125" y="0"/>
                  </a:moveTo>
                  <a:lnTo>
                    <a:pt x="0" y="4317"/>
                  </a:lnTo>
                  <a:lnTo>
                    <a:pt x="33845" y="127431"/>
                  </a:lnTo>
                  <a:lnTo>
                    <a:pt x="51841" y="133553"/>
                  </a:lnTo>
                  <a:lnTo>
                    <a:pt x="15125" y="0"/>
                  </a:lnTo>
                  <a:close/>
                </a:path>
              </a:pathLst>
            </a:custGeom>
            <a:solidFill>
              <a:srgbClr val="AF2C0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 bwMode="auto">
            <a:xfrm>
              <a:off x="7167600" y="5122798"/>
              <a:ext cx="49530" cy="124460"/>
            </a:xfrm>
            <a:custGeom>
              <a:avLst/>
              <a:gdLst/>
              <a:ahLst/>
              <a:cxnLst/>
              <a:rect l="l" t="t" r="r" b="b"/>
              <a:pathLst>
                <a:path w="49529" h="124460" fill="norm" stroke="1" extrusionOk="0">
                  <a:moveTo>
                    <a:pt x="15125" y="0"/>
                  </a:moveTo>
                  <a:lnTo>
                    <a:pt x="0" y="4317"/>
                  </a:lnTo>
                  <a:lnTo>
                    <a:pt x="31318" y="117716"/>
                  </a:lnTo>
                  <a:lnTo>
                    <a:pt x="49314" y="123837"/>
                  </a:lnTo>
                  <a:lnTo>
                    <a:pt x="15125" y="0"/>
                  </a:lnTo>
                  <a:close/>
                </a:path>
              </a:pathLst>
            </a:custGeom>
            <a:solidFill>
              <a:srgbClr val="AF2D0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 bwMode="auto">
            <a:xfrm>
              <a:off x="7152842" y="5126038"/>
              <a:ext cx="47625" cy="114935"/>
            </a:xfrm>
            <a:custGeom>
              <a:avLst/>
              <a:gdLst/>
              <a:ahLst/>
              <a:cxnLst/>
              <a:rect l="l" t="t" r="r" b="b"/>
              <a:pathLst>
                <a:path w="47625" h="114935" fill="norm" stroke="1" extrusionOk="0">
                  <a:moveTo>
                    <a:pt x="15112" y="0"/>
                  </a:moveTo>
                  <a:lnTo>
                    <a:pt x="0" y="4317"/>
                  </a:lnTo>
                  <a:lnTo>
                    <a:pt x="28790" y="108724"/>
                  </a:lnTo>
                  <a:lnTo>
                    <a:pt x="47155" y="114846"/>
                  </a:lnTo>
                  <a:lnTo>
                    <a:pt x="15112" y="0"/>
                  </a:lnTo>
                  <a:close/>
                </a:path>
              </a:pathLst>
            </a:custGeom>
            <a:solidFill>
              <a:srgbClr val="B02D0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 bwMode="auto">
            <a:xfrm>
              <a:off x="7128002" y="5129645"/>
              <a:ext cx="57785" cy="106045"/>
            </a:xfrm>
            <a:custGeom>
              <a:avLst/>
              <a:gdLst/>
              <a:ahLst/>
              <a:cxnLst/>
              <a:rect l="l" t="t" r="r" b="b"/>
              <a:pathLst>
                <a:path w="57784" h="106045" fill="norm" stroke="1" extrusionOk="0">
                  <a:moveTo>
                    <a:pt x="57594" y="105473"/>
                  </a:moveTo>
                  <a:lnTo>
                    <a:pt x="28435" y="0"/>
                  </a:lnTo>
                  <a:lnTo>
                    <a:pt x="14401" y="3949"/>
                  </a:lnTo>
                  <a:lnTo>
                    <a:pt x="14439" y="4140"/>
                  </a:lnTo>
                  <a:lnTo>
                    <a:pt x="0" y="8280"/>
                  </a:lnTo>
                  <a:lnTo>
                    <a:pt x="23393" y="93954"/>
                  </a:lnTo>
                  <a:lnTo>
                    <a:pt x="41757" y="100076"/>
                  </a:lnTo>
                  <a:lnTo>
                    <a:pt x="57594" y="105473"/>
                  </a:lnTo>
                  <a:close/>
                </a:path>
              </a:pathLst>
            </a:custGeom>
            <a:solidFill>
              <a:srgbClr val="B12E0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 bwMode="auto">
            <a:xfrm>
              <a:off x="7117194" y="5137201"/>
              <a:ext cx="38100" cy="86995"/>
            </a:xfrm>
            <a:custGeom>
              <a:avLst/>
              <a:gdLst/>
              <a:ahLst/>
              <a:cxnLst/>
              <a:rect l="l" t="t" r="r" b="b"/>
              <a:pathLst>
                <a:path w="38100" h="86995" fill="norm" stroke="1" extrusionOk="0">
                  <a:moveTo>
                    <a:pt x="13690" y="0"/>
                  </a:moveTo>
                  <a:lnTo>
                    <a:pt x="0" y="3962"/>
                  </a:lnTo>
                  <a:lnTo>
                    <a:pt x="20891" y="81000"/>
                  </a:lnTo>
                  <a:lnTo>
                    <a:pt x="37807" y="86398"/>
                  </a:lnTo>
                  <a:lnTo>
                    <a:pt x="13690" y="0"/>
                  </a:lnTo>
                  <a:close/>
                </a:path>
              </a:pathLst>
            </a:custGeom>
            <a:solidFill>
              <a:srgbClr val="B22E0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 bwMode="auto">
            <a:xfrm>
              <a:off x="7102805" y="5140440"/>
              <a:ext cx="36830" cy="77470"/>
            </a:xfrm>
            <a:custGeom>
              <a:avLst/>
              <a:gdLst/>
              <a:ahLst/>
              <a:cxnLst/>
              <a:rect l="l" t="t" r="r" b="b"/>
              <a:pathLst>
                <a:path w="36829" h="77470" fill="norm" stroke="1" extrusionOk="0">
                  <a:moveTo>
                    <a:pt x="15113" y="0"/>
                  </a:moveTo>
                  <a:lnTo>
                    <a:pt x="0" y="4318"/>
                  </a:lnTo>
                  <a:lnTo>
                    <a:pt x="18351" y="71285"/>
                  </a:lnTo>
                  <a:lnTo>
                    <a:pt x="36360" y="77406"/>
                  </a:lnTo>
                  <a:lnTo>
                    <a:pt x="15113" y="0"/>
                  </a:lnTo>
                  <a:close/>
                </a:path>
              </a:pathLst>
            </a:custGeom>
            <a:solidFill>
              <a:srgbClr val="B32F0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 bwMode="auto">
            <a:xfrm>
              <a:off x="7088035" y="5144047"/>
              <a:ext cx="34290" cy="69215"/>
            </a:xfrm>
            <a:custGeom>
              <a:avLst/>
              <a:gdLst/>
              <a:ahLst/>
              <a:cxnLst/>
              <a:rect l="l" t="t" r="r" b="b"/>
              <a:pathLst>
                <a:path w="34290" h="69214" fill="norm" stroke="1" extrusionOk="0">
                  <a:moveTo>
                    <a:pt x="15125" y="0"/>
                  </a:moveTo>
                  <a:lnTo>
                    <a:pt x="0" y="4317"/>
                  </a:lnTo>
                  <a:lnTo>
                    <a:pt x="15849" y="62636"/>
                  </a:lnTo>
                  <a:lnTo>
                    <a:pt x="33845" y="68757"/>
                  </a:lnTo>
                  <a:lnTo>
                    <a:pt x="15125" y="0"/>
                  </a:lnTo>
                  <a:close/>
                </a:path>
              </a:pathLst>
            </a:custGeom>
            <a:solidFill>
              <a:srgbClr val="B3300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 bwMode="auto">
            <a:xfrm>
              <a:off x="7074001" y="5147995"/>
              <a:ext cx="31750" cy="59055"/>
            </a:xfrm>
            <a:custGeom>
              <a:avLst/>
              <a:gdLst/>
              <a:ahLst/>
              <a:cxnLst/>
              <a:rect l="l" t="t" r="r" b="b"/>
              <a:pathLst>
                <a:path w="31750" h="59054" fill="norm" stroke="1" extrusionOk="0">
                  <a:moveTo>
                    <a:pt x="15112" y="0"/>
                  </a:moveTo>
                  <a:lnTo>
                    <a:pt x="0" y="4318"/>
                  </a:lnTo>
                  <a:lnTo>
                    <a:pt x="13322" y="52565"/>
                  </a:lnTo>
                  <a:lnTo>
                    <a:pt x="31318" y="58686"/>
                  </a:lnTo>
                  <a:lnTo>
                    <a:pt x="15112" y="0"/>
                  </a:lnTo>
                  <a:close/>
                </a:path>
              </a:pathLst>
            </a:custGeom>
            <a:solidFill>
              <a:srgbClr val="B4300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 bwMode="auto">
            <a:xfrm>
              <a:off x="7062838" y="5151235"/>
              <a:ext cx="29209" cy="50165"/>
            </a:xfrm>
            <a:custGeom>
              <a:avLst/>
              <a:gdLst/>
              <a:ahLst/>
              <a:cxnLst/>
              <a:rect l="l" t="t" r="r" b="b"/>
              <a:pathLst>
                <a:path w="29209" h="50164" fill="norm" stroke="1" extrusionOk="0">
                  <a:moveTo>
                    <a:pt x="15481" y="0"/>
                  </a:moveTo>
                  <a:lnTo>
                    <a:pt x="0" y="4330"/>
                  </a:lnTo>
                  <a:lnTo>
                    <a:pt x="10807" y="43560"/>
                  </a:lnTo>
                  <a:lnTo>
                    <a:pt x="29159" y="50050"/>
                  </a:lnTo>
                  <a:lnTo>
                    <a:pt x="15481" y="0"/>
                  </a:lnTo>
                  <a:close/>
                </a:path>
              </a:pathLst>
            </a:custGeom>
            <a:solidFill>
              <a:srgbClr val="B4310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 bwMode="auto">
            <a:xfrm>
              <a:off x="7048804" y="5158436"/>
              <a:ext cx="26670" cy="40005"/>
            </a:xfrm>
            <a:custGeom>
              <a:avLst/>
              <a:gdLst/>
              <a:ahLst/>
              <a:cxnLst/>
              <a:rect l="l" t="t" r="r" b="b"/>
              <a:pathLst>
                <a:path w="26670" h="40004" fill="norm" stroke="1" extrusionOk="0">
                  <a:moveTo>
                    <a:pt x="15481" y="0"/>
                  </a:moveTo>
                  <a:lnTo>
                    <a:pt x="0" y="4330"/>
                  </a:lnTo>
                  <a:lnTo>
                    <a:pt x="8280" y="33845"/>
                  </a:lnTo>
                  <a:lnTo>
                    <a:pt x="26276" y="39966"/>
                  </a:lnTo>
                  <a:lnTo>
                    <a:pt x="15481" y="0"/>
                  </a:lnTo>
                  <a:close/>
                </a:path>
              </a:pathLst>
            </a:custGeom>
            <a:solidFill>
              <a:srgbClr val="B5330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 bwMode="auto">
            <a:xfrm>
              <a:off x="7037641" y="5162398"/>
              <a:ext cx="24130" cy="31115"/>
            </a:xfrm>
            <a:custGeom>
              <a:avLst/>
              <a:gdLst/>
              <a:ahLst/>
              <a:cxnLst/>
              <a:rect l="l" t="t" r="r" b="b"/>
              <a:pathLst>
                <a:path w="24129" h="31114" fill="norm" stroke="1" extrusionOk="0">
                  <a:moveTo>
                    <a:pt x="15113" y="0"/>
                  </a:moveTo>
                  <a:lnTo>
                    <a:pt x="0" y="4318"/>
                  </a:lnTo>
                  <a:lnTo>
                    <a:pt x="5397" y="24841"/>
                  </a:lnTo>
                  <a:lnTo>
                    <a:pt x="23761" y="30962"/>
                  </a:lnTo>
                  <a:lnTo>
                    <a:pt x="15113" y="0"/>
                  </a:lnTo>
                  <a:close/>
                </a:path>
              </a:pathLst>
            </a:custGeom>
            <a:solidFill>
              <a:srgbClr val="B6330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 bwMode="auto">
            <a:xfrm>
              <a:off x="7023595" y="5166005"/>
              <a:ext cx="20320" cy="21590"/>
            </a:xfrm>
            <a:custGeom>
              <a:avLst/>
              <a:gdLst/>
              <a:ahLst/>
              <a:cxnLst/>
              <a:rect l="l" t="t" r="r" b="b"/>
              <a:pathLst>
                <a:path w="20320" h="21589" fill="norm" stroke="1" extrusionOk="0">
                  <a:moveTo>
                    <a:pt x="14046" y="0"/>
                  </a:moveTo>
                  <a:lnTo>
                    <a:pt x="0" y="3949"/>
                  </a:lnTo>
                  <a:lnTo>
                    <a:pt x="2882" y="15836"/>
                  </a:lnTo>
                  <a:lnTo>
                    <a:pt x="19799" y="21590"/>
                  </a:lnTo>
                  <a:lnTo>
                    <a:pt x="14046" y="0"/>
                  </a:lnTo>
                  <a:close/>
                </a:path>
              </a:pathLst>
            </a:custGeom>
            <a:solidFill>
              <a:srgbClr val="B6330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 bwMode="auto">
            <a:xfrm>
              <a:off x="7008838" y="5169243"/>
              <a:ext cx="18415" cy="12700"/>
            </a:xfrm>
            <a:custGeom>
              <a:avLst/>
              <a:gdLst/>
              <a:ahLst/>
              <a:cxnLst/>
              <a:rect l="l" t="t" r="r" b="b"/>
              <a:pathLst>
                <a:path w="18415" h="12700" fill="norm" stroke="1" extrusionOk="0">
                  <a:moveTo>
                    <a:pt x="15125" y="0"/>
                  </a:moveTo>
                  <a:lnTo>
                    <a:pt x="0" y="4318"/>
                  </a:lnTo>
                  <a:lnTo>
                    <a:pt x="368" y="6121"/>
                  </a:lnTo>
                  <a:lnTo>
                    <a:pt x="18364" y="12242"/>
                  </a:lnTo>
                  <a:lnTo>
                    <a:pt x="15125" y="0"/>
                  </a:lnTo>
                  <a:close/>
                </a:path>
              </a:pathLst>
            </a:custGeom>
            <a:solidFill>
              <a:srgbClr val="B7340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 bwMode="auto">
            <a:xfrm>
              <a:off x="7009206" y="5172837"/>
              <a:ext cx="6350" cy="3810"/>
            </a:xfrm>
            <a:custGeom>
              <a:avLst/>
              <a:gdLst/>
              <a:ahLst/>
              <a:cxnLst/>
              <a:rect l="l" t="t" r="r" b="b"/>
              <a:pathLst>
                <a:path w="6350" h="3810" fill="norm" stroke="1" extrusionOk="0">
                  <a:moveTo>
                    <a:pt x="4673" y="0"/>
                  </a:moveTo>
                  <a:lnTo>
                    <a:pt x="0" y="1447"/>
                  </a:lnTo>
                  <a:lnTo>
                    <a:pt x="5753" y="3606"/>
                  </a:lnTo>
                  <a:lnTo>
                    <a:pt x="4673" y="0"/>
                  </a:lnTo>
                  <a:close/>
                </a:path>
              </a:pathLst>
            </a:custGeom>
            <a:solidFill>
              <a:srgbClr val="B7340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 bwMode="auto">
            <a:xfrm>
              <a:off x="7009206" y="5169599"/>
              <a:ext cx="672465" cy="565785"/>
            </a:xfrm>
            <a:custGeom>
              <a:avLst/>
              <a:gdLst/>
              <a:ahLst/>
              <a:cxnLst/>
              <a:rect l="l" t="t" r="r" b="b"/>
              <a:pathLst>
                <a:path w="672465" h="565785" fill="norm" stroke="1" extrusionOk="0">
                  <a:moveTo>
                    <a:pt x="15113" y="0"/>
                  </a:moveTo>
                  <a:lnTo>
                    <a:pt x="0" y="5041"/>
                  </a:lnTo>
                  <a:lnTo>
                    <a:pt x="0" y="18719"/>
                  </a:lnTo>
                  <a:lnTo>
                    <a:pt x="311035" y="124206"/>
                  </a:lnTo>
                  <a:lnTo>
                    <a:pt x="311035" y="561606"/>
                  </a:lnTo>
                  <a:lnTo>
                    <a:pt x="323634" y="565556"/>
                  </a:lnTo>
                  <a:lnTo>
                    <a:pt x="334073" y="562686"/>
                  </a:lnTo>
                  <a:lnTo>
                    <a:pt x="334073" y="125641"/>
                  </a:lnTo>
                  <a:lnTo>
                    <a:pt x="406793" y="104038"/>
                  </a:lnTo>
                  <a:lnTo>
                    <a:pt x="325069" y="104038"/>
                  </a:lnTo>
                  <a:lnTo>
                    <a:pt x="15113" y="0"/>
                  </a:lnTo>
                  <a:close/>
                </a:path>
                <a:path w="672465" h="565785" fill="norm" stroke="1" extrusionOk="0">
                  <a:moveTo>
                    <a:pt x="655548" y="6121"/>
                  </a:moveTo>
                  <a:lnTo>
                    <a:pt x="325069" y="104038"/>
                  </a:lnTo>
                  <a:lnTo>
                    <a:pt x="406793" y="104038"/>
                  </a:lnTo>
                  <a:lnTo>
                    <a:pt x="672109" y="25196"/>
                  </a:lnTo>
                  <a:lnTo>
                    <a:pt x="672109" y="11163"/>
                  </a:lnTo>
                  <a:lnTo>
                    <a:pt x="655548" y="6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222" name="Google Shape;222;p15"/>
          <p:cNvPicPr/>
          <p:nvPr/>
        </p:nvPicPr>
        <p:blipFill>
          <a:blip r:embed="rId13">
            <a:alphaModFix/>
          </a:blip>
          <a:srcRect l="0" t="0" r="0" b="0"/>
          <a:stretch/>
        </p:blipFill>
        <p:spPr bwMode="auto">
          <a:xfrm>
            <a:off x="2248916" y="5144059"/>
            <a:ext cx="669594" cy="6591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15"/>
          <p:cNvGrpSpPr/>
          <p:nvPr/>
        </p:nvGrpSpPr>
        <p:grpSpPr bwMode="auto">
          <a:xfrm>
            <a:off x="1535404" y="2017801"/>
            <a:ext cx="1028700" cy="1036955"/>
            <a:chOff x="1535404" y="2017801"/>
            <a:chExt cx="1028700" cy="1036955"/>
          </a:xfrm>
        </p:grpSpPr>
        <p:sp>
          <p:nvSpPr>
            <p:cNvPr id="224" name="Google Shape;224;p15"/>
            <p:cNvSpPr/>
            <p:nvPr/>
          </p:nvSpPr>
          <p:spPr bwMode="auto">
            <a:xfrm>
              <a:off x="1535404" y="2017801"/>
              <a:ext cx="1028700" cy="1036955"/>
            </a:xfrm>
            <a:custGeom>
              <a:avLst/>
              <a:gdLst/>
              <a:ahLst/>
              <a:cxnLst/>
              <a:rect l="l" t="t" r="r" b="b"/>
              <a:pathLst>
                <a:path w="1028700" h="1036955" fill="norm" stroke="1" extrusionOk="0">
                  <a:moveTo>
                    <a:pt x="519836" y="0"/>
                  </a:moveTo>
                  <a:lnTo>
                    <a:pt x="470877" y="1435"/>
                  </a:lnTo>
                  <a:lnTo>
                    <a:pt x="425157" y="7200"/>
                  </a:lnTo>
                  <a:lnTo>
                    <a:pt x="367919" y="20523"/>
                  </a:lnTo>
                  <a:lnTo>
                    <a:pt x="312470" y="40678"/>
                  </a:lnTo>
                  <a:lnTo>
                    <a:pt x="260273" y="67322"/>
                  </a:lnTo>
                  <a:lnTo>
                    <a:pt x="210959" y="99364"/>
                  </a:lnTo>
                  <a:lnTo>
                    <a:pt x="165950" y="136804"/>
                  </a:lnTo>
                  <a:lnTo>
                    <a:pt x="124917" y="179273"/>
                  </a:lnTo>
                  <a:lnTo>
                    <a:pt x="89281" y="225717"/>
                  </a:lnTo>
                  <a:lnTo>
                    <a:pt x="59029" y="276123"/>
                  </a:lnTo>
                  <a:lnTo>
                    <a:pt x="34912" y="329755"/>
                  </a:lnTo>
                  <a:lnTo>
                    <a:pt x="19075" y="377278"/>
                  </a:lnTo>
                  <a:lnTo>
                    <a:pt x="9715" y="416877"/>
                  </a:lnTo>
                  <a:lnTo>
                    <a:pt x="3594" y="457200"/>
                  </a:lnTo>
                  <a:lnTo>
                    <a:pt x="355" y="497878"/>
                  </a:lnTo>
                  <a:lnTo>
                    <a:pt x="0" y="518401"/>
                  </a:lnTo>
                  <a:lnTo>
                    <a:pt x="0" y="538924"/>
                  </a:lnTo>
                  <a:lnTo>
                    <a:pt x="3238" y="579602"/>
                  </a:lnTo>
                  <a:lnTo>
                    <a:pt x="9359" y="619912"/>
                  </a:lnTo>
                  <a:lnTo>
                    <a:pt x="18719" y="659879"/>
                  </a:lnTo>
                  <a:lnTo>
                    <a:pt x="30949" y="698754"/>
                  </a:lnTo>
                  <a:lnTo>
                    <a:pt x="46799" y="736561"/>
                  </a:lnTo>
                  <a:lnTo>
                    <a:pt x="64795" y="772198"/>
                  </a:lnTo>
                  <a:lnTo>
                    <a:pt x="84594" y="804964"/>
                  </a:lnTo>
                  <a:lnTo>
                    <a:pt x="107276" y="836282"/>
                  </a:lnTo>
                  <a:lnTo>
                    <a:pt x="131749" y="865797"/>
                  </a:lnTo>
                  <a:lnTo>
                    <a:pt x="158394" y="893152"/>
                  </a:lnTo>
                  <a:lnTo>
                    <a:pt x="187198" y="918718"/>
                  </a:lnTo>
                  <a:lnTo>
                    <a:pt x="217436" y="942124"/>
                  </a:lnTo>
                  <a:lnTo>
                    <a:pt x="249478" y="963002"/>
                  </a:lnTo>
                  <a:lnTo>
                    <a:pt x="335153" y="1004036"/>
                  </a:lnTo>
                  <a:lnTo>
                    <a:pt x="385559" y="1020241"/>
                  </a:lnTo>
                  <a:lnTo>
                    <a:pt x="437400" y="1031036"/>
                  </a:lnTo>
                  <a:lnTo>
                    <a:pt x="489953" y="1036078"/>
                  </a:lnTo>
                  <a:lnTo>
                    <a:pt x="507593" y="1036802"/>
                  </a:lnTo>
                  <a:lnTo>
                    <a:pt x="524878" y="1036802"/>
                  </a:lnTo>
                  <a:lnTo>
                    <a:pt x="577799" y="1032840"/>
                  </a:lnTo>
                  <a:lnTo>
                    <a:pt x="629640" y="1023835"/>
                  </a:lnTo>
                  <a:lnTo>
                    <a:pt x="680758" y="1009078"/>
                  </a:lnTo>
                  <a:lnTo>
                    <a:pt x="730440" y="989279"/>
                  </a:lnTo>
                  <a:lnTo>
                    <a:pt x="777951" y="964082"/>
                  </a:lnTo>
                  <a:lnTo>
                    <a:pt x="822236" y="934199"/>
                  </a:lnTo>
                  <a:lnTo>
                    <a:pt x="863269" y="899642"/>
                  </a:lnTo>
                  <a:lnTo>
                    <a:pt x="900709" y="860755"/>
                  </a:lnTo>
                  <a:lnTo>
                    <a:pt x="934199" y="818273"/>
                  </a:lnTo>
                  <a:lnTo>
                    <a:pt x="964438" y="770039"/>
                  </a:lnTo>
                  <a:lnTo>
                    <a:pt x="982789" y="732599"/>
                  </a:lnTo>
                  <a:lnTo>
                    <a:pt x="998270" y="693724"/>
                  </a:lnTo>
                  <a:lnTo>
                    <a:pt x="1010513" y="653757"/>
                  </a:lnTo>
                  <a:lnTo>
                    <a:pt x="1019517" y="612724"/>
                  </a:lnTo>
                  <a:lnTo>
                    <a:pt x="1025639" y="570953"/>
                  </a:lnTo>
                  <a:lnTo>
                    <a:pt x="1028153" y="529196"/>
                  </a:lnTo>
                  <a:lnTo>
                    <a:pt x="1028153" y="508317"/>
                  </a:lnTo>
                  <a:lnTo>
                    <a:pt x="1023480" y="445681"/>
                  </a:lnTo>
                  <a:lnTo>
                    <a:pt x="1015911" y="404634"/>
                  </a:lnTo>
                  <a:lnTo>
                    <a:pt x="1005471" y="364680"/>
                  </a:lnTo>
                  <a:lnTo>
                    <a:pt x="992149" y="325793"/>
                  </a:lnTo>
                  <a:lnTo>
                    <a:pt x="975601" y="288721"/>
                  </a:lnTo>
                  <a:lnTo>
                    <a:pt x="956157" y="252717"/>
                  </a:lnTo>
                  <a:lnTo>
                    <a:pt x="933831" y="218160"/>
                  </a:lnTo>
                  <a:lnTo>
                    <a:pt x="908989" y="185762"/>
                  </a:lnTo>
                  <a:lnTo>
                    <a:pt x="881989" y="155524"/>
                  </a:lnTo>
                  <a:lnTo>
                    <a:pt x="852474" y="127076"/>
                  </a:lnTo>
                  <a:lnTo>
                    <a:pt x="820801" y="101523"/>
                  </a:lnTo>
                  <a:lnTo>
                    <a:pt x="787311" y="78473"/>
                  </a:lnTo>
                  <a:lnTo>
                    <a:pt x="740879" y="52552"/>
                  </a:lnTo>
                  <a:lnTo>
                    <a:pt x="695871" y="33121"/>
                  </a:lnTo>
                  <a:lnTo>
                    <a:pt x="649071" y="17995"/>
                  </a:lnTo>
                  <a:lnTo>
                    <a:pt x="601192" y="7200"/>
                  </a:lnTo>
                  <a:lnTo>
                    <a:pt x="552589" y="1435"/>
                  </a:lnTo>
                  <a:lnTo>
                    <a:pt x="519836" y="0"/>
                  </a:lnTo>
                  <a:close/>
                </a:path>
              </a:pathLst>
            </a:custGeom>
            <a:solidFill>
              <a:srgbClr val="1EA2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 bwMode="auto">
            <a:xfrm>
              <a:off x="1764080" y="2162886"/>
              <a:ext cx="640080" cy="752475"/>
            </a:xfrm>
            <a:custGeom>
              <a:avLst/>
              <a:gdLst/>
              <a:ahLst/>
              <a:cxnLst/>
              <a:rect l="l" t="t" r="r" b="b"/>
              <a:pathLst>
                <a:path w="640080" h="752475" fill="norm" stroke="1" extrusionOk="0">
                  <a:moveTo>
                    <a:pt x="389077" y="310680"/>
                  </a:moveTo>
                  <a:lnTo>
                    <a:pt x="376123" y="265671"/>
                  </a:lnTo>
                  <a:lnTo>
                    <a:pt x="373240" y="261708"/>
                  </a:lnTo>
                  <a:lnTo>
                    <a:pt x="368198" y="254508"/>
                  </a:lnTo>
                  <a:lnTo>
                    <a:pt x="333997" y="232549"/>
                  </a:lnTo>
                  <a:lnTo>
                    <a:pt x="308444" y="227876"/>
                  </a:lnTo>
                  <a:lnTo>
                    <a:pt x="264160" y="238315"/>
                  </a:lnTo>
                  <a:lnTo>
                    <a:pt x="253720" y="243713"/>
                  </a:lnTo>
                  <a:lnTo>
                    <a:pt x="252641" y="243713"/>
                  </a:lnTo>
                  <a:lnTo>
                    <a:pt x="244716" y="248754"/>
                  </a:lnTo>
                  <a:lnTo>
                    <a:pt x="241122" y="250190"/>
                  </a:lnTo>
                  <a:lnTo>
                    <a:pt x="236080" y="251269"/>
                  </a:lnTo>
                  <a:lnTo>
                    <a:pt x="231038" y="248754"/>
                  </a:lnTo>
                  <a:lnTo>
                    <a:pt x="227076" y="247675"/>
                  </a:lnTo>
                  <a:lnTo>
                    <a:pt x="227076" y="246227"/>
                  </a:lnTo>
                  <a:lnTo>
                    <a:pt x="222034" y="243713"/>
                  </a:lnTo>
                  <a:lnTo>
                    <a:pt x="219519" y="242633"/>
                  </a:lnTo>
                  <a:lnTo>
                    <a:pt x="214477" y="240118"/>
                  </a:lnTo>
                  <a:lnTo>
                    <a:pt x="210515" y="236156"/>
                  </a:lnTo>
                  <a:lnTo>
                    <a:pt x="204038" y="233629"/>
                  </a:lnTo>
                  <a:lnTo>
                    <a:pt x="192519" y="228600"/>
                  </a:lnTo>
                  <a:lnTo>
                    <a:pt x="180276" y="225717"/>
                  </a:lnTo>
                  <a:lnTo>
                    <a:pt x="167678" y="225348"/>
                  </a:lnTo>
                  <a:lnTo>
                    <a:pt x="128079" y="237236"/>
                  </a:lnTo>
                  <a:lnTo>
                    <a:pt x="93878" y="272516"/>
                  </a:lnTo>
                  <a:lnTo>
                    <a:pt x="83794" y="311035"/>
                  </a:lnTo>
                  <a:lnTo>
                    <a:pt x="84518" y="324358"/>
                  </a:lnTo>
                  <a:lnTo>
                    <a:pt x="106476" y="359270"/>
                  </a:lnTo>
                  <a:lnTo>
                    <a:pt x="118719" y="359638"/>
                  </a:lnTo>
                  <a:lnTo>
                    <a:pt x="141757" y="359638"/>
                  </a:lnTo>
                  <a:lnTo>
                    <a:pt x="144284" y="353148"/>
                  </a:lnTo>
                  <a:lnTo>
                    <a:pt x="146799" y="348119"/>
                  </a:lnTo>
                  <a:lnTo>
                    <a:pt x="148234" y="343077"/>
                  </a:lnTo>
                  <a:lnTo>
                    <a:pt x="150761" y="336588"/>
                  </a:lnTo>
                  <a:lnTo>
                    <a:pt x="152196" y="331558"/>
                  </a:lnTo>
                  <a:lnTo>
                    <a:pt x="154724" y="326517"/>
                  </a:lnTo>
                  <a:lnTo>
                    <a:pt x="155803" y="321475"/>
                  </a:lnTo>
                  <a:lnTo>
                    <a:pt x="158318" y="318947"/>
                  </a:lnTo>
                  <a:lnTo>
                    <a:pt x="162280" y="317512"/>
                  </a:lnTo>
                  <a:lnTo>
                    <a:pt x="167322" y="313918"/>
                  </a:lnTo>
                  <a:lnTo>
                    <a:pt x="173799" y="314998"/>
                  </a:lnTo>
                  <a:lnTo>
                    <a:pt x="178841" y="318947"/>
                  </a:lnTo>
                  <a:lnTo>
                    <a:pt x="181356" y="321475"/>
                  </a:lnTo>
                  <a:lnTo>
                    <a:pt x="183883" y="329031"/>
                  </a:lnTo>
                  <a:lnTo>
                    <a:pt x="187833" y="340550"/>
                  </a:lnTo>
                  <a:lnTo>
                    <a:pt x="191439" y="352793"/>
                  </a:lnTo>
                  <a:lnTo>
                    <a:pt x="197561" y="344868"/>
                  </a:lnTo>
                  <a:lnTo>
                    <a:pt x="201879" y="333349"/>
                  </a:lnTo>
                  <a:lnTo>
                    <a:pt x="205841" y="319671"/>
                  </a:lnTo>
                  <a:lnTo>
                    <a:pt x="207276" y="313918"/>
                  </a:lnTo>
                  <a:lnTo>
                    <a:pt x="217004" y="273227"/>
                  </a:lnTo>
                  <a:lnTo>
                    <a:pt x="219519" y="267830"/>
                  </a:lnTo>
                  <a:lnTo>
                    <a:pt x="224561" y="262788"/>
                  </a:lnTo>
                  <a:lnTo>
                    <a:pt x="231038" y="261708"/>
                  </a:lnTo>
                  <a:lnTo>
                    <a:pt x="236080" y="261708"/>
                  </a:lnTo>
                  <a:lnTo>
                    <a:pt x="242201" y="264236"/>
                  </a:lnTo>
                  <a:lnTo>
                    <a:pt x="246164" y="271792"/>
                  </a:lnTo>
                  <a:lnTo>
                    <a:pt x="247599" y="273227"/>
                  </a:lnTo>
                  <a:lnTo>
                    <a:pt x="248678" y="276834"/>
                  </a:lnTo>
                  <a:lnTo>
                    <a:pt x="248678" y="278269"/>
                  </a:lnTo>
                  <a:lnTo>
                    <a:pt x="253720" y="302755"/>
                  </a:lnTo>
                  <a:lnTo>
                    <a:pt x="258762" y="327596"/>
                  </a:lnTo>
                  <a:lnTo>
                    <a:pt x="261645" y="340194"/>
                  </a:lnTo>
                  <a:lnTo>
                    <a:pt x="263804" y="352793"/>
                  </a:lnTo>
                  <a:lnTo>
                    <a:pt x="272796" y="359638"/>
                  </a:lnTo>
                  <a:lnTo>
                    <a:pt x="307365" y="359638"/>
                  </a:lnTo>
                  <a:lnTo>
                    <a:pt x="312394" y="360718"/>
                  </a:lnTo>
                  <a:lnTo>
                    <a:pt x="314921" y="364667"/>
                  </a:lnTo>
                  <a:lnTo>
                    <a:pt x="318516" y="369709"/>
                  </a:lnTo>
                  <a:lnTo>
                    <a:pt x="318516" y="377278"/>
                  </a:lnTo>
                  <a:lnTo>
                    <a:pt x="316001" y="382308"/>
                  </a:lnTo>
                  <a:lnTo>
                    <a:pt x="313474" y="386270"/>
                  </a:lnTo>
                  <a:lnTo>
                    <a:pt x="308444" y="389877"/>
                  </a:lnTo>
                  <a:lnTo>
                    <a:pt x="301955" y="388797"/>
                  </a:lnTo>
                  <a:lnTo>
                    <a:pt x="248678" y="388797"/>
                  </a:lnTo>
                  <a:lnTo>
                    <a:pt x="243636" y="386270"/>
                  </a:lnTo>
                  <a:lnTo>
                    <a:pt x="241122" y="382308"/>
                  </a:lnTo>
                  <a:lnTo>
                    <a:pt x="239674" y="379793"/>
                  </a:lnTo>
                  <a:lnTo>
                    <a:pt x="238594" y="377278"/>
                  </a:lnTo>
                  <a:lnTo>
                    <a:pt x="238594" y="374751"/>
                  </a:lnTo>
                  <a:lnTo>
                    <a:pt x="237159" y="374751"/>
                  </a:lnTo>
                  <a:lnTo>
                    <a:pt x="236080" y="367195"/>
                  </a:lnTo>
                  <a:lnTo>
                    <a:pt x="234645" y="362153"/>
                  </a:lnTo>
                  <a:lnTo>
                    <a:pt x="233553" y="355676"/>
                  </a:lnTo>
                  <a:lnTo>
                    <a:pt x="232117" y="351713"/>
                  </a:lnTo>
                  <a:lnTo>
                    <a:pt x="232117" y="348119"/>
                  </a:lnTo>
                  <a:lnTo>
                    <a:pt x="231038" y="344157"/>
                  </a:lnTo>
                  <a:lnTo>
                    <a:pt x="227444" y="356755"/>
                  </a:lnTo>
                  <a:lnTo>
                    <a:pt x="224561" y="368998"/>
                  </a:lnTo>
                  <a:lnTo>
                    <a:pt x="222034" y="381228"/>
                  </a:lnTo>
                  <a:lnTo>
                    <a:pt x="215557" y="406438"/>
                  </a:lnTo>
                  <a:lnTo>
                    <a:pt x="212318" y="418312"/>
                  </a:lnTo>
                  <a:lnTo>
                    <a:pt x="209435" y="430555"/>
                  </a:lnTo>
                  <a:lnTo>
                    <a:pt x="202958" y="435597"/>
                  </a:lnTo>
                  <a:lnTo>
                    <a:pt x="190360" y="435597"/>
                  </a:lnTo>
                  <a:lnTo>
                    <a:pt x="183883" y="430555"/>
                  </a:lnTo>
                  <a:lnTo>
                    <a:pt x="182435" y="425513"/>
                  </a:lnTo>
                  <a:lnTo>
                    <a:pt x="178117" y="412915"/>
                  </a:lnTo>
                  <a:lnTo>
                    <a:pt x="174523" y="401396"/>
                  </a:lnTo>
                  <a:lnTo>
                    <a:pt x="171284" y="391312"/>
                  </a:lnTo>
                  <a:lnTo>
                    <a:pt x="170561" y="389877"/>
                  </a:lnTo>
                  <a:lnTo>
                    <a:pt x="168402" y="383755"/>
                  </a:lnTo>
                  <a:lnTo>
                    <a:pt x="167322" y="377278"/>
                  </a:lnTo>
                  <a:lnTo>
                    <a:pt x="167322" y="378714"/>
                  </a:lnTo>
                  <a:lnTo>
                    <a:pt x="165874" y="379793"/>
                  </a:lnTo>
                  <a:lnTo>
                    <a:pt x="163360" y="386270"/>
                  </a:lnTo>
                  <a:lnTo>
                    <a:pt x="158318" y="389877"/>
                  </a:lnTo>
                  <a:lnTo>
                    <a:pt x="152196" y="388797"/>
                  </a:lnTo>
                  <a:lnTo>
                    <a:pt x="75514" y="388797"/>
                  </a:lnTo>
                  <a:lnTo>
                    <a:pt x="61836" y="389877"/>
                  </a:lnTo>
                  <a:lnTo>
                    <a:pt x="56794" y="394919"/>
                  </a:lnTo>
                  <a:lnTo>
                    <a:pt x="56794" y="403910"/>
                  </a:lnTo>
                  <a:lnTo>
                    <a:pt x="57873" y="406438"/>
                  </a:lnTo>
                  <a:lnTo>
                    <a:pt x="61836" y="410387"/>
                  </a:lnTo>
                  <a:lnTo>
                    <a:pt x="65443" y="411480"/>
                  </a:lnTo>
                  <a:lnTo>
                    <a:pt x="135636" y="411480"/>
                  </a:lnTo>
                  <a:lnTo>
                    <a:pt x="141757" y="416509"/>
                  </a:lnTo>
                  <a:lnTo>
                    <a:pt x="153276" y="425513"/>
                  </a:lnTo>
                  <a:lnTo>
                    <a:pt x="162636" y="433438"/>
                  </a:lnTo>
                  <a:lnTo>
                    <a:pt x="172720" y="441350"/>
                  </a:lnTo>
                  <a:lnTo>
                    <a:pt x="182803" y="448919"/>
                  </a:lnTo>
                  <a:lnTo>
                    <a:pt x="193598" y="456476"/>
                  </a:lnTo>
                  <a:lnTo>
                    <a:pt x="228523" y="479869"/>
                  </a:lnTo>
                  <a:lnTo>
                    <a:pt x="236435" y="484911"/>
                  </a:lnTo>
                  <a:lnTo>
                    <a:pt x="247599" y="478078"/>
                  </a:lnTo>
                  <a:lnTo>
                    <a:pt x="269201" y="464388"/>
                  </a:lnTo>
                  <a:lnTo>
                    <a:pt x="280365" y="458635"/>
                  </a:lnTo>
                  <a:lnTo>
                    <a:pt x="316001" y="435597"/>
                  </a:lnTo>
                  <a:lnTo>
                    <a:pt x="355955" y="403199"/>
                  </a:lnTo>
                  <a:lnTo>
                    <a:pt x="385483" y="349554"/>
                  </a:lnTo>
                  <a:lnTo>
                    <a:pt x="389077" y="323278"/>
                  </a:lnTo>
                  <a:lnTo>
                    <a:pt x="389077" y="310680"/>
                  </a:lnTo>
                  <a:close/>
                </a:path>
                <a:path w="640080" h="752475" fill="norm" stroke="1" extrusionOk="0">
                  <a:moveTo>
                    <a:pt x="470077" y="63347"/>
                  </a:moveTo>
                  <a:lnTo>
                    <a:pt x="468642" y="50749"/>
                  </a:lnTo>
                  <a:lnTo>
                    <a:pt x="468274" y="46799"/>
                  </a:lnTo>
                  <a:lnTo>
                    <a:pt x="447040" y="11150"/>
                  </a:lnTo>
                  <a:lnTo>
                    <a:pt x="424713" y="711"/>
                  </a:lnTo>
                  <a:lnTo>
                    <a:pt x="412483" y="0"/>
                  </a:lnTo>
                  <a:lnTo>
                    <a:pt x="277837" y="0"/>
                  </a:lnTo>
                  <a:lnTo>
                    <a:pt x="277837" y="50749"/>
                  </a:lnTo>
                  <a:lnTo>
                    <a:pt x="272796" y="79908"/>
                  </a:lnTo>
                  <a:lnTo>
                    <a:pt x="195033" y="79908"/>
                  </a:lnTo>
                  <a:lnTo>
                    <a:pt x="190004" y="50749"/>
                  </a:lnTo>
                  <a:lnTo>
                    <a:pt x="277837" y="50749"/>
                  </a:lnTo>
                  <a:lnTo>
                    <a:pt x="277837" y="0"/>
                  </a:lnTo>
                  <a:lnTo>
                    <a:pt x="57873" y="0"/>
                  </a:lnTo>
                  <a:lnTo>
                    <a:pt x="21513" y="11518"/>
                  </a:lnTo>
                  <a:lnTo>
                    <a:pt x="1358" y="44627"/>
                  </a:lnTo>
                  <a:lnTo>
                    <a:pt x="101" y="152273"/>
                  </a:lnTo>
                  <a:lnTo>
                    <a:pt x="0" y="430555"/>
                  </a:lnTo>
                  <a:lnTo>
                    <a:pt x="279" y="497154"/>
                  </a:lnTo>
                  <a:lnTo>
                    <a:pt x="279" y="526669"/>
                  </a:lnTo>
                  <a:lnTo>
                    <a:pt x="635" y="555828"/>
                  </a:lnTo>
                  <a:lnTo>
                    <a:pt x="635" y="656996"/>
                  </a:lnTo>
                  <a:lnTo>
                    <a:pt x="4241" y="669239"/>
                  </a:lnTo>
                  <a:lnTo>
                    <a:pt x="30873" y="696595"/>
                  </a:lnTo>
                  <a:lnTo>
                    <a:pt x="333641" y="701268"/>
                  </a:lnTo>
                  <a:lnTo>
                    <a:pt x="328244" y="690118"/>
                  </a:lnTo>
                  <a:lnTo>
                    <a:pt x="323557" y="678230"/>
                  </a:lnTo>
                  <a:lnTo>
                    <a:pt x="319963" y="667791"/>
                  </a:lnTo>
                  <a:lnTo>
                    <a:pt x="312762" y="628192"/>
                  </a:lnTo>
                  <a:lnTo>
                    <a:pt x="312153" y="617029"/>
                  </a:lnTo>
                  <a:lnTo>
                    <a:pt x="312039" y="613791"/>
                  </a:lnTo>
                  <a:lnTo>
                    <a:pt x="312039" y="604799"/>
                  </a:lnTo>
                  <a:lnTo>
                    <a:pt x="313474" y="597230"/>
                  </a:lnTo>
                  <a:lnTo>
                    <a:pt x="313474" y="590753"/>
                  </a:lnTo>
                  <a:lnTo>
                    <a:pt x="264883" y="590753"/>
                  </a:lnTo>
                  <a:lnTo>
                    <a:pt x="264883" y="643674"/>
                  </a:lnTo>
                  <a:lnTo>
                    <a:pt x="258394" y="655548"/>
                  </a:lnTo>
                  <a:lnTo>
                    <a:pt x="249402" y="663829"/>
                  </a:lnTo>
                  <a:lnTo>
                    <a:pt x="238963" y="667791"/>
                  </a:lnTo>
                  <a:lnTo>
                    <a:pt x="228879" y="667435"/>
                  </a:lnTo>
                  <a:lnTo>
                    <a:pt x="220243" y="662038"/>
                  </a:lnTo>
                  <a:lnTo>
                    <a:pt x="213042" y="651230"/>
                  </a:lnTo>
                  <a:lnTo>
                    <a:pt x="211239" y="639356"/>
                  </a:lnTo>
                  <a:lnTo>
                    <a:pt x="213398" y="628548"/>
                  </a:lnTo>
                  <a:lnTo>
                    <a:pt x="220243" y="619912"/>
                  </a:lnTo>
                  <a:lnTo>
                    <a:pt x="230314" y="614870"/>
                  </a:lnTo>
                  <a:lnTo>
                    <a:pt x="230682" y="614870"/>
                  </a:lnTo>
                  <a:lnTo>
                    <a:pt x="241122" y="613791"/>
                  </a:lnTo>
                  <a:lnTo>
                    <a:pt x="250837" y="617029"/>
                  </a:lnTo>
                  <a:lnTo>
                    <a:pt x="258762" y="624230"/>
                  </a:lnTo>
                  <a:lnTo>
                    <a:pt x="263804" y="633234"/>
                  </a:lnTo>
                  <a:lnTo>
                    <a:pt x="264883" y="643674"/>
                  </a:lnTo>
                  <a:lnTo>
                    <a:pt x="264883" y="590753"/>
                  </a:lnTo>
                  <a:lnTo>
                    <a:pt x="33756" y="590753"/>
                  </a:lnTo>
                  <a:lnTo>
                    <a:pt x="33756" y="118071"/>
                  </a:lnTo>
                  <a:lnTo>
                    <a:pt x="435521" y="118071"/>
                  </a:lnTo>
                  <a:lnTo>
                    <a:pt x="435521" y="430555"/>
                  </a:lnTo>
                  <a:lnTo>
                    <a:pt x="447395" y="425869"/>
                  </a:lnTo>
                  <a:lnTo>
                    <a:pt x="463245" y="375831"/>
                  </a:lnTo>
                  <a:lnTo>
                    <a:pt x="466115" y="330111"/>
                  </a:lnTo>
                  <a:lnTo>
                    <a:pt x="467918" y="285838"/>
                  </a:lnTo>
                  <a:lnTo>
                    <a:pt x="468998" y="243713"/>
                  </a:lnTo>
                  <a:lnTo>
                    <a:pt x="469353" y="205549"/>
                  </a:lnTo>
                  <a:lnTo>
                    <a:pt x="469722" y="127076"/>
                  </a:lnTo>
                  <a:lnTo>
                    <a:pt x="470077" y="118071"/>
                  </a:lnTo>
                  <a:lnTo>
                    <a:pt x="470077" y="79908"/>
                  </a:lnTo>
                  <a:lnTo>
                    <a:pt x="470077" y="63347"/>
                  </a:lnTo>
                  <a:close/>
                </a:path>
                <a:path w="640080" h="752475" fill="norm" stroke="1" extrusionOk="0">
                  <a:moveTo>
                    <a:pt x="640003" y="645109"/>
                  </a:moveTo>
                  <a:lnTo>
                    <a:pt x="631355" y="635749"/>
                  </a:lnTo>
                  <a:lnTo>
                    <a:pt x="621284" y="628192"/>
                  </a:lnTo>
                  <a:lnTo>
                    <a:pt x="615518" y="624230"/>
                  </a:lnTo>
                  <a:lnTo>
                    <a:pt x="615873" y="611632"/>
                  </a:lnTo>
                  <a:lnTo>
                    <a:pt x="616953" y="598678"/>
                  </a:lnTo>
                  <a:lnTo>
                    <a:pt x="626681" y="590397"/>
                  </a:lnTo>
                  <a:lnTo>
                    <a:pt x="637120" y="582828"/>
                  </a:lnTo>
                  <a:lnTo>
                    <a:pt x="636041" y="569518"/>
                  </a:lnTo>
                  <a:lnTo>
                    <a:pt x="633158" y="556907"/>
                  </a:lnTo>
                  <a:lnTo>
                    <a:pt x="632079" y="554393"/>
                  </a:lnTo>
                  <a:lnTo>
                    <a:pt x="628484" y="545033"/>
                  </a:lnTo>
                  <a:lnTo>
                    <a:pt x="624878" y="537476"/>
                  </a:lnTo>
                  <a:lnTo>
                    <a:pt x="623443" y="533869"/>
                  </a:lnTo>
                  <a:lnTo>
                    <a:pt x="610476" y="534949"/>
                  </a:lnTo>
                  <a:lnTo>
                    <a:pt x="597877" y="537476"/>
                  </a:lnTo>
                  <a:lnTo>
                    <a:pt x="593915" y="534949"/>
                  </a:lnTo>
                  <a:lnTo>
                    <a:pt x="585635" y="530275"/>
                  </a:lnTo>
                  <a:lnTo>
                    <a:pt x="576643" y="522719"/>
                  </a:lnTo>
                  <a:lnTo>
                    <a:pt x="575195" y="508673"/>
                  </a:lnTo>
                  <a:lnTo>
                    <a:pt x="576275" y="496798"/>
                  </a:lnTo>
                  <a:lnTo>
                    <a:pt x="575195" y="495719"/>
                  </a:lnTo>
                  <a:lnTo>
                    <a:pt x="566915" y="487070"/>
                  </a:lnTo>
                  <a:lnTo>
                    <a:pt x="556475" y="479513"/>
                  </a:lnTo>
                  <a:lnTo>
                    <a:pt x="556044" y="479259"/>
                  </a:lnTo>
                  <a:lnTo>
                    <a:pt x="556044" y="607669"/>
                  </a:lnTo>
                  <a:lnTo>
                    <a:pt x="556006" y="611632"/>
                  </a:lnTo>
                  <a:lnTo>
                    <a:pt x="555764" y="619556"/>
                  </a:lnTo>
                  <a:lnTo>
                    <a:pt x="536676" y="653389"/>
                  </a:lnTo>
                  <a:lnTo>
                    <a:pt x="501764" y="668870"/>
                  </a:lnTo>
                  <a:lnTo>
                    <a:pt x="495998" y="668870"/>
                  </a:lnTo>
                  <a:lnTo>
                    <a:pt x="483755" y="667067"/>
                  </a:lnTo>
                  <a:lnTo>
                    <a:pt x="452437" y="645477"/>
                  </a:lnTo>
                  <a:lnTo>
                    <a:pt x="441274" y="613079"/>
                  </a:lnTo>
                  <a:lnTo>
                    <a:pt x="442353" y="601548"/>
                  </a:lnTo>
                  <a:lnTo>
                    <a:pt x="466483" y="563753"/>
                  </a:lnTo>
                  <a:lnTo>
                    <a:pt x="487362" y="554393"/>
                  </a:lnTo>
                  <a:lnTo>
                    <a:pt x="506437" y="554393"/>
                  </a:lnTo>
                  <a:lnTo>
                    <a:pt x="510044" y="555472"/>
                  </a:lnTo>
                  <a:lnTo>
                    <a:pt x="515073" y="556907"/>
                  </a:lnTo>
                  <a:lnTo>
                    <a:pt x="526605" y="560870"/>
                  </a:lnTo>
                  <a:lnTo>
                    <a:pt x="553961" y="596519"/>
                  </a:lnTo>
                  <a:lnTo>
                    <a:pt x="556044" y="607669"/>
                  </a:lnTo>
                  <a:lnTo>
                    <a:pt x="556044" y="479259"/>
                  </a:lnTo>
                  <a:lnTo>
                    <a:pt x="545680" y="473036"/>
                  </a:lnTo>
                  <a:lnTo>
                    <a:pt x="534873" y="467639"/>
                  </a:lnTo>
                  <a:lnTo>
                    <a:pt x="526605" y="477354"/>
                  </a:lnTo>
                  <a:lnTo>
                    <a:pt x="519404" y="487438"/>
                  </a:lnTo>
                  <a:lnTo>
                    <a:pt x="510044" y="495719"/>
                  </a:lnTo>
                  <a:lnTo>
                    <a:pt x="483400" y="495719"/>
                  </a:lnTo>
                  <a:lnTo>
                    <a:pt x="476554" y="484911"/>
                  </a:lnTo>
                  <a:lnTo>
                    <a:pt x="469353" y="474472"/>
                  </a:lnTo>
                  <a:lnTo>
                    <a:pt x="455320" y="475551"/>
                  </a:lnTo>
                  <a:lnTo>
                    <a:pt x="442722" y="478790"/>
                  </a:lnTo>
                  <a:lnTo>
                    <a:pt x="431558" y="483476"/>
                  </a:lnTo>
                  <a:lnTo>
                    <a:pt x="420763" y="488873"/>
                  </a:lnTo>
                  <a:lnTo>
                    <a:pt x="422198" y="501472"/>
                  </a:lnTo>
                  <a:lnTo>
                    <a:pt x="425081" y="514070"/>
                  </a:lnTo>
                  <a:lnTo>
                    <a:pt x="417156" y="525589"/>
                  </a:lnTo>
                  <a:lnTo>
                    <a:pt x="409600" y="534593"/>
                  </a:lnTo>
                  <a:lnTo>
                    <a:pt x="395554" y="534949"/>
                  </a:lnTo>
                  <a:lnTo>
                    <a:pt x="383679" y="533514"/>
                  </a:lnTo>
                  <a:lnTo>
                    <a:pt x="373595" y="543229"/>
                  </a:lnTo>
                  <a:lnTo>
                    <a:pt x="366039" y="554037"/>
                  </a:lnTo>
                  <a:lnTo>
                    <a:pt x="360641" y="565188"/>
                  </a:lnTo>
                  <a:lnTo>
                    <a:pt x="357035" y="577075"/>
                  </a:lnTo>
                  <a:lnTo>
                    <a:pt x="366039" y="586079"/>
                  </a:lnTo>
                  <a:lnTo>
                    <a:pt x="376123" y="593636"/>
                  </a:lnTo>
                  <a:lnTo>
                    <a:pt x="380441" y="607669"/>
                  </a:lnTo>
                  <a:lnTo>
                    <a:pt x="381520" y="619188"/>
                  </a:lnTo>
                  <a:lnTo>
                    <a:pt x="371805" y="629627"/>
                  </a:lnTo>
                  <a:lnTo>
                    <a:pt x="362077" y="637197"/>
                  </a:lnTo>
                  <a:lnTo>
                    <a:pt x="362800" y="651230"/>
                  </a:lnTo>
                  <a:lnTo>
                    <a:pt x="364959" y="663829"/>
                  </a:lnTo>
                  <a:lnTo>
                    <a:pt x="368922" y="675716"/>
                  </a:lnTo>
                  <a:lnTo>
                    <a:pt x="374319" y="686511"/>
                  </a:lnTo>
                  <a:lnTo>
                    <a:pt x="387642" y="686511"/>
                  </a:lnTo>
                  <a:lnTo>
                    <a:pt x="399884" y="683996"/>
                  </a:lnTo>
                  <a:lnTo>
                    <a:pt x="411759" y="691197"/>
                  </a:lnTo>
                  <a:lnTo>
                    <a:pt x="420763" y="699109"/>
                  </a:lnTo>
                  <a:lnTo>
                    <a:pt x="421843" y="713511"/>
                  </a:lnTo>
                  <a:lnTo>
                    <a:pt x="420395" y="725398"/>
                  </a:lnTo>
                  <a:lnTo>
                    <a:pt x="430479" y="735469"/>
                  </a:lnTo>
                  <a:lnTo>
                    <a:pt x="441274" y="742670"/>
                  </a:lnTo>
                  <a:lnTo>
                    <a:pt x="452437" y="748068"/>
                  </a:lnTo>
                  <a:lnTo>
                    <a:pt x="463600" y="752398"/>
                  </a:lnTo>
                  <a:lnTo>
                    <a:pt x="472236" y="743038"/>
                  </a:lnTo>
                  <a:lnTo>
                    <a:pt x="480517" y="733310"/>
                  </a:lnTo>
                  <a:lnTo>
                    <a:pt x="489877" y="728637"/>
                  </a:lnTo>
                  <a:lnTo>
                    <a:pt x="494919" y="727189"/>
                  </a:lnTo>
                  <a:lnTo>
                    <a:pt x="502475" y="727189"/>
                  </a:lnTo>
                  <a:lnTo>
                    <a:pt x="506437" y="728637"/>
                  </a:lnTo>
                  <a:lnTo>
                    <a:pt x="510044" y="728637"/>
                  </a:lnTo>
                  <a:lnTo>
                    <a:pt x="519036" y="737273"/>
                  </a:lnTo>
                  <a:lnTo>
                    <a:pt x="526961" y="747356"/>
                  </a:lnTo>
                  <a:lnTo>
                    <a:pt x="541362" y="746277"/>
                  </a:lnTo>
                  <a:lnTo>
                    <a:pt x="554316" y="743394"/>
                  </a:lnTo>
                  <a:lnTo>
                    <a:pt x="565480" y="739076"/>
                  </a:lnTo>
                  <a:lnTo>
                    <a:pt x="575919" y="733310"/>
                  </a:lnTo>
                  <a:lnTo>
                    <a:pt x="575195" y="727189"/>
                  </a:lnTo>
                  <a:lnTo>
                    <a:pt x="574116" y="720356"/>
                  </a:lnTo>
                  <a:lnTo>
                    <a:pt x="570877" y="708113"/>
                  </a:lnTo>
                  <a:lnTo>
                    <a:pt x="578802" y="696595"/>
                  </a:lnTo>
                  <a:lnTo>
                    <a:pt x="587082" y="687590"/>
                  </a:lnTo>
                  <a:lnTo>
                    <a:pt x="601116" y="686879"/>
                  </a:lnTo>
                  <a:lnTo>
                    <a:pt x="613003" y="688314"/>
                  </a:lnTo>
                  <a:lnTo>
                    <a:pt x="614438" y="686879"/>
                  </a:lnTo>
                  <a:lnTo>
                    <a:pt x="617321" y="683996"/>
                  </a:lnTo>
                  <a:lnTo>
                    <a:pt x="622719" y="678599"/>
                  </a:lnTo>
                  <a:lnTo>
                    <a:pt x="629564" y="668870"/>
                  </a:lnTo>
                  <a:lnTo>
                    <a:pt x="629920" y="667791"/>
                  </a:lnTo>
                  <a:lnTo>
                    <a:pt x="635673" y="656628"/>
                  </a:lnTo>
                  <a:lnTo>
                    <a:pt x="640003" y="645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26" name="Google Shape;226;p15"/>
          <p:cNvGrpSpPr/>
          <p:nvPr/>
        </p:nvGrpSpPr>
        <p:grpSpPr bwMode="auto">
          <a:xfrm>
            <a:off x="720001" y="1320127"/>
            <a:ext cx="1304264" cy="1349997"/>
            <a:chOff x="720001" y="1320127"/>
            <a:chExt cx="1304264" cy="1349997"/>
          </a:xfrm>
        </p:grpSpPr>
        <p:pic>
          <p:nvPicPr>
            <p:cNvPr id="227" name="Google Shape;227;p15"/>
            <p:cNvPicPr/>
            <p:nvPr/>
          </p:nvPicPr>
          <p:blipFill>
            <a:blip r:embed="rId14">
              <a:alphaModFix/>
            </a:blip>
            <a:srcRect l="0" t="0" r="0" b="0"/>
            <a:stretch/>
          </p:blipFill>
          <p:spPr bwMode="auto">
            <a:xfrm>
              <a:off x="1650606" y="1466646"/>
              <a:ext cx="373658" cy="356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15"/>
            <p:cNvPicPr/>
            <p:nvPr/>
          </p:nvPicPr>
          <p:blipFill>
            <a:blip r:embed="rId15">
              <a:alphaModFix/>
            </a:blip>
            <a:srcRect l="0" t="0" r="0" b="0"/>
            <a:stretch/>
          </p:blipFill>
          <p:spPr bwMode="auto">
            <a:xfrm>
              <a:off x="720001" y="1320127"/>
              <a:ext cx="937780" cy="134999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9" name="Google Shape;229;p15"/>
          <p:cNvPicPr/>
          <p:nvPr/>
        </p:nvPicPr>
        <p:blipFill>
          <a:blip r:embed="rId16">
            <a:alphaModFix/>
          </a:blip>
          <a:srcRect l="0" t="0" r="0" b="0"/>
          <a:stretch/>
        </p:blipFill>
        <p:spPr bwMode="auto">
          <a:xfrm>
            <a:off x="1295285" y="5904015"/>
            <a:ext cx="660222" cy="719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5"/>
          <p:cNvPicPr/>
          <p:nvPr/>
        </p:nvPicPr>
        <p:blipFill>
          <a:blip r:embed="rId17">
            <a:alphaModFix/>
          </a:blip>
          <a:srcRect l="0" t="0" r="0" b="0"/>
          <a:stretch/>
        </p:blipFill>
        <p:spPr bwMode="auto">
          <a:xfrm>
            <a:off x="2403005" y="2937612"/>
            <a:ext cx="645464" cy="634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5"/>
          <p:cNvPicPr/>
          <p:nvPr/>
        </p:nvPicPr>
        <p:blipFill>
          <a:blip r:embed="rId18">
            <a:alphaModFix/>
          </a:blip>
          <a:srcRect l="0" t="0" r="0" b="0"/>
          <a:stretch/>
        </p:blipFill>
        <p:spPr bwMode="auto">
          <a:xfrm>
            <a:off x="6980034" y="3259087"/>
            <a:ext cx="609828" cy="600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5"/>
          <p:cNvPicPr/>
          <p:nvPr/>
        </p:nvPicPr>
        <p:blipFill>
          <a:blip r:embed="rId19">
            <a:alphaModFix/>
          </a:blip>
          <a:srcRect l="0" t="0" r="0" b="0"/>
          <a:stretch/>
        </p:blipFill>
        <p:spPr bwMode="auto">
          <a:xfrm>
            <a:off x="7804442" y="5223612"/>
            <a:ext cx="1144777" cy="102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5"/>
          <p:cNvPicPr/>
          <p:nvPr/>
        </p:nvPicPr>
        <p:blipFill>
          <a:blip r:embed="rId20">
            <a:alphaModFix/>
          </a:blip>
          <a:srcRect l="0" t="0" r="0" b="0"/>
          <a:stretch/>
        </p:blipFill>
        <p:spPr bwMode="auto">
          <a:xfrm>
            <a:off x="8193240" y="6342850"/>
            <a:ext cx="589673" cy="80530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5"/>
          <p:cNvSpPr/>
          <p:nvPr/>
        </p:nvSpPr>
        <p:spPr bwMode="auto">
          <a:xfrm>
            <a:off x="3384359" y="1404722"/>
            <a:ext cx="3239770" cy="1691639"/>
          </a:xfrm>
          <a:custGeom>
            <a:avLst/>
            <a:gdLst/>
            <a:ahLst/>
            <a:cxnLst/>
            <a:rect l="l" t="t" r="r" b="b"/>
            <a:pathLst>
              <a:path w="3239770" h="1691639" fill="norm" stroke="1" extrusionOk="0">
                <a:moveTo>
                  <a:pt x="3239643" y="0"/>
                </a:moveTo>
                <a:lnTo>
                  <a:pt x="0" y="0"/>
                </a:lnTo>
                <a:lnTo>
                  <a:pt x="0" y="1691284"/>
                </a:lnTo>
                <a:lnTo>
                  <a:pt x="1619999" y="1691284"/>
                </a:lnTo>
                <a:lnTo>
                  <a:pt x="3239643" y="1691284"/>
                </a:lnTo>
                <a:lnTo>
                  <a:pt x="3239643" y="0"/>
                </a:lnTo>
                <a:close/>
              </a:path>
            </a:pathLst>
          </a:custGeom>
          <a:solidFill>
            <a:srgbClr val="709DC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5" name="Google Shape;235;p15"/>
          <p:cNvSpPr txBox="1"/>
          <p:nvPr/>
        </p:nvSpPr>
        <p:spPr bwMode="auto">
          <a:xfrm>
            <a:off x="4244301" y="1523899"/>
            <a:ext cx="15264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latin typeface="Helvetica Neue"/>
                <a:ea typeface="Helvetica Neue"/>
                <a:cs typeface="Helvetica Neue"/>
              </a:rPr>
              <a:t>Αυτόνομο</a:t>
            </a:r>
            <a:endParaRPr sz="1800">
              <a:latin typeface="Helvetica Neue"/>
              <a:ea typeface="Helvetica Neue"/>
              <a:cs typeface="Helvetica Neue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latin typeface="Helvetica Neue"/>
              <a:ea typeface="Helvetica Neue"/>
              <a:cs typeface="Helvetica Neue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latin typeface="Helvetica Neue"/>
                <a:ea typeface="Helvetica Neue"/>
                <a:cs typeface="Helvetica Neue"/>
              </a:rPr>
              <a:t>Κατανεμημένο</a:t>
            </a:r>
            <a:endParaRPr sz="1800">
              <a:latin typeface="Helvetica Neue"/>
              <a:ea typeface="Helvetica Neue"/>
              <a:cs typeface="Helvetica Neue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latin typeface="Helvetica Neue"/>
                <a:ea typeface="Helvetica Neue"/>
                <a:cs typeface="Helvetica Neue"/>
              </a:rPr>
              <a:t> </a:t>
            </a:r>
            <a:endParaRPr sz="1800">
              <a:latin typeface="Helvetica Neue"/>
              <a:ea typeface="Helvetica Neue"/>
              <a:cs typeface="Helvetica Neue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latin typeface="Helvetica Neue"/>
                <a:ea typeface="Helvetica Neue"/>
                <a:cs typeface="Helvetica Neue"/>
              </a:rPr>
              <a:t>Ετερογενές</a:t>
            </a:r>
            <a:endParaRPr sz="1800"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236" name="Google Shape;236;p15"/>
          <p:cNvSpPr txBox="1"/>
          <p:nvPr>
            <p:ph type="title"/>
          </p:nvPr>
        </p:nvSpPr>
        <p:spPr bwMode="auto">
          <a:xfrm>
            <a:off x="288264" y="148578"/>
            <a:ext cx="96306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730375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800">
                <a:latin typeface="Arial"/>
                <a:ea typeface="Arial"/>
                <a:cs typeface="Arial"/>
              </a:rPr>
              <a:t>GNUHealth Federation</a:t>
            </a:r>
            <a:endParaRPr sz="4800">
              <a:latin typeface="Arial"/>
              <a:ea typeface="Arial"/>
              <a:cs typeface="Arial"/>
            </a:endParaRPr>
          </a:p>
        </p:txBody>
      </p:sp>
      <p:grpSp>
        <p:nvGrpSpPr>
          <p:cNvPr id="237" name="Google Shape;237;p15"/>
          <p:cNvGrpSpPr/>
          <p:nvPr/>
        </p:nvGrpSpPr>
        <p:grpSpPr bwMode="auto">
          <a:xfrm>
            <a:off x="3384003" y="3297251"/>
            <a:ext cx="3239770" cy="4219689"/>
            <a:chOff x="3384003" y="3297251"/>
            <a:chExt cx="3239770" cy="4219689"/>
          </a:xfrm>
        </p:grpSpPr>
        <p:pic>
          <p:nvPicPr>
            <p:cNvPr id="238" name="Google Shape;238;p15"/>
            <p:cNvPicPr/>
            <p:nvPr/>
          </p:nvPicPr>
          <p:blipFill>
            <a:blip r:embed="rId21">
              <a:alphaModFix/>
            </a:blip>
            <a:srcRect l="0" t="0" r="0" b="0"/>
            <a:stretch/>
          </p:blipFill>
          <p:spPr bwMode="auto">
            <a:xfrm>
              <a:off x="3708361" y="3297251"/>
              <a:ext cx="2329535" cy="22053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15"/>
            <p:cNvSpPr/>
            <p:nvPr/>
          </p:nvSpPr>
          <p:spPr bwMode="auto">
            <a:xfrm>
              <a:off x="3384003" y="5543995"/>
              <a:ext cx="3239770" cy="1972945"/>
            </a:xfrm>
            <a:custGeom>
              <a:avLst/>
              <a:gdLst/>
              <a:ahLst/>
              <a:cxnLst/>
              <a:rect l="l" t="t" r="r" b="b"/>
              <a:pathLst>
                <a:path w="3239770" h="1972945" fill="norm" stroke="1" extrusionOk="0">
                  <a:moveTo>
                    <a:pt x="3239630" y="0"/>
                  </a:moveTo>
                  <a:lnTo>
                    <a:pt x="0" y="0"/>
                  </a:lnTo>
                  <a:lnTo>
                    <a:pt x="0" y="1972805"/>
                  </a:lnTo>
                  <a:lnTo>
                    <a:pt x="1619999" y="1972805"/>
                  </a:lnTo>
                  <a:lnTo>
                    <a:pt x="3239630" y="1972805"/>
                  </a:lnTo>
                  <a:lnTo>
                    <a:pt x="3239630" y="0"/>
                  </a:lnTo>
                  <a:close/>
                </a:path>
              </a:pathLst>
            </a:custGeom>
            <a:solidFill>
              <a:srgbClr val="709DC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40" name="Google Shape;240;p15"/>
          <p:cNvSpPr txBox="1"/>
          <p:nvPr/>
        </p:nvSpPr>
        <p:spPr bwMode="auto">
          <a:xfrm>
            <a:off x="3924375" y="5739025"/>
            <a:ext cx="2228400" cy="15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latin typeface="Helvetica Neue"/>
                <a:ea typeface="Helvetica Neue"/>
                <a:cs typeface="Helvetica Neue"/>
              </a:rPr>
              <a:t>Επεκτάσιμο</a:t>
            </a:r>
            <a:endParaRPr sz="1800">
              <a:latin typeface="Helvetica Neue"/>
              <a:ea typeface="Helvetica Neue"/>
              <a:cs typeface="Helvetica Neue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latin typeface="Helvetica Neue"/>
              <a:ea typeface="Helvetica Neue"/>
              <a:cs typeface="Helvetica Neue"/>
            </a:endParaRPr>
          </a:p>
          <a:p>
            <a:pPr marL="12065" marR="5080" lvl="0" indent="1268" algn="ctr">
              <a:lnSpc>
                <a:spcPct val="1745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latin typeface="Helvetica Neue"/>
                <a:ea typeface="Helvetica Neue"/>
                <a:cs typeface="Helvetica Neue"/>
              </a:rPr>
              <a:t>Υψηλή διαθεσιμότητα</a:t>
            </a:r>
            <a:endParaRPr sz="1800">
              <a:latin typeface="Helvetica Neue"/>
              <a:ea typeface="Helvetica Neue"/>
              <a:cs typeface="Helvetica Neue"/>
            </a:endParaRPr>
          </a:p>
          <a:p>
            <a:pPr marL="635" lvl="0" indent="0" algn="ctr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None/>
              <a:defRPr/>
            </a:pPr>
            <a:r>
              <a:rPr lang="en-US" sz="1800">
                <a:latin typeface="Helvetica Neue"/>
                <a:ea typeface="Helvetica Neue"/>
                <a:cs typeface="Helvetica Neue"/>
              </a:rPr>
              <a:t>Ασφαλές</a:t>
            </a:r>
            <a:endParaRPr sz="1800">
              <a:latin typeface="Helvetica Neue"/>
              <a:ea typeface="Helvetica Neue"/>
              <a:cs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5" name="Google Shape;245;p7"/>
          <p:cNvSpPr txBox="1"/>
          <p:nvPr>
            <p:ph type="title"/>
          </p:nvPr>
        </p:nvSpPr>
        <p:spPr bwMode="auto">
          <a:xfrm>
            <a:off x="288264" y="148578"/>
            <a:ext cx="9630460" cy="81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4900" rIns="0" bIns="0" anchor="t" anchorCtr="0">
            <a:spAutoFit/>
          </a:bodyPr>
          <a:lstStyle/>
          <a:p>
            <a:pPr marL="584454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latin typeface="Arial"/>
                <a:ea typeface="Arial"/>
                <a:cs typeface="Arial"/>
              </a:rPr>
              <a:t>health.gnu.org</a:t>
            </a:r>
            <a:endParaRPr/>
          </a:p>
        </p:txBody>
      </p:sp>
      <p:sp>
        <p:nvSpPr>
          <p:cNvPr id="246" name="Google Shape;246;p7"/>
          <p:cNvSpPr txBox="1"/>
          <p:nvPr/>
        </p:nvSpPr>
        <p:spPr bwMode="auto">
          <a:xfrm>
            <a:off x="292225" y="1450344"/>
            <a:ext cx="9549000" cy="53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225" rIns="0" bIns="0" anchor="t" anchorCtr="0">
            <a:spAutoFit/>
          </a:bodyPr>
          <a:lstStyle/>
          <a:p>
            <a:pPr marL="12700" marR="5080" lvl="0" indent="254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000" b="1">
                <a:solidFill>
                  <a:srgbClr val="009396"/>
                </a:solidFill>
                <a:latin typeface="Arial"/>
                <a:ea typeface="Arial"/>
                <a:cs typeface="Arial"/>
              </a:rPr>
              <a:t>Το υπουργείο υγείας της Jamaica θέλησε να ενισχύσει το Εθνικό Σύστημα Υγείας με την εγκατάσταση e-Health και Electronic Medical Records</a:t>
            </a:r>
            <a:endParaRPr sz="4000">
              <a:latin typeface="Arial"/>
              <a:ea typeface="Arial"/>
              <a:cs typeface="Arial"/>
            </a:endParaRPr>
          </a:p>
          <a:p>
            <a:pPr marL="377189" lvl="0" indent="0" algn="ctr">
              <a:lnSpc>
                <a:spcPct val="115892"/>
              </a:lnSpc>
              <a:spcBef>
                <a:spcPts val="3759"/>
              </a:spcBef>
              <a:spcAft>
                <a:spcPts val="0"/>
              </a:spcAft>
              <a:buNone/>
              <a:defRPr/>
            </a:pPr>
            <a:r>
              <a:rPr lang="en-US" sz="2800" b="1">
                <a:solidFill>
                  <a:srgbClr val="007E7E"/>
                </a:solidFill>
                <a:latin typeface="Arial"/>
                <a:ea typeface="Arial"/>
                <a:cs typeface="Arial"/>
              </a:rPr>
              <a:t>ΓΙΑΤΙ ΕΠΙΛΕΧΘΗΚΕ;</a:t>
            </a:r>
            <a:endParaRPr sz="2800">
              <a:latin typeface="Arial"/>
              <a:ea typeface="Arial"/>
              <a:cs typeface="Arial"/>
            </a:endParaRPr>
          </a:p>
          <a:p>
            <a:pPr marL="1782445" marR="1399539" lvl="0" indent="0" algn="ctr">
              <a:lnSpc>
                <a:spcPct val="111428"/>
              </a:lnSpc>
              <a:spcBef>
                <a:spcPts val="185"/>
              </a:spcBef>
              <a:spcAft>
                <a:spcPts val="0"/>
              </a:spcAft>
              <a:buNone/>
              <a:defRPr/>
            </a:pPr>
            <a:r>
              <a:rPr lang="en-US" sz="2800" b="1">
                <a:solidFill>
                  <a:srgbClr val="007E7E"/>
                </a:solidFill>
                <a:latin typeface="Arial"/>
                <a:ea typeface="Arial"/>
                <a:cs typeface="Arial"/>
              </a:rPr>
              <a:t>Παρέχει εργαλεία για τις Αρχές Υγείας (Υπουργείο, Πολιτική προστασία)</a:t>
            </a:r>
            <a:endParaRPr sz="28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/>
          <p:nvPr>
            <p:ph type="title"/>
          </p:nvPr>
        </p:nvSpPr>
        <p:spPr bwMode="auto">
          <a:xfrm>
            <a:off x="288264" y="148578"/>
            <a:ext cx="9630460" cy="81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975" rIns="0" bIns="0" anchor="t" anchorCtr="0">
            <a:spAutoFit/>
          </a:bodyPr>
          <a:lstStyle/>
          <a:p>
            <a:pPr marL="1270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>
                <a:latin typeface="Arial"/>
                <a:ea typeface="Arial"/>
                <a:cs typeface="Arial"/>
              </a:rPr>
              <a:t>GNU Health </a:t>
            </a:r>
            <a:r>
              <a:rPr lang="en-US" sz="3600" b="0">
                <a:latin typeface="Helvetica Neue"/>
                <a:ea typeface="Helvetica Neue"/>
                <a:cs typeface="Helvetica Neue"/>
              </a:rPr>
              <a:t>στο σύστημα υγείας της Τζαμάικα</a:t>
            </a:r>
            <a:endParaRPr sz="3600"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252" name="Google Shape;252;p17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4931994" y="3204376"/>
            <a:ext cx="4683950" cy="3310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/>
          <p:nvPr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511924" y="1321562"/>
            <a:ext cx="4313135" cy="3238563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7"/>
          <p:cNvSpPr txBox="1"/>
          <p:nvPr>
            <p:ph type="body" idx="1"/>
          </p:nvPr>
        </p:nvSpPr>
        <p:spPr bwMode="auto">
          <a:xfrm>
            <a:off x="4959261" y="1248741"/>
            <a:ext cx="4751070" cy="16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650" rIns="0" bIns="0" anchor="t" anchorCtr="0">
            <a:spAutoFit/>
          </a:bodyPr>
          <a:lstStyle/>
          <a:p>
            <a:pPr marL="12700" marR="5080" lvl="0" indent="0" algn="l">
              <a:lnSpc>
                <a:spcPct val="111812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Ξεκίνησε ως ένα κοινό έργο μεταξύ της κυβέρνησης της Τζαμάικας, του Υπουργείου Υγείας και του GNU Solidario</a:t>
            </a:r>
            <a:endParaRPr/>
          </a:p>
          <a:p>
            <a:pPr marL="12700" marR="2399030" lvl="0" indent="0" algn="l">
              <a:lnSpc>
                <a:spcPct val="238124"/>
              </a:lnSpc>
              <a:spcBef>
                <a:spcPts val="195"/>
              </a:spcBef>
              <a:spcAft>
                <a:spcPts val="0"/>
              </a:spcAft>
              <a:buNone/>
              <a:defRPr/>
            </a:pPr>
            <a:r>
              <a:rPr lang="en-US"/>
              <a:t>Φτιάχτηκε τοπική ομάδα Βιώσιμοι και ανεξάρτητοι</a:t>
            </a:r>
            <a:endParaRPr/>
          </a:p>
        </p:txBody>
      </p:sp>
      <p:sp>
        <p:nvSpPr>
          <p:cNvPr id="255" name="Google Shape;255;p17"/>
          <p:cNvSpPr txBox="1"/>
          <p:nvPr/>
        </p:nvSpPr>
        <p:spPr bwMode="auto">
          <a:xfrm>
            <a:off x="473659" y="4887265"/>
            <a:ext cx="4079875" cy="1256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650" rIns="0" bIns="0" anchor="t" anchorCtr="0">
            <a:spAutoFit/>
          </a:bodyPr>
          <a:lstStyle/>
          <a:p>
            <a:pPr marL="12700" marR="5080" lvl="0" indent="0" algn="l">
              <a:lnSpc>
                <a:spcPct val="111812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>
                <a:latin typeface="Helvetica Neue"/>
                <a:ea typeface="Helvetica Neue"/>
                <a:cs typeface="Helvetica Neue"/>
              </a:rPr>
              <a:t>Μοναδικό αναγνωριστικό για κάθε άτομο σε ολόκληρη τη χώρα</a:t>
            </a:r>
            <a:endParaRPr sz="1600">
              <a:latin typeface="Helvetica Neue"/>
              <a:ea typeface="Helvetica Neue"/>
              <a:cs typeface="Helvetica Neue"/>
            </a:endParaRPr>
          </a:p>
          <a:p>
            <a:pPr marL="0" lvl="0" indent="0" algn="l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None/>
              <a:defRPr/>
            </a:pPr>
            <a:endParaRPr sz="1600">
              <a:latin typeface="Helvetica Neue"/>
              <a:ea typeface="Helvetica Neue"/>
              <a:cs typeface="Helvetica Neue"/>
            </a:endParaRPr>
          </a:p>
          <a:p>
            <a:pPr marL="12700" marR="429259" lvl="0" indent="0" algn="l">
              <a:lnSpc>
                <a:spcPct val="111812"/>
              </a:lnSpc>
              <a:spcBef>
                <a:spcPts val="5"/>
              </a:spcBef>
              <a:spcAft>
                <a:spcPts val="0"/>
              </a:spcAft>
              <a:buNone/>
              <a:defRPr/>
            </a:pPr>
            <a:r>
              <a:rPr lang="en-US" sz="1600">
                <a:latin typeface="Helvetica Neue"/>
                <a:ea typeface="Helvetica Neue"/>
                <a:cs typeface="Helvetica Neue"/>
              </a:rPr>
              <a:t>GNU/Linux τόσο σε σταθμούς εργασίας όσο και σε διακομιστές</a:t>
            </a:r>
            <a:endParaRPr sz="1600">
              <a:latin typeface="Helvetica Neue"/>
              <a:ea typeface="Helvetica Neue"/>
              <a:cs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>
            <p:ph type="title"/>
          </p:nvPr>
        </p:nvSpPr>
        <p:spPr bwMode="auto">
          <a:xfrm>
            <a:off x="288263" y="148577"/>
            <a:ext cx="9631899" cy="706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9450" rIns="0" bIns="0" anchor="t" anchorCtr="0">
            <a:spAutoFit/>
          </a:bodyPr>
          <a:lstStyle/>
          <a:p>
            <a:pPr marL="628015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0">
                <a:latin typeface="Helvetica Neue"/>
                <a:ea typeface="Helvetica Neue"/>
                <a:cs typeface="Helvetica Neue"/>
              </a:rPr>
              <a:t>350+ GNUHealth εγκαταστάσεις σε εθνικό επίπεδο</a:t>
            </a:r>
            <a:endParaRPr sz="2800"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261" name="Google Shape;261;p18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1054074" y="1307529"/>
            <a:ext cx="7974355" cy="5284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6" name="Google Shape;266;p19"/>
          <p:cNvSpPr txBox="1"/>
          <p:nvPr>
            <p:ph type="title"/>
          </p:nvPr>
        </p:nvSpPr>
        <p:spPr bwMode="auto">
          <a:xfrm>
            <a:off x="288264" y="148578"/>
            <a:ext cx="9630460" cy="81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7000" rIns="0" bIns="0" anchor="t" anchorCtr="0">
            <a:spAutoFit/>
          </a:bodyPr>
          <a:lstStyle/>
          <a:p>
            <a:pPr marL="33401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500">
                <a:latin typeface="Arial"/>
                <a:ea typeface="Arial"/>
                <a:cs typeface="Arial"/>
              </a:rPr>
              <a:t>Η υγεία είναι ένα μη διαπραγματεύσιμο ανθρώπινο δικαίωμα</a:t>
            </a:r>
            <a:endParaRPr sz="2500">
              <a:latin typeface="Arial"/>
              <a:ea typeface="Arial"/>
              <a:cs typeface="Arial"/>
            </a:endParaRPr>
          </a:p>
        </p:txBody>
      </p:sp>
      <p:pic>
        <p:nvPicPr>
          <p:cNvPr id="267" name="Google Shape;267;p19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3428644" y="6558852"/>
            <a:ext cx="664540" cy="664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9"/>
          <p:cNvPicPr/>
          <p:nvPr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966241" y="1220763"/>
            <a:ext cx="7682395" cy="471959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9"/>
          <p:cNvSpPr txBox="1"/>
          <p:nvPr/>
        </p:nvSpPr>
        <p:spPr bwMode="auto">
          <a:xfrm>
            <a:off x="2484259" y="5360670"/>
            <a:ext cx="5160645" cy="1578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77470" lvl="0" indent="0" algn="l">
              <a:lnSpc>
                <a:spcPct val="115937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Ομαδική φωτογραφία από το συνέδριο της κοινότητας</a:t>
            </a:r>
            <a:endParaRPr sz="1600">
              <a:latin typeface="Helvetica Neue"/>
              <a:ea typeface="Helvetica Neue"/>
              <a:cs typeface="Helvetica Neue"/>
            </a:endParaRPr>
          </a:p>
          <a:p>
            <a:pPr marL="12700" lvl="0" indent="0" algn="l">
              <a:lnSpc>
                <a:spcPct val="115937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>
                <a:solidFill>
                  <a:srgbClr val="FFFFFF"/>
                </a:solidFill>
                <a:latin typeface="Arial"/>
                <a:ea typeface="Arial"/>
                <a:cs typeface="Arial"/>
              </a:rPr>
              <a:t>GNUHealthCon 2018 </a:t>
            </a:r>
            <a:r>
              <a:rPr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στους Κανάριους Νήσους, Ισπανία</a:t>
            </a:r>
            <a:endParaRPr sz="1600">
              <a:latin typeface="Helvetica Neue"/>
              <a:ea typeface="Helvetica Neue"/>
              <a:cs typeface="Helvetica Neue"/>
            </a:endParaRPr>
          </a:p>
          <a:p>
            <a:pPr marL="1819275" lvl="0" indent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None/>
              <a:defRPr/>
            </a:pPr>
            <a:r>
              <a:rPr lang="en-US" sz="2800" u="sng">
                <a:solidFill>
                  <a:srgbClr val="008688"/>
                </a:solidFill>
                <a:latin typeface="Helvetica Neue"/>
                <a:ea typeface="Helvetica Neue"/>
                <a:cs typeface="Helvetica Neue"/>
                <a:hlinkClick r:id="rId5" tooltip="http://health.gnu.org/"/>
              </a:rPr>
              <a:t>http://health.gnu.org</a:t>
            </a:r>
            <a:endParaRPr sz="2800">
              <a:latin typeface="Helvetica Neue"/>
              <a:ea typeface="Helvetica Neue"/>
              <a:cs typeface="Helvetica Neue"/>
            </a:endParaRPr>
          </a:p>
          <a:p>
            <a:pPr marL="1819275" lvl="0" indent="0" algn="l">
              <a:lnSpc>
                <a:spcPct val="100000"/>
              </a:lnSpc>
              <a:spcBef>
                <a:spcPts val="1835"/>
              </a:spcBef>
              <a:spcAft>
                <a:spcPts val="0"/>
              </a:spcAft>
              <a:buNone/>
              <a:defRPr/>
            </a:pPr>
            <a:r>
              <a:rPr lang="en-US" sz="2200" b="1">
                <a:solidFill>
                  <a:srgbClr val="1A73BA"/>
                </a:solidFill>
                <a:latin typeface="Arial"/>
                <a:ea typeface="Arial"/>
                <a:cs typeface="Arial"/>
              </a:rPr>
              <a:t>@gnuhealth</a:t>
            </a:r>
            <a:endParaRPr sz="22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/>
          <p:nvPr/>
        </p:nvSpPr>
        <p:spPr bwMode="auto">
          <a:xfrm>
            <a:off x="346583" y="1553300"/>
            <a:ext cx="9309735" cy="194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26059" lvl="0" indent="-21335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E7E"/>
              </a:buClr>
              <a:buSzPts val="1500"/>
              <a:buFont typeface="Arial"/>
              <a:buAutoNum type="arabicPeriod"/>
              <a:defRPr/>
            </a:pPr>
            <a:r>
              <a:rPr lang="en-US" sz="1500" b="1" u="sng">
                <a:solidFill>
                  <a:srgbClr val="007E7E"/>
                </a:solidFill>
                <a:latin typeface="Arial"/>
                <a:ea typeface="Arial"/>
                <a:cs typeface="Arial"/>
                <a:hlinkClick r:id="rId3" tooltip="https://www.gnuhealth.org/"/>
              </a:rPr>
              <a:t>https://www.gnuhealth.org/</a:t>
            </a:r>
            <a:endParaRPr sz="1500">
              <a:latin typeface="Arial"/>
              <a:ea typeface="Arial"/>
              <a:cs typeface="Arial"/>
            </a:endParaRPr>
          </a:p>
          <a:p>
            <a:pPr marL="226059" lvl="0" indent="-213359" algn="l">
              <a:lnSpc>
                <a:spcPct val="100000"/>
              </a:lnSpc>
              <a:spcBef>
                <a:spcPts val="1530"/>
              </a:spcBef>
              <a:spcAft>
                <a:spcPts val="0"/>
              </a:spcAft>
              <a:buClr>
                <a:srgbClr val="007E7E"/>
              </a:buClr>
              <a:buSzPts val="1500"/>
              <a:buFont typeface="Arial"/>
              <a:buAutoNum type="arabicPeriod"/>
              <a:defRPr/>
            </a:pPr>
            <a:r>
              <a:rPr lang="en-US" sz="1500" b="1" u="sng">
                <a:solidFill>
                  <a:srgbClr val="007E7E"/>
                </a:solidFill>
                <a:latin typeface="Arial"/>
                <a:ea typeface="Arial"/>
                <a:cs typeface="Arial"/>
                <a:hlinkClick r:id="rId4" tooltip="https://www.gnusolidario.org/"/>
              </a:rPr>
              <a:t>https://www.gnusolidario.org/</a:t>
            </a:r>
            <a:endParaRPr sz="1500">
              <a:latin typeface="Arial"/>
              <a:ea typeface="Arial"/>
              <a:cs typeface="Arial"/>
            </a:endParaRPr>
          </a:p>
          <a:p>
            <a:pPr marL="226059" lvl="0" indent="-213359" algn="l">
              <a:lnSpc>
                <a:spcPct val="100000"/>
              </a:lnSpc>
              <a:spcBef>
                <a:spcPts val="1524"/>
              </a:spcBef>
              <a:spcAft>
                <a:spcPts val="0"/>
              </a:spcAft>
              <a:buClr>
                <a:srgbClr val="007E7E"/>
              </a:buClr>
              <a:buSzPts val="1500"/>
              <a:buFont typeface="Arial"/>
              <a:buAutoNum type="arabicPeriod"/>
              <a:defRPr/>
            </a:pPr>
            <a:r>
              <a:rPr lang="en-US" sz="1500" b="1" u="sng">
                <a:solidFill>
                  <a:srgbClr val="007E7E"/>
                </a:solidFill>
                <a:latin typeface="Arial"/>
                <a:ea typeface="Arial"/>
                <a:cs typeface="Arial"/>
                <a:hlinkClick r:id="rId5" tooltip="https://www.moh.gov.jm/divisions-agencies/divisions/technical-services-division/health-informatics/"/>
              </a:rPr>
              <a:t>https://www.moh.gov.jm/divisions-agencies/divisions/technical-services-division/health-informatics</a:t>
            </a:r>
            <a:r>
              <a:rPr lang="en-US" sz="1500" b="1">
                <a:solidFill>
                  <a:srgbClr val="007E7E"/>
                </a:solidFill>
                <a:latin typeface="Arial"/>
                <a:ea typeface="Arial"/>
                <a:cs typeface="Arial"/>
              </a:rPr>
              <a:t>/</a:t>
            </a:r>
            <a:endParaRPr sz="1500">
              <a:latin typeface="Arial"/>
              <a:ea typeface="Arial"/>
              <a:cs typeface="Arial"/>
            </a:endParaRPr>
          </a:p>
          <a:p>
            <a:pPr marL="226059" lvl="0" indent="-213359" algn="l">
              <a:lnSpc>
                <a:spcPct val="100000"/>
              </a:lnSpc>
              <a:spcBef>
                <a:spcPts val="1545"/>
              </a:spcBef>
              <a:spcAft>
                <a:spcPts val="0"/>
              </a:spcAft>
              <a:buClr>
                <a:srgbClr val="007E7E"/>
              </a:buClr>
              <a:buSzPts val="1500"/>
              <a:buFont typeface="Arial"/>
              <a:buAutoNum type="arabicPeriod"/>
              <a:defRPr/>
            </a:pPr>
            <a:r>
              <a:rPr lang="en-US" sz="1500" b="1" u="sng">
                <a:solidFill>
                  <a:srgbClr val="007E7E"/>
                </a:solidFill>
                <a:latin typeface="Arial"/>
                <a:ea typeface="Arial"/>
                <a:cs typeface="Arial"/>
                <a:hlinkClick r:id="rId6" tooltip="https://github.com/iosifidis/stathis-marketing-materials/tree/master/presentations/GNUHealth"/>
              </a:rPr>
              <a:t>https://github.com/iosifidis/stathis-marketing-materials/tree/master/presentations/GNUHealth</a:t>
            </a:r>
            <a:endParaRPr sz="1500">
              <a:latin typeface="Arial"/>
              <a:ea typeface="Arial"/>
              <a:cs typeface="Arial"/>
            </a:endParaRPr>
          </a:p>
          <a:p>
            <a:pPr marL="226059" lvl="0" indent="-213359" algn="l">
              <a:lnSpc>
                <a:spcPct val="100000"/>
              </a:lnSpc>
              <a:spcBef>
                <a:spcPts val="1524"/>
              </a:spcBef>
              <a:spcAft>
                <a:spcPts val="0"/>
              </a:spcAft>
              <a:buClr>
                <a:srgbClr val="007E7E"/>
              </a:buClr>
              <a:buSzPts val="1500"/>
              <a:buFont typeface="Arial"/>
              <a:buAutoNum type="arabicPeriod"/>
              <a:defRPr/>
            </a:pPr>
            <a:r>
              <a:rPr lang="en-US" sz="1500" b="1" u="sng">
                <a:solidFill>
                  <a:srgbClr val="007E7E"/>
                </a:solidFill>
                <a:latin typeface="Arial"/>
                <a:ea typeface="Arial"/>
                <a:cs typeface="Arial"/>
                <a:hlinkClick r:id="rId7" tooltip="https://en.wikipedia.org/wiki/GNU_Health"/>
              </a:rPr>
              <a:t>https://en.wikipedia.org/wiki/GNU_Health</a:t>
            </a:r>
            <a:endParaRPr sz="1500">
              <a:latin typeface="Arial"/>
              <a:ea typeface="Arial"/>
              <a:cs typeface="Arial"/>
            </a:endParaRPr>
          </a:p>
        </p:txBody>
      </p:sp>
      <p:sp>
        <p:nvSpPr>
          <p:cNvPr id="275" name="Google Shape;275;p20"/>
          <p:cNvSpPr txBox="1"/>
          <p:nvPr>
            <p:ph type="title"/>
          </p:nvPr>
        </p:nvSpPr>
        <p:spPr bwMode="auto">
          <a:xfrm>
            <a:off x="288264" y="148578"/>
            <a:ext cx="9630460" cy="81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3125" rIns="0" bIns="0" anchor="t" anchorCtr="0">
            <a:spAutoFit/>
          </a:bodyPr>
          <a:lstStyle/>
          <a:p>
            <a:pPr marL="233679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ΠΗΓΕΣ</a:t>
            </a:r>
            <a:endParaRPr/>
          </a:p>
        </p:txBody>
      </p:sp>
      <p:pic>
        <p:nvPicPr>
          <p:cNvPr id="276" name="Google Shape;276;p20"/>
          <p:cNvPicPr/>
          <p:nvPr/>
        </p:nvPicPr>
        <p:blipFill>
          <a:blip r:embed="rId8">
            <a:alphaModFix/>
          </a:blip>
          <a:stretch/>
        </p:blipFill>
        <p:spPr bwMode="auto">
          <a:xfrm>
            <a:off x="2314275" y="3684735"/>
            <a:ext cx="5018922" cy="376419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0"/>
          <p:cNvSpPr txBox="1"/>
          <p:nvPr/>
        </p:nvSpPr>
        <p:spPr bwMode="auto">
          <a:xfrm>
            <a:off x="7486425" y="6496274"/>
            <a:ext cx="2311800" cy="83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Με τον Luis Falcón, δημιουργό του GNU Health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type="title"/>
          </p:nvPr>
        </p:nvSpPr>
        <p:spPr bwMode="auto">
          <a:xfrm>
            <a:off x="288264" y="148578"/>
            <a:ext cx="9630460" cy="81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975" rIns="0" bIns="0" anchor="t" anchorCtr="0">
            <a:spAutoFit/>
          </a:bodyPr>
          <a:lstStyle/>
          <a:p>
            <a:pPr marL="199517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latin typeface="Arial"/>
                <a:ea typeface="Arial"/>
                <a:cs typeface="Arial"/>
              </a:rPr>
              <a:t>Τι είναι το GNU Health;</a:t>
            </a:r>
            <a:endParaRPr/>
          </a:p>
        </p:txBody>
      </p:sp>
      <p:pic>
        <p:nvPicPr>
          <p:cNvPr id="54" name="Google Shape;54;p3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6055194" y="2229854"/>
            <a:ext cx="3848392" cy="338291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3"/>
          <p:cNvSpPr txBox="1"/>
          <p:nvPr/>
        </p:nvSpPr>
        <p:spPr bwMode="auto">
          <a:xfrm>
            <a:off x="689660" y="1234339"/>
            <a:ext cx="5819700" cy="4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12700" marR="5080" lvl="0" indent="0" algn="just">
              <a:lnSpc>
                <a:spcPct val="934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latin typeface="Helvetica Neue"/>
                <a:ea typeface="Helvetica Neue"/>
                <a:cs typeface="Helvetica Neue"/>
              </a:rPr>
              <a:t>Το  GNU  Health  αποτελεί  ένα  αρθρωτό  πρόγραμμα διαχείρισης  δομών  υγείας  (από  ιδιωτικό  ιατρείο  έως δημόσιο νοσοκομείο) καθώς και πληροφοριακό σύστημα ιατρικών εργαστηρίων.</a:t>
            </a:r>
            <a:endParaRPr sz="1800">
              <a:latin typeface="Helvetica Neue"/>
              <a:ea typeface="Helvetica Neue"/>
              <a:cs typeface="Helvetica Neue"/>
            </a:endParaRPr>
          </a:p>
          <a:p>
            <a:pPr marL="12700" marR="6350" lvl="0" indent="0" algn="just">
              <a:lnSpc>
                <a:spcPct val="93300"/>
              </a:lnSpc>
              <a:spcBef>
                <a:spcPts val="2014"/>
              </a:spcBef>
              <a:spcAft>
                <a:spcPts val="0"/>
              </a:spcAft>
              <a:buNone/>
              <a:defRPr/>
            </a:pPr>
            <a:r>
              <a:rPr lang="en-US" sz="1800">
                <a:latin typeface="Helvetica Neue"/>
                <a:ea typeface="Helvetica Neue"/>
                <a:cs typeface="Helvetica Neue"/>
              </a:rPr>
              <a:t>Αποτελεί προϊόν ανοικτού κώδικα, γεγονός που σημαίνει ότι αναπτύσσεται από κοινότητα  εθελοντών  και  είναι πλήρως παραμετροποιήσιμο στα μέτρα της κάθε δομής.</a:t>
            </a:r>
            <a:endParaRPr sz="1800">
              <a:latin typeface="Helvetica Neue"/>
              <a:ea typeface="Helvetica Neue"/>
              <a:cs typeface="Helvetica Neue"/>
            </a:endParaRPr>
          </a:p>
          <a:p>
            <a:pPr marL="12700" lvl="0" indent="0" algn="l">
              <a:lnSpc>
                <a:spcPct val="116111"/>
              </a:lnSpc>
              <a:spcBef>
                <a:spcPts val="1870"/>
              </a:spcBef>
              <a:spcAft>
                <a:spcPts val="0"/>
              </a:spcAft>
              <a:buNone/>
              <a:defRPr/>
            </a:pPr>
            <a:r>
              <a:rPr lang="en-US" sz="1800">
                <a:latin typeface="Helvetica Neue"/>
                <a:ea typeface="Helvetica Neue"/>
                <a:cs typeface="Helvetica Neue"/>
              </a:rPr>
              <a:t>Μερικά χαρακτηριστικά του είναι:</a:t>
            </a:r>
            <a:endParaRPr sz="1800">
              <a:latin typeface="Helvetica Neue"/>
              <a:ea typeface="Helvetica Neue"/>
              <a:cs typeface="Helvetica Neue"/>
            </a:endParaRPr>
          </a:p>
          <a:p>
            <a:pPr marL="151130" lvl="0" indent="-138430" algn="l">
              <a:lnSpc>
                <a:spcPct val="111888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-"/>
              <a:defRPr/>
            </a:pPr>
            <a:r>
              <a:rPr lang="en-US" sz="1800">
                <a:latin typeface="Helvetica Neue"/>
                <a:ea typeface="Helvetica Neue"/>
                <a:cs typeface="Helvetica Neue"/>
              </a:rPr>
              <a:t>Παρέχει ασφάλεια δεδομένων</a:t>
            </a:r>
            <a:endParaRPr sz="1800">
              <a:latin typeface="Helvetica Neue"/>
              <a:ea typeface="Helvetica Neue"/>
              <a:cs typeface="Helvetica Neue"/>
            </a:endParaRPr>
          </a:p>
          <a:p>
            <a:pPr marL="151130" lvl="0" indent="-138430" algn="l">
              <a:lnSpc>
                <a:spcPct val="111888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-"/>
              <a:defRPr/>
            </a:pPr>
            <a:r>
              <a:rPr lang="en-US" sz="1800">
                <a:latin typeface="Helvetica Neue"/>
                <a:ea typeface="Helvetica Neue"/>
                <a:cs typeface="Helvetica Neue"/>
              </a:rPr>
              <a:t>Παρέχει κλιμακούμενη δυνατότητα εγκατάστασης</a:t>
            </a:r>
            <a:endParaRPr sz="1800">
              <a:latin typeface="Helvetica Neue"/>
              <a:ea typeface="Helvetica Neue"/>
              <a:cs typeface="Helvetica Neue"/>
            </a:endParaRPr>
          </a:p>
          <a:p>
            <a:pPr marL="156210" marR="7620" lvl="0" indent="-143510" algn="l">
              <a:lnSpc>
                <a:spcPct val="112222"/>
              </a:lnSpc>
              <a:spcBef>
                <a:spcPts val="114"/>
              </a:spcBef>
              <a:spcAft>
                <a:spcPts val="0"/>
              </a:spcAft>
              <a:buSzPts val="1800"/>
              <a:buFont typeface="Helvetica Neue"/>
              <a:buChar char="-"/>
              <a:defRPr/>
            </a:pPr>
            <a:r>
              <a:rPr lang="en-US" sz="1800">
                <a:latin typeface="Helvetica Neue"/>
                <a:ea typeface="Helvetica Neue"/>
                <a:cs typeface="Helvetica Neue"/>
              </a:rPr>
              <a:t>Συνεργάζεται με όλα τα παγκόσμια πρότυπα όπως είναι το FHIR κα</a:t>
            </a:r>
            <a:endParaRPr sz="1800">
              <a:latin typeface="Helvetica Neue"/>
              <a:ea typeface="Helvetica Neue"/>
              <a:cs typeface="Helvetica Neue"/>
            </a:endParaRPr>
          </a:p>
          <a:p>
            <a:pPr marL="295910" lvl="0" indent="-283210" algn="just">
              <a:lnSpc>
                <a:spcPct val="105277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-"/>
              <a:defRPr/>
            </a:pPr>
            <a:r>
              <a:rPr lang="en-US" sz="1800">
                <a:latin typeface="Helvetica Neue"/>
                <a:ea typeface="Helvetica Neue"/>
                <a:cs typeface="Helvetica Neue"/>
              </a:rPr>
              <a:t>Συνεργάζεται  με  άλλα  λογισμικά  όπως  είναι  το</a:t>
            </a:r>
            <a:endParaRPr sz="1800">
              <a:latin typeface="Helvetica Neue"/>
              <a:ea typeface="Helvetica Neue"/>
              <a:cs typeface="Helvetica Neue"/>
            </a:endParaRPr>
          </a:p>
          <a:p>
            <a:pPr marL="12700" lvl="0" indent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latin typeface="Helvetica Neue"/>
                <a:ea typeface="Helvetica Neue"/>
                <a:cs typeface="Helvetica Neue"/>
              </a:rPr>
              <a:t>ORTHANC, Libre Office κα</a:t>
            </a:r>
            <a:endParaRPr sz="1800"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56" name="Google Shape;56;p3"/>
          <p:cNvSpPr txBox="1"/>
          <p:nvPr/>
        </p:nvSpPr>
        <p:spPr bwMode="auto">
          <a:xfrm>
            <a:off x="5909300" y="6822625"/>
            <a:ext cx="18711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300" rIns="0" bIns="0" anchor="t" anchorCtr="0">
            <a:spAutoFit/>
          </a:bodyPr>
          <a:lstStyle/>
          <a:p>
            <a:pPr marL="12700" marR="5080" lvl="0" indent="0" algn="l">
              <a:lnSpc>
                <a:spcPct val="111818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Helvetica Neue"/>
                <a:ea typeface="Helvetica Neue"/>
                <a:cs typeface="Helvetica Neue"/>
              </a:rPr>
              <a:t>Διαβάστε περισσότερα: https://</a:t>
            </a:r>
            <a:r>
              <a:rPr lang="en-US" sz="11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hlinkClick r:id="rId4" tooltip="http://www.gnuhealth.org/"/>
              </a:rPr>
              <a:t>www.gnuhealth.org/</a:t>
            </a:r>
            <a:endParaRPr sz="1100"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57" name="Google Shape;57;p3"/>
          <p:cNvSpPr txBox="1"/>
          <p:nvPr/>
        </p:nvSpPr>
        <p:spPr bwMode="auto">
          <a:xfrm>
            <a:off x="4569850" y="5800625"/>
            <a:ext cx="5404800" cy="72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marR="6350" lvl="0" indent="0" algn="just">
              <a:lnSpc>
                <a:spcPct val="93300"/>
              </a:lnSpc>
              <a:spcBef>
                <a:spcPts val="201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Υιοθετήθηκε από το Πανεπιστήμιο Ηνωμένων Εθνών  το 2011   και   εφαρμόζεται   επιτυχημένα   σε   πολλές αναπτυσσόμενες χώρες.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type="title"/>
          </p:nvPr>
        </p:nvSpPr>
        <p:spPr bwMode="auto">
          <a:xfrm>
            <a:off x="288264" y="148578"/>
            <a:ext cx="9630460" cy="81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250" rIns="0" bIns="0" anchor="t" anchorCtr="0">
            <a:spAutoFit/>
          </a:bodyPr>
          <a:lstStyle/>
          <a:p>
            <a:pPr marL="780415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0">
                <a:latin typeface="Helvetica Neue"/>
                <a:ea typeface="Helvetica Neue"/>
                <a:cs typeface="Helvetica Neue"/>
              </a:rPr>
              <a:t>Μια πρόταση στις κυβερνήσεις</a:t>
            </a:r>
            <a:endParaRPr sz="4400">
              <a:latin typeface="Helvetica Neue"/>
              <a:ea typeface="Helvetica Neue"/>
              <a:cs typeface="Helvetica Neue"/>
            </a:endParaRPr>
          </a:p>
        </p:txBody>
      </p:sp>
      <p:grpSp>
        <p:nvGrpSpPr>
          <p:cNvPr id="63" name="Google Shape;63;p5"/>
          <p:cNvGrpSpPr/>
          <p:nvPr/>
        </p:nvGrpSpPr>
        <p:grpSpPr bwMode="auto">
          <a:xfrm>
            <a:off x="249123" y="1632243"/>
            <a:ext cx="6594119" cy="4913642"/>
            <a:chOff x="249123" y="1632243"/>
            <a:chExt cx="6594119" cy="4913642"/>
          </a:xfrm>
        </p:grpSpPr>
        <p:pic>
          <p:nvPicPr>
            <p:cNvPr id="64" name="Google Shape;64;p5"/>
            <p:cNvPicPr/>
            <p:nvPr/>
          </p:nvPicPr>
          <p:blipFill>
            <a:blip r:embed="rId3">
              <a:alphaModFix/>
            </a:blip>
            <a:srcRect l="0" t="0" r="0" b="0"/>
            <a:stretch/>
          </p:blipFill>
          <p:spPr bwMode="auto">
            <a:xfrm>
              <a:off x="856437" y="2315884"/>
              <a:ext cx="5986805" cy="4230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5"/>
            <p:cNvSpPr/>
            <p:nvPr/>
          </p:nvSpPr>
          <p:spPr bwMode="auto">
            <a:xfrm>
              <a:off x="249123" y="1632243"/>
              <a:ext cx="2033905" cy="1285240"/>
            </a:xfrm>
            <a:custGeom>
              <a:avLst/>
              <a:gdLst/>
              <a:ahLst/>
              <a:cxnLst/>
              <a:rect l="l" t="t" r="r" b="b"/>
              <a:pathLst>
                <a:path w="2033905" h="1285239" fill="norm" stroke="1" extrusionOk="0">
                  <a:moveTo>
                    <a:pt x="2033282" y="0"/>
                  </a:moveTo>
                  <a:lnTo>
                    <a:pt x="0" y="0"/>
                  </a:lnTo>
                  <a:lnTo>
                    <a:pt x="0" y="1284833"/>
                  </a:lnTo>
                  <a:lnTo>
                    <a:pt x="1016635" y="1284833"/>
                  </a:lnTo>
                  <a:lnTo>
                    <a:pt x="2033282" y="1284833"/>
                  </a:lnTo>
                  <a:lnTo>
                    <a:pt x="203328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6" name="Google Shape;66;p5"/>
          <p:cNvSpPr txBox="1"/>
          <p:nvPr/>
        </p:nvSpPr>
        <p:spPr bwMode="auto">
          <a:xfrm>
            <a:off x="326415" y="1653731"/>
            <a:ext cx="1868170" cy="1233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12700" marR="5080" lvl="0" indent="0" algn="l">
              <a:lnSpc>
                <a:spcPct val="934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b="1">
                <a:latin typeface="Arial"/>
                <a:ea typeface="Arial"/>
                <a:cs typeface="Arial"/>
              </a:rPr>
              <a:t>Μοναδικό ID και ιστορικό </a:t>
            </a:r>
            <a:r>
              <a:rPr lang="en-US" sz="1200">
                <a:latin typeface="Helvetica Neue"/>
                <a:ea typeface="Helvetica Neue"/>
                <a:cs typeface="Helvetica Neue"/>
              </a:rPr>
              <a:t>και δημογραφικά στοιχεία ατόμου με </a:t>
            </a:r>
            <a:r>
              <a:rPr lang="en-US" sz="1200" b="1">
                <a:latin typeface="Arial"/>
                <a:ea typeface="Arial"/>
                <a:cs typeface="Arial"/>
              </a:rPr>
              <a:t>ενημερωμένο ιατρικό ιστορικό </a:t>
            </a:r>
            <a:r>
              <a:rPr lang="en-US" sz="1200">
                <a:latin typeface="Helvetica Neue"/>
                <a:ea typeface="Helvetica Neue"/>
                <a:cs typeface="Helvetica Neue"/>
              </a:rPr>
              <a:t>ανεξάρτητα από το ίδρυμα υγείας που επισκέπτεται κάποιος, σε όλη τη χώρα</a:t>
            </a:r>
            <a:endParaRPr sz="1200"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7" name="Google Shape;67;p5"/>
          <p:cNvSpPr/>
          <p:nvPr/>
        </p:nvSpPr>
        <p:spPr bwMode="auto">
          <a:xfrm>
            <a:off x="6710400" y="1592644"/>
            <a:ext cx="3250565" cy="602615"/>
          </a:xfrm>
          <a:custGeom>
            <a:avLst/>
            <a:gdLst/>
            <a:ahLst/>
            <a:cxnLst/>
            <a:rect l="l" t="t" r="r" b="b"/>
            <a:pathLst>
              <a:path w="3250565" h="602614" fill="norm" stroke="1" extrusionOk="0">
                <a:moveTo>
                  <a:pt x="3250082" y="0"/>
                </a:moveTo>
                <a:lnTo>
                  <a:pt x="0" y="0"/>
                </a:lnTo>
                <a:lnTo>
                  <a:pt x="0" y="602272"/>
                </a:lnTo>
                <a:lnTo>
                  <a:pt x="1625041" y="602272"/>
                </a:lnTo>
                <a:lnTo>
                  <a:pt x="3250082" y="602272"/>
                </a:lnTo>
                <a:lnTo>
                  <a:pt x="325008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8" name="Google Shape;68;p5"/>
          <p:cNvSpPr txBox="1"/>
          <p:nvPr/>
        </p:nvSpPr>
        <p:spPr bwMode="auto">
          <a:xfrm>
            <a:off x="6798144" y="1604061"/>
            <a:ext cx="3071495" cy="49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>
              <a:lnSpc>
                <a:spcPct val="116944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>
                <a:latin typeface="Arial"/>
                <a:ea typeface="Arial"/>
                <a:cs typeface="Arial"/>
              </a:rPr>
              <a:t>Public Money, Public Code !</a:t>
            </a:r>
            <a:endParaRPr sz="1800">
              <a:latin typeface="Arial"/>
              <a:ea typeface="Arial"/>
              <a:cs typeface="Arial"/>
            </a:endParaRPr>
          </a:p>
          <a:p>
            <a:pPr marL="16510" lvl="0" indent="0" algn="l">
              <a:lnSpc>
                <a:spcPct val="11607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>
                <a:latin typeface="Arial"/>
                <a:ea typeface="Arial"/>
                <a:cs typeface="Arial"/>
              </a:rPr>
              <a:t>Δημόσιο χρήμα, δημόσιος κώδικας!</a:t>
            </a:r>
            <a:endParaRPr sz="1400">
              <a:latin typeface="Arial"/>
              <a:ea typeface="Arial"/>
              <a:cs typeface="Arial"/>
            </a:endParaRPr>
          </a:p>
        </p:txBody>
      </p:sp>
      <p:sp>
        <p:nvSpPr>
          <p:cNvPr id="69" name="Google Shape;69;p5"/>
          <p:cNvSpPr/>
          <p:nvPr/>
        </p:nvSpPr>
        <p:spPr bwMode="auto">
          <a:xfrm>
            <a:off x="236880" y="4827601"/>
            <a:ext cx="2109470" cy="943610"/>
          </a:xfrm>
          <a:custGeom>
            <a:avLst/>
            <a:gdLst/>
            <a:ahLst/>
            <a:cxnLst/>
            <a:rect l="l" t="t" r="r" b="b"/>
            <a:pathLst>
              <a:path w="2109470" h="943610" fill="norm" stroke="1" extrusionOk="0">
                <a:moveTo>
                  <a:pt x="2108885" y="0"/>
                </a:moveTo>
                <a:lnTo>
                  <a:pt x="0" y="0"/>
                </a:lnTo>
                <a:lnTo>
                  <a:pt x="0" y="943559"/>
                </a:lnTo>
                <a:lnTo>
                  <a:pt x="1054442" y="943559"/>
                </a:lnTo>
                <a:lnTo>
                  <a:pt x="2108885" y="943559"/>
                </a:lnTo>
                <a:lnTo>
                  <a:pt x="2108885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" name="Google Shape;70;p5"/>
          <p:cNvSpPr txBox="1"/>
          <p:nvPr/>
        </p:nvSpPr>
        <p:spPr bwMode="auto">
          <a:xfrm>
            <a:off x="313816" y="4849089"/>
            <a:ext cx="19500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925" rIns="0" bIns="0" anchor="t" anchorCtr="0">
            <a:spAutoFit/>
          </a:bodyPr>
          <a:lstStyle/>
          <a:p>
            <a:pPr marL="12700" marR="715645" lvl="0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 b="1"/>
          </a:p>
          <a:p>
            <a:pPr marL="12700" marR="715645" lvl="0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b="1">
                <a:latin typeface="Arial"/>
                <a:ea typeface="Arial"/>
                <a:cs typeface="Arial"/>
              </a:rPr>
              <a:t>Ενδυνάμωση της κοινότητας</a:t>
            </a:r>
            <a:endParaRPr sz="1200">
              <a:latin typeface="Arial"/>
              <a:ea typeface="Arial"/>
              <a:cs typeface="Arial"/>
            </a:endParaRPr>
          </a:p>
          <a:p>
            <a:pPr marL="12700" lvl="0" indent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>
                <a:latin typeface="Helvetica Neue"/>
                <a:ea typeface="Helvetica Neue"/>
                <a:cs typeface="Helvetica Neue"/>
              </a:rPr>
              <a:t>Το άτομο είναι πλέον</a:t>
            </a:r>
            <a:endParaRPr sz="1200">
              <a:latin typeface="Helvetica Neue"/>
              <a:ea typeface="Helvetica Neue"/>
              <a:cs typeface="Helvetica Neue"/>
            </a:endParaRPr>
          </a:p>
          <a:p>
            <a:pPr marL="12700" marR="5080" lvl="0" indent="0" algn="l">
              <a:lnSpc>
                <a:spcPct val="112500"/>
              </a:lnSpc>
              <a:spcBef>
                <a:spcPts val="65"/>
              </a:spcBef>
              <a:spcAft>
                <a:spcPts val="0"/>
              </a:spcAft>
              <a:buNone/>
              <a:defRPr/>
            </a:pPr>
            <a:r>
              <a:rPr lang="en-US" sz="1200">
                <a:latin typeface="Helvetica Neue"/>
                <a:ea typeface="Helvetica Neue"/>
                <a:cs typeface="Helvetica Neue"/>
              </a:rPr>
              <a:t>ενεργό μέλος στο σύστημα υγείας</a:t>
            </a:r>
            <a:endParaRPr sz="1200"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71" name="Google Shape;71;p5"/>
          <p:cNvSpPr/>
          <p:nvPr/>
        </p:nvSpPr>
        <p:spPr bwMode="auto">
          <a:xfrm>
            <a:off x="7794002" y="2520366"/>
            <a:ext cx="2003425" cy="773430"/>
          </a:xfrm>
          <a:custGeom>
            <a:avLst/>
            <a:gdLst/>
            <a:ahLst/>
            <a:cxnLst/>
            <a:rect l="l" t="t" r="r" b="b"/>
            <a:pathLst>
              <a:path w="2003425" h="773429" fill="norm" stroke="1" extrusionOk="0">
                <a:moveTo>
                  <a:pt x="2003031" y="0"/>
                </a:moveTo>
                <a:lnTo>
                  <a:pt x="0" y="0"/>
                </a:lnTo>
                <a:lnTo>
                  <a:pt x="0" y="772909"/>
                </a:lnTo>
                <a:lnTo>
                  <a:pt x="1001522" y="772909"/>
                </a:lnTo>
                <a:lnTo>
                  <a:pt x="2003031" y="772909"/>
                </a:lnTo>
                <a:lnTo>
                  <a:pt x="2003031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" name="Google Shape;72;p5"/>
          <p:cNvSpPr txBox="1"/>
          <p:nvPr/>
        </p:nvSpPr>
        <p:spPr bwMode="auto">
          <a:xfrm>
            <a:off x="7871294" y="2538972"/>
            <a:ext cx="1593850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12700" marR="5080" lvl="0" indent="0" algn="l">
              <a:lnSpc>
                <a:spcPct val="932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b="1">
                <a:latin typeface="Arial"/>
                <a:ea typeface="Arial"/>
                <a:cs typeface="Arial"/>
              </a:rPr>
              <a:t>Libre Software</a:t>
            </a:r>
            <a:r>
              <a:rPr lang="en-US" sz="1200">
                <a:latin typeface="Helvetica Neue"/>
                <a:ea typeface="Helvetica Neue"/>
                <a:cs typeface="Helvetica Neue"/>
              </a:rPr>
              <a:t>: Χωρίς κρυφό κώδικα, χωρίς μαύρα κουτιά στην υγειονομική περίθαλψη</a:t>
            </a:r>
            <a:endParaRPr sz="1200"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73" name="Google Shape;73;p5"/>
          <p:cNvSpPr/>
          <p:nvPr/>
        </p:nvSpPr>
        <p:spPr bwMode="auto">
          <a:xfrm>
            <a:off x="7772400" y="4741203"/>
            <a:ext cx="2057400" cy="943610"/>
          </a:xfrm>
          <a:custGeom>
            <a:avLst/>
            <a:gdLst/>
            <a:ahLst/>
            <a:cxnLst/>
            <a:rect l="l" t="t" r="r" b="b"/>
            <a:pathLst>
              <a:path w="2057400" h="943610" fill="norm" stroke="1" extrusionOk="0">
                <a:moveTo>
                  <a:pt x="2057044" y="0"/>
                </a:moveTo>
                <a:lnTo>
                  <a:pt x="0" y="0"/>
                </a:lnTo>
                <a:lnTo>
                  <a:pt x="0" y="943559"/>
                </a:lnTo>
                <a:lnTo>
                  <a:pt x="1028522" y="943559"/>
                </a:lnTo>
                <a:lnTo>
                  <a:pt x="2057044" y="943559"/>
                </a:lnTo>
                <a:lnTo>
                  <a:pt x="2057044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" name="Google Shape;74;p5"/>
          <p:cNvSpPr txBox="1"/>
          <p:nvPr/>
        </p:nvSpPr>
        <p:spPr bwMode="auto">
          <a:xfrm>
            <a:off x="7849704" y="4760176"/>
            <a:ext cx="1680845" cy="890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12700" marR="5080" lvl="0" indent="0" algn="l">
              <a:lnSpc>
                <a:spcPct val="932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b="1">
                <a:latin typeface="Arial"/>
                <a:ea typeface="Arial"/>
                <a:cs typeface="Arial"/>
              </a:rPr>
              <a:t>Εξοικονόμηση εκατομμυρίων ευρώ </a:t>
            </a:r>
            <a:r>
              <a:rPr lang="en-US" sz="1200">
                <a:latin typeface="Helvetica Neue"/>
                <a:ea typeface="Helvetica Neue"/>
                <a:cs typeface="Helvetica Neue"/>
              </a:rPr>
              <a:t>σε άδειες που μπορούν να βελτιώσουν το σύστημα δημόσιας υγείας.</a:t>
            </a:r>
            <a:endParaRPr sz="1200"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75" name="Google Shape;75;p5"/>
          <p:cNvSpPr/>
          <p:nvPr/>
        </p:nvSpPr>
        <p:spPr bwMode="auto">
          <a:xfrm>
            <a:off x="7772400" y="3780003"/>
            <a:ext cx="2059305" cy="637540"/>
          </a:xfrm>
          <a:custGeom>
            <a:avLst/>
            <a:gdLst/>
            <a:ahLst/>
            <a:cxnLst/>
            <a:rect l="l" t="t" r="r" b="b"/>
            <a:pathLst>
              <a:path w="2059304" h="637539" fill="norm" stroke="1" extrusionOk="0">
                <a:moveTo>
                  <a:pt x="2058835" y="0"/>
                </a:moveTo>
                <a:lnTo>
                  <a:pt x="0" y="0"/>
                </a:lnTo>
                <a:lnTo>
                  <a:pt x="0" y="637197"/>
                </a:lnTo>
                <a:lnTo>
                  <a:pt x="1029601" y="637197"/>
                </a:lnTo>
                <a:lnTo>
                  <a:pt x="2058835" y="637197"/>
                </a:lnTo>
                <a:lnTo>
                  <a:pt x="2058835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" name="Google Shape;76;p5"/>
          <p:cNvSpPr txBox="1"/>
          <p:nvPr/>
        </p:nvSpPr>
        <p:spPr bwMode="auto">
          <a:xfrm>
            <a:off x="7849704" y="3798608"/>
            <a:ext cx="1896745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>
                <a:latin typeface="Helvetica Neue"/>
                <a:ea typeface="Helvetica Neue"/>
                <a:cs typeface="Helvetica Neue"/>
              </a:rPr>
              <a:t>Το λογισμικό υγείας θα είναι</a:t>
            </a:r>
            <a:endParaRPr sz="1200">
              <a:latin typeface="Helvetica Neue"/>
              <a:ea typeface="Helvetica Neue"/>
              <a:cs typeface="Helvetica Neue"/>
            </a:endParaRPr>
          </a:p>
          <a:p>
            <a:pPr marL="12700" lvl="0" indent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b="1">
                <a:latin typeface="Arial"/>
                <a:ea typeface="Arial"/>
                <a:cs typeface="Arial"/>
              </a:rPr>
              <a:t>κοινό αγαθό</a:t>
            </a:r>
            <a:r>
              <a:rPr lang="en-US" sz="1200">
                <a:latin typeface="Helvetica Neue"/>
                <a:ea typeface="Helvetica Neue"/>
                <a:cs typeface="Helvetica Neue"/>
              </a:rPr>
              <a:t>.</a:t>
            </a:r>
            <a:endParaRPr sz="1200"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77" name="Google Shape;77;p5"/>
          <p:cNvSpPr/>
          <p:nvPr/>
        </p:nvSpPr>
        <p:spPr bwMode="auto">
          <a:xfrm>
            <a:off x="224637" y="3036240"/>
            <a:ext cx="2093595" cy="1626235"/>
          </a:xfrm>
          <a:custGeom>
            <a:avLst/>
            <a:gdLst/>
            <a:ahLst/>
            <a:cxnLst/>
            <a:rect l="l" t="t" r="r" b="b"/>
            <a:pathLst>
              <a:path w="2093595" h="1626235" fill="norm" stroke="1" extrusionOk="0">
                <a:moveTo>
                  <a:pt x="2093404" y="0"/>
                </a:moveTo>
                <a:lnTo>
                  <a:pt x="0" y="0"/>
                </a:lnTo>
                <a:lnTo>
                  <a:pt x="0" y="1626120"/>
                </a:lnTo>
                <a:lnTo>
                  <a:pt x="1046886" y="1626120"/>
                </a:lnTo>
                <a:lnTo>
                  <a:pt x="2093404" y="1626120"/>
                </a:lnTo>
                <a:lnTo>
                  <a:pt x="2093404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" name="Google Shape;78;p5"/>
          <p:cNvSpPr txBox="1"/>
          <p:nvPr/>
        </p:nvSpPr>
        <p:spPr bwMode="auto">
          <a:xfrm>
            <a:off x="302298" y="3058453"/>
            <a:ext cx="1854200" cy="1573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575" rIns="0" bIns="0" anchor="t" anchorCtr="0">
            <a:spAutoFit/>
          </a:bodyPr>
          <a:lstStyle/>
          <a:p>
            <a:pPr marL="12700" marR="98425" lvl="0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b="1">
                <a:latin typeface="Arial"/>
                <a:ea typeface="Arial"/>
                <a:cs typeface="Arial"/>
              </a:rPr>
              <a:t>Βελτίωση ποιότητας της περίθαλψης</a:t>
            </a:r>
            <a:endParaRPr sz="1200">
              <a:latin typeface="Arial"/>
              <a:ea typeface="Arial"/>
              <a:cs typeface="Arial"/>
            </a:endParaRPr>
          </a:p>
          <a:p>
            <a:pPr marL="12700" marR="36195" lvl="0" indent="0" algn="l">
              <a:lnSpc>
                <a:spcPct val="111666"/>
              </a:lnSpc>
              <a:spcBef>
                <a:spcPts val="10"/>
              </a:spcBef>
              <a:spcAft>
                <a:spcPts val="0"/>
              </a:spcAft>
              <a:buNone/>
              <a:defRPr/>
            </a:pPr>
            <a:r>
              <a:rPr lang="en-US" sz="1200">
                <a:latin typeface="Helvetica Neue"/>
                <a:ea typeface="Helvetica Neue"/>
                <a:cs typeface="Helvetica Neue"/>
              </a:rPr>
              <a:t>Οι επαγγελματίες υγείας έχουν καλύτερες και έγκαιρες πληροφορίες για</a:t>
            </a:r>
            <a:endParaRPr sz="1200">
              <a:latin typeface="Helvetica Neue"/>
              <a:ea typeface="Helvetica Neue"/>
              <a:cs typeface="Helvetica Neue"/>
            </a:endParaRPr>
          </a:p>
          <a:p>
            <a:pPr marL="12700" marR="5080" lvl="0" indent="0" algn="l">
              <a:lnSpc>
                <a:spcPct val="111666"/>
              </a:lnSpc>
              <a:spcBef>
                <a:spcPts val="10"/>
              </a:spcBef>
              <a:spcAft>
                <a:spcPts val="0"/>
              </a:spcAft>
              <a:buNone/>
              <a:defRPr/>
            </a:pPr>
            <a:r>
              <a:rPr lang="en-US" sz="1200">
                <a:latin typeface="Helvetica Neue"/>
                <a:ea typeface="Helvetica Neue"/>
                <a:cs typeface="Helvetica Neue"/>
              </a:rPr>
              <a:t>τον ασθενή. Εξοικονόμηση χρόνου και παροχή καλύτερης υγειονομικής</a:t>
            </a:r>
            <a:endParaRPr sz="1200">
              <a:latin typeface="Helvetica Neue"/>
              <a:ea typeface="Helvetica Neue"/>
              <a:cs typeface="Helvetica Neue"/>
            </a:endParaRPr>
          </a:p>
          <a:p>
            <a:pPr marL="12700" lvl="0" indent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>
                <a:latin typeface="Helvetica Neue"/>
                <a:ea typeface="Helvetica Neue"/>
                <a:cs typeface="Helvetica Neue"/>
              </a:rPr>
              <a:t>περίθαλψης</a:t>
            </a:r>
            <a:endParaRPr sz="1200"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79" name="Google Shape;79;p5"/>
          <p:cNvPicPr/>
          <p:nvPr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5759995" y="3363837"/>
            <a:ext cx="1799996" cy="1676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" name="Google Shape;84;g2c7c43e8c6c_0_50"/>
          <p:cNvSpPr txBox="1"/>
          <p:nvPr>
            <p:ph type="title"/>
          </p:nvPr>
        </p:nvSpPr>
        <p:spPr bwMode="auto">
          <a:xfrm>
            <a:off x="288264" y="148578"/>
            <a:ext cx="96306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700" rIns="0" bIns="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0">
                <a:latin typeface="Helvetica Neue"/>
                <a:ea typeface="Helvetica Neue"/>
                <a:cs typeface="Helvetica Neue"/>
              </a:rPr>
              <a:t>Από τι </a:t>
            </a:r>
            <a:r>
              <a:rPr lang="en-US" b="0">
                <a:latin typeface="Helvetica Neue"/>
                <a:ea typeface="Helvetica Neue"/>
                <a:cs typeface="Helvetica Neue"/>
              </a:rPr>
              <a:t>αποτελείται</a:t>
            </a:r>
            <a:r>
              <a:rPr lang="en-US" b="0">
                <a:latin typeface="Helvetica Neue"/>
                <a:ea typeface="Helvetica Neue"/>
                <a:cs typeface="Helvetica Neue"/>
              </a:rPr>
              <a:t> το GNU Health</a:t>
            </a:r>
            <a:endParaRPr sz="3200">
              <a:latin typeface="Arial"/>
              <a:ea typeface="Arial"/>
              <a:cs typeface="Arial"/>
            </a:endParaRPr>
          </a:p>
        </p:txBody>
      </p:sp>
      <p:pic>
        <p:nvPicPr>
          <p:cNvPr id="85" name="Google Shape;85;g2c7c43e8c6c_0_5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52400" y="1267277"/>
            <a:ext cx="63055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2c7c43e8c6c_0_50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7365700" y="2273303"/>
            <a:ext cx="243840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2c7c43e8c6c_0_50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152400" y="3296653"/>
            <a:ext cx="7188201" cy="1610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2c7c43e8c6c_0_50"/>
          <p:cNvPicPr/>
          <p:nvPr/>
        </p:nvPicPr>
        <p:blipFill>
          <a:blip r:embed="rId6">
            <a:alphaModFix/>
          </a:blip>
          <a:stretch/>
        </p:blipFill>
        <p:spPr bwMode="auto">
          <a:xfrm>
            <a:off x="4303375" y="4906653"/>
            <a:ext cx="51816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2c7c43e8c6c_0_50"/>
          <p:cNvPicPr/>
          <p:nvPr/>
        </p:nvPicPr>
        <p:blipFill>
          <a:blip r:embed="rId7">
            <a:alphaModFix/>
          </a:blip>
          <a:stretch/>
        </p:blipFill>
        <p:spPr bwMode="auto">
          <a:xfrm>
            <a:off x="1900449" y="6139433"/>
            <a:ext cx="520065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type="title"/>
          </p:nvPr>
        </p:nvSpPr>
        <p:spPr bwMode="auto">
          <a:xfrm>
            <a:off x="288264" y="148578"/>
            <a:ext cx="9630460" cy="81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3900" rIns="0" bIns="0" anchor="t" anchorCtr="0">
            <a:spAutoFit/>
          </a:bodyPr>
          <a:lstStyle/>
          <a:p>
            <a:pPr marL="142875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0">
                <a:latin typeface="Helvetica Neue"/>
                <a:ea typeface="Helvetica Neue"/>
                <a:cs typeface="Helvetica Neue"/>
              </a:rPr>
              <a:t>Ένα άτομο, ένα ιστορικό: PUID (ΑΜΚΑ)</a:t>
            </a:r>
            <a:endParaRPr/>
          </a:p>
        </p:txBody>
      </p:sp>
      <p:grpSp>
        <p:nvGrpSpPr>
          <p:cNvPr id="95" name="Google Shape;95;p8"/>
          <p:cNvGrpSpPr/>
          <p:nvPr/>
        </p:nvGrpSpPr>
        <p:grpSpPr bwMode="auto">
          <a:xfrm>
            <a:off x="881278" y="1354316"/>
            <a:ext cx="8136255" cy="4921250"/>
            <a:chOff x="881278" y="1354316"/>
            <a:chExt cx="8136255" cy="4921250"/>
          </a:xfrm>
        </p:grpSpPr>
        <p:pic>
          <p:nvPicPr>
            <p:cNvPr id="96" name="Google Shape;96;p8"/>
            <p:cNvPicPr/>
            <p:nvPr/>
          </p:nvPicPr>
          <p:blipFill>
            <a:blip r:embed="rId3">
              <a:alphaModFix/>
            </a:blip>
            <a:srcRect l="0" t="0" r="0" b="0"/>
            <a:stretch/>
          </p:blipFill>
          <p:spPr bwMode="auto">
            <a:xfrm>
              <a:off x="900353" y="1372336"/>
              <a:ext cx="8096758" cy="48851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8"/>
            <p:cNvSpPr/>
            <p:nvPr/>
          </p:nvSpPr>
          <p:spPr bwMode="auto">
            <a:xfrm>
              <a:off x="881278" y="1354316"/>
              <a:ext cx="8136255" cy="4921250"/>
            </a:xfrm>
            <a:custGeom>
              <a:avLst/>
              <a:gdLst/>
              <a:ahLst/>
              <a:cxnLst/>
              <a:rect l="l" t="t" r="r" b="b"/>
              <a:pathLst>
                <a:path w="8136255" h="4921250" fill="norm" stroke="1" extrusionOk="0">
                  <a:moveTo>
                    <a:pt x="0" y="0"/>
                  </a:moveTo>
                  <a:lnTo>
                    <a:pt x="8136001" y="0"/>
                  </a:lnTo>
                  <a:lnTo>
                    <a:pt x="8136001" y="4921199"/>
                  </a:lnTo>
                  <a:lnTo>
                    <a:pt x="0" y="49211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6700" cap="flat" cmpd="sng">
              <a:solidFill>
                <a:srgbClr val="319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98" name="Google Shape;98;p8"/>
          <p:cNvSpPr txBox="1"/>
          <p:nvPr/>
        </p:nvSpPr>
        <p:spPr bwMode="auto">
          <a:xfrm>
            <a:off x="4140263" y="6320778"/>
            <a:ext cx="487807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>
                <a:solidFill>
                  <a:srgbClr val="0064FF"/>
                </a:solidFill>
                <a:latin typeface="Helvetica Neue"/>
                <a:ea typeface="Helvetica Neue"/>
                <a:cs typeface="Helvetica Neue"/>
              </a:rPr>
              <a:t>63dd59be-141c-4ff9-a0a9-e43a6f754b39-GNU SOLIDARIO HOSPITAL</a:t>
            </a:r>
            <a:endParaRPr sz="1200"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99" name="Google Shape;99;p8"/>
          <p:cNvSpPr/>
          <p:nvPr/>
        </p:nvSpPr>
        <p:spPr bwMode="auto">
          <a:xfrm>
            <a:off x="6839636" y="2341080"/>
            <a:ext cx="1800225" cy="359410"/>
          </a:xfrm>
          <a:custGeom>
            <a:avLst/>
            <a:gdLst/>
            <a:ahLst/>
            <a:cxnLst/>
            <a:rect l="l" t="t" r="r" b="b"/>
            <a:pathLst>
              <a:path w="1800225" h="359410" fill="norm" stroke="1" extrusionOk="0">
                <a:moveTo>
                  <a:pt x="899287" y="359282"/>
                </a:moveTo>
                <a:lnTo>
                  <a:pt x="0" y="359282"/>
                </a:lnTo>
                <a:lnTo>
                  <a:pt x="0" y="0"/>
                </a:lnTo>
                <a:lnTo>
                  <a:pt x="1799640" y="0"/>
                </a:lnTo>
                <a:lnTo>
                  <a:pt x="1799640" y="359282"/>
                </a:lnTo>
                <a:lnTo>
                  <a:pt x="899287" y="359282"/>
                </a:lnTo>
                <a:close/>
              </a:path>
            </a:pathLst>
          </a:custGeom>
          <a:noFill/>
          <a:ln w="36700" cap="flat" cmpd="sng">
            <a:solidFill>
              <a:srgbClr val="FF6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>
            <p:ph type="title"/>
          </p:nvPr>
        </p:nvSpPr>
        <p:spPr bwMode="auto">
          <a:xfrm>
            <a:off x="288264" y="148578"/>
            <a:ext cx="9630460" cy="81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8925" rIns="0" bIns="0" anchor="t" anchorCtr="0">
            <a:spAutoFit/>
          </a:bodyPr>
          <a:lstStyle/>
          <a:p>
            <a:pPr marL="2878455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 b="0">
                <a:latin typeface="Helvetica Neue"/>
                <a:ea typeface="Helvetica Neue"/>
                <a:cs typeface="Helvetica Neue"/>
              </a:rPr>
              <a:t>Διαχείριση ασθενούς</a:t>
            </a:r>
            <a:endParaRPr sz="3200"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105" name="Google Shape;105;p9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4359237" y="6047652"/>
            <a:ext cx="1557350" cy="900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9"/>
          <p:cNvPicPr/>
          <p:nvPr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7109638" y="5976010"/>
            <a:ext cx="1648790" cy="1043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/>
          <p:nvPr/>
        </p:nvPicPr>
        <p:blipFill>
          <a:blip r:embed="rId5">
            <a:alphaModFix/>
          </a:blip>
          <a:srcRect l="0" t="0" r="0" b="0"/>
          <a:stretch/>
        </p:blipFill>
        <p:spPr bwMode="auto">
          <a:xfrm>
            <a:off x="1404721" y="6119660"/>
            <a:ext cx="1779460" cy="75705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9"/>
          <p:cNvSpPr txBox="1"/>
          <p:nvPr/>
        </p:nvSpPr>
        <p:spPr bwMode="auto">
          <a:xfrm>
            <a:off x="2393899" y="6739814"/>
            <a:ext cx="749300" cy="13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700" b="1">
                <a:solidFill>
                  <a:srgbClr val="FF3131"/>
                </a:solidFill>
                <a:latin typeface="Arial"/>
                <a:ea typeface="Arial"/>
                <a:cs typeface="Arial"/>
              </a:rPr>
              <a:t>Critical Info : </a:t>
            </a:r>
            <a:r>
              <a:rPr lang="en-US" sz="700" b="1">
                <a:latin typeface="Arial"/>
                <a:ea typeface="Arial"/>
                <a:cs typeface="Arial"/>
              </a:rPr>
              <a:t>T1D</a:t>
            </a:r>
            <a:endParaRPr sz="700">
              <a:latin typeface="Arial"/>
              <a:ea typeface="Arial"/>
              <a:cs typeface="Arial"/>
            </a:endParaRPr>
          </a:p>
        </p:txBody>
      </p:sp>
      <p:pic>
        <p:nvPicPr>
          <p:cNvPr id="109" name="Google Shape;109;p9"/>
          <p:cNvPicPr/>
          <p:nvPr/>
        </p:nvPicPr>
        <p:blipFill>
          <a:blip r:embed="rId6">
            <a:alphaModFix/>
          </a:blip>
          <a:srcRect l="0" t="0" r="0" b="0"/>
          <a:stretch/>
        </p:blipFill>
        <p:spPr bwMode="auto">
          <a:xfrm>
            <a:off x="1005839" y="1255332"/>
            <a:ext cx="8046351" cy="4571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>
            <p:ph type="title"/>
          </p:nvPr>
        </p:nvSpPr>
        <p:spPr bwMode="auto">
          <a:xfrm>
            <a:off x="288264" y="148578"/>
            <a:ext cx="9630460" cy="81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5250" rIns="0" bIns="0" anchor="t" anchorCtr="0">
            <a:spAutoFit/>
          </a:bodyPr>
          <a:lstStyle/>
          <a:p>
            <a:pPr marL="54864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>
                <a:latin typeface="Helvetica Neue"/>
                <a:ea typeface="Helvetica Neue"/>
                <a:cs typeface="Helvetica Neue"/>
              </a:rPr>
              <a:t>Δημογραφικά στοιχεία, Επιδημιολογία, Πρώιμη προειδοποίηση</a:t>
            </a:r>
            <a:endParaRPr sz="2400">
              <a:latin typeface="Helvetica Neue"/>
              <a:ea typeface="Helvetica Neue"/>
              <a:cs typeface="Helvetica Neue"/>
            </a:endParaRPr>
          </a:p>
        </p:txBody>
      </p:sp>
      <p:grpSp>
        <p:nvGrpSpPr>
          <p:cNvPr id="115" name="Google Shape;115;p10"/>
          <p:cNvGrpSpPr/>
          <p:nvPr/>
        </p:nvGrpSpPr>
        <p:grpSpPr bwMode="auto">
          <a:xfrm>
            <a:off x="3780002" y="1360818"/>
            <a:ext cx="6003696" cy="5299545"/>
            <a:chOff x="3780002" y="1360818"/>
            <a:chExt cx="6003696" cy="5299545"/>
          </a:xfrm>
        </p:grpSpPr>
        <p:pic>
          <p:nvPicPr>
            <p:cNvPr id="116" name="Google Shape;116;p10"/>
            <p:cNvPicPr/>
            <p:nvPr/>
          </p:nvPicPr>
          <p:blipFill>
            <a:blip r:embed="rId3">
              <a:alphaModFix/>
            </a:blip>
            <a:srcRect l="0" t="0" r="0" b="0"/>
            <a:stretch/>
          </p:blipFill>
          <p:spPr bwMode="auto">
            <a:xfrm>
              <a:off x="3780002" y="3240380"/>
              <a:ext cx="5795975" cy="34199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0"/>
            <p:cNvPicPr/>
            <p:nvPr/>
          </p:nvPicPr>
          <p:blipFill>
            <a:blip r:embed="rId4">
              <a:alphaModFix/>
            </a:blip>
            <a:srcRect l="0" t="0" r="0" b="0"/>
            <a:stretch/>
          </p:blipFill>
          <p:spPr bwMode="auto">
            <a:xfrm>
              <a:off x="3826433" y="1360818"/>
              <a:ext cx="3553917" cy="47591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0"/>
            <p:cNvPicPr/>
            <p:nvPr/>
          </p:nvPicPr>
          <p:blipFill>
            <a:blip r:embed="rId5">
              <a:alphaModFix/>
            </a:blip>
            <a:srcRect l="0" t="0" r="0" b="0"/>
            <a:stretch/>
          </p:blipFill>
          <p:spPr bwMode="auto">
            <a:xfrm>
              <a:off x="6368402" y="2520011"/>
              <a:ext cx="3415296" cy="18845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" name="Google Shape;119;p10"/>
          <p:cNvSpPr txBox="1"/>
          <p:nvPr/>
        </p:nvSpPr>
        <p:spPr bwMode="auto">
          <a:xfrm>
            <a:off x="215899" y="1758861"/>
            <a:ext cx="3303904" cy="20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12700" marR="5080" lvl="0" indent="0" algn="l">
              <a:lnSpc>
                <a:spcPct val="934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313131"/>
                </a:solidFill>
                <a:latin typeface="Helvetica Neue"/>
                <a:ea typeface="Helvetica Neue"/>
                <a:cs typeface="Helvetica Neue"/>
              </a:rPr>
              <a:t>Δημογραφικά στοιχεία συγκέντρωσης δεδομένων Άτομα χωρίς κάλυψη υγείας Έγκαιρη προειδοποίηση για επιδημίες - πανδημίες Γεωγραφική τοποθέτηση (OSM) Κοινοποιήσιμες ασθένειες (υποχρεωτικής δήλωσης)</a:t>
            </a:r>
            <a:endParaRPr sz="1800">
              <a:latin typeface="Helvetica Neue"/>
              <a:ea typeface="Helvetica Neue"/>
              <a:cs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>
            <p:ph type="title"/>
          </p:nvPr>
        </p:nvSpPr>
        <p:spPr bwMode="auto">
          <a:xfrm>
            <a:off x="288264" y="148578"/>
            <a:ext cx="9630460" cy="81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6925" rIns="0" bIns="0" anchor="t" anchorCtr="0">
            <a:spAutoFit/>
          </a:bodyPr>
          <a:lstStyle/>
          <a:p>
            <a:pPr marL="1848485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0">
                <a:latin typeface="Helvetica Neue"/>
                <a:ea typeface="Helvetica Neue"/>
                <a:cs typeface="Helvetica Neue"/>
              </a:rPr>
              <a:t>Σύστημα επιτήρησης “τραυματισμών”</a:t>
            </a:r>
            <a:endParaRPr sz="2800"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125" name="Google Shape;125;p11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180365" y="1476363"/>
            <a:ext cx="9720338" cy="378000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/>
          <p:nvPr/>
        </p:nvSpPr>
        <p:spPr bwMode="auto">
          <a:xfrm>
            <a:off x="1079550" y="5289375"/>
            <a:ext cx="85311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12700" marR="422909" lvl="0" indent="0" algn="l">
              <a:lnSpc>
                <a:spcPct val="111538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300">
                <a:solidFill>
                  <a:srgbClr val="006464"/>
                </a:solidFill>
                <a:latin typeface="Helvetica Neue"/>
                <a:ea typeface="Helvetica Neue"/>
                <a:cs typeface="Helvetica Neue"/>
              </a:rPr>
              <a:t>Καταγράφει βίαιους τραυματισμούς (ατυχήματα, ληστείες, αυτοτραυματισμούς, σεξουαλικές επιθέσεις, …)</a:t>
            </a:r>
            <a:endParaRPr sz="1300">
              <a:latin typeface="Helvetica Neue"/>
              <a:ea typeface="Helvetica Neue"/>
              <a:cs typeface="Helvetica Neue"/>
            </a:endParaRPr>
          </a:p>
          <a:p>
            <a:pPr marL="12700" marR="4570095" lvl="0" indent="0" algn="l">
              <a:lnSpc>
                <a:spcPct val="111538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300">
                <a:solidFill>
                  <a:srgbClr val="006464"/>
                </a:solidFill>
                <a:latin typeface="Helvetica Neue"/>
                <a:ea typeface="Helvetica Neue"/>
                <a:cs typeface="Helvetica Neue"/>
              </a:rPr>
              <a:t>Με γεωαναφορά (OSM) Κωδικοποίηση ICD 10</a:t>
            </a:r>
            <a:endParaRPr sz="1300">
              <a:latin typeface="Helvetica Neue"/>
              <a:ea typeface="Helvetica Neue"/>
              <a:cs typeface="Helvetica Neue"/>
            </a:endParaRPr>
          </a:p>
          <a:p>
            <a:pPr marL="12700" marR="5080" lvl="0" indent="0" algn="l">
              <a:lnSpc>
                <a:spcPct val="111538"/>
              </a:lnSpc>
              <a:spcBef>
                <a:spcPts val="10"/>
              </a:spcBef>
              <a:spcAft>
                <a:spcPts val="0"/>
              </a:spcAft>
              <a:buNone/>
              <a:defRPr/>
            </a:pPr>
            <a:r>
              <a:rPr lang="en-US" sz="1300">
                <a:solidFill>
                  <a:srgbClr val="006464"/>
                </a:solidFill>
                <a:latin typeface="Helvetica Neue"/>
                <a:ea typeface="Helvetica Neue"/>
                <a:cs typeface="Helvetica Neue"/>
              </a:rPr>
              <a:t>Πληροφορίες με βάση τα δεδομένα (τόπος, χρόνος, προβλήματα που εμπλέκονται,…) </a:t>
            </a:r>
            <a:endParaRPr sz="1300">
              <a:solidFill>
                <a:srgbClr val="006464"/>
              </a:solidFill>
              <a:latin typeface="Helvetica Neue"/>
              <a:ea typeface="Helvetica Neue"/>
              <a:cs typeface="Helvetica Neue"/>
            </a:endParaRPr>
          </a:p>
          <a:p>
            <a:pPr marL="12700" marR="5080" lvl="0" indent="0" algn="l">
              <a:lnSpc>
                <a:spcPct val="111538"/>
              </a:lnSpc>
              <a:spcBef>
                <a:spcPts val="10"/>
              </a:spcBef>
              <a:spcAft>
                <a:spcPts val="0"/>
              </a:spcAft>
              <a:buNone/>
              <a:defRPr/>
            </a:pPr>
            <a:r>
              <a:rPr lang="en-US" sz="1300">
                <a:solidFill>
                  <a:srgbClr val="006464"/>
                </a:solidFill>
                <a:latin typeface="Helvetica Neue"/>
                <a:ea typeface="Helvetica Neue"/>
                <a:cs typeface="Helvetica Neue"/>
              </a:rPr>
              <a:t>Υλοποίηση από το Υπουργείο Υγείας της Jamaica!</a:t>
            </a:r>
            <a:endParaRPr sz="1300">
              <a:latin typeface="Helvetica Neue"/>
              <a:ea typeface="Helvetica Neue"/>
              <a:cs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 bwMode="auto">
          <a:xfrm>
            <a:off x="1353858" y="336500"/>
            <a:ext cx="763841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0">
                <a:latin typeface="Helvetica Neue"/>
                <a:ea typeface="Helvetica Neue"/>
                <a:cs typeface="Helvetica Neue"/>
              </a:rPr>
              <a:t>Δομές Υγείας και Λειτουργικοί Τομείς</a:t>
            </a:r>
            <a:endParaRPr sz="3600"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132" name="Google Shape;132;p12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27557" y="1404011"/>
            <a:ext cx="8622347" cy="4949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On-screen Show (4:3)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2024-03-30T15:15:42Z</dcterms:created>
  <dcterms:modified xsi:type="dcterms:W3CDTF">2024-05-12T15:40:48Z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2022-01-12T00:00:00Z</vt:filetime>
  </property>
  <property fmtid="{D5CDD505-2E9C-101B-9397-08002B2CF9AE}" pid="3" name="Creator">
    <vt:lpwstr>Impress</vt:lpwstr>
  </property>
  <property fmtid="{D5CDD505-2E9C-101B-9397-08002B2CF9AE}" pid="4" name="Producer">
    <vt:lpwstr>LibreOffice 6.4</vt:lpwstr>
  </property>
  <property fmtid="{D5CDD505-2E9C-101B-9397-08002B2CF9AE}" pid="5" name="LastSaved">
    <vt:filetime>2022-01-12T00:00:00Z</vt:filetime>
  </property>
</Properties>
</file>