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4" roundtripDataSignature="AMtx7mgsKl8B0p3+L2OHvk5SChcAcnmF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6AB666B-5AF8-4B4A-9F68-2C0C555F2BE8}">
  <a:tblStyle styleId="{C6AB666B-5AF8-4B4A-9F68-2C0C555F2BE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5.xml"/><Relationship Id="rId22" Type="http://schemas.openxmlformats.org/officeDocument/2006/relationships/font" Target="fonts/Lato-italic.fntdata"/><Relationship Id="rId10" Type="http://schemas.openxmlformats.org/officeDocument/2006/relationships/slide" Target="slides/slide4.xml"/><Relationship Id="rId21" Type="http://schemas.openxmlformats.org/officeDocument/2006/relationships/font" Target="fonts/Lato-bold.fntdata"/><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slideMaster" Target="slideMasters/slideMaster1.xml"/><Relationship Id="rId19" Type="http://schemas.openxmlformats.org/officeDocument/2006/relationships/font" Target="fonts/Raleway-boldItalic.fntdata"/><Relationship Id="rId6" Type="http://schemas.openxmlformats.org/officeDocument/2006/relationships/notesMaster" Target="notesMasters/notesMaster1.xml"/><Relationship Id="rId18"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30ca80df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2430ca80dfc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30ca80df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2430ca80dfc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30ca80dfc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2430ca80dfc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7d7ae2a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7d7ae2a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30ca80dfc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430ca80dfc_1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7"/>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7"/>
          <p:cNvGrpSpPr/>
          <p:nvPr/>
        </p:nvGrpSpPr>
        <p:grpSpPr>
          <a:xfrm>
            <a:off x="830392" y="1191256"/>
            <a:ext cx="745763" cy="45826"/>
            <a:chOff x="4580561" y="2589004"/>
            <a:chExt cx="1064464" cy="25200"/>
          </a:xfrm>
        </p:grpSpPr>
        <p:sp>
          <p:nvSpPr>
            <p:cNvPr id="12" name="Google Shape;12;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7"/>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7"/>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6"/>
          <p:cNvGrpSpPr/>
          <p:nvPr/>
        </p:nvGrpSpPr>
        <p:grpSpPr>
          <a:xfrm>
            <a:off x="830392" y="4169130"/>
            <a:ext cx="745763" cy="45826"/>
            <a:chOff x="4580561" y="2589004"/>
            <a:chExt cx="1064464" cy="25200"/>
          </a:xfrm>
        </p:grpSpPr>
        <p:sp>
          <p:nvSpPr>
            <p:cNvPr id="75" name="Google Shape;75;p1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6"/>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6"/>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8"/>
          <p:cNvGrpSpPr/>
          <p:nvPr/>
        </p:nvGrpSpPr>
        <p:grpSpPr>
          <a:xfrm>
            <a:off x="830392" y="1191256"/>
            <a:ext cx="745763" cy="45826"/>
            <a:chOff x="4580561" y="2589004"/>
            <a:chExt cx="1064464" cy="25200"/>
          </a:xfrm>
        </p:grpSpPr>
        <p:sp>
          <p:nvSpPr>
            <p:cNvPr id="20" name="Google Shape;20;p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9"/>
          <p:cNvGrpSpPr/>
          <p:nvPr/>
        </p:nvGrpSpPr>
        <p:grpSpPr>
          <a:xfrm>
            <a:off x="830392" y="1191256"/>
            <a:ext cx="745763" cy="45826"/>
            <a:chOff x="4580561" y="2589004"/>
            <a:chExt cx="1064464" cy="25200"/>
          </a:xfrm>
        </p:grpSpPr>
        <p:sp>
          <p:nvSpPr>
            <p:cNvPr id="27" name="Google Shape;27;p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9"/>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1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10"/>
          <p:cNvGrpSpPr/>
          <p:nvPr/>
        </p:nvGrpSpPr>
        <p:grpSpPr>
          <a:xfrm>
            <a:off x="830392" y="1191256"/>
            <a:ext cx="745763" cy="45826"/>
            <a:chOff x="4580561" y="2589004"/>
            <a:chExt cx="1064464" cy="25200"/>
          </a:xfrm>
        </p:grpSpPr>
        <p:sp>
          <p:nvSpPr>
            <p:cNvPr id="34" name="Google Shape;34;p1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0"/>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10"/>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10"/>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1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11"/>
          <p:cNvGrpSpPr/>
          <p:nvPr/>
        </p:nvGrpSpPr>
        <p:grpSpPr>
          <a:xfrm>
            <a:off x="830392" y="1191256"/>
            <a:ext cx="745763" cy="45826"/>
            <a:chOff x="4580561" y="2589004"/>
            <a:chExt cx="1064464" cy="25200"/>
          </a:xfrm>
        </p:grpSpPr>
        <p:sp>
          <p:nvSpPr>
            <p:cNvPr id="43" name="Google Shape;43;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11"/>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1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12"/>
          <p:cNvGrpSpPr/>
          <p:nvPr/>
        </p:nvGrpSpPr>
        <p:grpSpPr>
          <a:xfrm>
            <a:off x="830392" y="1191256"/>
            <a:ext cx="745763" cy="45826"/>
            <a:chOff x="4580561" y="2589004"/>
            <a:chExt cx="1064464" cy="25200"/>
          </a:xfrm>
        </p:grpSpPr>
        <p:sp>
          <p:nvSpPr>
            <p:cNvPr id="50" name="Google Shape;50;p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12"/>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12"/>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13"/>
          <p:cNvGrpSpPr/>
          <p:nvPr/>
        </p:nvGrpSpPr>
        <p:grpSpPr>
          <a:xfrm>
            <a:off x="830392" y="4169130"/>
            <a:ext cx="745763" cy="45826"/>
            <a:chOff x="4580561" y="2589004"/>
            <a:chExt cx="1064464" cy="25200"/>
          </a:xfrm>
        </p:grpSpPr>
        <p:sp>
          <p:nvSpPr>
            <p:cNvPr id="57" name="Google Shape;57;p1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13"/>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14"/>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14"/>
          <p:cNvGrpSpPr/>
          <p:nvPr/>
        </p:nvGrpSpPr>
        <p:grpSpPr>
          <a:xfrm>
            <a:off x="830392" y="1191256"/>
            <a:ext cx="745763" cy="45826"/>
            <a:chOff x="4580561" y="2589004"/>
            <a:chExt cx="1064464" cy="25200"/>
          </a:xfrm>
        </p:grpSpPr>
        <p:sp>
          <p:nvSpPr>
            <p:cNvPr id="64" name="Google Shape;64;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14"/>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14"/>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14"/>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5"/>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ics21035@uom.edu.gr" TargetMode="External"/><Relationship Id="rId4" Type="http://schemas.openxmlformats.org/officeDocument/2006/relationships/hyperlink" Target="mailto:ics22135@uom.edu.gr" TargetMode="External"/><Relationship Id="rId5" Type="http://schemas.openxmlformats.org/officeDocument/2006/relationships/hyperlink" Target="mailto:iis21027@uom.edu.gr" TargetMode="External"/><Relationship Id="rId6" Type="http://schemas.openxmlformats.org/officeDocument/2006/relationships/hyperlink" Target="mailto:ics21073@uom.edu.gr" TargetMode="External"/><Relationship Id="rId7" Type="http://schemas.openxmlformats.org/officeDocument/2006/relationships/hyperlink" Target="mailto:ics21032@uom.edu.g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en.wikipedia.org/wiki/Random_forest" TargetMode="External"/><Relationship Id="rId4" Type="http://schemas.openxmlformats.org/officeDocument/2006/relationships/hyperlink" Target="https://en.wikipedia.org/wiki/Artificial_neural_network" TargetMode="External"/><Relationship Id="rId5" Type="http://schemas.openxmlformats.org/officeDocument/2006/relationships/hyperlink" Target="https://en.wikipedia.org/wiki/Support-vector_machine" TargetMode="External"/><Relationship Id="rId6" Type="http://schemas.openxmlformats.org/officeDocument/2006/relationships/hyperlink" Target="https://en.wikipedia.org/wiki/Adaptive_neuro_fuzzy_inference_syste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4200"/>
              <a:buNone/>
            </a:pPr>
            <a:r>
              <a:rPr lang="el" sz="2400">
                <a:solidFill>
                  <a:srgbClr val="000000"/>
                </a:solidFill>
                <a:latin typeface="Arial"/>
                <a:ea typeface="Arial"/>
                <a:cs typeface="Arial"/>
                <a:sym typeface="Arial"/>
              </a:rPr>
              <a:t>Χρήση υβριδικών μοντέλων τεχνητής νοημοσύνης σε συνδυασμό με τεχνολογίες μηχανικής μάθησης, Big Data και IoT για την πρόβλεψη και αντιμετώπιση δασικών πυρκαγιών</a:t>
            </a:r>
            <a:endParaRPr sz="5200">
              <a:latin typeface="Arial"/>
              <a:ea typeface="Arial"/>
              <a:cs typeface="Arial"/>
              <a:sym typeface="Arial"/>
            </a:endParaRPr>
          </a:p>
        </p:txBody>
      </p:sp>
      <p:sp>
        <p:nvSpPr>
          <p:cNvPr id="87" name="Google Shape;87;p1"/>
          <p:cNvSpPr txBox="1"/>
          <p:nvPr>
            <p:ph idx="1" type="subTitle"/>
          </p:nvPr>
        </p:nvSpPr>
        <p:spPr>
          <a:xfrm>
            <a:off x="1022500" y="3344375"/>
            <a:ext cx="7688100" cy="1203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ctr">
              <a:lnSpc>
                <a:spcPct val="115000"/>
              </a:lnSpc>
              <a:spcBef>
                <a:spcPts val="0"/>
              </a:spcBef>
              <a:spcAft>
                <a:spcPts val="0"/>
              </a:spcAft>
              <a:buSzPct val="115170"/>
              <a:buNone/>
            </a:pPr>
            <a:r>
              <a:rPr lang="el" sz="5557">
                <a:solidFill>
                  <a:schemeClr val="dk2"/>
                </a:solidFill>
                <a:latin typeface="Arial"/>
                <a:ea typeface="Arial"/>
                <a:cs typeface="Arial"/>
                <a:sym typeface="Arial"/>
              </a:rPr>
              <a:t>Ευθυμίου Βασίλειος </a:t>
            </a:r>
            <a:r>
              <a:rPr lang="el" sz="5557">
                <a:solidFill>
                  <a:schemeClr val="dk2"/>
                </a:solidFill>
                <a:uFill>
                  <a:noFill/>
                </a:uFill>
                <a:latin typeface="Arial"/>
                <a:ea typeface="Arial"/>
                <a:cs typeface="Arial"/>
                <a:sym typeface="Arial"/>
                <a:hlinkClick r:id="rId3">
                  <a:extLst>
                    <a:ext uri="{A12FA001-AC4F-418D-AE19-62706E023703}">
                      <ahyp:hlinkClr val="tx"/>
                    </a:ext>
                  </a:extLst>
                </a:hlinkClick>
              </a:rPr>
              <a:t>ics21035@uom.edu.gr</a:t>
            </a:r>
            <a:endParaRPr sz="5557">
              <a:solidFill>
                <a:schemeClr val="dk2"/>
              </a:solidFill>
              <a:latin typeface="Arial"/>
              <a:ea typeface="Arial"/>
              <a:cs typeface="Arial"/>
              <a:sym typeface="Arial"/>
            </a:endParaRPr>
          </a:p>
          <a:p>
            <a:pPr indent="0" lvl="0" marL="0" rtl="0" algn="ctr">
              <a:lnSpc>
                <a:spcPct val="115000"/>
              </a:lnSpc>
              <a:spcBef>
                <a:spcPts val="0"/>
              </a:spcBef>
              <a:spcAft>
                <a:spcPts val="0"/>
              </a:spcAft>
              <a:buSzPct val="115170"/>
              <a:buNone/>
            </a:pPr>
            <a:r>
              <a:rPr lang="el" sz="5557">
                <a:solidFill>
                  <a:schemeClr val="dk2"/>
                </a:solidFill>
                <a:latin typeface="Arial"/>
                <a:ea typeface="Arial"/>
                <a:cs typeface="Arial"/>
                <a:sym typeface="Arial"/>
              </a:rPr>
              <a:t>Ελευθεριάδης Αναστάσιος </a:t>
            </a:r>
            <a:r>
              <a:rPr lang="el" sz="5557">
                <a:solidFill>
                  <a:schemeClr val="dk2"/>
                </a:solidFill>
                <a:uFill>
                  <a:noFill/>
                </a:uFill>
                <a:latin typeface="Arial"/>
                <a:ea typeface="Arial"/>
                <a:cs typeface="Arial"/>
                <a:sym typeface="Arial"/>
                <a:hlinkClick r:id="rId4">
                  <a:extLst>
                    <a:ext uri="{A12FA001-AC4F-418D-AE19-62706E023703}">
                      <ahyp:hlinkClr val="tx"/>
                    </a:ext>
                  </a:extLst>
                </a:hlinkClick>
              </a:rPr>
              <a:t>ics22135@uom.edu.gr</a:t>
            </a:r>
            <a:endParaRPr sz="5557">
              <a:solidFill>
                <a:schemeClr val="dk2"/>
              </a:solidFill>
              <a:latin typeface="Arial"/>
              <a:ea typeface="Arial"/>
              <a:cs typeface="Arial"/>
              <a:sym typeface="Arial"/>
            </a:endParaRPr>
          </a:p>
          <a:p>
            <a:pPr indent="0" lvl="0" marL="0" rtl="0" algn="ctr">
              <a:lnSpc>
                <a:spcPct val="115000"/>
              </a:lnSpc>
              <a:spcBef>
                <a:spcPts val="0"/>
              </a:spcBef>
              <a:spcAft>
                <a:spcPts val="0"/>
              </a:spcAft>
              <a:buSzPct val="115170"/>
              <a:buNone/>
            </a:pPr>
            <a:r>
              <a:rPr lang="el" sz="5557">
                <a:solidFill>
                  <a:schemeClr val="dk2"/>
                </a:solidFill>
                <a:latin typeface="Arial"/>
                <a:ea typeface="Arial"/>
                <a:cs typeface="Arial"/>
                <a:sym typeface="Arial"/>
              </a:rPr>
              <a:t>Ιωσηφίδης Ευστάθιος </a:t>
            </a:r>
            <a:r>
              <a:rPr lang="el" sz="5557">
                <a:solidFill>
                  <a:schemeClr val="dk2"/>
                </a:solidFill>
                <a:uFill>
                  <a:noFill/>
                </a:uFill>
                <a:latin typeface="Arial"/>
                <a:ea typeface="Arial"/>
                <a:cs typeface="Arial"/>
                <a:sym typeface="Arial"/>
                <a:hlinkClick r:id="rId5">
                  <a:extLst>
                    <a:ext uri="{A12FA001-AC4F-418D-AE19-62706E023703}">
                      <ahyp:hlinkClr val="tx"/>
                    </a:ext>
                  </a:extLst>
                </a:hlinkClick>
              </a:rPr>
              <a:t>iis21027@uom.edu.gr</a:t>
            </a:r>
            <a:endParaRPr sz="5557">
              <a:solidFill>
                <a:schemeClr val="dk2"/>
              </a:solidFill>
              <a:latin typeface="Arial"/>
              <a:ea typeface="Arial"/>
              <a:cs typeface="Arial"/>
              <a:sym typeface="Arial"/>
            </a:endParaRPr>
          </a:p>
          <a:p>
            <a:pPr indent="0" lvl="0" marL="0" rtl="0" algn="ctr">
              <a:lnSpc>
                <a:spcPct val="115000"/>
              </a:lnSpc>
              <a:spcBef>
                <a:spcPts val="0"/>
              </a:spcBef>
              <a:spcAft>
                <a:spcPts val="0"/>
              </a:spcAft>
              <a:buSzPct val="115170"/>
              <a:buNone/>
            </a:pPr>
            <a:r>
              <a:rPr lang="el" sz="5557">
                <a:solidFill>
                  <a:schemeClr val="dk2"/>
                </a:solidFill>
                <a:latin typeface="Arial"/>
                <a:ea typeface="Arial"/>
                <a:cs typeface="Arial"/>
                <a:sym typeface="Arial"/>
              </a:rPr>
              <a:t>Μαυρομάτης Παναγιώτης Φώτιος </a:t>
            </a:r>
            <a:r>
              <a:rPr lang="el" sz="5557">
                <a:solidFill>
                  <a:schemeClr val="dk2"/>
                </a:solidFill>
                <a:uFill>
                  <a:noFill/>
                </a:uFill>
                <a:latin typeface="Arial"/>
                <a:ea typeface="Arial"/>
                <a:cs typeface="Arial"/>
                <a:sym typeface="Arial"/>
                <a:hlinkClick r:id="rId6">
                  <a:extLst>
                    <a:ext uri="{A12FA001-AC4F-418D-AE19-62706E023703}">
                      <ahyp:hlinkClr val="tx"/>
                    </a:ext>
                  </a:extLst>
                </a:hlinkClick>
              </a:rPr>
              <a:t>ics21073@uom.edu.gr</a:t>
            </a:r>
            <a:endParaRPr sz="5557">
              <a:solidFill>
                <a:schemeClr val="dk2"/>
              </a:solidFill>
              <a:latin typeface="Arial"/>
              <a:ea typeface="Arial"/>
              <a:cs typeface="Arial"/>
              <a:sym typeface="Arial"/>
            </a:endParaRPr>
          </a:p>
          <a:p>
            <a:pPr indent="0" lvl="0" marL="0" rtl="0" algn="l">
              <a:lnSpc>
                <a:spcPct val="115000"/>
              </a:lnSpc>
              <a:spcBef>
                <a:spcPts val="0"/>
              </a:spcBef>
              <a:spcAft>
                <a:spcPts val="0"/>
              </a:spcAft>
              <a:buSzPts val="1600"/>
              <a:buNone/>
            </a:pPr>
            <a:r>
              <a:t/>
            </a:r>
            <a:endParaRPr sz="1000">
              <a:solidFill>
                <a:srgbClr val="000000"/>
              </a:solidFill>
              <a:latin typeface="Arial"/>
              <a:ea typeface="Arial"/>
              <a:cs typeface="Arial"/>
              <a:sym typeface="Arial"/>
            </a:endParaRPr>
          </a:p>
          <a:p>
            <a:pPr indent="0" lvl="0" marL="0" rtl="0" algn="ctr">
              <a:lnSpc>
                <a:spcPct val="115000"/>
              </a:lnSpc>
              <a:spcBef>
                <a:spcPts val="0"/>
              </a:spcBef>
              <a:spcAft>
                <a:spcPts val="0"/>
              </a:spcAft>
              <a:buSzPct val="115170"/>
              <a:buNone/>
            </a:pPr>
            <a:r>
              <a:rPr lang="el" sz="5557">
                <a:solidFill>
                  <a:schemeClr val="dk2"/>
                </a:solidFill>
                <a:latin typeface="Arial"/>
                <a:ea typeface="Arial"/>
                <a:cs typeface="Arial"/>
                <a:sym typeface="Arial"/>
              </a:rPr>
              <a:t>Τζελαλής Γεώργιος </a:t>
            </a:r>
            <a:r>
              <a:rPr lang="el" sz="5557">
                <a:solidFill>
                  <a:schemeClr val="dk2"/>
                </a:solidFill>
                <a:uFill>
                  <a:noFill/>
                </a:uFill>
                <a:latin typeface="Arial"/>
                <a:ea typeface="Arial"/>
                <a:cs typeface="Arial"/>
                <a:sym typeface="Arial"/>
                <a:hlinkClick r:id="rId7">
                  <a:extLst>
                    <a:ext uri="{A12FA001-AC4F-418D-AE19-62706E023703}">
                      <ahyp:hlinkClr val="tx"/>
                    </a:ext>
                  </a:extLst>
                </a:hlinkClick>
              </a:rPr>
              <a:t>ics21032@uom.edu.gr</a:t>
            </a:r>
            <a:endParaRPr sz="10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SzPts val="2600"/>
              <a:buNone/>
            </a:pPr>
            <a:r>
              <a:rPr lang="el" sz="2200">
                <a:solidFill>
                  <a:srgbClr val="000000"/>
                </a:solidFill>
                <a:latin typeface="Comic Sans MS"/>
                <a:ea typeface="Comic Sans MS"/>
                <a:cs typeface="Comic Sans MS"/>
                <a:sym typeface="Comic Sans MS"/>
              </a:rPr>
              <a:t>Περίληψη Ιδέας - Κίνητρο</a:t>
            </a:r>
            <a:endParaRPr sz="3600">
              <a:latin typeface="Comic Sans MS"/>
              <a:ea typeface="Comic Sans MS"/>
              <a:cs typeface="Comic Sans MS"/>
              <a:sym typeface="Comic Sans MS"/>
            </a:endParaRPr>
          </a:p>
        </p:txBody>
      </p:sp>
      <p:sp>
        <p:nvSpPr>
          <p:cNvPr id="93" name="Google Shape;93;p2"/>
          <p:cNvSpPr txBox="1"/>
          <p:nvPr>
            <p:ph idx="1" type="body"/>
          </p:nvPr>
        </p:nvSpPr>
        <p:spPr>
          <a:xfrm>
            <a:off x="729450" y="2078875"/>
            <a:ext cx="7688700" cy="27537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1200"/>
              </a:spcBef>
              <a:spcAft>
                <a:spcPts val="0"/>
              </a:spcAft>
              <a:buClr>
                <a:srgbClr val="000000"/>
              </a:buClr>
              <a:buSzPts val="1600"/>
              <a:buFont typeface="Arial"/>
              <a:buChar char="●"/>
            </a:pPr>
            <a:r>
              <a:rPr lang="el" sz="1600">
                <a:solidFill>
                  <a:srgbClr val="000000"/>
                </a:solidFill>
                <a:latin typeface="Arial"/>
                <a:ea typeface="Arial"/>
                <a:cs typeface="Arial"/>
                <a:sym typeface="Arial"/>
              </a:rPr>
              <a:t>Οι πυρκαγιές θεωρούνται ένα από τα πιο επικίνδυνα και καταστροφικά φαινόμενα στον κόσμο, επηρεάζοντας το περιβάλλον, τον τοπικό πληθυσμό και την οικονομία. </a:t>
            </a:r>
            <a:endParaRPr sz="1600">
              <a:solidFill>
                <a:srgbClr val="000000"/>
              </a:solidFill>
              <a:latin typeface="Arial"/>
              <a:ea typeface="Arial"/>
              <a:cs typeface="Arial"/>
              <a:sym typeface="Arial"/>
            </a:endParaRPr>
          </a:p>
          <a:p>
            <a:pPr indent="-330200" lvl="0" marL="457200" rtl="0" algn="just">
              <a:lnSpc>
                <a:spcPct val="115000"/>
              </a:lnSpc>
              <a:spcBef>
                <a:spcPts val="0"/>
              </a:spcBef>
              <a:spcAft>
                <a:spcPts val="0"/>
              </a:spcAft>
              <a:buClr>
                <a:srgbClr val="000000"/>
              </a:buClr>
              <a:buSzPts val="1600"/>
              <a:buFont typeface="Arial"/>
              <a:buChar char="●"/>
            </a:pPr>
            <a:r>
              <a:rPr lang="el" sz="1600">
                <a:solidFill>
                  <a:srgbClr val="000000"/>
                </a:solidFill>
                <a:latin typeface="Arial"/>
                <a:ea typeface="Arial"/>
                <a:cs typeface="Arial"/>
                <a:sym typeface="Arial"/>
              </a:rPr>
              <a:t>Στη χώρα μας έχουμε παραδείγματα στο Μάτι και στην Εύβοια.</a:t>
            </a:r>
            <a:endParaRPr sz="1600">
              <a:solidFill>
                <a:srgbClr val="000000"/>
              </a:solidFill>
              <a:latin typeface="Arial"/>
              <a:ea typeface="Arial"/>
              <a:cs typeface="Arial"/>
              <a:sym typeface="Arial"/>
            </a:endParaRPr>
          </a:p>
          <a:p>
            <a:pPr indent="-330200" lvl="0" marL="457200" rtl="0" algn="just">
              <a:lnSpc>
                <a:spcPct val="115000"/>
              </a:lnSpc>
              <a:spcBef>
                <a:spcPts val="0"/>
              </a:spcBef>
              <a:spcAft>
                <a:spcPts val="0"/>
              </a:spcAft>
              <a:buClr>
                <a:srgbClr val="000000"/>
              </a:buClr>
              <a:buSzPts val="1600"/>
              <a:buFont typeface="Arial"/>
              <a:buChar char="●"/>
            </a:pPr>
            <a:r>
              <a:rPr lang="el" sz="1600">
                <a:solidFill>
                  <a:srgbClr val="000000"/>
                </a:solidFill>
                <a:latin typeface="Arial"/>
                <a:ea typeface="Arial"/>
                <a:cs typeface="Arial"/>
                <a:sym typeface="Arial"/>
              </a:rPr>
              <a:t>Σύγχρονες έρευνες έχουν πραγματοποιηθεί με τη χρήση της τεχνητής νοημοσύνης, της Μηχανικής Μάθησης, των Big Data και των IoT για την δημιουργία ενός μοντέλου με στόχο την πρόβλεψη και αντιμετώπιση των πυρκαγιών.</a:t>
            </a:r>
            <a:endParaRPr sz="1600">
              <a:solidFill>
                <a:srgbClr val="000000"/>
              </a:solidFill>
              <a:latin typeface="Arial"/>
              <a:ea typeface="Arial"/>
              <a:cs typeface="Arial"/>
              <a:sym typeface="Arial"/>
            </a:endParaRPr>
          </a:p>
          <a:p>
            <a:pPr indent="-330200" lvl="0" marL="457200" rtl="0" algn="just">
              <a:lnSpc>
                <a:spcPct val="115000"/>
              </a:lnSpc>
              <a:spcBef>
                <a:spcPts val="0"/>
              </a:spcBef>
              <a:spcAft>
                <a:spcPts val="0"/>
              </a:spcAft>
              <a:buClr>
                <a:srgbClr val="000000"/>
              </a:buClr>
              <a:buSzPts val="1600"/>
              <a:buFont typeface="Arial"/>
              <a:buChar char="●"/>
            </a:pPr>
            <a:r>
              <a:rPr lang="el" sz="1600">
                <a:solidFill>
                  <a:srgbClr val="000000"/>
                </a:solidFill>
                <a:latin typeface="Arial"/>
                <a:ea typeface="Arial"/>
                <a:cs typeface="Arial"/>
                <a:sym typeface="Arial"/>
              </a:rPr>
              <a:t>Πρόβλεψη σε συνδυασμό με την συμπεριφορά της φωτιάς, θα σώσουν ζωές.</a:t>
            </a:r>
            <a:endParaRPr sz="16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430ca80dfc_1_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457200" rtl="0" algn="ctr">
              <a:lnSpc>
                <a:spcPct val="115000"/>
              </a:lnSpc>
              <a:spcBef>
                <a:spcPts val="1200"/>
              </a:spcBef>
              <a:spcAft>
                <a:spcPts val="1200"/>
              </a:spcAft>
              <a:buSzPct val="132700"/>
              <a:buNone/>
            </a:pPr>
            <a:r>
              <a:rPr lang="el" sz="2177">
                <a:latin typeface="Comic Sans MS"/>
                <a:ea typeface="Comic Sans MS"/>
                <a:cs typeface="Comic Sans MS"/>
                <a:sym typeface="Comic Sans MS"/>
              </a:rPr>
              <a:t>Υπολογίστηκε ότι από το 2011 έως το 2021 κατά μέσο όρο</a:t>
            </a:r>
            <a:endParaRPr sz="3377">
              <a:latin typeface="Comic Sans MS"/>
              <a:ea typeface="Comic Sans MS"/>
              <a:cs typeface="Comic Sans MS"/>
              <a:sym typeface="Comic Sans MS"/>
            </a:endParaRPr>
          </a:p>
        </p:txBody>
      </p:sp>
      <p:pic>
        <p:nvPicPr>
          <p:cNvPr id="99" name="Google Shape;99;g2430ca80dfc_1_0"/>
          <p:cNvPicPr preferRelativeResize="0"/>
          <p:nvPr/>
        </p:nvPicPr>
        <p:blipFill rotWithShape="1">
          <a:blip r:embed="rId3">
            <a:alphaModFix/>
          </a:blip>
          <a:srcRect b="0" l="0" r="0" t="0"/>
          <a:stretch/>
        </p:blipFill>
        <p:spPr>
          <a:xfrm>
            <a:off x="1739175" y="1853850"/>
            <a:ext cx="5575521" cy="3289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430ca80dfc_1_8"/>
          <p:cNvSpPr txBox="1"/>
          <p:nvPr>
            <p:ph type="title"/>
          </p:nvPr>
        </p:nvSpPr>
        <p:spPr>
          <a:xfrm>
            <a:off x="727650" y="335500"/>
            <a:ext cx="7688700" cy="535200"/>
          </a:xfrm>
          <a:prstGeom prst="rect">
            <a:avLst/>
          </a:prstGeom>
          <a:noFill/>
          <a:ln>
            <a:noFill/>
          </a:ln>
        </p:spPr>
        <p:txBody>
          <a:bodyPr anchorCtr="0" anchor="t" bIns="91425" lIns="91425" spcFirstLastPara="1" rIns="91425" wrap="square" tIns="91425">
            <a:noAutofit/>
          </a:bodyPr>
          <a:lstStyle/>
          <a:p>
            <a:pPr indent="-240665" lvl="0" marL="457200" rtl="0" algn="ctr">
              <a:lnSpc>
                <a:spcPct val="115000"/>
              </a:lnSpc>
              <a:spcBef>
                <a:spcPts val="1200"/>
              </a:spcBef>
              <a:spcAft>
                <a:spcPts val="0"/>
              </a:spcAft>
              <a:buClr>
                <a:schemeClr val="dk2"/>
              </a:buClr>
              <a:buSzPts val="190"/>
              <a:buFont typeface="Comic Sans MS"/>
              <a:buChar char="●"/>
            </a:pPr>
            <a:r>
              <a:rPr b="0" lang="el" sz="2710">
                <a:latin typeface="Comic Sans MS"/>
                <a:ea typeface="Comic Sans MS"/>
                <a:cs typeface="Comic Sans MS"/>
                <a:sym typeface="Comic Sans MS"/>
              </a:rPr>
              <a:t>ΧΡΟΝΙΕΣ ΜΕ ΤΗ ΜΕΓΑΛΥΤΕΡΗ ΕΚΤΑΣΗ ΓΗΣ ΠΟΥ ΚΑΗΚΕ ΑΠΟ ΠΥΡΚΑΓΙΑ (1960-2021)</a:t>
            </a:r>
            <a:endParaRPr sz="1540">
              <a:latin typeface="Comic Sans MS"/>
              <a:ea typeface="Comic Sans MS"/>
              <a:cs typeface="Comic Sans MS"/>
              <a:sym typeface="Comic Sans MS"/>
            </a:endParaRPr>
          </a:p>
        </p:txBody>
      </p:sp>
      <p:sp>
        <p:nvSpPr>
          <p:cNvPr id="105" name="Google Shape;105;g2430ca80dfc_1_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t/>
            </a:r>
            <a:endParaRPr/>
          </a:p>
        </p:txBody>
      </p:sp>
      <p:pic>
        <p:nvPicPr>
          <p:cNvPr id="106" name="Google Shape;106;g2430ca80dfc_1_8"/>
          <p:cNvPicPr preferRelativeResize="0"/>
          <p:nvPr/>
        </p:nvPicPr>
        <p:blipFill rotWithShape="1">
          <a:blip r:embed="rId3">
            <a:alphaModFix/>
          </a:blip>
          <a:srcRect b="0" l="0" r="0" t="0"/>
          <a:stretch/>
        </p:blipFill>
        <p:spPr>
          <a:xfrm>
            <a:off x="5" y="1767179"/>
            <a:ext cx="9144000" cy="3147721"/>
          </a:xfrm>
          <a:prstGeom prst="rect">
            <a:avLst/>
          </a:prstGeom>
          <a:noFill/>
          <a:ln>
            <a:noFill/>
          </a:ln>
        </p:spPr>
      </p:pic>
      <p:sp>
        <p:nvSpPr>
          <p:cNvPr id="107" name="Google Shape;107;g2430ca80dfc_1_8"/>
          <p:cNvSpPr txBox="1"/>
          <p:nvPr/>
        </p:nvSpPr>
        <p:spPr>
          <a:xfrm>
            <a:off x="6111825" y="4859650"/>
            <a:ext cx="2942700" cy="6957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1200"/>
              </a:spcBef>
              <a:spcAft>
                <a:spcPts val="0"/>
              </a:spcAft>
              <a:buClr>
                <a:srgbClr val="000000"/>
              </a:buClr>
              <a:buSzPts val="800"/>
              <a:buFont typeface="Arial"/>
              <a:buNone/>
            </a:pPr>
            <a:r>
              <a:rPr b="0" i="0" lang="el" sz="800" u="none" cap="none" strike="noStrike">
                <a:solidFill>
                  <a:srgbClr val="000000"/>
                </a:solidFill>
                <a:latin typeface="Arial"/>
                <a:ea typeface="Arial"/>
                <a:cs typeface="Arial"/>
                <a:sym typeface="Arial"/>
              </a:rPr>
              <a:t>ΠΗΓΗ: Congressional Research Service (CRS)</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430ca80dfc_1_1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1200"/>
              </a:spcBef>
              <a:spcAft>
                <a:spcPts val="0"/>
              </a:spcAft>
              <a:buSzPts val="990"/>
              <a:buNone/>
            </a:pPr>
            <a:r>
              <a:rPr b="0" lang="el" sz="2410">
                <a:latin typeface="Comic Sans MS"/>
                <a:ea typeface="Comic Sans MS"/>
                <a:cs typeface="Comic Sans MS"/>
                <a:sym typeface="Comic Sans MS"/>
              </a:rPr>
              <a:t>ΜΕΘΟΔΟΙ AI ΓΙΑ ΜΟΝΤΕΛΟΠΟΙΗΣΗ</a:t>
            </a:r>
            <a:br>
              <a:rPr b="0" lang="el" sz="2410">
                <a:latin typeface="Comic Sans MS"/>
                <a:ea typeface="Comic Sans MS"/>
                <a:cs typeface="Comic Sans MS"/>
                <a:sym typeface="Comic Sans MS"/>
              </a:rPr>
            </a:br>
            <a:r>
              <a:rPr b="0" lang="el" sz="2410">
                <a:latin typeface="Comic Sans MS"/>
                <a:ea typeface="Comic Sans MS"/>
                <a:cs typeface="Comic Sans MS"/>
                <a:sym typeface="Comic Sans MS"/>
              </a:rPr>
              <a:t>  ΔΑΣΙΚΩΝ ΠΥΡΚΑΓΙΩΝ</a:t>
            </a:r>
            <a:endParaRPr b="0" sz="2410">
              <a:latin typeface="Comic Sans MS"/>
              <a:ea typeface="Comic Sans MS"/>
              <a:cs typeface="Comic Sans MS"/>
              <a:sym typeface="Comic Sans MS"/>
            </a:endParaRPr>
          </a:p>
          <a:p>
            <a:pPr indent="0" lvl="0" marL="0" rtl="0" algn="l">
              <a:lnSpc>
                <a:spcPct val="100000"/>
              </a:lnSpc>
              <a:spcBef>
                <a:spcPts val="1200"/>
              </a:spcBef>
              <a:spcAft>
                <a:spcPts val="0"/>
              </a:spcAft>
              <a:buSzPts val="990"/>
              <a:buNone/>
            </a:pPr>
            <a:r>
              <a:t/>
            </a:r>
            <a:endParaRPr sz="2340"/>
          </a:p>
        </p:txBody>
      </p:sp>
      <p:sp>
        <p:nvSpPr>
          <p:cNvPr id="113" name="Google Shape;113;g2430ca80dfc_1_17"/>
          <p:cNvSpPr txBox="1"/>
          <p:nvPr>
            <p:ph idx="1" type="body"/>
          </p:nvPr>
        </p:nvSpPr>
        <p:spPr>
          <a:xfrm>
            <a:off x="729450" y="2231275"/>
            <a:ext cx="7688700" cy="1868400"/>
          </a:xfrm>
          <a:prstGeom prst="rect">
            <a:avLst/>
          </a:prstGeom>
          <a:noFill/>
          <a:ln>
            <a:noFill/>
          </a:ln>
        </p:spPr>
        <p:txBody>
          <a:bodyPr anchorCtr="0" anchor="t" bIns="91425" lIns="91425" spcFirstLastPara="1" rIns="91425" wrap="square" tIns="91425">
            <a:normAutofit fontScale="92500" lnSpcReduction="10000"/>
          </a:bodyPr>
          <a:lstStyle/>
          <a:p>
            <a:pPr indent="-334354" lvl="0" marL="457200" rtl="0" algn="l">
              <a:lnSpc>
                <a:spcPct val="115000"/>
              </a:lnSpc>
              <a:spcBef>
                <a:spcPts val="1200"/>
              </a:spcBef>
              <a:spcAft>
                <a:spcPts val="0"/>
              </a:spcAft>
              <a:buClr>
                <a:srgbClr val="000000"/>
              </a:buClr>
              <a:buSzPct val="85714"/>
              <a:buFont typeface="Arial"/>
              <a:buChar char="●"/>
            </a:pPr>
            <a:r>
              <a:rPr lang="el" sz="2100">
                <a:solidFill>
                  <a:srgbClr val="010101"/>
                </a:solidFill>
                <a:uFill>
                  <a:noFill/>
                </a:uFill>
                <a:latin typeface="Arial"/>
                <a:ea typeface="Arial"/>
                <a:cs typeface="Arial"/>
                <a:sym typeface="Arial"/>
                <a:hlinkClick r:id="rId3">
                  <a:extLst>
                    <a:ext uri="{A12FA001-AC4F-418D-AE19-62706E023703}">
                      <ahyp:hlinkClr val="tx"/>
                    </a:ext>
                  </a:extLst>
                </a:hlinkClick>
              </a:rPr>
              <a:t>RANDOM FORESTS</a:t>
            </a:r>
            <a:endParaRPr sz="2100">
              <a:solidFill>
                <a:srgbClr val="010101"/>
              </a:solidFill>
              <a:latin typeface="Arial"/>
              <a:ea typeface="Arial"/>
              <a:cs typeface="Arial"/>
              <a:sym typeface="Arial"/>
            </a:endParaRPr>
          </a:p>
          <a:p>
            <a:pPr indent="-334354" lvl="0" marL="457200" rtl="0" algn="l">
              <a:lnSpc>
                <a:spcPct val="115000"/>
              </a:lnSpc>
              <a:spcBef>
                <a:spcPts val="0"/>
              </a:spcBef>
              <a:spcAft>
                <a:spcPts val="0"/>
              </a:spcAft>
              <a:buClr>
                <a:srgbClr val="000000"/>
              </a:buClr>
              <a:buSzPct val="85714"/>
              <a:buFont typeface="Arial"/>
              <a:buChar char="●"/>
            </a:pPr>
            <a:r>
              <a:rPr lang="el" sz="2100">
                <a:solidFill>
                  <a:srgbClr val="000000"/>
                </a:solidFill>
                <a:uFill>
                  <a:noFill/>
                </a:uFill>
                <a:latin typeface="Arial"/>
                <a:ea typeface="Arial"/>
                <a:cs typeface="Arial"/>
                <a:sym typeface="Arial"/>
                <a:hlinkClick r:id="rId4">
                  <a:extLst>
                    <a:ext uri="{A12FA001-AC4F-418D-AE19-62706E023703}">
                      <ahyp:hlinkClr val="tx"/>
                    </a:ext>
                  </a:extLst>
                </a:hlinkClick>
              </a:rPr>
              <a:t>ARTIFICIAL NEURAL NETWORKS</a:t>
            </a:r>
            <a:r>
              <a:rPr lang="el" sz="2100">
                <a:solidFill>
                  <a:srgbClr val="3C3C3B"/>
                </a:solidFill>
                <a:latin typeface="Arial"/>
                <a:ea typeface="Arial"/>
                <a:cs typeface="Arial"/>
                <a:sym typeface="Arial"/>
              </a:rPr>
              <a:t> </a:t>
            </a:r>
            <a:endParaRPr sz="2100">
              <a:solidFill>
                <a:srgbClr val="3C3C3B"/>
              </a:solidFill>
              <a:latin typeface="Arial"/>
              <a:ea typeface="Arial"/>
              <a:cs typeface="Arial"/>
              <a:sym typeface="Arial"/>
            </a:endParaRPr>
          </a:p>
          <a:p>
            <a:pPr indent="-334354" lvl="0" marL="457200" rtl="0" algn="l">
              <a:lnSpc>
                <a:spcPct val="115000"/>
              </a:lnSpc>
              <a:spcBef>
                <a:spcPts val="0"/>
              </a:spcBef>
              <a:spcAft>
                <a:spcPts val="0"/>
              </a:spcAft>
              <a:buClr>
                <a:srgbClr val="000000"/>
              </a:buClr>
              <a:buSzPct val="85714"/>
              <a:buFont typeface="Arial"/>
              <a:buChar char="●"/>
            </a:pPr>
            <a:r>
              <a:rPr lang="el" sz="2100">
                <a:solidFill>
                  <a:srgbClr val="000000"/>
                </a:solidFill>
                <a:uFill>
                  <a:noFill/>
                </a:uFill>
                <a:latin typeface="Arial"/>
                <a:ea typeface="Arial"/>
                <a:cs typeface="Arial"/>
                <a:sym typeface="Arial"/>
                <a:hlinkClick r:id="rId5">
                  <a:extLst>
                    <a:ext uri="{A12FA001-AC4F-418D-AE19-62706E023703}">
                      <ahyp:hlinkClr val="tx"/>
                    </a:ext>
                  </a:extLst>
                </a:hlinkClick>
              </a:rPr>
              <a:t>SUPPORT VECTOR MACHINES</a:t>
            </a:r>
            <a:endParaRPr sz="2100">
              <a:solidFill>
                <a:srgbClr val="000000"/>
              </a:solidFill>
              <a:latin typeface="Arial"/>
              <a:ea typeface="Arial"/>
              <a:cs typeface="Arial"/>
              <a:sym typeface="Arial"/>
            </a:endParaRPr>
          </a:p>
          <a:p>
            <a:pPr indent="-334354" lvl="0" marL="457200" rtl="0" algn="l">
              <a:lnSpc>
                <a:spcPct val="115000"/>
              </a:lnSpc>
              <a:spcBef>
                <a:spcPts val="0"/>
              </a:spcBef>
              <a:spcAft>
                <a:spcPts val="0"/>
              </a:spcAft>
              <a:buClr>
                <a:srgbClr val="000000"/>
              </a:buClr>
              <a:buSzPct val="85714"/>
              <a:buFont typeface="Arial"/>
              <a:buChar char="●"/>
            </a:pPr>
            <a:r>
              <a:rPr lang="el" sz="2100">
                <a:solidFill>
                  <a:srgbClr val="000000"/>
                </a:solidFill>
                <a:uFill>
                  <a:noFill/>
                </a:uFill>
                <a:latin typeface="Arial"/>
                <a:ea typeface="Arial"/>
                <a:cs typeface="Arial"/>
                <a:sym typeface="Arial"/>
                <a:hlinkClick r:id="rId6">
                  <a:extLst>
                    <a:ext uri="{A12FA001-AC4F-418D-AE19-62706E023703}">
                      <ahyp:hlinkClr val="tx"/>
                    </a:ext>
                  </a:extLst>
                </a:hlinkClick>
              </a:rPr>
              <a:t>ADAPTIVE NEURO-FUZZY INTERFACE SYSTEMS (aNFIS)</a:t>
            </a:r>
            <a:endParaRPr sz="2100">
              <a:solidFill>
                <a:srgbClr val="000000"/>
              </a:solidFill>
              <a:latin typeface="Arial"/>
              <a:ea typeface="Arial"/>
              <a:cs typeface="Arial"/>
              <a:sym typeface="Arial"/>
            </a:endParaRPr>
          </a:p>
          <a:p>
            <a:pPr indent="0" lvl="0" marL="0" rtl="0" algn="l">
              <a:lnSpc>
                <a:spcPct val="115000"/>
              </a:lnSpc>
              <a:spcBef>
                <a:spcPts val="1200"/>
              </a:spcBef>
              <a:spcAft>
                <a:spcPts val="0"/>
              </a:spcAft>
              <a:buSzPct val="108108"/>
              <a:buNone/>
            </a:pPr>
            <a:r>
              <a:t/>
            </a:r>
            <a:endParaRPr/>
          </a:p>
        </p:txBody>
      </p:sp>
      <p:sp>
        <p:nvSpPr>
          <p:cNvPr id="114" name="Google Shape;114;g2430ca80dfc_1_17"/>
          <p:cNvSpPr txBox="1"/>
          <p:nvPr/>
        </p:nvSpPr>
        <p:spPr>
          <a:xfrm>
            <a:off x="2728925" y="4238050"/>
            <a:ext cx="3445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l" sz="1400" u="none" cap="none" strike="noStrike">
                <a:solidFill>
                  <a:srgbClr val="000000"/>
                </a:solidFill>
                <a:latin typeface="Lato"/>
                <a:ea typeface="Lato"/>
                <a:cs typeface="Lato"/>
                <a:sym typeface="Lato"/>
              </a:rPr>
              <a:t>ΒΟΗΘΕΙΑ: ML, Big Data, αισθητήρων IoT</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latin typeface="Comic Sans MS"/>
                <a:ea typeface="Comic Sans MS"/>
                <a:cs typeface="Comic Sans MS"/>
                <a:sym typeface="Comic Sans MS"/>
              </a:rPr>
              <a:t>ΑΛΓΟΡΙΘΜΟΙ ΒΙΒΛΙΟΓΡΑΦΙΑΣ</a:t>
            </a:r>
            <a:endParaRPr>
              <a:latin typeface="Comic Sans MS"/>
              <a:ea typeface="Comic Sans MS"/>
              <a:cs typeface="Comic Sans MS"/>
              <a:sym typeface="Comic Sans MS"/>
            </a:endParaRPr>
          </a:p>
        </p:txBody>
      </p:sp>
      <p:sp>
        <p:nvSpPr>
          <p:cNvPr id="120" name="Google Shape;120;p3"/>
          <p:cNvSpPr txBox="1"/>
          <p:nvPr>
            <p:ph idx="1" type="body"/>
          </p:nvPr>
        </p:nvSpPr>
        <p:spPr>
          <a:xfrm>
            <a:off x="729450" y="2078875"/>
            <a:ext cx="8098800" cy="266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300"/>
              <a:buNone/>
            </a:pPr>
            <a:r>
              <a:rPr lang="el" sz="1400">
                <a:solidFill>
                  <a:schemeClr val="dk2"/>
                </a:solidFill>
                <a:latin typeface="Arial"/>
                <a:ea typeface="Arial"/>
                <a:cs typeface="Arial"/>
                <a:sym typeface="Arial"/>
              </a:rPr>
              <a:t>Το 2019 σε μια συγκριτική ανάλυση που έγινε από τους </a:t>
            </a:r>
            <a:r>
              <a:rPr lang="el" sz="1400">
                <a:solidFill>
                  <a:srgbClr val="000000"/>
                </a:solidFill>
                <a:latin typeface="Arial"/>
                <a:ea typeface="Arial"/>
                <a:cs typeface="Arial"/>
                <a:sym typeface="Arial"/>
              </a:rPr>
              <a:t>Abolfazl Jaafari, Eric K. Zenner, Mahdi Panahi και Himan Shahabi, συγκρίθηκαν μοντέλα που συνδυάζουν ένα προσαρμοστικό σύστημα νευρο-ασαφούς διεπαφής (ANFIS) με έναν αλγόριθμο μεταευρετικής βελτιστοποίησης, όπως: </a:t>
            </a:r>
            <a:endParaRPr sz="1400">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Char char="●"/>
            </a:pPr>
            <a:r>
              <a:rPr lang="el" sz="1400">
                <a:solidFill>
                  <a:srgbClr val="000000"/>
                </a:solidFill>
                <a:latin typeface="Arial"/>
                <a:ea typeface="Arial"/>
                <a:cs typeface="Arial"/>
                <a:sym typeface="Arial"/>
              </a:rPr>
              <a:t>Genetic Algorithm (GA) </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l" sz="1400">
                <a:solidFill>
                  <a:srgbClr val="000000"/>
                </a:solidFill>
                <a:latin typeface="Arial"/>
                <a:ea typeface="Arial"/>
                <a:cs typeface="Arial"/>
                <a:sym typeface="Arial"/>
              </a:rPr>
              <a:t>Particle Swarm Optimization (PSO)</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l" sz="1400">
                <a:solidFill>
                  <a:srgbClr val="000000"/>
                </a:solidFill>
                <a:latin typeface="Arial"/>
                <a:ea typeface="Arial"/>
                <a:cs typeface="Arial"/>
                <a:sym typeface="Arial"/>
              </a:rPr>
              <a:t>Shuffled Frog Leaping Algorithm (SFLA)</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l" sz="1400">
                <a:solidFill>
                  <a:srgbClr val="000000"/>
                </a:solidFill>
                <a:latin typeface="Arial"/>
                <a:ea typeface="Arial"/>
                <a:cs typeface="Arial"/>
                <a:sym typeface="Arial"/>
              </a:rPr>
              <a:t>Imperialist Competitive Algorithm (ICA)</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lang="el" sz="1400">
                <a:solidFill>
                  <a:srgbClr val="000000"/>
                </a:solidFill>
                <a:latin typeface="Arial"/>
                <a:ea typeface="Arial"/>
                <a:cs typeface="Arial"/>
                <a:sym typeface="Arial"/>
              </a:rPr>
              <a:t>Από τους παραπάνω συνδυασμούς, αξιοσημείωτη ήταν η απόδοση του </a:t>
            </a:r>
            <a:r>
              <a:rPr b="1" lang="el" sz="1400">
                <a:solidFill>
                  <a:srgbClr val="000000"/>
                </a:solidFill>
                <a:latin typeface="Arial"/>
                <a:ea typeface="Arial"/>
                <a:cs typeface="Arial"/>
                <a:sym typeface="Arial"/>
              </a:rPr>
              <a:t>ANFIS-ICA</a:t>
            </a:r>
            <a:r>
              <a:rPr lang="el" sz="1400">
                <a:solidFill>
                  <a:srgbClr val="000000"/>
                </a:solidFill>
                <a:latin typeface="Arial"/>
                <a:ea typeface="Arial"/>
                <a:cs typeface="Arial"/>
                <a:sym typeface="Arial"/>
              </a:rPr>
              <a:t> στην πρόβλεψη πυρκαγιών και στη χαρτογράφηση του συνόλου των δεδομένων με </a:t>
            </a:r>
            <a:r>
              <a:rPr b="1" lang="el" sz="1400">
                <a:solidFill>
                  <a:srgbClr val="000000"/>
                </a:solidFill>
                <a:latin typeface="Arial"/>
                <a:ea typeface="Arial"/>
                <a:cs typeface="Arial"/>
                <a:sym typeface="Arial"/>
              </a:rPr>
              <a:t>ποσοστό επιτυχίας 99.09%</a:t>
            </a:r>
            <a:r>
              <a:rPr lang="el"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47d7ae2a36_0_0"/>
          <p:cNvSpPr txBox="1"/>
          <p:nvPr>
            <p:ph type="title"/>
          </p:nvPr>
        </p:nvSpPr>
        <p:spPr>
          <a:xfrm>
            <a:off x="729450" y="1242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i="1" lang="el" sz="2300">
                <a:solidFill>
                  <a:srgbClr val="202124"/>
                </a:solidFill>
                <a:latin typeface="Comic Sans MS"/>
                <a:ea typeface="Comic Sans MS"/>
                <a:cs typeface="Comic Sans MS"/>
                <a:sym typeface="Comic Sans MS"/>
              </a:rPr>
              <a:t>Σύστημα αισθητήρων σε κόμβο DMR σε συνδυασμό με πλατφόρμα κοινωνικής δικτύωσης SIoT</a:t>
            </a:r>
            <a:endParaRPr sz="2300">
              <a:latin typeface="Comic Sans MS"/>
              <a:ea typeface="Comic Sans MS"/>
              <a:cs typeface="Comic Sans MS"/>
              <a:sym typeface="Comic Sans MS"/>
            </a:endParaRPr>
          </a:p>
        </p:txBody>
      </p:sp>
      <p:pic>
        <p:nvPicPr>
          <p:cNvPr id="126" name="Google Shape;126;g247d7ae2a36_0_0"/>
          <p:cNvPicPr preferRelativeResize="0"/>
          <p:nvPr/>
        </p:nvPicPr>
        <p:blipFill>
          <a:blip r:embed="rId3">
            <a:alphaModFix/>
          </a:blip>
          <a:stretch>
            <a:fillRect/>
          </a:stretch>
        </p:blipFill>
        <p:spPr>
          <a:xfrm>
            <a:off x="544675" y="2042500"/>
            <a:ext cx="7688700" cy="1927845"/>
          </a:xfrm>
          <a:prstGeom prst="rect">
            <a:avLst/>
          </a:prstGeom>
          <a:noFill/>
          <a:ln>
            <a:noFill/>
          </a:ln>
        </p:spPr>
      </p:pic>
      <p:graphicFrame>
        <p:nvGraphicFramePr>
          <p:cNvPr id="127" name="Google Shape;127;g247d7ae2a36_0_0"/>
          <p:cNvGraphicFramePr/>
          <p:nvPr/>
        </p:nvGraphicFramePr>
        <p:xfrm>
          <a:off x="693325" y="3966475"/>
          <a:ext cx="3000000" cy="3000000"/>
        </p:xfrm>
        <a:graphic>
          <a:graphicData uri="http://schemas.openxmlformats.org/drawingml/2006/table">
            <a:tbl>
              <a:tblPr>
                <a:noFill/>
                <a:tableStyleId>{C6AB666B-5AF8-4B4A-9F68-2C0C555F2BE8}</a:tableStyleId>
              </a:tblPr>
              <a:tblGrid>
                <a:gridCol w="3619500"/>
                <a:gridCol w="3920550"/>
              </a:tblGrid>
              <a:tr h="381000">
                <a:tc>
                  <a:txBody>
                    <a:bodyPr/>
                    <a:lstStyle/>
                    <a:p>
                      <a:pPr indent="0" lvl="0" marL="0" rtl="0" algn="ctr">
                        <a:spcBef>
                          <a:spcPts val="0"/>
                        </a:spcBef>
                        <a:spcAft>
                          <a:spcPts val="0"/>
                        </a:spcAft>
                        <a:buNone/>
                      </a:pPr>
                      <a:r>
                        <a:rPr lang="el" sz="1100">
                          <a:solidFill>
                            <a:srgbClr val="202124"/>
                          </a:solidFill>
                          <a:latin typeface="Times New Roman"/>
                          <a:ea typeface="Times New Roman"/>
                          <a:cs typeface="Times New Roman"/>
                          <a:sym typeface="Times New Roman"/>
                        </a:rPr>
                        <a:t>Επίπεδο 1: απόκτηση, επεξεργασία και μετάδοση δεδομένων </a:t>
                      </a:r>
                      <a:endParaRPr/>
                    </a:p>
                  </a:txBody>
                  <a:tcPr marT="91425" marB="91425" marR="91425" marL="91425"/>
                </a:tc>
                <a:tc>
                  <a:txBody>
                    <a:bodyPr/>
                    <a:lstStyle/>
                    <a:p>
                      <a:pPr indent="0" lvl="0" marL="0" rtl="0" algn="ctr">
                        <a:spcBef>
                          <a:spcPts val="0"/>
                        </a:spcBef>
                        <a:spcAft>
                          <a:spcPts val="0"/>
                        </a:spcAft>
                        <a:buNone/>
                      </a:pPr>
                      <a:r>
                        <a:rPr lang="el" sz="1100">
                          <a:solidFill>
                            <a:srgbClr val="202124"/>
                          </a:solidFill>
                          <a:latin typeface="Times New Roman"/>
                          <a:ea typeface="Times New Roman"/>
                          <a:cs typeface="Times New Roman"/>
                          <a:sym typeface="Times New Roman"/>
                        </a:rPr>
                        <a:t>Επίπεδο 2: αποθήκευση και οπτικοποίηση δεδομένων</a:t>
                      </a:r>
                      <a:endParaRPr/>
                    </a:p>
                  </a:txBody>
                  <a:tcPr marT="91425" marB="91425" marR="91425" marL="91425"/>
                </a:tc>
              </a:tr>
            </a:tbl>
          </a:graphicData>
        </a:graphic>
      </p:graphicFrame>
      <p:sp>
        <p:nvSpPr>
          <p:cNvPr id="128" name="Google Shape;128;g247d7ae2a36_0_0"/>
          <p:cNvSpPr txBox="1"/>
          <p:nvPr/>
        </p:nvSpPr>
        <p:spPr>
          <a:xfrm>
            <a:off x="352125" y="4422950"/>
            <a:ext cx="8300100" cy="677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l" sz="1600">
                <a:latin typeface="Times New Roman"/>
                <a:ea typeface="Times New Roman"/>
                <a:cs typeface="Times New Roman"/>
                <a:sym typeface="Times New Roman"/>
              </a:rPr>
              <a:t>Το σύστημα έχει δοκιμαστεί και εκπαιδευτεί σε ένα πραγματικό υπαίθριο σενάριο, αποδεικνύοντας την αποτελεσματικότητά του, με ποσοστό ορθής ανίχνευσης πυρκαγιάς έως και </a:t>
            </a:r>
            <a:r>
              <a:rPr b="1" lang="el" sz="1600">
                <a:latin typeface="Times New Roman"/>
                <a:ea typeface="Times New Roman"/>
                <a:cs typeface="Times New Roman"/>
                <a:sym typeface="Times New Roman"/>
              </a:rPr>
              <a:t>98%</a:t>
            </a:r>
            <a:endParaRPr b="1" sz="19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1200"/>
              </a:spcAft>
              <a:buSzPts val="990"/>
              <a:buNone/>
            </a:pPr>
            <a:r>
              <a:rPr b="0" lang="el" sz="3010">
                <a:latin typeface="Comic Sans MS"/>
                <a:ea typeface="Comic Sans MS"/>
                <a:cs typeface="Comic Sans MS"/>
                <a:sym typeface="Comic Sans MS"/>
              </a:rPr>
              <a:t>MODEL PERFORMANCE</a:t>
            </a:r>
            <a:endParaRPr sz="1840">
              <a:latin typeface="Comic Sans MS"/>
              <a:ea typeface="Comic Sans MS"/>
              <a:cs typeface="Comic Sans MS"/>
              <a:sym typeface="Comic Sans MS"/>
            </a:endParaRPr>
          </a:p>
        </p:txBody>
      </p:sp>
      <p:sp>
        <p:nvSpPr>
          <p:cNvPr id="134" name="Google Shape;134;p4"/>
          <p:cNvSpPr txBox="1"/>
          <p:nvPr>
            <p:ph idx="1" type="body"/>
          </p:nvPr>
        </p:nvSpPr>
        <p:spPr>
          <a:xfrm>
            <a:off x="5957275" y="2192075"/>
            <a:ext cx="2565300" cy="2261100"/>
          </a:xfrm>
          <a:prstGeom prst="rect">
            <a:avLst/>
          </a:prstGeom>
          <a:noFill/>
          <a:ln>
            <a:noFill/>
          </a:ln>
        </p:spPr>
        <p:txBody>
          <a:bodyPr anchorCtr="0" anchor="t" bIns="91425" lIns="91425" spcFirstLastPara="1" rIns="91425" wrap="square" tIns="91425">
            <a:normAutofit/>
          </a:bodyPr>
          <a:lstStyle/>
          <a:p>
            <a:pPr indent="0" lvl="0" marL="457200" rtl="0" algn="ctr">
              <a:lnSpc>
                <a:spcPct val="115000"/>
              </a:lnSpc>
              <a:spcBef>
                <a:spcPts val="1200"/>
              </a:spcBef>
              <a:spcAft>
                <a:spcPts val="0"/>
              </a:spcAft>
              <a:buSzPts val="1300"/>
              <a:buNone/>
            </a:pPr>
            <a:r>
              <a:rPr b="1" lang="el" sz="1700">
                <a:solidFill>
                  <a:srgbClr val="3C3C3B"/>
                </a:solidFill>
                <a:latin typeface="Arial"/>
                <a:ea typeface="Arial"/>
                <a:cs typeface="Arial"/>
                <a:sym typeface="Arial"/>
              </a:rPr>
              <a:t>ANFIS-ICA</a:t>
            </a:r>
            <a:endParaRPr b="1" sz="1700">
              <a:solidFill>
                <a:srgbClr val="3C3C3B"/>
              </a:solidFill>
              <a:latin typeface="Arial"/>
              <a:ea typeface="Arial"/>
              <a:cs typeface="Arial"/>
              <a:sym typeface="Arial"/>
            </a:endParaRPr>
          </a:p>
          <a:p>
            <a:pPr indent="0" lvl="0" marL="457200" rtl="0" algn="l">
              <a:lnSpc>
                <a:spcPct val="115000"/>
              </a:lnSpc>
              <a:spcBef>
                <a:spcPts val="1200"/>
              </a:spcBef>
              <a:spcAft>
                <a:spcPts val="0"/>
              </a:spcAft>
              <a:buSzPts val="1300"/>
              <a:buNone/>
            </a:pPr>
            <a:r>
              <a:rPr lang="el" sz="1400">
                <a:solidFill>
                  <a:srgbClr val="3C3C3B"/>
                </a:solidFill>
                <a:latin typeface="Arial"/>
                <a:ea typeface="Arial"/>
                <a:cs typeface="Arial"/>
                <a:sym typeface="Arial"/>
              </a:rPr>
              <a:t>Success Rate: 99.31%</a:t>
            </a:r>
            <a:endParaRPr sz="1400">
              <a:solidFill>
                <a:srgbClr val="3C3C3B"/>
              </a:solidFill>
              <a:latin typeface="Arial"/>
              <a:ea typeface="Arial"/>
              <a:cs typeface="Arial"/>
              <a:sym typeface="Arial"/>
            </a:endParaRPr>
          </a:p>
          <a:p>
            <a:pPr indent="0" lvl="0" marL="457200" rtl="0" algn="l">
              <a:lnSpc>
                <a:spcPct val="115000"/>
              </a:lnSpc>
              <a:spcBef>
                <a:spcPts val="1200"/>
              </a:spcBef>
              <a:spcAft>
                <a:spcPts val="0"/>
              </a:spcAft>
              <a:buSzPts val="1300"/>
              <a:buNone/>
            </a:pPr>
            <a:r>
              <a:rPr lang="el" sz="1400">
                <a:solidFill>
                  <a:srgbClr val="3C3C3B"/>
                </a:solidFill>
                <a:latin typeface="Arial"/>
                <a:ea typeface="Arial"/>
                <a:cs typeface="Arial"/>
                <a:sym typeface="Arial"/>
              </a:rPr>
              <a:t>Prediction Rate: 99.09%</a:t>
            </a:r>
            <a:endParaRPr sz="1400">
              <a:solidFill>
                <a:srgbClr val="3C3C3B"/>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a:p>
        </p:txBody>
      </p:sp>
      <p:pic>
        <p:nvPicPr>
          <p:cNvPr id="135" name="Google Shape;135;p4"/>
          <p:cNvPicPr preferRelativeResize="0"/>
          <p:nvPr/>
        </p:nvPicPr>
        <p:blipFill rotWithShape="1">
          <a:blip r:embed="rId3">
            <a:alphaModFix/>
          </a:blip>
          <a:srcRect b="0" l="0" r="0" t="0"/>
          <a:stretch/>
        </p:blipFill>
        <p:spPr>
          <a:xfrm>
            <a:off x="668025" y="1955788"/>
            <a:ext cx="4695825" cy="2733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430ca80dfc_1_3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990"/>
              <a:buNone/>
            </a:pPr>
            <a:r>
              <a:rPr lang="el" sz="2140">
                <a:latin typeface="Comic Sans MS"/>
                <a:ea typeface="Comic Sans MS"/>
                <a:cs typeface="Comic Sans MS"/>
                <a:sym typeface="Comic Sans MS"/>
              </a:rPr>
              <a:t>ΣΥΜΠΕΡΑΣΜΑ - ΣΥΖΗΤΗΣΗ</a:t>
            </a:r>
            <a:endParaRPr sz="2140">
              <a:latin typeface="Comic Sans MS"/>
              <a:ea typeface="Comic Sans MS"/>
              <a:cs typeface="Comic Sans MS"/>
              <a:sym typeface="Comic Sans MS"/>
            </a:endParaRPr>
          </a:p>
        </p:txBody>
      </p:sp>
      <p:sp>
        <p:nvSpPr>
          <p:cNvPr id="141" name="Google Shape;141;g2430ca80dfc_1_3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just">
              <a:lnSpc>
                <a:spcPct val="100000"/>
              </a:lnSpc>
              <a:spcBef>
                <a:spcPts val="0"/>
              </a:spcBef>
              <a:spcAft>
                <a:spcPts val="0"/>
              </a:spcAft>
              <a:buSzPct val="60469"/>
              <a:buNone/>
            </a:pPr>
            <a:r>
              <a:rPr lang="el" sz="2774">
                <a:solidFill>
                  <a:srgbClr val="000000"/>
                </a:solidFill>
                <a:latin typeface="Times New Roman"/>
                <a:ea typeface="Times New Roman"/>
                <a:cs typeface="Times New Roman"/>
                <a:sym typeface="Times New Roman"/>
              </a:rPr>
              <a:t>Από την βιβλιογραφία που συγκεντρώσαμε, το υβριδικό μοντέλο </a:t>
            </a:r>
            <a:r>
              <a:rPr lang="el" sz="2822">
                <a:solidFill>
                  <a:srgbClr val="000000"/>
                </a:solidFill>
                <a:latin typeface="Times New Roman"/>
                <a:ea typeface="Times New Roman"/>
                <a:cs typeface="Times New Roman"/>
                <a:sym typeface="Times New Roman"/>
              </a:rPr>
              <a:t>Adaptive Neuro-Fuzzy Inference System - Imperialist Competitive Algorithm</a:t>
            </a:r>
            <a:r>
              <a:rPr lang="el" sz="1600">
                <a:solidFill>
                  <a:srgbClr val="000000"/>
                </a:solidFill>
                <a:latin typeface="Arial"/>
                <a:ea typeface="Arial"/>
                <a:cs typeface="Arial"/>
                <a:sym typeface="Arial"/>
              </a:rPr>
              <a:t> </a:t>
            </a:r>
            <a:r>
              <a:rPr lang="el" sz="2761">
                <a:solidFill>
                  <a:srgbClr val="000000"/>
                </a:solidFill>
                <a:latin typeface="Times New Roman"/>
                <a:ea typeface="Times New Roman"/>
                <a:cs typeface="Times New Roman"/>
                <a:sym typeface="Times New Roman"/>
              </a:rPr>
              <a:t>(</a:t>
            </a:r>
            <a:r>
              <a:rPr lang="el" sz="2774">
                <a:solidFill>
                  <a:srgbClr val="000000"/>
                </a:solidFill>
                <a:latin typeface="Times New Roman"/>
                <a:ea typeface="Times New Roman"/>
                <a:cs typeface="Times New Roman"/>
                <a:sym typeface="Times New Roman"/>
              </a:rPr>
              <a:t>ANFIS - ICA) είχε τα καλύτερα αποτελέσματα με ποσοστό επιτυχίας 99.09% στην πρόβλεψη πυρκαγιών και στη χαρτογράφηση του συνόλου των δεδομένων. </a:t>
            </a:r>
            <a:endParaRPr sz="2774">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SzPct val="60469"/>
              <a:buNone/>
            </a:pPr>
            <a:r>
              <a:rPr lang="el" sz="2774">
                <a:solidFill>
                  <a:srgbClr val="000000"/>
                </a:solidFill>
                <a:latin typeface="Times New Roman"/>
                <a:ea typeface="Times New Roman"/>
                <a:cs typeface="Times New Roman"/>
                <a:sym typeface="Times New Roman"/>
              </a:rPr>
              <a:t>Θα είχε ενδιαφέρον η έρευνα σε AI, IoT και δικτύων 6G για πιθανά οφέλη στην αντιμετώπιση του προβλήματος.</a:t>
            </a:r>
            <a:endParaRPr sz="2774">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