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63" r:id="rId4"/>
    <p:sldId id="265" r:id="rId5"/>
    <p:sldId id="266" r:id="rId6"/>
    <p:sldId id="267" r:id="rId7"/>
    <p:sldId id="268" r:id="rId8"/>
    <p:sldId id="269" r:id="rId9"/>
    <p:sldId id="270" r:id="rId10"/>
    <p:sldId id="27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4"/>
    <p:restoredTop sz="92163"/>
  </p:normalViewPr>
  <p:slideViewPr>
    <p:cSldViewPr snapToGrid="0">
      <p:cViewPr varScale="1">
        <p:scale>
          <a:sx n="88" d="100"/>
          <a:sy n="88"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5CAA-F013-E531-8D58-D3FAA145C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D8A2D-535E-14A6-7581-74C0468DB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B412A-CDA1-2C0B-0184-BA94735466F6}"/>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83DA28E6-CE7D-487C-AF73-B44FA5B0B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D5A35-4B7A-2284-5069-7C288085557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73612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B03B-5CFB-47EC-24B1-29FE96557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D4B97-C894-FFD4-3658-3C35E1F8B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6A0DB-4C97-6C38-B060-4EB1D58D8BDC}"/>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BDD65B0D-3C07-FDCF-8C47-A0A5F7675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CDE10-4E81-8F86-3A0A-1B9A77C93849}"/>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58477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BEEF6-38EC-E616-E378-16632C409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CFD30-6D50-C86B-0453-D916DA16C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A58F5-8A0B-61C9-0743-AD23AFCED713}"/>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2EF4A1E7-B07E-FC1C-50B7-E38196B43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D4E0A-8932-659A-8DF5-C69ACB92A1C1}"/>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96401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85BA-BF00-95D3-1F1F-66016EF43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3AE89-A2B2-014E-C757-B17C0FBF3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6C38B-15C6-71CE-5A41-88A25B9E37BA}"/>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27508687-28D0-4D6F-EA87-5FEFBAAD2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A64F5-B10D-1C12-2725-4184A0B2C8DC}"/>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46994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01B-0247-AA80-A0D6-9819400EB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98A09B-E52D-479F-7B84-1FDB56A77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2C036-B245-34A3-1580-546A0FE1A595}"/>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AE8FFCCD-55C0-5357-0CE7-F01AC6543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DABB7-EF80-73C4-0B28-63369F6B874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97882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33A1-9775-7AFC-D0C0-4BBC30958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4285-0A42-6852-38D7-3FD5482F7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27B09-EBB0-19D4-6987-8033ADAED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0A3E5F-9EE3-3A2D-0011-A7DE428D0A7F}"/>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07FF81DF-79FB-25A5-D03B-848A94128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0C92F-A630-517E-2CA6-106261D2E048}"/>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60155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9843-9BB4-79E3-BFAA-C37A4A874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324B9-FEC6-5D1F-8236-CECB7D473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D64FD-EE99-9D72-27FA-63F9D3FB8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DAD2D-40F8-6C37-20D0-9C560E661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4A61D-FE59-F450-DC1C-0D8E72807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19C381-F228-3CCF-9843-2B4C7026E2FE}"/>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8" name="Footer Placeholder 7">
            <a:extLst>
              <a:ext uri="{FF2B5EF4-FFF2-40B4-BE49-F238E27FC236}">
                <a16:creationId xmlns:a16="http://schemas.microsoft.com/office/drawing/2014/main" id="{6178B982-ACF6-9605-AA8E-FA4C4E9AF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C858A-4D45-FE5E-2EE7-9535ACC9E9F9}"/>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62610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87F6-6C94-D972-336E-1B118CB297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FDED93-FE05-00EB-5C59-5DABBE12ECF1}"/>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4" name="Footer Placeholder 3">
            <a:extLst>
              <a:ext uri="{FF2B5EF4-FFF2-40B4-BE49-F238E27FC236}">
                <a16:creationId xmlns:a16="http://schemas.microsoft.com/office/drawing/2014/main" id="{D2139E25-F460-E62C-267F-326E6C7C7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94E3E-252A-077A-EC43-D2F3AC532B9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88367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FA6B5-ECAF-EF33-67A6-317467B24EAA}"/>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3" name="Footer Placeholder 2">
            <a:extLst>
              <a:ext uri="{FF2B5EF4-FFF2-40B4-BE49-F238E27FC236}">
                <a16:creationId xmlns:a16="http://schemas.microsoft.com/office/drawing/2014/main" id="{701134C8-043B-BF5B-66E8-EAC5123CC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2CB2E-8986-F8C7-D67C-05848253D054}"/>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7309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4EB3-E96C-5EF5-B4AF-40FB2A5FE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33F33-3EAD-1669-7D7E-0FCFF5871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DF7CE-1AEA-C966-9C47-1DC940A16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ACE04-16C5-32E0-59D8-48E81BCA1A21}"/>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19735800-2772-03A1-F49F-9DA6B79A8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F65B5-A4FD-DE43-81AB-8840D8EAB576}"/>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32148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31B-1290-CB1C-2AA0-6A0BECAAB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D7BAB-9245-EDAB-A4CB-87A82131F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9D0D8-B6EB-D2EB-28A2-A4EDD38E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FEDA2-EA02-CD93-A681-2966DA874B9D}"/>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631A0293-5BCF-8689-BE25-0A223214EC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FFA9-A626-F730-768A-867C0024E98B}"/>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18389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4AFD1-70EF-2136-623E-031C5797D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0DF64-B24B-46F9-4648-3740C9E1B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DCA3F-26C1-6A00-40B7-A6F725C15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6273EA35-211F-4D6D-D4DF-DE9F79296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7E4FFF-A9F5-6898-4CFA-A53855D2B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FFBFC1-7CA8-6A4C-96C9-491BFC78F6F2}" type="slidenum">
              <a:rPr lang="en-US" smtClean="0"/>
              <a:t>‹#›</a:t>
            </a:fld>
            <a:endParaRPr lang="en-US"/>
          </a:p>
        </p:txBody>
      </p:sp>
    </p:spTree>
    <p:extLst>
      <p:ext uri="{BB962C8B-B14F-4D97-AF65-F5344CB8AC3E}">
        <p14:creationId xmlns:p14="http://schemas.microsoft.com/office/powerpoint/2010/main" val="2736334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gpf.sfari.or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biorxiv.org/content/10.1101/2024.02.08.579330v1" TargetMode="External"/><Relationship Id="rId4" Type="http://schemas.openxmlformats.org/officeDocument/2006/relationships/hyperlink" Target="https://iossifovlab.com/gp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iossifovlab.com/gpfuserdocs/administration/annotation.html#annotator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rr.iossifovlab.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rr.iossifovlab.com/" TargetMode="External"/><Relationship Id="rId2" Type="http://schemas.openxmlformats.org/officeDocument/2006/relationships/hyperlink" Target="https://iossifovlab.com/gpfuserdocs/administration/genomic_resources.html" TargetMode="External"/><Relationship Id="rId1" Type="http://schemas.openxmlformats.org/officeDocument/2006/relationships/slideLayout" Target="../slideLayouts/slideLayout6.xml"/><Relationship Id="rId4" Type="http://schemas.openxmlformats.org/officeDocument/2006/relationships/hyperlink" Target="https://github.com/iossifovlab/mini_gr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3320" y="4079875"/>
            <a:ext cx="9144000" cy="1655762"/>
          </a:xfrm>
        </p:spPr>
        <p:txBody>
          <a:bodyPr>
            <a:normAutofit/>
          </a:bodyPr>
          <a:lstStyle/>
          <a:p>
            <a:r>
              <a:rPr lang="en-US" sz="3200" dirty="0"/>
              <a:t>Ivan Iossifov</a:t>
            </a:r>
          </a:p>
          <a:p>
            <a:r>
              <a:rPr lang="en-US" sz="3200" dirty="0"/>
              <a:t>12/4/2024</a:t>
            </a:r>
          </a:p>
          <a:p>
            <a:endParaRPr lang="en-US" sz="4500" dirty="0"/>
          </a:p>
          <a:p>
            <a:endParaRPr lang="en-US" dirty="0"/>
          </a:p>
        </p:txBody>
      </p:sp>
      <p:sp>
        <p:nvSpPr>
          <p:cNvPr id="6" name="Title 5">
            <a:extLst>
              <a:ext uri="{FF2B5EF4-FFF2-40B4-BE49-F238E27FC236}">
                <a16:creationId xmlns:a16="http://schemas.microsoft.com/office/drawing/2014/main" id="{23D34A66-EBA3-E86A-859E-9DDC4543122A}"/>
              </a:ext>
            </a:extLst>
          </p:cNvPr>
          <p:cNvSpPr>
            <a:spLocks noGrp="1"/>
          </p:cNvSpPr>
          <p:nvPr>
            <p:ph type="ctrTitle"/>
          </p:nvPr>
        </p:nvSpPr>
        <p:spPr/>
        <p:txBody>
          <a:bodyPr>
            <a:normAutofit fontScale="90000"/>
          </a:bodyPr>
          <a:lstStyle/>
          <a:p>
            <a:r>
              <a:rPr lang="en-US" b="0" i="0" u="none" strike="noStrike" dirty="0">
                <a:solidFill>
                  <a:srgbClr val="000000"/>
                </a:solidFill>
                <a:effectLst/>
                <a:latin typeface="Aptos" panose="020B0004020202020204" pitchFamily="34" charset="0"/>
              </a:rPr>
              <a:t>Flexible and Scalable Genomic Annotation Infrastructure</a:t>
            </a:r>
            <a:endParaRPr lang="en-US" dirty="0"/>
          </a:p>
        </p:txBody>
      </p:sp>
    </p:spTree>
    <p:extLst>
      <p:ext uri="{BB962C8B-B14F-4D97-AF65-F5344CB8AC3E}">
        <p14:creationId xmlns:p14="http://schemas.microsoft.com/office/powerpoint/2010/main" val="68467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1F77-6714-EBFF-1064-24878ECB72BB}"/>
              </a:ext>
            </a:extLst>
          </p:cNvPr>
          <p:cNvSpPr>
            <a:spLocks noGrp="1"/>
          </p:cNvSpPr>
          <p:nvPr>
            <p:ph type="title"/>
          </p:nvPr>
        </p:nvSpPr>
        <p:spPr/>
        <p:txBody>
          <a:bodyPr/>
          <a:lstStyle/>
          <a:p>
            <a:r>
              <a:rPr lang="en-US" dirty="0"/>
              <a:t>Python GRR access interface</a:t>
            </a:r>
          </a:p>
        </p:txBody>
      </p:sp>
    </p:spTree>
    <p:extLst>
      <p:ext uri="{BB962C8B-B14F-4D97-AF65-F5344CB8AC3E}">
        <p14:creationId xmlns:p14="http://schemas.microsoft.com/office/powerpoint/2010/main" val="45955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A0E0-A16F-274B-821F-B2B5815FB045}"/>
            </a:ext>
          </a:extLst>
        </p:cNvPr>
        <p:cNvGrpSpPr/>
        <p:nvPr/>
      </p:nvGrpSpPr>
      <p:grpSpPr>
        <a:xfrm>
          <a:off x="0" y="0"/>
          <a:ext cx="0" cy="0"/>
          <a:chOff x="0" y="0"/>
          <a:chExt cx="0" cy="0"/>
        </a:xfrm>
      </p:grpSpPr>
      <p:pic>
        <p:nvPicPr>
          <p:cNvPr id="13" name="Picture 2">
            <a:extLst>
              <a:ext uri="{FF2B5EF4-FFF2-40B4-BE49-F238E27FC236}">
                <a16:creationId xmlns:a16="http://schemas.microsoft.com/office/drawing/2014/main" id="{90179801-20FD-30A5-2BB2-814926E95DB5}"/>
              </a:ext>
            </a:extLst>
          </p:cNvPr>
          <p:cNvPicPr>
            <a:picLocks noChangeAspect="1" noChangeArrowheads="1"/>
          </p:cNvPicPr>
          <p:nvPr/>
        </p:nvPicPr>
        <p:blipFill>
          <a:blip r:embed="rId2" cstate="print">
            <a:alphaModFix amt="85000"/>
          </a:blip>
          <a:srcRect/>
          <a:stretch>
            <a:fillRect/>
          </a:stretch>
        </p:blipFill>
        <p:spPr bwMode="auto">
          <a:xfrm>
            <a:off x="1524000" y="0"/>
            <a:ext cx="9144000" cy="6858000"/>
          </a:xfrm>
          <a:prstGeom prst="rect">
            <a:avLst/>
          </a:prstGeom>
          <a:noFill/>
          <a:ln w="9525">
            <a:noFill/>
            <a:miter lim="800000"/>
            <a:headEnd/>
            <a:tailEnd/>
          </a:ln>
        </p:spPr>
      </p:pic>
      <p:pic>
        <p:nvPicPr>
          <p:cNvPr id="26628" name="Picture 5">
            <a:extLst>
              <a:ext uri="{FF2B5EF4-FFF2-40B4-BE49-F238E27FC236}">
                <a16:creationId xmlns:a16="http://schemas.microsoft.com/office/drawing/2014/main" id="{DF6620B9-48BC-CB07-B8A3-941E74EA8677}"/>
              </a:ext>
            </a:extLst>
          </p:cNvPr>
          <p:cNvPicPr>
            <a:picLocks noChangeAspect="1" noChangeArrowheads="1"/>
          </p:cNvPicPr>
          <p:nvPr/>
        </p:nvPicPr>
        <p:blipFill>
          <a:blip r:embed="rId3" cstate="print"/>
          <a:srcRect/>
          <a:stretch>
            <a:fillRect/>
          </a:stretch>
        </p:blipFill>
        <p:spPr bwMode="auto">
          <a:xfrm>
            <a:off x="1828800" y="5638800"/>
            <a:ext cx="1003300" cy="1016000"/>
          </a:xfrm>
          <a:prstGeom prst="rect">
            <a:avLst/>
          </a:prstGeom>
          <a:noFill/>
          <a:ln w="9525">
            <a:noFill/>
            <a:miter lim="800000"/>
            <a:headEnd/>
            <a:tailEnd/>
          </a:ln>
        </p:spPr>
      </p:pic>
      <p:sp>
        <p:nvSpPr>
          <p:cNvPr id="6" name="Rectangle 5">
            <a:extLst>
              <a:ext uri="{FF2B5EF4-FFF2-40B4-BE49-F238E27FC236}">
                <a16:creationId xmlns:a16="http://schemas.microsoft.com/office/drawing/2014/main" id="{E29247E8-775B-F02E-A0FB-0F07D949D320}"/>
              </a:ext>
            </a:extLst>
          </p:cNvPr>
          <p:cNvSpPr/>
          <p:nvPr/>
        </p:nvSpPr>
        <p:spPr>
          <a:xfrm>
            <a:off x="4648200" y="5715001"/>
            <a:ext cx="914400" cy="584775"/>
          </a:xfrm>
          <a:prstGeom prst="rect">
            <a:avLst/>
          </a:prstGeom>
        </p:spPr>
        <p:txBody>
          <a:bodyPr wrap="square">
            <a:spAutoFit/>
          </a:bodyPr>
          <a:lstStyle/>
          <a:p>
            <a:r>
              <a:rPr lang="en-US" sz="1600" dirty="0">
                <a:solidFill>
                  <a:schemeClr val="bg1"/>
                </a:solidFill>
                <a:latin typeface="Calibri" charset="0"/>
              </a:rPr>
              <a:t>SFARI</a:t>
            </a:r>
          </a:p>
          <a:p>
            <a:r>
              <a:rPr lang="en-US" sz="1600" dirty="0">
                <a:solidFill>
                  <a:schemeClr val="bg1"/>
                </a:solidFill>
                <a:latin typeface="Calibri" charset="0"/>
              </a:rPr>
              <a:t>NIH</a:t>
            </a:r>
          </a:p>
        </p:txBody>
      </p:sp>
      <p:sp>
        <p:nvSpPr>
          <p:cNvPr id="7" name="TextBox 6">
            <a:extLst>
              <a:ext uri="{FF2B5EF4-FFF2-40B4-BE49-F238E27FC236}">
                <a16:creationId xmlns:a16="http://schemas.microsoft.com/office/drawing/2014/main" id="{52667817-56D0-4C9A-4BB5-F64AFE52DCA0}"/>
              </a:ext>
            </a:extLst>
          </p:cNvPr>
          <p:cNvSpPr txBox="1"/>
          <p:nvPr/>
        </p:nvSpPr>
        <p:spPr>
          <a:xfrm>
            <a:off x="6752492" y="268003"/>
            <a:ext cx="3361497" cy="461665"/>
          </a:xfrm>
          <a:prstGeom prst="rect">
            <a:avLst/>
          </a:prstGeom>
          <a:noFill/>
        </p:spPr>
        <p:txBody>
          <a:bodyPr wrap="square" rtlCol="0">
            <a:spAutoFit/>
          </a:bodyPr>
          <a:lstStyle/>
          <a:p>
            <a:r>
              <a:rPr lang="en-US" sz="2400" b="1" u="sng" dirty="0" err="1">
                <a:latin typeface="Calibri" charset="0"/>
              </a:rPr>
              <a:t>Seqpipe</a:t>
            </a:r>
            <a:r>
              <a:rPr lang="en-US" sz="2400" b="1" u="sng" dirty="0">
                <a:latin typeface="Calibri" charset="0"/>
              </a:rPr>
              <a:t> Ltd., Bulgaria </a:t>
            </a:r>
            <a:endParaRPr lang="en-US" sz="2400" b="1" dirty="0">
              <a:latin typeface="Calibri" charset="0"/>
            </a:endParaRPr>
          </a:p>
        </p:txBody>
      </p:sp>
      <p:sp>
        <p:nvSpPr>
          <p:cNvPr id="15" name="TextBox 5">
            <a:extLst>
              <a:ext uri="{FF2B5EF4-FFF2-40B4-BE49-F238E27FC236}">
                <a16:creationId xmlns:a16="http://schemas.microsoft.com/office/drawing/2014/main" id="{0775CB50-1977-C0F0-CBC9-F3F3350F9619}"/>
              </a:ext>
            </a:extLst>
          </p:cNvPr>
          <p:cNvSpPr txBox="1">
            <a:spLocks noChangeArrowheads="1"/>
          </p:cNvSpPr>
          <p:nvPr/>
        </p:nvSpPr>
        <p:spPr bwMode="auto">
          <a:xfrm>
            <a:off x="4388262" y="140413"/>
            <a:ext cx="1936338" cy="2554545"/>
          </a:xfrm>
          <a:prstGeom prst="rect">
            <a:avLst/>
          </a:prstGeom>
          <a:noFill/>
          <a:ln w="9525">
            <a:noFill/>
            <a:miter lim="800000"/>
            <a:headEnd/>
            <a:tailEnd/>
          </a:ln>
        </p:spPr>
        <p:txBody>
          <a:bodyPr wrap="square">
            <a:prstTxWarp prst="textNoShape">
              <a:avLst/>
            </a:prstTxWarp>
            <a:spAutoFit/>
          </a:bodyPr>
          <a:lstStyle/>
          <a:p>
            <a:pPr algn="just"/>
            <a:r>
              <a:rPr lang="en-US" sz="2000" u="sng" dirty="0">
                <a:latin typeface="Calibri" charset="0"/>
              </a:rPr>
              <a:t>Iossifov lab</a:t>
            </a:r>
          </a:p>
          <a:p>
            <a:pPr algn="just"/>
            <a:r>
              <a:rPr lang="en-US" sz="2000" b="1" dirty="0">
                <a:latin typeface="Calibri" charset="0"/>
              </a:rPr>
              <a:t>Murat </a:t>
            </a:r>
            <a:r>
              <a:rPr lang="en-US" sz="2000" b="1" dirty="0" err="1">
                <a:latin typeface="Calibri" charset="0"/>
              </a:rPr>
              <a:t>Cokol</a:t>
            </a:r>
            <a:endParaRPr lang="en-US" sz="2000" b="1" dirty="0">
              <a:latin typeface="Calibri" charset="0"/>
            </a:endParaRPr>
          </a:p>
          <a:p>
            <a:pPr algn="just"/>
            <a:r>
              <a:rPr lang="en-US" sz="2000" dirty="0">
                <a:latin typeface="Calibri" charset="0"/>
              </a:rPr>
              <a:t>Yoon-ha Lee</a:t>
            </a:r>
          </a:p>
          <a:p>
            <a:pPr algn="just"/>
            <a:r>
              <a:rPr lang="en-US" sz="2000" dirty="0">
                <a:latin typeface="Calibri" charset="0"/>
              </a:rPr>
              <a:t>Steven Marks</a:t>
            </a:r>
          </a:p>
          <a:p>
            <a:r>
              <a:rPr lang="en-US" sz="2000" dirty="0">
                <a:latin typeface="Calibri" charset="0"/>
              </a:rPr>
              <a:t>Boris </a:t>
            </a:r>
            <a:r>
              <a:rPr lang="en-US" sz="2000" dirty="0" err="1">
                <a:latin typeface="Calibri" charset="0"/>
              </a:rPr>
              <a:t>Yamrom</a:t>
            </a:r>
            <a:endParaRPr lang="en-US" sz="2000" dirty="0">
              <a:latin typeface="Calibri" charset="0"/>
            </a:endParaRPr>
          </a:p>
          <a:p>
            <a:pPr algn="just"/>
            <a:r>
              <a:rPr lang="en-US" sz="2000" dirty="0">
                <a:latin typeface="Calibri" charset="0"/>
              </a:rPr>
              <a:t>Adriana Munoz</a:t>
            </a:r>
          </a:p>
          <a:p>
            <a:pPr algn="just"/>
            <a:r>
              <a:rPr lang="en-US" sz="2000" dirty="0">
                <a:latin typeface="Calibri" charset="0"/>
              </a:rPr>
              <a:t>Tony </a:t>
            </a:r>
            <a:r>
              <a:rPr lang="en-US" sz="2000" dirty="0" err="1">
                <a:latin typeface="Calibri" charset="0"/>
              </a:rPr>
              <a:t>Leotta</a:t>
            </a:r>
            <a:endParaRPr lang="en-US" sz="2000" dirty="0">
              <a:latin typeface="Calibri" charset="0"/>
            </a:endParaRPr>
          </a:p>
          <a:p>
            <a:pPr algn="just"/>
            <a:r>
              <a:rPr lang="en-US" sz="2000" dirty="0">
                <a:latin typeface="Calibri" charset="0"/>
              </a:rPr>
              <a:t>Zohar Weinstein</a:t>
            </a:r>
          </a:p>
        </p:txBody>
      </p:sp>
      <p:sp>
        <p:nvSpPr>
          <p:cNvPr id="19" name="TextBox 18">
            <a:extLst>
              <a:ext uri="{FF2B5EF4-FFF2-40B4-BE49-F238E27FC236}">
                <a16:creationId xmlns:a16="http://schemas.microsoft.com/office/drawing/2014/main" id="{28CAE642-E9C7-2C57-9B53-D8734308D1B7}"/>
              </a:ext>
            </a:extLst>
          </p:cNvPr>
          <p:cNvSpPr txBox="1"/>
          <p:nvPr/>
        </p:nvSpPr>
        <p:spPr>
          <a:xfrm>
            <a:off x="8851234" y="3350625"/>
            <a:ext cx="2133600" cy="2031325"/>
          </a:xfrm>
          <a:prstGeom prst="rect">
            <a:avLst/>
          </a:prstGeom>
          <a:noFill/>
        </p:spPr>
        <p:txBody>
          <a:bodyPr wrap="square" rtlCol="0">
            <a:spAutoFit/>
          </a:bodyPr>
          <a:lstStyle/>
          <a:p>
            <a:r>
              <a:rPr lang="en-US" u="sng" dirty="0">
                <a:latin typeface="Calibri" charset="0"/>
              </a:rPr>
              <a:t>SFARI</a:t>
            </a:r>
          </a:p>
          <a:p>
            <a:r>
              <a:rPr lang="en-US" b="1" dirty="0">
                <a:latin typeface="Calibri" charset="0"/>
              </a:rPr>
              <a:t>Natalia </a:t>
            </a:r>
            <a:r>
              <a:rPr lang="en-US" b="1" dirty="0" err="1">
                <a:latin typeface="Calibri" charset="0"/>
              </a:rPr>
              <a:t>Volfovsky</a:t>
            </a:r>
            <a:endParaRPr lang="en-US" b="1" dirty="0">
              <a:latin typeface="Calibri" charset="0"/>
            </a:endParaRPr>
          </a:p>
          <a:p>
            <a:r>
              <a:rPr lang="en-US" b="1" dirty="0">
                <a:latin typeface="Calibri" charset="0"/>
              </a:rPr>
              <a:t>Chris </a:t>
            </a:r>
            <a:r>
              <a:rPr lang="en-US" b="1" dirty="0" err="1">
                <a:latin typeface="Calibri" charset="0"/>
              </a:rPr>
              <a:t>Fleisch</a:t>
            </a:r>
            <a:endParaRPr lang="en-US" b="1" dirty="0">
              <a:latin typeface="Calibri" charset="0"/>
            </a:endParaRPr>
          </a:p>
          <a:p>
            <a:r>
              <a:rPr lang="en-US" dirty="0">
                <a:latin typeface="Calibri" charset="0"/>
              </a:rPr>
              <a:t>Alex Lash</a:t>
            </a:r>
          </a:p>
          <a:p>
            <a:r>
              <a:rPr lang="en-US" dirty="0">
                <a:latin typeface="Calibri" charset="0"/>
              </a:rPr>
              <a:t>Steven Ford</a:t>
            </a:r>
          </a:p>
          <a:p>
            <a:r>
              <a:rPr lang="en-US" dirty="0">
                <a:latin typeface="Calibri" charset="0"/>
              </a:rPr>
              <a:t>Ron Edgar</a:t>
            </a:r>
          </a:p>
          <a:p>
            <a:r>
              <a:rPr lang="en-US" dirty="0" err="1">
                <a:latin typeface="Calibri" charset="0"/>
              </a:rPr>
              <a:t>Rishiraj</a:t>
            </a:r>
            <a:r>
              <a:rPr lang="en-US" dirty="0">
                <a:latin typeface="Calibri" charset="0"/>
              </a:rPr>
              <a:t> Rana</a:t>
            </a:r>
          </a:p>
        </p:txBody>
      </p:sp>
      <p:sp>
        <p:nvSpPr>
          <p:cNvPr id="21" name="TextBox 5">
            <a:extLst>
              <a:ext uri="{FF2B5EF4-FFF2-40B4-BE49-F238E27FC236}">
                <a16:creationId xmlns:a16="http://schemas.microsoft.com/office/drawing/2014/main" id="{4623F559-F756-4099-8AA0-04D4EF0435D2}"/>
              </a:ext>
            </a:extLst>
          </p:cNvPr>
          <p:cNvSpPr txBox="1">
            <a:spLocks noChangeArrowheads="1"/>
          </p:cNvSpPr>
          <p:nvPr/>
        </p:nvSpPr>
        <p:spPr bwMode="auto">
          <a:xfrm>
            <a:off x="6981853" y="2921168"/>
            <a:ext cx="1970761" cy="1015663"/>
          </a:xfrm>
          <a:prstGeom prst="rect">
            <a:avLst/>
          </a:prstGeom>
          <a:noFill/>
          <a:ln w="9525">
            <a:noFill/>
            <a:miter lim="800000"/>
            <a:headEnd/>
            <a:tailEnd/>
          </a:ln>
        </p:spPr>
        <p:txBody>
          <a:bodyPr wrap="square">
            <a:prstTxWarp prst="textNoShape">
              <a:avLst/>
            </a:prstTxWarp>
            <a:spAutoFit/>
          </a:bodyPr>
          <a:lstStyle/>
          <a:p>
            <a:r>
              <a:rPr lang="en-US" sz="2000" u="sng" dirty="0">
                <a:latin typeface="Calibri" charset="0"/>
              </a:rPr>
              <a:t>NYGC</a:t>
            </a:r>
          </a:p>
          <a:p>
            <a:r>
              <a:rPr lang="en-US" sz="2000" b="1" dirty="0">
                <a:latin typeface="Calibri" charset="0"/>
              </a:rPr>
              <a:t>Kevin Shi</a:t>
            </a:r>
          </a:p>
          <a:p>
            <a:r>
              <a:rPr lang="en-US" sz="2000" dirty="0">
                <a:latin typeface="Calibri" charset="0"/>
              </a:rPr>
              <a:t>Charles Gagnon</a:t>
            </a:r>
          </a:p>
        </p:txBody>
      </p:sp>
      <p:pic>
        <p:nvPicPr>
          <p:cNvPr id="8" name="Picture 7">
            <a:extLst>
              <a:ext uri="{FF2B5EF4-FFF2-40B4-BE49-F238E27FC236}">
                <a16:creationId xmlns:a16="http://schemas.microsoft.com/office/drawing/2014/main" id="{21156B4D-E33C-9144-6230-71F0324578B5}"/>
              </a:ext>
            </a:extLst>
          </p:cNvPr>
          <p:cNvPicPr>
            <a:picLocks noChangeAspect="1"/>
          </p:cNvPicPr>
          <p:nvPr/>
        </p:nvPicPr>
        <p:blipFill>
          <a:blip r:embed="rId4"/>
          <a:stretch>
            <a:fillRect/>
          </a:stretch>
        </p:blipFill>
        <p:spPr>
          <a:xfrm>
            <a:off x="3048000" y="5638800"/>
            <a:ext cx="1485900" cy="990600"/>
          </a:xfrm>
          <a:prstGeom prst="rect">
            <a:avLst/>
          </a:prstGeom>
        </p:spPr>
      </p:pic>
      <p:pic>
        <p:nvPicPr>
          <p:cNvPr id="5" name="Picture 4">
            <a:extLst>
              <a:ext uri="{FF2B5EF4-FFF2-40B4-BE49-F238E27FC236}">
                <a16:creationId xmlns:a16="http://schemas.microsoft.com/office/drawing/2014/main" id="{0C45BD42-1379-2115-A436-073577C07718}"/>
              </a:ext>
            </a:extLst>
          </p:cNvPr>
          <p:cNvPicPr>
            <a:picLocks noChangeAspect="1"/>
          </p:cNvPicPr>
          <p:nvPr/>
        </p:nvPicPr>
        <p:blipFill>
          <a:blip r:embed="rId5"/>
          <a:stretch>
            <a:fillRect/>
          </a:stretch>
        </p:blipFill>
        <p:spPr>
          <a:xfrm>
            <a:off x="6324600" y="754563"/>
            <a:ext cx="4343400" cy="1841500"/>
          </a:xfrm>
          <a:prstGeom prst="rect">
            <a:avLst/>
          </a:prstGeom>
        </p:spPr>
      </p:pic>
    </p:spTree>
    <p:extLst>
      <p:ext uri="{BB962C8B-B14F-4D97-AF65-F5344CB8AC3E}">
        <p14:creationId xmlns:p14="http://schemas.microsoft.com/office/powerpoint/2010/main" val="37923558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EC1401-5693-06FF-1D8A-94B94CCEAFAB}"/>
              </a:ext>
            </a:extLst>
          </p:cNvPr>
          <p:cNvSpPr txBox="1"/>
          <p:nvPr/>
        </p:nvSpPr>
        <p:spPr>
          <a:xfrm>
            <a:off x="439838" y="1690688"/>
            <a:ext cx="11424213" cy="4524315"/>
          </a:xfrm>
          <a:prstGeom prst="rect">
            <a:avLst/>
          </a:prstGeom>
          <a:noFill/>
        </p:spPr>
        <p:txBody>
          <a:bodyPr wrap="square" rtlCol="0">
            <a:spAutoFit/>
          </a:bodyPr>
          <a:lstStyle/>
          <a:p>
            <a:pPr marL="571500" indent="-571500">
              <a:buFont typeface="Arial" panose="020B0604020202020204" pitchFamily="34" charset="0"/>
              <a:buChar char="•"/>
            </a:pPr>
            <a:r>
              <a:rPr lang="en-US" sz="3200" dirty="0"/>
              <a:t>Annotation is at the core of genomics.</a:t>
            </a:r>
          </a:p>
          <a:p>
            <a:pPr marL="571500" indent="-571500">
              <a:buFont typeface="Arial" panose="020B0604020202020204" pitchFamily="34" charset="0"/>
              <a:buChar char="•"/>
            </a:pPr>
            <a:r>
              <a:rPr lang="en-US" sz="3200" dirty="0"/>
              <a:t>Our annotation infrastructure is part of the Genotypes and Phenotypes in Families (GPF) platform we developed in collaboration with the Simons Foundation, which manages the foundation’s large and complex data sets.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Easy to install through </a:t>
            </a:r>
            <a:r>
              <a:rPr lang="en-US" sz="3200" dirty="0" err="1"/>
              <a:t>conda</a:t>
            </a:r>
            <a:r>
              <a:rPr lang="en-US" sz="3200" dirty="0"/>
              <a:t> and extensively documented</a:t>
            </a:r>
          </a:p>
          <a:p>
            <a:pPr marL="571500" indent="-571500">
              <a:buFont typeface="Arial" panose="020B0604020202020204" pitchFamily="34" charset="0"/>
              <a:buChar char="•"/>
            </a:pPr>
            <a:r>
              <a:rPr lang="en-US" sz="3200" dirty="0"/>
              <a:t>I will define what I mean by annotation through a short demo.</a:t>
            </a:r>
          </a:p>
        </p:txBody>
      </p:sp>
      <p:sp>
        <p:nvSpPr>
          <p:cNvPr id="2" name="Title 1">
            <a:extLst>
              <a:ext uri="{FF2B5EF4-FFF2-40B4-BE49-F238E27FC236}">
                <a16:creationId xmlns:a16="http://schemas.microsoft.com/office/drawing/2014/main" id="{A7D50C45-49C3-5498-6C16-1A5CDA571F75}"/>
              </a:ext>
            </a:extLst>
          </p:cNvPr>
          <p:cNvSpPr>
            <a:spLocks noGrp="1"/>
          </p:cNvSpPr>
          <p:nvPr>
            <p:ph type="title"/>
          </p:nvPr>
        </p:nvSpPr>
        <p:spPr/>
        <p:txBody>
          <a:bodyPr/>
          <a:lstStyle/>
          <a:p>
            <a:r>
              <a:rPr lang="en-US" dirty="0"/>
              <a:t>Introduction</a:t>
            </a:r>
          </a:p>
        </p:txBody>
      </p:sp>
      <p:sp>
        <p:nvSpPr>
          <p:cNvPr id="4" name="Title 1">
            <a:extLst>
              <a:ext uri="{FF2B5EF4-FFF2-40B4-BE49-F238E27FC236}">
                <a16:creationId xmlns:a16="http://schemas.microsoft.com/office/drawing/2014/main" id="{1D44333F-F675-82BB-806C-DFB471347879}"/>
              </a:ext>
            </a:extLst>
          </p:cNvPr>
          <p:cNvSpPr txBox="1">
            <a:spLocks/>
          </p:cNvSpPr>
          <p:nvPr/>
        </p:nvSpPr>
        <p:spPr>
          <a:xfrm>
            <a:off x="1408364" y="5330339"/>
            <a:ext cx="10249784" cy="11778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pic>
        <p:nvPicPr>
          <p:cNvPr id="5" name="Picture 4">
            <a:extLst>
              <a:ext uri="{FF2B5EF4-FFF2-40B4-BE49-F238E27FC236}">
                <a16:creationId xmlns:a16="http://schemas.microsoft.com/office/drawing/2014/main" id="{A409BEC8-A9E9-9A48-2140-58B949530BCE}"/>
              </a:ext>
            </a:extLst>
          </p:cNvPr>
          <p:cNvPicPr>
            <a:picLocks noChangeAspect="1"/>
          </p:cNvPicPr>
          <p:nvPr/>
        </p:nvPicPr>
        <p:blipFill>
          <a:blip r:embed="rId2"/>
          <a:stretch>
            <a:fillRect/>
          </a:stretch>
        </p:blipFill>
        <p:spPr>
          <a:xfrm>
            <a:off x="1987663" y="4315847"/>
            <a:ext cx="720615" cy="720615"/>
          </a:xfrm>
          <a:prstGeom prst="rect">
            <a:avLst/>
          </a:prstGeom>
        </p:spPr>
      </p:pic>
      <p:sp>
        <p:nvSpPr>
          <p:cNvPr id="7" name="TextBox 6">
            <a:extLst>
              <a:ext uri="{FF2B5EF4-FFF2-40B4-BE49-F238E27FC236}">
                <a16:creationId xmlns:a16="http://schemas.microsoft.com/office/drawing/2014/main" id="{D4AA8485-740E-33E4-629E-14D63490EEDD}"/>
              </a:ext>
            </a:extLst>
          </p:cNvPr>
          <p:cNvSpPr txBox="1"/>
          <p:nvPr/>
        </p:nvSpPr>
        <p:spPr>
          <a:xfrm>
            <a:off x="2708278" y="4214490"/>
            <a:ext cx="7118205" cy="923330"/>
          </a:xfrm>
          <a:prstGeom prst="rect">
            <a:avLst/>
          </a:prstGeom>
          <a:noFill/>
        </p:spPr>
        <p:txBody>
          <a:bodyPr wrap="square" rtlCol="0">
            <a:spAutoFit/>
          </a:bodyPr>
          <a:lstStyle/>
          <a:p>
            <a:r>
              <a:rPr lang="en-US" dirty="0">
                <a:hlinkClick r:id="rId3"/>
              </a:rPr>
              <a:t>https://gpf.sfari.org</a:t>
            </a:r>
            <a:endParaRPr lang="en-US" dirty="0"/>
          </a:p>
          <a:p>
            <a:r>
              <a:rPr lang="en-US" dirty="0">
                <a:hlinkClick r:id="rId4"/>
              </a:rPr>
              <a:t>https://iossifovlab.com/gpf</a:t>
            </a:r>
            <a:endParaRPr lang="en-US" dirty="0"/>
          </a:p>
          <a:p>
            <a:r>
              <a:rPr lang="en-US" dirty="0">
                <a:hlinkClick r:id="rId5"/>
              </a:rPr>
              <a:t>https://www.biorxiv.org/content/10.1101/2024.02.08.579330v1</a:t>
            </a:r>
            <a:endParaRPr lang="en-US" dirty="0"/>
          </a:p>
        </p:txBody>
      </p:sp>
    </p:spTree>
    <p:extLst>
      <p:ext uri="{BB962C8B-B14F-4D97-AF65-F5344CB8AC3E}">
        <p14:creationId xmlns:p14="http://schemas.microsoft.com/office/powerpoint/2010/main" val="36430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AE99-8AFD-D4B2-9C4B-8D2DD061849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30C9B0B-CC15-0A6D-3231-483FD53769F3}"/>
              </a:ext>
            </a:extLst>
          </p:cNvPr>
          <p:cNvSpPr/>
          <p:nvPr/>
        </p:nvSpPr>
        <p:spPr>
          <a:xfrm>
            <a:off x="632015" y="2026285"/>
            <a:ext cx="1964724" cy="494271"/>
          </a:xfrm>
          <a:prstGeom prst="rect">
            <a:avLst/>
          </a:prstGeom>
          <a:solidFill>
            <a:schemeClr val="tx2">
              <a:lumMod val="50000"/>
              <a:lumOff val="5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pipeline</a:t>
            </a:r>
          </a:p>
        </p:txBody>
      </p:sp>
      <p:sp>
        <p:nvSpPr>
          <p:cNvPr id="6" name="Oval 5">
            <a:extLst>
              <a:ext uri="{FF2B5EF4-FFF2-40B4-BE49-F238E27FC236}">
                <a16:creationId xmlns:a16="http://schemas.microsoft.com/office/drawing/2014/main" id="{A6477C86-989D-F1A2-9736-0A3376BFA186}"/>
              </a:ext>
            </a:extLst>
          </p:cNvPr>
          <p:cNvSpPr/>
          <p:nvPr/>
        </p:nvSpPr>
        <p:spPr>
          <a:xfrm>
            <a:off x="3302281" y="2520530"/>
            <a:ext cx="1964725" cy="558177"/>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a:t>
            </a:r>
          </a:p>
        </p:txBody>
      </p:sp>
      <p:sp>
        <p:nvSpPr>
          <p:cNvPr id="7" name="Rectangle 6">
            <a:extLst>
              <a:ext uri="{FF2B5EF4-FFF2-40B4-BE49-F238E27FC236}">
                <a16:creationId xmlns:a16="http://schemas.microsoft.com/office/drawing/2014/main" id="{D969F956-DE52-0AA6-8BD9-4069B215C0DB}"/>
              </a:ext>
            </a:extLst>
          </p:cNvPr>
          <p:cNvSpPr/>
          <p:nvPr/>
        </p:nvSpPr>
        <p:spPr>
          <a:xfrm>
            <a:off x="6197097" y="2557160"/>
            <a:ext cx="2816524" cy="494272"/>
          </a:xfrm>
          <a:prstGeom prst="rect">
            <a:avLst/>
          </a:prstGeom>
          <a:solidFill>
            <a:schemeClr val="accent6">
              <a:lumMod val="60000"/>
              <a:lumOff val="40000"/>
            </a:schemeClr>
          </a:solidFill>
          <a:ln w="952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 annotated input</a:t>
            </a:r>
          </a:p>
        </p:txBody>
      </p:sp>
      <p:sp>
        <p:nvSpPr>
          <p:cNvPr id="8" name="Can 7">
            <a:extLst>
              <a:ext uri="{FF2B5EF4-FFF2-40B4-BE49-F238E27FC236}">
                <a16:creationId xmlns:a16="http://schemas.microsoft.com/office/drawing/2014/main" id="{DF850E80-A2BE-93C2-ADDC-AB4F50B33475}"/>
              </a:ext>
            </a:extLst>
          </p:cNvPr>
          <p:cNvSpPr/>
          <p:nvPr/>
        </p:nvSpPr>
        <p:spPr>
          <a:xfrm>
            <a:off x="9949917" y="22654"/>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GRR3</a:t>
            </a:r>
          </a:p>
        </p:txBody>
      </p:sp>
      <p:cxnSp>
        <p:nvCxnSpPr>
          <p:cNvPr id="14" name="Straight Arrow Connector 13">
            <a:extLst>
              <a:ext uri="{FF2B5EF4-FFF2-40B4-BE49-F238E27FC236}">
                <a16:creationId xmlns:a16="http://schemas.microsoft.com/office/drawing/2014/main" id="{2ACE737A-9C3E-C512-A7B0-C4FD57B36CD8}"/>
              </a:ext>
            </a:extLst>
          </p:cNvPr>
          <p:cNvCxnSpPr>
            <a:cxnSpLocks/>
            <a:stCxn id="5" idx="3"/>
          </p:cNvCxnSpPr>
          <p:nvPr/>
        </p:nvCxnSpPr>
        <p:spPr>
          <a:xfrm>
            <a:off x="2596739" y="2273421"/>
            <a:ext cx="705542" cy="323311"/>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A4EAEEF-BBCC-041A-7D88-D919422F3D1B}"/>
              </a:ext>
            </a:extLst>
          </p:cNvPr>
          <p:cNvCxnSpPr>
            <a:cxnSpLocks/>
            <a:stCxn id="4" idx="3"/>
          </p:cNvCxnSpPr>
          <p:nvPr/>
        </p:nvCxnSpPr>
        <p:spPr>
          <a:xfrm flipV="1">
            <a:off x="2596739" y="2793298"/>
            <a:ext cx="676967" cy="364806"/>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73D66C-E54A-6AAC-6BE3-D65EE470B66A}"/>
              </a:ext>
            </a:extLst>
          </p:cNvPr>
          <p:cNvCxnSpPr>
            <a:cxnSpLocks/>
          </p:cNvCxnSpPr>
          <p:nvPr/>
        </p:nvCxnSpPr>
        <p:spPr>
          <a:xfrm>
            <a:off x="5298033" y="2799618"/>
            <a:ext cx="797967" cy="0"/>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15A22E7-FD2D-5348-5881-1B88A875C823}"/>
              </a:ext>
            </a:extLst>
          </p:cNvPr>
          <p:cNvCxnSpPr>
            <a:cxnSpLocks/>
            <a:stCxn id="5" idx="3"/>
            <a:endCxn id="11" idx="2"/>
          </p:cNvCxnSpPr>
          <p:nvPr/>
        </p:nvCxnSpPr>
        <p:spPr>
          <a:xfrm flipV="1">
            <a:off x="2596739" y="1119595"/>
            <a:ext cx="4657410" cy="1153826"/>
          </a:xfrm>
          <a:prstGeom prst="straightConnector1">
            <a:avLst/>
          </a:prstGeom>
          <a:ln w="38100" cap="flat" cmpd="sng" algn="ctr">
            <a:solidFill>
              <a:schemeClr val="accent5"/>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C4B9D422-B2AD-917D-E4C2-A29ABAAA458B}"/>
              </a:ext>
            </a:extLst>
          </p:cNvPr>
          <p:cNvSpPr txBox="1"/>
          <p:nvPr/>
        </p:nvSpPr>
        <p:spPr>
          <a:xfrm>
            <a:off x="3025121" y="2184520"/>
            <a:ext cx="2816524" cy="369332"/>
          </a:xfrm>
          <a:prstGeom prst="rect">
            <a:avLst/>
          </a:prstGeom>
          <a:noFill/>
        </p:spPr>
        <p:txBody>
          <a:bodyPr wrap="square">
            <a:spAutoFit/>
          </a:bodyPr>
          <a:lstStyle/>
          <a:p>
            <a:pPr algn="ctr"/>
            <a:r>
              <a:rPr lang="en-US" dirty="0" err="1"/>
              <a:t>annotate_columns</a:t>
            </a:r>
            <a:endParaRPr lang="en-US" dirty="0"/>
          </a:p>
        </p:txBody>
      </p:sp>
      <p:sp>
        <p:nvSpPr>
          <p:cNvPr id="4" name="Rectangle 3">
            <a:extLst>
              <a:ext uri="{FF2B5EF4-FFF2-40B4-BE49-F238E27FC236}">
                <a16:creationId xmlns:a16="http://schemas.microsoft.com/office/drawing/2014/main" id="{ACBB3C1F-3FC1-FC58-CF51-2DB24A14F7D0}"/>
              </a:ext>
            </a:extLst>
          </p:cNvPr>
          <p:cNvSpPr/>
          <p:nvPr/>
        </p:nvSpPr>
        <p:spPr>
          <a:xfrm>
            <a:off x="632014" y="2910968"/>
            <a:ext cx="1964725" cy="494271"/>
          </a:xfrm>
          <a:prstGeom prst="rect">
            <a:avLst/>
          </a:prstGeom>
          <a:solidFill>
            <a:schemeClr val="accent2">
              <a:lumMod val="60000"/>
              <a:lumOff val="4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graphicFrame>
        <p:nvGraphicFramePr>
          <p:cNvPr id="3" name="Table 2">
            <a:extLst>
              <a:ext uri="{FF2B5EF4-FFF2-40B4-BE49-F238E27FC236}">
                <a16:creationId xmlns:a16="http://schemas.microsoft.com/office/drawing/2014/main" id="{F1A98133-C550-31BB-9758-040CC084C94B}"/>
              </a:ext>
            </a:extLst>
          </p:cNvPr>
          <p:cNvGraphicFramePr>
            <a:graphicFrameLocks noGrp="1"/>
          </p:cNvGraphicFramePr>
          <p:nvPr/>
        </p:nvGraphicFramePr>
        <p:xfrm>
          <a:off x="201908" y="3676074"/>
          <a:ext cx="2823213" cy="2869304"/>
        </p:xfrm>
        <a:graphic>
          <a:graphicData uri="http://schemas.openxmlformats.org/drawingml/2006/table">
            <a:tbl>
              <a:tblPr/>
              <a:tblGrid>
                <a:gridCol w="685363">
                  <a:extLst>
                    <a:ext uri="{9D8B030D-6E8A-4147-A177-3AD203B41FA5}">
                      <a16:colId xmlns:a16="http://schemas.microsoft.com/office/drawing/2014/main" val="4064825392"/>
                    </a:ext>
                  </a:extLst>
                </a:gridCol>
                <a:gridCol w="922916">
                  <a:extLst>
                    <a:ext uri="{9D8B030D-6E8A-4147-A177-3AD203B41FA5}">
                      <a16:colId xmlns:a16="http://schemas.microsoft.com/office/drawing/2014/main" val="1509130611"/>
                    </a:ext>
                  </a:extLst>
                </a:gridCol>
                <a:gridCol w="440583">
                  <a:extLst>
                    <a:ext uri="{9D8B030D-6E8A-4147-A177-3AD203B41FA5}">
                      <a16:colId xmlns:a16="http://schemas.microsoft.com/office/drawing/2014/main" val="2498079513"/>
                    </a:ext>
                  </a:extLst>
                </a:gridCol>
                <a:gridCol w="774351">
                  <a:extLst>
                    <a:ext uri="{9D8B030D-6E8A-4147-A177-3AD203B41FA5}">
                      <a16:colId xmlns:a16="http://schemas.microsoft.com/office/drawing/2014/main" val="28466459"/>
                    </a:ext>
                  </a:extLst>
                </a:gridCol>
              </a:tblGrid>
              <a:tr h="151016">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chrom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pos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ref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alt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03216338"/>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1287138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4014956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3602485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9787249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12115730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8642565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15929267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1893929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20639952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4274178"/>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21257524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95068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22910448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0235281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27550357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6008479"/>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32077257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5492394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34165789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9457489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40409787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9926123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41583044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98419195"/>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145845711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39163762"/>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151427960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6043399"/>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151406993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GGTAC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317225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151405427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TCGTCATCA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48849540"/>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151406013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16133633"/>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151411761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475900864"/>
                  </a:ext>
                </a:extLst>
              </a:tr>
            </a:tbl>
          </a:graphicData>
        </a:graphic>
      </p:graphicFrame>
      <p:graphicFrame>
        <p:nvGraphicFramePr>
          <p:cNvPr id="12" name="Table 11">
            <a:extLst>
              <a:ext uri="{FF2B5EF4-FFF2-40B4-BE49-F238E27FC236}">
                <a16:creationId xmlns:a16="http://schemas.microsoft.com/office/drawing/2014/main" id="{68E5C1D2-17F5-376D-54B1-732C42E342D3}"/>
              </a:ext>
            </a:extLst>
          </p:cNvPr>
          <p:cNvGraphicFramePr>
            <a:graphicFrameLocks noGrp="1"/>
          </p:cNvGraphicFramePr>
          <p:nvPr>
            <p:extLst>
              <p:ext uri="{D42A27DB-BD31-4B8C-83A1-F6EECF244321}">
                <p14:modId xmlns:p14="http://schemas.microsoft.com/office/powerpoint/2010/main" val="4157334342"/>
              </p:ext>
            </p:extLst>
          </p:nvPr>
        </p:nvGraphicFramePr>
        <p:xfrm>
          <a:off x="3733408" y="3551289"/>
          <a:ext cx="8443355" cy="3118875"/>
        </p:xfrm>
        <a:graphic>
          <a:graphicData uri="http://schemas.openxmlformats.org/drawingml/2006/table">
            <a:tbl>
              <a:tblPr/>
              <a:tblGrid>
                <a:gridCol w="344384">
                  <a:extLst>
                    <a:ext uri="{9D8B030D-6E8A-4147-A177-3AD203B41FA5}">
                      <a16:colId xmlns:a16="http://schemas.microsoft.com/office/drawing/2014/main" val="2230127920"/>
                    </a:ext>
                  </a:extLst>
                </a:gridCol>
                <a:gridCol w="605642">
                  <a:extLst>
                    <a:ext uri="{9D8B030D-6E8A-4147-A177-3AD203B41FA5}">
                      <a16:colId xmlns:a16="http://schemas.microsoft.com/office/drawing/2014/main" val="1340191965"/>
                    </a:ext>
                  </a:extLst>
                </a:gridCol>
                <a:gridCol w="237506">
                  <a:extLst>
                    <a:ext uri="{9D8B030D-6E8A-4147-A177-3AD203B41FA5}">
                      <a16:colId xmlns:a16="http://schemas.microsoft.com/office/drawing/2014/main" val="947582976"/>
                    </a:ext>
                  </a:extLst>
                </a:gridCol>
                <a:gridCol w="605642">
                  <a:extLst>
                    <a:ext uri="{9D8B030D-6E8A-4147-A177-3AD203B41FA5}">
                      <a16:colId xmlns:a16="http://schemas.microsoft.com/office/drawing/2014/main" val="3161465565"/>
                    </a:ext>
                  </a:extLst>
                </a:gridCol>
                <a:gridCol w="593766">
                  <a:extLst>
                    <a:ext uri="{9D8B030D-6E8A-4147-A177-3AD203B41FA5}">
                      <a16:colId xmlns:a16="http://schemas.microsoft.com/office/drawing/2014/main" val="3707698967"/>
                    </a:ext>
                  </a:extLst>
                </a:gridCol>
                <a:gridCol w="558140">
                  <a:extLst>
                    <a:ext uri="{9D8B030D-6E8A-4147-A177-3AD203B41FA5}">
                      <a16:colId xmlns:a16="http://schemas.microsoft.com/office/drawing/2014/main" val="4094155415"/>
                    </a:ext>
                  </a:extLst>
                </a:gridCol>
                <a:gridCol w="795647">
                  <a:extLst>
                    <a:ext uri="{9D8B030D-6E8A-4147-A177-3AD203B41FA5}">
                      <a16:colId xmlns:a16="http://schemas.microsoft.com/office/drawing/2014/main" val="116613644"/>
                    </a:ext>
                  </a:extLst>
                </a:gridCol>
                <a:gridCol w="3241964">
                  <a:extLst>
                    <a:ext uri="{9D8B030D-6E8A-4147-A177-3AD203B41FA5}">
                      <a16:colId xmlns:a16="http://schemas.microsoft.com/office/drawing/2014/main" val="3343693448"/>
                    </a:ext>
                  </a:extLst>
                </a:gridCol>
                <a:gridCol w="1460664">
                  <a:extLst>
                    <a:ext uri="{9D8B030D-6E8A-4147-A177-3AD203B41FA5}">
                      <a16:colId xmlns:a16="http://schemas.microsoft.com/office/drawing/2014/main" val="563174831"/>
                    </a:ext>
                  </a:extLst>
                </a:gridCol>
              </a:tblGrid>
              <a:tr h="410865">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chrom</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pos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ref</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alt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dirty="0">
                          <a:solidFill>
                            <a:srgbClr val="000000"/>
                          </a:solidFill>
                          <a:effectLst/>
                          <a:latin typeface="Courier New" panose="02070309020205020404" pitchFamily="49" charset="0"/>
                          <a:cs typeface="Courier New" panose="02070309020205020404" pitchFamily="49" charset="0"/>
                        </a:rPr>
                        <a:t>phastcons100way</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800" b="1" i="0" u="none" strike="noStrike" dirty="0">
                          <a:solidFill>
                            <a:srgbClr val="000000"/>
                          </a:solidFill>
                          <a:effectLst/>
                          <a:latin typeface="Courier New" panose="02070309020205020404" pitchFamily="49" charset="0"/>
                          <a:cs typeface="Courier New" panose="02070309020205020404" pitchFamily="49" charset="0"/>
                        </a:rPr>
                        <a:t>gnomad_v4_exome_ALL_af</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1" i="0" u="none" strike="noStrike" dirty="0" err="1">
                          <a:solidFill>
                            <a:srgbClr val="000000"/>
                          </a:solidFill>
                          <a:effectLst/>
                          <a:latin typeface="Courier New" panose="02070309020205020404" pitchFamily="49" charset="0"/>
                          <a:cs typeface="Courier New" panose="02070309020205020404" pitchFamily="49" charset="0"/>
                        </a:rPr>
                        <a:t>worst_effect</a:t>
                      </a:r>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effect_details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gene_effects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87788534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1287138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0.001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ENST00000379116.10:SCNN1D:nonsense:383/802(Tyr-&gt;End)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SCNN1D:nonsense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7699595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3602485</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ENST00000356575.9:MEGF6:frame-shift:82/1541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MEGF6:frame-shift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29457482"/>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12115730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ENST00000263932.7:TNFRSF8:splice-site:316/595</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TNFRSF8:splice-site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44244769"/>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15929267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ENST00000375759.8:SPEN:frame-shift:1010/3664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SPEN:frame-shift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8198855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20639952</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0.597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8.22E-06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ENST00000321556.5:PINK1:nonsense:246/581(Arg-&gt;End)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PINK1:nonsense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07032721"/>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21257524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ENST00000374893.11:ECE1:splice-site:277/770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ECE1:splice-site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1998276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22910448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ENST00000374630.8:EPHB2:nonsense:857/986(Gln-&gt;End)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EPHB2:nonsense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6795759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27550357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0.536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ENST00000673934.1:AHDC1:frame-shift:586/1603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AHDC1:frame-shift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7006296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32077257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3.42E-06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ENST00000336294.10:TMEM39B:nonsense:177/492(Arg-&gt;End)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TMEM39B:nonsense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74363997"/>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34165789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0.00533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6.84E-07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intergenic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intergenic:intergenic:intergenic:intergenic</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intergenic:intergenic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7626995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40409787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ENST00000372718.8:SMAP2:nonsense:118/429(Tyr-&gt;End)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SMAP2:nonsense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0658731"/>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41583044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ENST00000372583.6:HIVEP3:frame-shift:585/2406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HIVEP3:frame-shift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4836184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145845711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0.529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ENST00000334513.6:NUDT17:frame-shift:24/328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NUDT17:frame-shift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30754343"/>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151427960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1.37E-06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missense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ENST00000271715.7:POGZ:missense:314/1410(Ser-&gt;</a:t>
                      </a:r>
                      <a:r>
                        <a:rPr lang="en-US" sz="800" b="0" i="0" u="none" strike="noStrike" dirty="0" err="1">
                          <a:solidFill>
                            <a:srgbClr val="000000"/>
                          </a:solidFill>
                          <a:effectLst/>
                          <a:latin typeface="Courier New" panose="02070309020205020404" pitchFamily="49" charset="0"/>
                          <a:cs typeface="Courier New" panose="02070309020205020404" pitchFamily="49" charset="0"/>
                        </a:rPr>
                        <a:t>Asn</a:t>
                      </a:r>
                      <a:r>
                        <a:rPr lang="en-US" sz="800" b="0" i="0" u="none" strike="noStrike" dirty="0">
                          <a:solidFill>
                            <a:srgbClr val="000000"/>
                          </a:solidFill>
                          <a:effectLst/>
                          <a:latin typeface="Courier New" panose="02070309020205020404" pitchFamily="49" charset="0"/>
                          <a:cs typeface="Courier New" panose="02070309020205020404" pitchFamily="49" charset="0"/>
                        </a:rPr>
                        <a: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POGZ:missense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5263255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151406993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GGTAC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0.979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ENST00000271715.7:POGZ:frame-shift:821/1410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POGZ:frame-shift</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7630470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151405427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TCGTCATCA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ENST00000271715.7:POGZ:frame-shift:1203/1410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POGZ:frame-shift</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9048429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151406013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0.918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ENST00000271715.7:POGZ:nonsense:1008/1410(Arg-&gt;End)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POGZ:nonsense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53836390"/>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151411761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missense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ENST00000271715.7:POGZ:missense:597/1410(Tyr-&gt;Cys)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POGZ:missense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7835397"/>
                  </a:ext>
                </a:extLst>
              </a:tr>
            </a:tbl>
          </a:graphicData>
        </a:graphic>
      </p:graphicFrame>
      <p:sp>
        <p:nvSpPr>
          <p:cNvPr id="2" name="TextBox 1">
            <a:extLst>
              <a:ext uri="{FF2B5EF4-FFF2-40B4-BE49-F238E27FC236}">
                <a16:creationId xmlns:a16="http://schemas.microsoft.com/office/drawing/2014/main" id="{0E3A6E3B-4598-604A-D02E-9696729F54C5}"/>
              </a:ext>
            </a:extLst>
          </p:cNvPr>
          <p:cNvSpPr txBox="1"/>
          <p:nvPr/>
        </p:nvSpPr>
        <p:spPr>
          <a:xfrm>
            <a:off x="178254" y="412517"/>
            <a:ext cx="5623035" cy="1384995"/>
          </a:xfrm>
          <a:prstGeom prst="rect">
            <a:avLst/>
          </a:prstGeom>
          <a:solidFill>
            <a:schemeClr val="tx2">
              <a:lumMod val="10000"/>
              <a:lumOff val="90000"/>
              <a:alpha val="67355"/>
            </a:schemeClr>
          </a:solidFill>
        </p:spPr>
        <p:txBody>
          <a:bodyPr wrap="square">
            <a:spAutoFit/>
          </a:bodyPr>
          <a:lstStyle/>
          <a:p>
            <a:r>
              <a:rPr lang="en-US" sz="1400" b="1" dirty="0"/>
              <a:t>- </a:t>
            </a:r>
            <a:r>
              <a:rPr lang="en-US" sz="1400" b="1" dirty="0" err="1"/>
              <a:t>position_score</a:t>
            </a:r>
            <a:r>
              <a:rPr lang="en-US" sz="1400" b="1" dirty="0"/>
              <a:t>: </a:t>
            </a:r>
            <a:r>
              <a:rPr lang="en-US" sz="1400" dirty="0"/>
              <a:t>hg38/scores/phastCons100way</a:t>
            </a:r>
          </a:p>
          <a:p>
            <a:endParaRPr lang="en-US" sz="1400" b="1" dirty="0"/>
          </a:p>
          <a:p>
            <a:r>
              <a:rPr lang="en-US" sz="1400" b="1" dirty="0"/>
              <a:t>- </a:t>
            </a:r>
            <a:r>
              <a:rPr lang="en-US" sz="1400" b="1" dirty="0" err="1"/>
              <a:t>allele_score</a:t>
            </a:r>
            <a:r>
              <a:rPr lang="en-US" sz="1400" b="1" dirty="0"/>
              <a:t>: </a:t>
            </a:r>
            <a:r>
              <a:rPr lang="en-US" sz="1400" dirty="0"/>
              <a:t>hg38/</a:t>
            </a:r>
            <a:r>
              <a:rPr lang="en-US" sz="1400" dirty="0" err="1"/>
              <a:t>variant_frequencies</a:t>
            </a:r>
            <a:r>
              <a:rPr lang="en-US" sz="1400" dirty="0"/>
              <a:t>/gnomAD_4.1.0/exomes/ALL</a:t>
            </a:r>
          </a:p>
          <a:p>
            <a:endParaRPr lang="en-US" sz="1400" b="1" dirty="0"/>
          </a:p>
          <a:p>
            <a:r>
              <a:rPr lang="en-US" sz="1400" b="1" dirty="0"/>
              <a:t>- </a:t>
            </a:r>
            <a:r>
              <a:rPr lang="en-US" sz="1400" b="1" dirty="0" err="1"/>
              <a:t>effect_annotator</a:t>
            </a:r>
            <a:r>
              <a:rPr lang="en-US" sz="1400" b="1" dirty="0"/>
              <a:t>:</a:t>
            </a:r>
          </a:p>
          <a:p>
            <a:r>
              <a:rPr lang="en-US" sz="1400" b="1" dirty="0"/>
              <a:t>    </a:t>
            </a:r>
            <a:r>
              <a:rPr lang="en-US" sz="1400" b="1" dirty="0" err="1"/>
              <a:t>gene_models</a:t>
            </a:r>
            <a:r>
              <a:rPr lang="en-US" sz="1400" b="1" dirty="0"/>
              <a:t>: </a:t>
            </a:r>
            <a:r>
              <a:rPr lang="en-US" sz="1400" dirty="0"/>
              <a:t>hg38/</a:t>
            </a:r>
            <a:r>
              <a:rPr lang="en-US" sz="1400" dirty="0" err="1"/>
              <a:t>gene_models</a:t>
            </a:r>
            <a:r>
              <a:rPr lang="en-US" sz="1400" dirty="0"/>
              <a:t>/refSeq_v20200330</a:t>
            </a:r>
          </a:p>
        </p:txBody>
      </p:sp>
      <p:cxnSp>
        <p:nvCxnSpPr>
          <p:cNvPr id="22" name="Straight Connector 21">
            <a:extLst>
              <a:ext uri="{FF2B5EF4-FFF2-40B4-BE49-F238E27FC236}">
                <a16:creationId xmlns:a16="http://schemas.microsoft.com/office/drawing/2014/main" id="{802E9BBE-4BB8-C181-CF91-AF5D2EBE4897}"/>
              </a:ext>
            </a:extLst>
          </p:cNvPr>
          <p:cNvCxnSpPr>
            <a:cxnSpLocks/>
            <a:stCxn id="4" idx="2"/>
            <a:endCxn id="3" idx="0"/>
          </p:cNvCxnSpPr>
          <p:nvPr/>
        </p:nvCxnSpPr>
        <p:spPr>
          <a:xfrm flipH="1">
            <a:off x="1613514" y="3405239"/>
            <a:ext cx="863" cy="270835"/>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C3D5242-9441-1B4D-87B9-500C9C1CF950}"/>
              </a:ext>
            </a:extLst>
          </p:cNvPr>
          <p:cNvCxnSpPr>
            <a:cxnSpLocks/>
            <a:endCxn id="5" idx="0"/>
          </p:cNvCxnSpPr>
          <p:nvPr/>
        </p:nvCxnSpPr>
        <p:spPr>
          <a:xfrm>
            <a:off x="1613514" y="1797512"/>
            <a:ext cx="863" cy="228773"/>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CA5FA9A-DE0A-8940-EC43-828FD61E1479}"/>
              </a:ext>
            </a:extLst>
          </p:cNvPr>
          <p:cNvCxnSpPr>
            <a:cxnSpLocks/>
            <a:stCxn id="7" idx="2"/>
          </p:cNvCxnSpPr>
          <p:nvPr/>
        </p:nvCxnSpPr>
        <p:spPr>
          <a:xfrm>
            <a:off x="7605359" y="3051432"/>
            <a:ext cx="0" cy="499857"/>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Can 8">
            <a:extLst>
              <a:ext uri="{FF2B5EF4-FFF2-40B4-BE49-F238E27FC236}">
                <a16:creationId xmlns:a16="http://schemas.microsoft.com/office/drawing/2014/main" id="{2434DE68-FF42-C321-5AC8-429494DA2F56}"/>
              </a:ext>
            </a:extLst>
          </p:cNvPr>
          <p:cNvSpPr/>
          <p:nvPr/>
        </p:nvSpPr>
        <p:spPr>
          <a:xfrm>
            <a:off x="8602033" y="212458"/>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GRR2</a:t>
            </a:r>
          </a:p>
        </p:txBody>
      </p:sp>
      <p:sp>
        <p:nvSpPr>
          <p:cNvPr id="11" name="Can 10">
            <a:extLst>
              <a:ext uri="{FF2B5EF4-FFF2-40B4-BE49-F238E27FC236}">
                <a16:creationId xmlns:a16="http://schemas.microsoft.com/office/drawing/2014/main" id="{759A2B4C-EEDD-1B22-042E-0319037DD8D9}"/>
              </a:ext>
            </a:extLst>
          </p:cNvPr>
          <p:cNvSpPr/>
          <p:nvPr/>
        </p:nvSpPr>
        <p:spPr>
          <a:xfrm>
            <a:off x="7254149" y="441678"/>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GRR1</a:t>
            </a:r>
          </a:p>
        </p:txBody>
      </p:sp>
      <p:sp>
        <p:nvSpPr>
          <p:cNvPr id="19" name="TextBox 18">
            <a:extLst>
              <a:ext uri="{FF2B5EF4-FFF2-40B4-BE49-F238E27FC236}">
                <a16:creationId xmlns:a16="http://schemas.microsoft.com/office/drawing/2014/main" id="{011A6BED-EAAA-1C50-CD81-D36BB8541E39}"/>
              </a:ext>
            </a:extLst>
          </p:cNvPr>
          <p:cNvSpPr txBox="1"/>
          <p:nvPr/>
        </p:nvSpPr>
        <p:spPr>
          <a:xfrm>
            <a:off x="6673172" y="1783158"/>
            <a:ext cx="3419951" cy="369332"/>
          </a:xfrm>
          <a:prstGeom prst="rect">
            <a:avLst/>
          </a:prstGeom>
          <a:noFill/>
        </p:spPr>
        <p:txBody>
          <a:bodyPr wrap="square">
            <a:spAutoFit/>
          </a:bodyPr>
          <a:lstStyle/>
          <a:p>
            <a:pPr algn="ctr"/>
            <a:r>
              <a:rPr lang="en-US" dirty="0"/>
              <a:t>https://</a:t>
            </a:r>
            <a:r>
              <a:rPr lang="en-US" dirty="0" err="1"/>
              <a:t>grr.iossifovlab.com</a:t>
            </a:r>
            <a:endParaRPr lang="en-US" dirty="0"/>
          </a:p>
        </p:txBody>
      </p:sp>
    </p:spTree>
    <p:extLst>
      <p:ext uri="{BB962C8B-B14F-4D97-AF65-F5344CB8AC3E}">
        <p14:creationId xmlns:p14="http://schemas.microsoft.com/office/powerpoint/2010/main" val="110077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4B20-B3DC-8A58-01FD-0CCBB400B034}"/>
              </a:ext>
            </a:extLst>
          </p:cNvPr>
          <p:cNvSpPr>
            <a:spLocks noGrp="1"/>
          </p:cNvSpPr>
          <p:nvPr>
            <p:ph type="title"/>
          </p:nvPr>
        </p:nvSpPr>
        <p:spPr/>
        <p:txBody>
          <a:bodyPr/>
          <a:lstStyle/>
          <a:p>
            <a:r>
              <a:rPr lang="en-US" dirty="0"/>
              <a:t>Input</a:t>
            </a:r>
          </a:p>
        </p:txBody>
      </p:sp>
      <p:sp>
        <p:nvSpPr>
          <p:cNvPr id="5" name="TextBox 4">
            <a:extLst>
              <a:ext uri="{FF2B5EF4-FFF2-40B4-BE49-F238E27FC236}">
                <a16:creationId xmlns:a16="http://schemas.microsoft.com/office/drawing/2014/main" id="{03766DCB-E19C-E287-6FC4-BDF01D5F55A3}"/>
              </a:ext>
            </a:extLst>
          </p:cNvPr>
          <p:cNvSpPr txBox="1"/>
          <p:nvPr/>
        </p:nvSpPr>
        <p:spPr>
          <a:xfrm>
            <a:off x="838199" y="2187086"/>
            <a:ext cx="9918540" cy="2062103"/>
          </a:xfrm>
          <a:prstGeom prst="rect">
            <a:avLst/>
          </a:prstGeom>
          <a:noFill/>
        </p:spPr>
        <p:txBody>
          <a:bodyPr wrap="square">
            <a:spAutoFit/>
          </a:bodyPr>
          <a:lstStyle/>
          <a:p>
            <a:pPr marL="457200" indent="-457200" rtl="0" fontAlgn="ctr">
              <a:buFont typeface="Arial" panose="020B0604020202020204" pitchFamily="34" charset="0"/>
              <a:buChar char="•"/>
            </a:pPr>
            <a:r>
              <a:rPr lang="en-US" sz="3200" dirty="0">
                <a:latin typeface="Calibri" panose="020F0502020204030204" pitchFamily="34" charset="0"/>
              </a:rPr>
              <a:t>We can annotate </a:t>
            </a:r>
            <a:r>
              <a:rPr lang="en-US" sz="3200" dirty="0">
                <a:effectLst/>
                <a:latin typeface="Calibri" panose="020F0502020204030204" pitchFamily="34" charset="0"/>
              </a:rPr>
              <a:t>VCF files (demo)</a:t>
            </a:r>
          </a:p>
          <a:p>
            <a:pPr marL="457200" indent="-457200" rtl="0" fontAlgn="ctr">
              <a:buFont typeface="Arial" panose="020B0604020202020204" pitchFamily="34" charset="0"/>
              <a:buChar char="•"/>
            </a:pPr>
            <a:r>
              <a:rPr lang="en-US" sz="3200" dirty="0">
                <a:effectLst/>
                <a:latin typeface="Calibri" panose="020F0502020204030204" pitchFamily="34" charset="0"/>
              </a:rPr>
              <a:t>We can annotate genomic objects that are not variant</a:t>
            </a:r>
          </a:p>
          <a:p>
            <a:pPr marL="914400" lvl="1" indent="-457200" fontAlgn="ctr">
              <a:buFont typeface="Arial" panose="020B0604020202020204" pitchFamily="34" charset="0"/>
              <a:buChar char="•"/>
            </a:pPr>
            <a:r>
              <a:rPr lang="en-US" sz="3200" dirty="0">
                <a:effectLst/>
                <a:latin typeface="Calibri" panose="020F0502020204030204" pitchFamily="34" charset="0"/>
              </a:rPr>
              <a:t>Genomic positions</a:t>
            </a:r>
          </a:p>
          <a:p>
            <a:pPr marL="914400" lvl="1" indent="-457200" fontAlgn="ctr">
              <a:buFont typeface="Arial" panose="020B0604020202020204" pitchFamily="34" charset="0"/>
              <a:buChar char="•"/>
            </a:pPr>
            <a:r>
              <a:rPr lang="en-US" sz="3200" dirty="0">
                <a:effectLst/>
                <a:latin typeface="Calibri" panose="020F0502020204030204" pitchFamily="34" charset="0"/>
              </a:rPr>
              <a:t>Genomic regions (demo)</a:t>
            </a:r>
          </a:p>
        </p:txBody>
      </p:sp>
    </p:spTree>
    <p:extLst>
      <p:ext uri="{BB962C8B-B14F-4D97-AF65-F5344CB8AC3E}">
        <p14:creationId xmlns:p14="http://schemas.microsoft.com/office/powerpoint/2010/main" val="306357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A4C8-78C6-EF5D-A5E6-A269A92E623A}"/>
              </a:ext>
            </a:extLst>
          </p:cNvPr>
          <p:cNvSpPr>
            <a:spLocks noGrp="1"/>
          </p:cNvSpPr>
          <p:nvPr>
            <p:ph type="title"/>
          </p:nvPr>
        </p:nvSpPr>
        <p:spPr/>
        <p:txBody>
          <a:bodyPr/>
          <a:lstStyle/>
          <a:p>
            <a:r>
              <a:rPr lang="en-US" dirty="0"/>
              <a:t>Pipeline</a:t>
            </a:r>
          </a:p>
        </p:txBody>
      </p:sp>
      <p:sp>
        <p:nvSpPr>
          <p:cNvPr id="3" name="TextBox 2">
            <a:extLst>
              <a:ext uri="{FF2B5EF4-FFF2-40B4-BE49-F238E27FC236}">
                <a16:creationId xmlns:a16="http://schemas.microsoft.com/office/drawing/2014/main" id="{8F2F68A9-5414-A994-AEEC-B35871817AFF}"/>
              </a:ext>
            </a:extLst>
          </p:cNvPr>
          <p:cNvSpPr txBox="1"/>
          <p:nvPr/>
        </p:nvSpPr>
        <p:spPr>
          <a:xfrm>
            <a:off x="838200" y="1493134"/>
            <a:ext cx="10515599"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Demonstrate pipeline features through </a:t>
            </a:r>
            <a:r>
              <a:rPr lang="en-US" sz="2400" dirty="0" err="1"/>
              <a:t>comple_pipeline.yaml</a:t>
            </a:r>
            <a:endParaRPr lang="en-US" sz="2400" dirty="0"/>
          </a:p>
          <a:p>
            <a:pPr marL="285750" indent="-285750">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annotate_doc</a:t>
            </a:r>
            <a:r>
              <a:rPr lang="en-US" b="1" dirty="0">
                <a:latin typeface="Courier New" panose="02070309020205020404" pitchFamily="49" charset="0"/>
                <a:cs typeface="Courier New" panose="02070309020205020404" pitchFamily="49" charset="0"/>
              </a:rPr>
              <a:t> </a:t>
            </a:r>
            <a:r>
              <a:rPr lang="en-US" sz="2400" dirty="0"/>
              <a:t>builds documentation for pipelines.</a:t>
            </a:r>
          </a:p>
          <a:p>
            <a:pPr marL="285750" indent="-285750">
              <a:buFont typeface="Arial" panose="020B0604020202020204" pitchFamily="34" charset="0"/>
              <a:buChar char="•"/>
            </a:pPr>
            <a:r>
              <a:rPr lang="en-US" sz="2400" dirty="0"/>
              <a:t>We have implemented a large list of annotators: </a:t>
            </a:r>
          </a:p>
          <a:p>
            <a:pPr marL="742950" lvl="1" indent="-285750">
              <a:buFont typeface="Arial" panose="020B0604020202020204" pitchFamily="34" charset="0"/>
              <a:buChar char="•"/>
            </a:pPr>
            <a:r>
              <a:rPr lang="en-US" sz="2000" dirty="0">
                <a:hlinkClick r:id="rId2"/>
              </a:rPr>
              <a:t>https://iossifovlab.com/gpfuserdocs/administration/annotation.html#annotators</a:t>
            </a:r>
            <a:endParaRPr lang="en-US" sz="2000" dirty="0"/>
          </a:p>
          <a:p>
            <a:pPr marL="285750" indent="-285750">
              <a:buFont typeface="Arial" panose="020B0604020202020204" pitchFamily="34" charset="0"/>
              <a:buChar char="•"/>
            </a:pPr>
            <a:r>
              <a:rPr lang="en-US" sz="2400" dirty="0"/>
              <a:t>More can easily be added as plugins</a:t>
            </a:r>
          </a:p>
          <a:p>
            <a:pPr marL="285750" indent="-285750">
              <a:buFont typeface="Arial" panose="020B0604020202020204" pitchFamily="34" charset="0"/>
              <a:buChar char="•"/>
            </a:pPr>
            <a:r>
              <a:rPr lang="en-US" sz="2400" dirty="0"/>
              <a:t>We are about to release:</a:t>
            </a:r>
          </a:p>
          <a:p>
            <a:pPr marL="742950" lvl="1" indent="-285750">
              <a:buFont typeface="Arial" panose="020B0604020202020204" pitchFamily="34" charset="0"/>
              <a:buChar char="•"/>
            </a:pPr>
            <a:r>
              <a:rPr lang="en-US" sz="2400" dirty="0"/>
              <a:t>VEP effect annotator plugin</a:t>
            </a:r>
          </a:p>
          <a:p>
            <a:pPr marL="742950" lvl="1" indent="-285750">
              <a:buFont typeface="Arial" panose="020B0604020202020204" pitchFamily="34" charset="0"/>
              <a:buChar char="•"/>
            </a:pPr>
            <a:r>
              <a:rPr lang="en-US" sz="2400" dirty="0" err="1"/>
              <a:t>SpliceAI</a:t>
            </a:r>
            <a:r>
              <a:rPr lang="en-US" sz="2400" dirty="0"/>
              <a:t> annotator</a:t>
            </a:r>
          </a:p>
          <a:p>
            <a:pPr marL="285750" indent="-285750">
              <a:buFont typeface="Arial" panose="020B0604020202020204" pitchFamily="34" charset="0"/>
              <a:buChar char="•"/>
            </a:pPr>
            <a:r>
              <a:rPr lang="en-US" sz="2400" dirty="0"/>
              <a:t>There are prebuilt pipelines in our genomic repository:</a:t>
            </a:r>
          </a:p>
          <a:p>
            <a:pPr marL="742950" lvl="1" indent="-285750">
              <a:buFont typeface="Arial" panose="020B0604020202020204" pitchFamily="34" charset="0"/>
              <a:buChar char="•"/>
            </a:pPr>
            <a:r>
              <a:rPr lang="en-US" sz="2400" dirty="0"/>
              <a:t>pipeline/</a:t>
            </a:r>
            <a:r>
              <a:rPr lang="en-US" sz="2400" dirty="0" err="1"/>
              <a:t>Clinical_annotation</a:t>
            </a:r>
            <a:endParaRPr lang="en-US" sz="2400" dirty="0"/>
          </a:p>
          <a:p>
            <a:pPr marL="742950" lvl="1" indent="-285750">
              <a:buFont typeface="Arial" panose="020B0604020202020204" pitchFamily="34" charset="0"/>
              <a:buChar char="•"/>
            </a:pPr>
            <a:r>
              <a:rPr lang="en-US" sz="2400" dirty="0"/>
              <a:t>pipeline/</a:t>
            </a:r>
            <a:r>
              <a:rPr lang="en-US" sz="2400" dirty="0" err="1"/>
              <a:t>Autism_annotation</a:t>
            </a:r>
            <a:endParaRPr lang="en-US" sz="2400" dirty="0"/>
          </a:p>
          <a:p>
            <a:pPr marL="742950" lvl="1" indent="-285750">
              <a:buFont typeface="Arial" panose="020B0604020202020204" pitchFamily="34" charset="0"/>
              <a:buChar char="•"/>
            </a:pPr>
            <a:r>
              <a:rPr lang="en-US" sz="2400" dirty="0"/>
              <a:t>These can be used as easily as:</a:t>
            </a:r>
          </a:p>
          <a:p>
            <a:pPr lvl="2"/>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annotate_columns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simple_input.txt</a:t>
            </a:r>
            <a:r>
              <a:rPr lang="en-US" b="1" dirty="0">
                <a:latin typeface="Courier New" panose="02070309020205020404" pitchFamily="49" charset="0"/>
                <a:cs typeface="Courier New" panose="02070309020205020404" pitchFamily="49" charset="0"/>
              </a:rPr>
              <a:t> pipeline/</a:t>
            </a:r>
            <a:r>
              <a:rPr lang="en-US" b="1" dirty="0" err="1">
                <a:latin typeface="Courier New" panose="02070309020205020404" pitchFamily="49" charset="0"/>
                <a:cs typeface="Courier New" panose="02070309020205020404" pitchFamily="49" charset="0"/>
              </a:rPr>
              <a:t>Autism_annotation</a:t>
            </a:r>
            <a:endParaRPr lang="en-US"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2353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CB1-1E9A-76AF-6D59-398136AE0AE1}"/>
              </a:ext>
            </a:extLst>
          </p:cNvPr>
          <p:cNvSpPr>
            <a:spLocks noGrp="1"/>
          </p:cNvSpPr>
          <p:nvPr>
            <p:ph type="title"/>
          </p:nvPr>
        </p:nvSpPr>
        <p:spPr/>
        <p:txBody>
          <a:bodyPr/>
          <a:lstStyle/>
          <a:p>
            <a:r>
              <a:rPr lang="en-US" dirty="0"/>
              <a:t>Tools</a:t>
            </a:r>
          </a:p>
        </p:txBody>
      </p:sp>
      <p:sp>
        <p:nvSpPr>
          <p:cNvPr id="5" name="TextBox 4">
            <a:extLst>
              <a:ext uri="{FF2B5EF4-FFF2-40B4-BE49-F238E27FC236}">
                <a16:creationId xmlns:a16="http://schemas.microsoft.com/office/drawing/2014/main" id="{5C975A1F-E6A1-1819-3BF6-51427E40E7BA}"/>
              </a:ext>
            </a:extLst>
          </p:cNvPr>
          <p:cNvSpPr txBox="1"/>
          <p:nvPr/>
        </p:nvSpPr>
        <p:spPr>
          <a:xfrm>
            <a:off x="92597" y="1412111"/>
            <a:ext cx="12315464" cy="5632311"/>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main tools are </a:t>
            </a:r>
          </a:p>
          <a:p>
            <a:pPr marL="742950" lvl="1" indent="-285750">
              <a:buFont typeface="Arial" panose="020B0604020202020204" pitchFamily="34" charset="0"/>
              <a:buChar char="•"/>
            </a:pPr>
            <a:r>
              <a:rPr lang="en-US" sz="2800" b="1" dirty="0" err="1">
                <a:latin typeface="Courier New" panose="02070309020205020404" pitchFamily="49" charset="0"/>
                <a:cs typeface="Courier New" panose="02070309020205020404" pitchFamily="49" charset="0"/>
              </a:rPr>
              <a:t>annotate_columns</a:t>
            </a:r>
            <a:r>
              <a:rPr lang="en-US" sz="2800" b="1" dirty="0"/>
              <a:t>, </a:t>
            </a:r>
            <a:r>
              <a:rPr lang="en-US" sz="2800" b="1" dirty="0" err="1">
                <a:latin typeface="Courier New" panose="02070309020205020404" pitchFamily="49" charset="0"/>
                <a:cs typeface="Courier New" panose="02070309020205020404" pitchFamily="49" charset="0"/>
              </a:rPr>
              <a:t>annotate_vcf</a:t>
            </a:r>
            <a:r>
              <a:rPr lang="en-US" sz="2800" b="1" dirty="0"/>
              <a:t>, </a:t>
            </a:r>
            <a:r>
              <a:rPr lang="en-US" sz="2800" b="1" dirty="0" err="1">
                <a:latin typeface="Courier New" panose="02070309020205020404" pitchFamily="49" charset="0"/>
                <a:cs typeface="Courier New" panose="02070309020205020404" pitchFamily="49" charset="0"/>
              </a:rPr>
              <a:t>annotation_doc</a:t>
            </a:r>
            <a:endParaRPr lang="en-US" sz="28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800" b="1" dirty="0" err="1">
                <a:latin typeface="Courier New" panose="02070309020205020404" pitchFamily="49" charset="0"/>
                <a:cs typeface="Courier New" panose="02070309020205020404" pitchFamily="49" charset="0"/>
              </a:rPr>
              <a:t>annotate_columns</a:t>
            </a:r>
            <a:r>
              <a:rPr lang="en-US" sz="2800" dirty="0"/>
              <a:t> </a:t>
            </a:r>
            <a:r>
              <a:rPr lang="en-US" sz="3200" dirty="0"/>
              <a:t>and </a:t>
            </a:r>
            <a:r>
              <a:rPr lang="en-US" sz="2800" b="1" dirty="0" err="1">
                <a:latin typeface="Courier New" panose="02070309020205020404" pitchFamily="49" charset="0"/>
                <a:cs typeface="Courier New" panose="02070309020205020404" pitchFamily="49" charset="0"/>
              </a:rPr>
              <a:t>annotate_vcf</a:t>
            </a:r>
            <a:r>
              <a:rPr lang="en-US" sz="2800" dirty="0"/>
              <a:t> </a:t>
            </a:r>
            <a:r>
              <a:rPr lang="en-US" sz="3200" dirty="0"/>
              <a:t>are highly scalable through DASK. Work can be distributed using local cores, clusters like </a:t>
            </a:r>
            <a:r>
              <a:rPr lang="en-US" sz="3200" dirty="0" err="1"/>
              <a:t>slurm</a:t>
            </a:r>
            <a:r>
              <a:rPr lang="en-US" sz="3200" dirty="0"/>
              <a:t> and SGE, and on the cloud using Kubernetes.</a:t>
            </a:r>
          </a:p>
          <a:p>
            <a:pPr marL="285750" indent="-285750">
              <a:buFont typeface="Arial" panose="020B0604020202020204" pitchFamily="34" charset="0"/>
              <a:buChar char="•"/>
            </a:pPr>
            <a:r>
              <a:rPr lang="en-US" sz="3200" dirty="0"/>
              <a:t>Very easy to parallelize: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annotate_columns</a:t>
            </a:r>
            <a:r>
              <a:rPr lang="en-US" sz="1600" b="1" dirty="0">
                <a:latin typeface="Courier New" panose="02070309020205020404" pitchFamily="49" charset="0"/>
                <a:cs typeface="Courier New" panose="02070309020205020404" pitchFamily="49" charset="0"/>
              </a:rPr>
              <a:t> dnv_200K.txt.gz pipeline/</a:t>
            </a:r>
            <a:r>
              <a:rPr lang="en-US" sz="1600" b="1" dirty="0" err="1">
                <a:latin typeface="Courier New" panose="02070309020205020404" pitchFamily="49" charset="0"/>
                <a:cs typeface="Courier New" panose="02070309020205020404" pitchFamily="49" charset="0"/>
              </a:rPr>
              <a:t>Autism_annotation</a:t>
            </a:r>
            <a:r>
              <a:rPr lang="en-US" sz="1600" b="1" dirty="0">
                <a:latin typeface="Courier New" panose="02070309020205020404" pitchFamily="49" charset="0"/>
                <a:cs typeface="Courier New" panose="02070309020205020404" pitchFamily="49" charset="0"/>
              </a:rPr>
              <a:t> </a:t>
            </a:r>
            <a:r>
              <a:rPr lang="en-US" sz="1600" b="1" dirty="0">
                <a:highlight>
                  <a:srgbClr val="00FFFF"/>
                </a:highlight>
                <a:latin typeface="Courier New" panose="02070309020205020404" pitchFamily="49" charset="0"/>
                <a:cs typeface="Courier New" panose="02070309020205020404" pitchFamily="49" charset="0"/>
              </a:rPr>
              <a:t>–N </a:t>
            </a:r>
            <a:r>
              <a:rPr lang="en-US" sz="1600" b="1" dirty="0" err="1">
                <a:highlight>
                  <a:srgbClr val="00FFFF"/>
                </a:highlight>
                <a:latin typeface="Courier New" panose="02070309020205020404" pitchFamily="49" charset="0"/>
                <a:cs typeface="Courier New" panose="02070309020205020404" pitchFamily="49" charset="0"/>
              </a:rPr>
              <a:t>slurm_large</a:t>
            </a:r>
            <a:r>
              <a:rPr lang="en-US" sz="1600" b="1" dirty="0">
                <a:highlight>
                  <a:srgbClr val="00FFFF"/>
                </a:highlight>
                <a:latin typeface="Courier New" panose="02070309020205020404" pitchFamily="49" charset="0"/>
                <a:cs typeface="Courier New" panose="02070309020205020404" pitchFamily="49" charset="0"/>
              </a:rPr>
              <a:t> –r 3000000</a:t>
            </a:r>
          </a:p>
          <a:p>
            <a:pPr marL="457200" indent="-457200">
              <a:buFont typeface="Arial" panose="020B0604020202020204" pitchFamily="34" charset="0"/>
              <a:buChar char="•"/>
            </a:pPr>
            <a:r>
              <a:rPr lang="en-US" sz="3200" dirty="0"/>
              <a:t>Annotating with the autism pipeline of 200K </a:t>
            </a:r>
            <a:r>
              <a:rPr lang="en-US" sz="3200" i="1" dirty="0"/>
              <a:t>de novo </a:t>
            </a:r>
            <a:r>
              <a:rPr lang="en-US" sz="3200" dirty="0"/>
              <a:t>variants identified through WGS takes ~5 minutes using 200 cores of the NYGC cluster. Annotating 1.3 million variants identified in SSC through WES  takes ~30 mins. Much faster will small pipelines!</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9632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6AC-C6CB-D5B1-5817-A1FB94710173}"/>
              </a:ext>
            </a:extLst>
          </p:cNvPr>
          <p:cNvSpPr>
            <a:spLocks noGrp="1"/>
          </p:cNvSpPr>
          <p:nvPr>
            <p:ph type="title"/>
          </p:nvPr>
        </p:nvSpPr>
        <p:spPr/>
        <p:txBody>
          <a:bodyPr/>
          <a:lstStyle/>
          <a:p>
            <a:r>
              <a:rPr lang="en-US" dirty="0"/>
              <a:t>Genomic Resource Repositories (GRR)</a:t>
            </a:r>
          </a:p>
        </p:txBody>
      </p:sp>
      <p:sp>
        <p:nvSpPr>
          <p:cNvPr id="3" name="TextBox 2">
            <a:extLst>
              <a:ext uri="{FF2B5EF4-FFF2-40B4-BE49-F238E27FC236}">
                <a16:creationId xmlns:a16="http://schemas.microsoft.com/office/drawing/2014/main" id="{2B0F3FE5-48C3-F422-E734-89CD9785B8CD}"/>
              </a:ext>
            </a:extLst>
          </p:cNvPr>
          <p:cNvSpPr txBox="1"/>
          <p:nvPr/>
        </p:nvSpPr>
        <p:spPr>
          <a:xfrm>
            <a:off x="1030146" y="1660783"/>
            <a:ext cx="105156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We maintain a public GRR at </a:t>
            </a:r>
            <a:r>
              <a:rPr lang="en-US" sz="2400" dirty="0">
                <a:hlinkClick r:id="rId2"/>
              </a:rPr>
              <a:t>https://grr.iossifovlab.com</a:t>
            </a:r>
            <a:endParaRPr lang="en-US" sz="2400" dirty="0"/>
          </a:p>
          <a:p>
            <a:pPr marL="742950" lvl="1" indent="-285750">
              <a:buFont typeface="Arial" panose="020B0604020202020204" pitchFamily="34" charset="0"/>
              <a:buChar char="•"/>
            </a:pPr>
            <a:r>
              <a:rPr lang="en-US" sz="2400" dirty="0"/>
              <a:t>250 resources, 750 GB in total.</a:t>
            </a:r>
          </a:p>
          <a:p>
            <a:pPr marL="742950" lvl="1" indent="-285750">
              <a:buFont typeface="Arial" panose="020B0604020202020204" pitchFamily="34" charset="0"/>
              <a:buChar char="•"/>
            </a:pPr>
            <a:r>
              <a:rPr lang="en-US" sz="2400" dirty="0"/>
              <a:t>The resource types include </a:t>
            </a:r>
            <a:r>
              <a:rPr lang="en-US" sz="2400" i="1" dirty="0"/>
              <a:t>reference genomes</a:t>
            </a:r>
            <a:r>
              <a:rPr lang="en-US" sz="2400" dirty="0"/>
              <a:t>, </a:t>
            </a:r>
            <a:r>
              <a:rPr lang="en-US" sz="2400" i="1" dirty="0"/>
              <a:t>gene models</a:t>
            </a:r>
            <a:r>
              <a:rPr lang="en-US" sz="2400" dirty="0"/>
              <a:t>, </a:t>
            </a:r>
            <a:r>
              <a:rPr lang="en-US" sz="2400" i="1" dirty="0"/>
              <a:t>position scores</a:t>
            </a:r>
            <a:r>
              <a:rPr lang="en-US" sz="2400" dirty="0"/>
              <a:t>, </a:t>
            </a:r>
            <a:r>
              <a:rPr lang="en-US" sz="2400" i="1" dirty="0"/>
              <a:t>allele scores</a:t>
            </a:r>
            <a:r>
              <a:rPr lang="en-US" sz="2400" dirty="0"/>
              <a:t>, </a:t>
            </a:r>
            <a:r>
              <a:rPr lang="en-US" sz="2400" i="1" dirty="0"/>
              <a:t>gene scores</a:t>
            </a:r>
            <a:r>
              <a:rPr lang="en-US" sz="2400" dirty="0"/>
              <a:t>, </a:t>
            </a:r>
            <a:r>
              <a:rPr lang="en-US" sz="2400" i="1" dirty="0"/>
              <a:t>gene sets</a:t>
            </a:r>
            <a:r>
              <a:rPr lang="en-US" sz="2400" dirty="0"/>
              <a:t>, </a:t>
            </a:r>
            <a:r>
              <a:rPr lang="en-US" sz="2400" i="1" dirty="0" err="1"/>
              <a:t>liftover</a:t>
            </a:r>
            <a:r>
              <a:rPr lang="en-US" sz="2400" i="1" dirty="0"/>
              <a:t> chains</a:t>
            </a:r>
            <a:r>
              <a:rPr lang="en-US" sz="2400" dirty="0"/>
              <a:t>, and </a:t>
            </a:r>
            <a:r>
              <a:rPr lang="en-US" sz="2400" i="1" dirty="0" err="1"/>
              <a:t>cnv_collections</a:t>
            </a:r>
            <a:r>
              <a:rPr lang="en-US" sz="2400" dirty="0"/>
              <a:t>. Type resource types can be extended through plugins.</a:t>
            </a:r>
          </a:p>
          <a:p>
            <a:pPr marL="742950" lvl="1" indent="-285750">
              <a:buFont typeface="Arial" panose="020B0604020202020204" pitchFamily="34" charset="0"/>
              <a:buChar char="•"/>
            </a:pPr>
            <a:r>
              <a:rPr lang="en-US" sz="2400" dirty="0"/>
              <a:t>It can be used in three different modes.</a:t>
            </a:r>
          </a:p>
          <a:p>
            <a:pPr marL="1200150" lvl="2" indent="-285750">
              <a:buFont typeface="Arial" panose="020B0604020202020204" pitchFamily="34" charset="0"/>
              <a:buChar char="•"/>
            </a:pPr>
            <a:r>
              <a:rPr lang="en-US" sz="2400" dirty="0"/>
              <a:t>Directly from the </a:t>
            </a:r>
            <a:r>
              <a:rPr lang="en-US" sz="2400" dirty="0" err="1"/>
              <a:t>GoogleCloud</a:t>
            </a:r>
            <a:r>
              <a:rPr lang="en-US" sz="2400" dirty="0"/>
              <a:t> bucket – only useful for tiny tasks.</a:t>
            </a:r>
          </a:p>
          <a:p>
            <a:pPr marL="1200150" lvl="2" indent="-285750">
              <a:buFont typeface="Arial" panose="020B0604020202020204" pitchFamily="34" charset="0"/>
              <a:buChar char="•"/>
            </a:pPr>
            <a:r>
              <a:rPr lang="en-US" sz="2400" dirty="0"/>
              <a:t>Through caching, where the resources used in your pipeline are cached locally. It may require large amounts of local space.</a:t>
            </a:r>
          </a:p>
          <a:p>
            <a:pPr marL="1200150" lvl="2" indent="-285750">
              <a:buFont typeface="Arial" panose="020B0604020202020204" pitchFamily="34" charset="0"/>
              <a:buChar char="•"/>
            </a:pPr>
            <a:r>
              <a:rPr lang="en-US" sz="2400" dirty="0"/>
              <a:t>Through mirroring – we maintain a mirror at NYGC /</a:t>
            </a:r>
            <a:r>
              <a:rPr lang="en-US" sz="2400" dirty="0" err="1"/>
              <a:t>gpfs</a:t>
            </a:r>
            <a:r>
              <a:rPr lang="en-US" sz="2400" dirty="0"/>
              <a:t>/commons/groups/</a:t>
            </a:r>
            <a:r>
              <a:rPr lang="en-US" sz="2400" dirty="0" err="1"/>
              <a:t>iossifov_lab</a:t>
            </a:r>
            <a:r>
              <a:rPr lang="en-US" sz="2400" dirty="0"/>
              <a:t>/</a:t>
            </a:r>
            <a:r>
              <a:rPr lang="en-US" sz="2400" dirty="0" err="1"/>
              <a:t>iossifov_lab_grr_mirror</a:t>
            </a: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9209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2CC8-5D47-8D42-9EEC-ABB9BF4A6097}"/>
              </a:ext>
            </a:extLst>
          </p:cNvPr>
          <p:cNvSpPr>
            <a:spLocks noGrp="1"/>
          </p:cNvSpPr>
          <p:nvPr>
            <p:ph type="title"/>
          </p:nvPr>
        </p:nvSpPr>
        <p:spPr/>
        <p:txBody>
          <a:bodyPr/>
          <a:lstStyle/>
          <a:p>
            <a:r>
              <a:rPr lang="en-US" dirty="0"/>
              <a:t>Additional GRR</a:t>
            </a:r>
          </a:p>
        </p:txBody>
      </p:sp>
      <p:sp>
        <p:nvSpPr>
          <p:cNvPr id="3" name="TextBox 2">
            <a:extLst>
              <a:ext uri="{FF2B5EF4-FFF2-40B4-BE49-F238E27FC236}">
                <a16:creationId xmlns:a16="http://schemas.microsoft.com/office/drawing/2014/main" id="{52AA8F95-B99E-F9D5-0237-04392C44C3E9}"/>
              </a:ext>
            </a:extLst>
          </p:cNvPr>
          <p:cNvSpPr txBox="1"/>
          <p:nvPr/>
        </p:nvSpPr>
        <p:spPr>
          <a:xfrm>
            <a:off x="1018571" y="1608881"/>
            <a:ext cx="9896355" cy="4801314"/>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can easily create personal, group, or project-specific GRRs and use them instead or in addition to our public GRR.</a:t>
            </a:r>
          </a:p>
          <a:p>
            <a:pPr marL="285750" indent="-285750">
              <a:buFont typeface="Arial" panose="020B0604020202020204" pitchFamily="34" charset="0"/>
              <a:buChar char="•"/>
            </a:pPr>
            <a:r>
              <a:rPr lang="en-US" sz="2800" dirty="0"/>
              <a:t>Demonstrate with MANE 1.4.</a:t>
            </a:r>
          </a:p>
          <a:p>
            <a:pPr marL="285750" indent="-285750">
              <a:buFont typeface="Arial" panose="020B0604020202020204" pitchFamily="34" charset="0"/>
              <a:buChar char="•"/>
            </a:pPr>
            <a:r>
              <a:rPr lang="en-US" sz="2800" dirty="0"/>
              <a:t>We have a powerful tool (</a:t>
            </a:r>
            <a:r>
              <a:rPr lang="en-US" b="1" dirty="0" err="1">
                <a:latin typeface="Courier New" panose="02070309020205020404" pitchFamily="49" charset="0"/>
                <a:cs typeface="Courier New" panose="02070309020205020404" pitchFamily="49" charset="0"/>
              </a:rPr>
              <a:t>grr_manage</a:t>
            </a:r>
            <a:r>
              <a:rPr lang="en-US" sz="2800" dirty="0"/>
              <a:t>) for managing GRRs that tests the validity of resources, creates statistics and documentation, and enables version control using </a:t>
            </a:r>
            <a:r>
              <a:rPr lang="en-US" sz="2800" b="1" dirty="0"/>
              <a:t>git</a:t>
            </a:r>
            <a:r>
              <a:rPr lang="en-US" sz="2800" dirty="0"/>
              <a:t> and </a:t>
            </a:r>
            <a:r>
              <a:rPr lang="en-US" sz="2800" b="1" dirty="0" err="1"/>
              <a:t>dvc</a:t>
            </a:r>
            <a:r>
              <a:rPr lang="en-US" sz="2800" dirty="0"/>
              <a:t>.</a:t>
            </a:r>
          </a:p>
          <a:p>
            <a:pPr marL="285750" indent="-285750">
              <a:buFont typeface="Arial" panose="020B0604020202020204" pitchFamily="34" charset="0"/>
              <a:buChar char="•"/>
            </a:pPr>
            <a:r>
              <a:rPr lang="en-US" sz="2800" dirty="0"/>
              <a:t>There  is an extensive documentation of how to build GRR and numerous examples:</a:t>
            </a:r>
          </a:p>
          <a:p>
            <a:pPr marL="742950" lvl="1" indent="-285750">
              <a:buFont typeface="Arial" panose="020B0604020202020204" pitchFamily="34" charset="0"/>
              <a:buChar char="•"/>
            </a:pPr>
            <a:r>
              <a:rPr lang="en-US" dirty="0">
                <a:hlinkClick r:id="rId2"/>
              </a:rPr>
              <a:t>https://iossifovlab.com/gpfuserdocs/administration/genomic_resources.html</a:t>
            </a:r>
            <a:endParaRPr lang="en-US" dirty="0"/>
          </a:p>
          <a:p>
            <a:pPr marL="742950" lvl="1" indent="-285750">
              <a:buFont typeface="Arial" panose="020B0604020202020204" pitchFamily="34" charset="0"/>
              <a:buChar char="•"/>
            </a:pPr>
            <a:r>
              <a:rPr lang="en-US" dirty="0">
                <a:hlinkClick r:id="rId3"/>
              </a:rPr>
              <a:t>https://grr.iossifovlab.com/</a:t>
            </a:r>
            <a:endParaRPr lang="en-US" dirty="0"/>
          </a:p>
          <a:p>
            <a:pPr marL="742950" lvl="1" indent="-285750">
              <a:buFont typeface="Arial" panose="020B0604020202020204" pitchFamily="34" charset="0"/>
              <a:buChar char="•"/>
            </a:pPr>
            <a:r>
              <a:rPr lang="en-US" dirty="0">
                <a:hlinkClick r:id="rId4"/>
              </a:rPr>
              <a:t>https://github.com/iossifovlab/mini_grr</a:t>
            </a:r>
            <a:endParaRPr lang="en-US" dirty="0"/>
          </a:p>
        </p:txBody>
      </p:sp>
    </p:spTree>
    <p:extLst>
      <p:ext uri="{BB962C8B-B14F-4D97-AF65-F5344CB8AC3E}">
        <p14:creationId xmlns:p14="http://schemas.microsoft.com/office/powerpoint/2010/main" val="313101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B2F9-8D09-76E4-0C18-25587F2E9E8B}"/>
              </a:ext>
            </a:extLst>
          </p:cNvPr>
          <p:cNvSpPr>
            <a:spLocks noGrp="1"/>
          </p:cNvSpPr>
          <p:nvPr>
            <p:ph type="title"/>
          </p:nvPr>
        </p:nvSpPr>
        <p:spPr/>
        <p:txBody>
          <a:bodyPr/>
          <a:lstStyle/>
          <a:p>
            <a:r>
              <a:rPr lang="en-US" dirty="0"/>
              <a:t>Re-annotation</a:t>
            </a:r>
          </a:p>
        </p:txBody>
      </p:sp>
      <p:graphicFrame>
        <p:nvGraphicFramePr>
          <p:cNvPr id="3" name="Table 2">
            <a:extLst>
              <a:ext uri="{FF2B5EF4-FFF2-40B4-BE49-F238E27FC236}">
                <a16:creationId xmlns:a16="http://schemas.microsoft.com/office/drawing/2014/main" id="{A5826F4E-5768-AFF2-A643-6DE82C528EE4}"/>
              </a:ext>
            </a:extLst>
          </p:cNvPr>
          <p:cNvGraphicFramePr>
            <a:graphicFrameLocks noGrp="1"/>
          </p:cNvGraphicFramePr>
          <p:nvPr>
            <p:extLst>
              <p:ext uri="{D42A27DB-BD31-4B8C-83A1-F6EECF244321}">
                <p14:modId xmlns:p14="http://schemas.microsoft.com/office/powerpoint/2010/main" val="3111245590"/>
              </p:ext>
            </p:extLst>
          </p:nvPr>
        </p:nvGraphicFramePr>
        <p:xfrm>
          <a:off x="335469" y="3359072"/>
          <a:ext cx="4484617" cy="3158265"/>
        </p:xfrm>
        <a:graphic>
          <a:graphicData uri="http://schemas.openxmlformats.org/drawingml/2006/table">
            <a:tbl>
              <a:tblPr/>
              <a:tblGrid>
                <a:gridCol w="219302">
                  <a:extLst>
                    <a:ext uri="{9D8B030D-6E8A-4147-A177-3AD203B41FA5}">
                      <a16:colId xmlns:a16="http://schemas.microsoft.com/office/drawing/2014/main" val="2230127920"/>
                    </a:ext>
                  </a:extLst>
                </a:gridCol>
                <a:gridCol w="258504">
                  <a:extLst>
                    <a:ext uri="{9D8B030D-6E8A-4147-A177-3AD203B41FA5}">
                      <a16:colId xmlns:a16="http://schemas.microsoft.com/office/drawing/2014/main" val="1340191965"/>
                    </a:ext>
                  </a:extLst>
                </a:gridCol>
                <a:gridCol w="275738">
                  <a:extLst>
                    <a:ext uri="{9D8B030D-6E8A-4147-A177-3AD203B41FA5}">
                      <a16:colId xmlns:a16="http://schemas.microsoft.com/office/drawing/2014/main" val="947582976"/>
                    </a:ext>
                  </a:extLst>
                </a:gridCol>
                <a:gridCol w="267121">
                  <a:extLst>
                    <a:ext uri="{9D8B030D-6E8A-4147-A177-3AD203B41FA5}">
                      <a16:colId xmlns:a16="http://schemas.microsoft.com/office/drawing/2014/main" val="3161465565"/>
                    </a:ext>
                  </a:extLst>
                </a:gridCol>
                <a:gridCol w="336055">
                  <a:extLst>
                    <a:ext uri="{9D8B030D-6E8A-4147-A177-3AD203B41FA5}">
                      <a16:colId xmlns:a16="http://schemas.microsoft.com/office/drawing/2014/main" val="3707698967"/>
                    </a:ext>
                  </a:extLst>
                </a:gridCol>
                <a:gridCol w="361906">
                  <a:extLst>
                    <a:ext uri="{9D8B030D-6E8A-4147-A177-3AD203B41FA5}">
                      <a16:colId xmlns:a16="http://schemas.microsoft.com/office/drawing/2014/main" val="4094155415"/>
                    </a:ext>
                  </a:extLst>
                </a:gridCol>
                <a:gridCol w="404989">
                  <a:extLst>
                    <a:ext uri="{9D8B030D-6E8A-4147-A177-3AD203B41FA5}">
                      <a16:colId xmlns:a16="http://schemas.microsoft.com/office/drawing/2014/main" val="116613644"/>
                    </a:ext>
                  </a:extLst>
                </a:gridCol>
                <a:gridCol w="534241">
                  <a:extLst>
                    <a:ext uri="{9D8B030D-6E8A-4147-A177-3AD203B41FA5}">
                      <a16:colId xmlns:a16="http://schemas.microsoft.com/office/drawing/2014/main" val="3343693448"/>
                    </a:ext>
                  </a:extLst>
                </a:gridCol>
                <a:gridCol w="430840">
                  <a:extLst>
                    <a:ext uri="{9D8B030D-6E8A-4147-A177-3AD203B41FA5}">
                      <a16:colId xmlns:a16="http://schemas.microsoft.com/office/drawing/2014/main" val="2302156127"/>
                    </a:ext>
                  </a:extLst>
                </a:gridCol>
                <a:gridCol w="296326">
                  <a:extLst>
                    <a:ext uri="{9D8B030D-6E8A-4147-A177-3AD203B41FA5}">
                      <a16:colId xmlns:a16="http://schemas.microsoft.com/office/drawing/2014/main" val="285967458"/>
                    </a:ext>
                  </a:extLst>
                </a:gridCol>
                <a:gridCol w="625671">
                  <a:extLst>
                    <a:ext uri="{9D8B030D-6E8A-4147-A177-3AD203B41FA5}">
                      <a16:colId xmlns:a16="http://schemas.microsoft.com/office/drawing/2014/main" val="3995150951"/>
                    </a:ext>
                  </a:extLst>
                </a:gridCol>
                <a:gridCol w="473924">
                  <a:extLst>
                    <a:ext uri="{9D8B030D-6E8A-4147-A177-3AD203B41FA5}">
                      <a16:colId xmlns:a16="http://schemas.microsoft.com/office/drawing/2014/main" val="563174831"/>
                    </a:ext>
                  </a:extLst>
                </a:gridCol>
              </a:tblGrid>
              <a:tr h="410865">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7885348"/>
                  </a:ext>
                </a:extLst>
              </a:tr>
              <a:tr h="150445">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7699595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29457482"/>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44244769"/>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198855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7032721"/>
                  </a:ext>
                </a:extLst>
              </a:tr>
              <a:tr h="18983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1998276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67957598"/>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7006296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74363997"/>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7626995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10658731"/>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4836184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30754343"/>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52632558"/>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630470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048429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53836390"/>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7835397"/>
                  </a:ext>
                </a:extLst>
              </a:tr>
            </a:tbl>
          </a:graphicData>
        </a:graphic>
      </p:graphicFrame>
      <p:sp>
        <p:nvSpPr>
          <p:cNvPr id="4" name="TextBox 3">
            <a:extLst>
              <a:ext uri="{FF2B5EF4-FFF2-40B4-BE49-F238E27FC236}">
                <a16:creationId xmlns:a16="http://schemas.microsoft.com/office/drawing/2014/main" id="{6E48192F-0672-720F-CEA3-E2423C42F6F2}"/>
              </a:ext>
            </a:extLst>
          </p:cNvPr>
          <p:cNvSpPr txBox="1"/>
          <p:nvPr/>
        </p:nvSpPr>
        <p:spPr>
          <a:xfrm>
            <a:off x="1497955" y="1411599"/>
            <a:ext cx="2159643" cy="738664"/>
          </a:xfrm>
          <a:prstGeom prst="rect">
            <a:avLst/>
          </a:prstGeom>
          <a:solidFill>
            <a:schemeClr val="tx2">
              <a:lumMod val="10000"/>
              <a:lumOff val="90000"/>
              <a:alpha val="67355"/>
            </a:schemeClr>
          </a:solidFill>
        </p:spPr>
        <p:txBody>
          <a:bodyPr wrap="square">
            <a:spAutoFit/>
          </a:bodyPr>
          <a:lstStyle/>
          <a:p>
            <a:endParaRPr lang="en-US" sz="1400" b="1" dirty="0"/>
          </a:p>
          <a:p>
            <a:r>
              <a:rPr lang="en-US" sz="1400" b="1" dirty="0"/>
              <a:t>            OLD PIPELINE</a:t>
            </a:r>
          </a:p>
          <a:p>
            <a:endParaRPr lang="en-US" sz="1400" dirty="0"/>
          </a:p>
        </p:txBody>
      </p:sp>
      <p:graphicFrame>
        <p:nvGraphicFramePr>
          <p:cNvPr id="9" name="Table 8">
            <a:extLst>
              <a:ext uri="{FF2B5EF4-FFF2-40B4-BE49-F238E27FC236}">
                <a16:creationId xmlns:a16="http://schemas.microsoft.com/office/drawing/2014/main" id="{6591882A-592D-13AE-291C-6ED3E5FC97B4}"/>
              </a:ext>
            </a:extLst>
          </p:cNvPr>
          <p:cNvGraphicFramePr>
            <a:graphicFrameLocks noGrp="1"/>
          </p:cNvGraphicFramePr>
          <p:nvPr>
            <p:extLst>
              <p:ext uri="{D42A27DB-BD31-4B8C-83A1-F6EECF244321}">
                <p14:modId xmlns:p14="http://schemas.microsoft.com/office/powerpoint/2010/main" val="602051664"/>
              </p:ext>
            </p:extLst>
          </p:nvPr>
        </p:nvGraphicFramePr>
        <p:xfrm>
          <a:off x="7145438" y="3300098"/>
          <a:ext cx="4484617" cy="3118875"/>
        </p:xfrm>
        <a:graphic>
          <a:graphicData uri="http://schemas.openxmlformats.org/drawingml/2006/table">
            <a:tbl>
              <a:tblPr/>
              <a:tblGrid>
                <a:gridCol w="219302">
                  <a:extLst>
                    <a:ext uri="{9D8B030D-6E8A-4147-A177-3AD203B41FA5}">
                      <a16:colId xmlns:a16="http://schemas.microsoft.com/office/drawing/2014/main" val="2230127920"/>
                    </a:ext>
                  </a:extLst>
                </a:gridCol>
                <a:gridCol w="258504">
                  <a:extLst>
                    <a:ext uri="{9D8B030D-6E8A-4147-A177-3AD203B41FA5}">
                      <a16:colId xmlns:a16="http://schemas.microsoft.com/office/drawing/2014/main" val="1340191965"/>
                    </a:ext>
                  </a:extLst>
                </a:gridCol>
                <a:gridCol w="275738">
                  <a:extLst>
                    <a:ext uri="{9D8B030D-6E8A-4147-A177-3AD203B41FA5}">
                      <a16:colId xmlns:a16="http://schemas.microsoft.com/office/drawing/2014/main" val="947582976"/>
                    </a:ext>
                  </a:extLst>
                </a:gridCol>
                <a:gridCol w="267121">
                  <a:extLst>
                    <a:ext uri="{9D8B030D-6E8A-4147-A177-3AD203B41FA5}">
                      <a16:colId xmlns:a16="http://schemas.microsoft.com/office/drawing/2014/main" val="3161465565"/>
                    </a:ext>
                  </a:extLst>
                </a:gridCol>
                <a:gridCol w="336055">
                  <a:extLst>
                    <a:ext uri="{9D8B030D-6E8A-4147-A177-3AD203B41FA5}">
                      <a16:colId xmlns:a16="http://schemas.microsoft.com/office/drawing/2014/main" val="3707698967"/>
                    </a:ext>
                  </a:extLst>
                </a:gridCol>
                <a:gridCol w="361906">
                  <a:extLst>
                    <a:ext uri="{9D8B030D-6E8A-4147-A177-3AD203B41FA5}">
                      <a16:colId xmlns:a16="http://schemas.microsoft.com/office/drawing/2014/main" val="4094155415"/>
                    </a:ext>
                  </a:extLst>
                </a:gridCol>
                <a:gridCol w="404989">
                  <a:extLst>
                    <a:ext uri="{9D8B030D-6E8A-4147-A177-3AD203B41FA5}">
                      <a16:colId xmlns:a16="http://schemas.microsoft.com/office/drawing/2014/main" val="116613644"/>
                    </a:ext>
                  </a:extLst>
                </a:gridCol>
                <a:gridCol w="534241">
                  <a:extLst>
                    <a:ext uri="{9D8B030D-6E8A-4147-A177-3AD203B41FA5}">
                      <a16:colId xmlns:a16="http://schemas.microsoft.com/office/drawing/2014/main" val="3343693448"/>
                    </a:ext>
                  </a:extLst>
                </a:gridCol>
                <a:gridCol w="430840">
                  <a:extLst>
                    <a:ext uri="{9D8B030D-6E8A-4147-A177-3AD203B41FA5}">
                      <a16:colId xmlns:a16="http://schemas.microsoft.com/office/drawing/2014/main" val="2302156127"/>
                    </a:ext>
                  </a:extLst>
                </a:gridCol>
                <a:gridCol w="396373">
                  <a:extLst>
                    <a:ext uri="{9D8B030D-6E8A-4147-A177-3AD203B41FA5}">
                      <a16:colId xmlns:a16="http://schemas.microsoft.com/office/drawing/2014/main" val="285967458"/>
                    </a:ext>
                  </a:extLst>
                </a:gridCol>
                <a:gridCol w="525624">
                  <a:extLst>
                    <a:ext uri="{9D8B030D-6E8A-4147-A177-3AD203B41FA5}">
                      <a16:colId xmlns:a16="http://schemas.microsoft.com/office/drawing/2014/main" val="3995150951"/>
                    </a:ext>
                  </a:extLst>
                </a:gridCol>
                <a:gridCol w="473924">
                  <a:extLst>
                    <a:ext uri="{9D8B030D-6E8A-4147-A177-3AD203B41FA5}">
                      <a16:colId xmlns:a16="http://schemas.microsoft.com/office/drawing/2014/main" val="563174831"/>
                    </a:ext>
                  </a:extLst>
                </a:gridCol>
              </a:tblGrid>
              <a:tr h="410865">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77885348"/>
                  </a:ext>
                </a:extLst>
              </a:tr>
              <a:tr h="150445">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7699595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29457482"/>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44244769"/>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8198855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7032721"/>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8276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67957598"/>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7006296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363997"/>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7626995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10658731"/>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4836184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30754343"/>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52632558"/>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76304704"/>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90484295"/>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53836390"/>
                  </a:ext>
                </a:extLst>
              </a:tr>
              <a:tr h="150445">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7835397"/>
                  </a:ext>
                </a:extLst>
              </a:tr>
            </a:tbl>
          </a:graphicData>
        </a:graphic>
      </p:graphicFrame>
      <p:sp>
        <p:nvSpPr>
          <p:cNvPr id="10" name="TextBox 9">
            <a:extLst>
              <a:ext uri="{FF2B5EF4-FFF2-40B4-BE49-F238E27FC236}">
                <a16:creationId xmlns:a16="http://schemas.microsoft.com/office/drawing/2014/main" id="{2B5894BE-C276-1977-EDAA-A89325E5ADF5}"/>
              </a:ext>
            </a:extLst>
          </p:cNvPr>
          <p:cNvSpPr txBox="1"/>
          <p:nvPr/>
        </p:nvSpPr>
        <p:spPr>
          <a:xfrm>
            <a:off x="8307925" y="1411599"/>
            <a:ext cx="2159643" cy="738664"/>
          </a:xfrm>
          <a:prstGeom prst="rect">
            <a:avLst/>
          </a:prstGeom>
          <a:solidFill>
            <a:schemeClr val="tx2">
              <a:lumMod val="10000"/>
              <a:lumOff val="90000"/>
              <a:alpha val="67355"/>
            </a:schemeClr>
          </a:solidFill>
        </p:spPr>
        <p:txBody>
          <a:bodyPr wrap="square">
            <a:spAutoFit/>
          </a:bodyPr>
          <a:lstStyle/>
          <a:p>
            <a:endParaRPr lang="en-US" sz="1400" b="1" dirty="0"/>
          </a:p>
          <a:p>
            <a:r>
              <a:rPr lang="en-US" sz="1400" b="1" dirty="0"/>
              <a:t>            NEW PIPELINE</a:t>
            </a:r>
          </a:p>
          <a:p>
            <a:r>
              <a:rPr lang="en-US" sz="1400" dirty="0"/>
              <a:t>           (small updated)</a:t>
            </a:r>
          </a:p>
        </p:txBody>
      </p:sp>
      <p:sp>
        <p:nvSpPr>
          <p:cNvPr id="12" name="Oval 11">
            <a:extLst>
              <a:ext uri="{FF2B5EF4-FFF2-40B4-BE49-F238E27FC236}">
                <a16:creationId xmlns:a16="http://schemas.microsoft.com/office/drawing/2014/main" id="{16366846-D717-F913-2207-C1374D488919}"/>
              </a:ext>
            </a:extLst>
          </p:cNvPr>
          <p:cNvSpPr/>
          <p:nvPr/>
        </p:nvSpPr>
        <p:spPr>
          <a:xfrm>
            <a:off x="4931557" y="2232007"/>
            <a:ext cx="2328885" cy="838304"/>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Re-annotate</a:t>
            </a:r>
          </a:p>
          <a:p>
            <a:pPr algn="ctr"/>
            <a:r>
              <a:rPr lang="en-US" dirty="0"/>
              <a:t>(fast)</a:t>
            </a:r>
          </a:p>
        </p:txBody>
      </p:sp>
      <p:cxnSp>
        <p:nvCxnSpPr>
          <p:cNvPr id="14" name="Straight Arrow Connector 13">
            <a:extLst>
              <a:ext uri="{FF2B5EF4-FFF2-40B4-BE49-F238E27FC236}">
                <a16:creationId xmlns:a16="http://schemas.microsoft.com/office/drawing/2014/main" id="{C91EE443-FE70-48FD-C725-E4E0C8EC2CA9}"/>
              </a:ext>
            </a:extLst>
          </p:cNvPr>
          <p:cNvCxnSpPr>
            <a:stCxn id="4" idx="2"/>
            <a:endCxn id="3" idx="0"/>
          </p:cNvCxnSpPr>
          <p:nvPr/>
        </p:nvCxnSpPr>
        <p:spPr>
          <a:xfrm>
            <a:off x="2577777" y="2150263"/>
            <a:ext cx="0" cy="120880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4A8BC75B-191B-8682-260F-1B902B095B17}"/>
              </a:ext>
            </a:extLst>
          </p:cNvPr>
          <p:cNvSpPr/>
          <p:nvPr/>
        </p:nvSpPr>
        <p:spPr>
          <a:xfrm>
            <a:off x="1426171" y="2429353"/>
            <a:ext cx="2328884" cy="743948"/>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annotate</a:t>
            </a:r>
          </a:p>
          <a:p>
            <a:pPr algn="ctr"/>
            <a:r>
              <a:rPr lang="en-US" dirty="0"/>
              <a:t>(slow)</a:t>
            </a:r>
          </a:p>
        </p:txBody>
      </p:sp>
      <p:cxnSp>
        <p:nvCxnSpPr>
          <p:cNvPr id="17" name="Straight Arrow Connector 16">
            <a:extLst>
              <a:ext uri="{FF2B5EF4-FFF2-40B4-BE49-F238E27FC236}">
                <a16:creationId xmlns:a16="http://schemas.microsoft.com/office/drawing/2014/main" id="{B69CE57C-F243-3D8B-B4FB-AC5286CE8C19}"/>
              </a:ext>
            </a:extLst>
          </p:cNvPr>
          <p:cNvCxnSpPr>
            <a:cxnSpLocks/>
            <a:stCxn id="10" idx="2"/>
            <a:endCxn id="9" idx="0"/>
          </p:cNvCxnSpPr>
          <p:nvPr/>
        </p:nvCxnSpPr>
        <p:spPr>
          <a:xfrm flipH="1">
            <a:off x="9387746" y="2150263"/>
            <a:ext cx="1" cy="1149835"/>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AAF2AF43-CB95-C7BF-2F3C-6D55F001CB75}"/>
              </a:ext>
            </a:extLst>
          </p:cNvPr>
          <p:cNvSpPr/>
          <p:nvPr/>
        </p:nvSpPr>
        <p:spPr>
          <a:xfrm>
            <a:off x="8223304" y="2326363"/>
            <a:ext cx="2328884" cy="743948"/>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annotate</a:t>
            </a:r>
          </a:p>
          <a:p>
            <a:pPr algn="ctr"/>
            <a:r>
              <a:rPr lang="en-US" dirty="0"/>
              <a:t>(slow)</a:t>
            </a:r>
          </a:p>
        </p:txBody>
      </p:sp>
      <p:cxnSp>
        <p:nvCxnSpPr>
          <p:cNvPr id="20" name="Straight Arrow Connector 19">
            <a:extLst>
              <a:ext uri="{FF2B5EF4-FFF2-40B4-BE49-F238E27FC236}">
                <a16:creationId xmlns:a16="http://schemas.microsoft.com/office/drawing/2014/main" id="{46991D4D-FFBA-8E24-48FA-5048CA17B013}"/>
              </a:ext>
            </a:extLst>
          </p:cNvPr>
          <p:cNvCxnSpPr>
            <a:cxnSpLocks/>
            <a:endCxn id="12" idx="1"/>
          </p:cNvCxnSpPr>
          <p:nvPr/>
        </p:nvCxnSpPr>
        <p:spPr>
          <a:xfrm>
            <a:off x="3786714" y="1864884"/>
            <a:ext cx="1485900" cy="48989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8089972-498B-2881-1281-C3261877C5A8}"/>
              </a:ext>
            </a:extLst>
          </p:cNvPr>
          <p:cNvCxnSpPr>
            <a:cxnSpLocks/>
            <a:endCxn id="12" idx="3"/>
          </p:cNvCxnSpPr>
          <p:nvPr/>
        </p:nvCxnSpPr>
        <p:spPr>
          <a:xfrm flipV="1">
            <a:off x="4834876" y="2947544"/>
            <a:ext cx="437738" cy="29064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92752D1-0DE5-FB99-AC39-B8C3CD2DF79D}"/>
              </a:ext>
            </a:extLst>
          </p:cNvPr>
          <p:cNvCxnSpPr>
            <a:cxnSpLocks/>
            <a:endCxn id="12" idx="7"/>
          </p:cNvCxnSpPr>
          <p:nvPr/>
        </p:nvCxnSpPr>
        <p:spPr>
          <a:xfrm flipH="1">
            <a:off x="6919385" y="1814997"/>
            <a:ext cx="1191870" cy="53977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BA0BAD3A-7BDB-87CD-6F39-08F824B8088F}"/>
              </a:ext>
            </a:extLst>
          </p:cNvPr>
          <p:cNvCxnSpPr>
            <a:cxnSpLocks/>
            <a:stCxn id="12" idx="5"/>
          </p:cNvCxnSpPr>
          <p:nvPr/>
        </p:nvCxnSpPr>
        <p:spPr>
          <a:xfrm>
            <a:off x="6919385" y="2947544"/>
            <a:ext cx="341057" cy="25819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7642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890</TotalTime>
  <Words>1165</Words>
  <Application>Microsoft Macintosh PowerPoint</Application>
  <PresentationFormat>Widescreen</PresentationFormat>
  <Paragraphs>337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Courier New</vt:lpstr>
      <vt:lpstr>Office Theme</vt:lpstr>
      <vt:lpstr>Flexible and Scalable Genomic Annotation Infrastructure</vt:lpstr>
      <vt:lpstr>Introduction</vt:lpstr>
      <vt:lpstr>PowerPoint Presentation</vt:lpstr>
      <vt:lpstr>Input</vt:lpstr>
      <vt:lpstr>Pipeline</vt:lpstr>
      <vt:lpstr>Tools</vt:lpstr>
      <vt:lpstr>Genomic Resource Repositories (GRR)</vt:lpstr>
      <vt:lpstr>Additional GRR</vt:lpstr>
      <vt:lpstr>Re-annotation</vt:lpstr>
      <vt:lpstr>Python GRR access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Iossifov</dc:creator>
  <cp:lastModifiedBy>Ivan Iossifov</cp:lastModifiedBy>
  <cp:revision>20</cp:revision>
  <dcterms:created xsi:type="dcterms:W3CDTF">2024-11-26T18:42:32Z</dcterms:created>
  <dcterms:modified xsi:type="dcterms:W3CDTF">2024-12-04T17:41:43Z</dcterms:modified>
</cp:coreProperties>
</file>