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258" r:id="rId3"/>
    <p:sldId id="341" r:id="rId4"/>
    <p:sldId id="344" r:id="rId5"/>
    <p:sldId id="289" r:id="rId6"/>
    <p:sldId id="343" r:id="rId7"/>
    <p:sldId id="327" r:id="rId8"/>
    <p:sldId id="345" r:id="rId9"/>
    <p:sldId id="346" r:id="rId10"/>
    <p:sldId id="347" r:id="rId11"/>
    <p:sldId id="342" r:id="rId12"/>
    <p:sldId id="348" r:id="rId13"/>
    <p:sldId id="281" r:id="rId14"/>
    <p:sldId id="290" r:id="rId15"/>
    <p:sldId id="291" r:id="rId16"/>
    <p:sldId id="292" r:id="rId17"/>
    <p:sldId id="329" r:id="rId18"/>
    <p:sldId id="328" r:id="rId19"/>
    <p:sldId id="349" r:id="rId20"/>
    <p:sldId id="350" r:id="rId21"/>
    <p:sldId id="351" r:id="rId22"/>
    <p:sldId id="352" r:id="rId23"/>
    <p:sldId id="353" r:id="rId24"/>
    <p:sldId id="330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293" r:id="rId36"/>
    <p:sldId id="294" r:id="rId37"/>
    <p:sldId id="295" r:id="rId38"/>
    <p:sldId id="296" r:id="rId39"/>
    <p:sldId id="297" r:id="rId40"/>
    <p:sldId id="298" r:id="rId41"/>
    <p:sldId id="364" r:id="rId42"/>
    <p:sldId id="334" r:id="rId43"/>
    <p:sldId id="365" r:id="rId44"/>
    <p:sldId id="366" r:id="rId45"/>
    <p:sldId id="367" r:id="rId46"/>
    <p:sldId id="372" r:id="rId47"/>
    <p:sldId id="368" r:id="rId48"/>
    <p:sldId id="369" r:id="rId49"/>
    <p:sldId id="370" r:id="rId50"/>
    <p:sldId id="371" r:id="rId51"/>
    <p:sldId id="299" r:id="rId52"/>
    <p:sldId id="300" r:id="rId53"/>
    <p:sldId id="373" r:id="rId54"/>
    <p:sldId id="301" r:id="rId55"/>
    <p:sldId id="302" r:id="rId56"/>
    <p:sldId id="303" r:id="rId57"/>
    <p:sldId id="332" r:id="rId58"/>
    <p:sldId id="374" r:id="rId59"/>
    <p:sldId id="375" r:id="rId60"/>
    <p:sldId id="376" r:id="rId61"/>
    <p:sldId id="377" r:id="rId62"/>
    <p:sldId id="378" r:id="rId63"/>
    <p:sldId id="337" r:id="rId64"/>
    <p:sldId id="379" r:id="rId65"/>
    <p:sldId id="304" r:id="rId66"/>
    <p:sldId id="305" r:id="rId67"/>
    <p:sldId id="306" r:id="rId68"/>
    <p:sldId id="307" r:id="rId69"/>
    <p:sldId id="380" r:id="rId70"/>
    <p:sldId id="381" r:id="rId71"/>
    <p:sldId id="382" r:id="rId72"/>
    <p:sldId id="383" r:id="rId73"/>
    <p:sldId id="308" r:id="rId74"/>
    <p:sldId id="309" r:id="rId75"/>
    <p:sldId id="310" r:id="rId76"/>
    <p:sldId id="311" r:id="rId77"/>
    <p:sldId id="312" r:id="rId78"/>
    <p:sldId id="313" r:id="rId79"/>
    <p:sldId id="314" r:id="rId80"/>
    <p:sldId id="315" r:id="rId81"/>
    <p:sldId id="384" r:id="rId82"/>
    <p:sldId id="385" r:id="rId83"/>
    <p:sldId id="386" r:id="rId84"/>
    <p:sldId id="387" r:id="rId85"/>
    <p:sldId id="388" r:id="rId86"/>
    <p:sldId id="389" r:id="rId87"/>
    <p:sldId id="390" r:id="rId88"/>
    <p:sldId id="391" r:id="rId89"/>
    <p:sldId id="392" r:id="rId90"/>
    <p:sldId id="316" r:id="rId91"/>
    <p:sldId id="317" r:id="rId92"/>
    <p:sldId id="318" r:id="rId93"/>
    <p:sldId id="319" r:id="rId94"/>
    <p:sldId id="320" r:id="rId95"/>
    <p:sldId id="321" r:id="rId96"/>
    <p:sldId id="339" r:id="rId97"/>
    <p:sldId id="393" r:id="rId98"/>
    <p:sldId id="394" r:id="rId99"/>
    <p:sldId id="322" r:id="rId100"/>
    <p:sldId id="323" r:id="rId101"/>
    <p:sldId id="324" r:id="rId102"/>
    <p:sldId id="325" r:id="rId103"/>
    <p:sldId id="326" r:id="rId104"/>
    <p:sldId id="340" r:id="rId105"/>
    <p:sldId id="395" r:id="rId106"/>
    <p:sldId id="396" r:id="rId107"/>
    <p:sldId id="397" r:id="rId108"/>
    <p:sldId id="398" r:id="rId109"/>
    <p:sldId id="400" r:id="rId110"/>
    <p:sldId id="401" r:id="rId111"/>
    <p:sldId id="402" r:id="rId112"/>
    <p:sldId id="403" r:id="rId113"/>
    <p:sldId id="404" r:id="rId114"/>
    <p:sldId id="405" r:id="rId115"/>
    <p:sldId id="406" r:id="rId116"/>
    <p:sldId id="407" r:id="rId117"/>
    <p:sldId id="408" r:id="rId118"/>
    <p:sldId id="409" r:id="rId119"/>
    <p:sldId id="410" r:id="rId120"/>
    <p:sldId id="411" r:id="rId1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/>
    <p:restoredTop sz="94651"/>
  </p:normalViewPr>
  <p:slideViewPr>
    <p:cSldViewPr snapToGrid="0" snapToObjects="1">
      <p:cViewPr varScale="1">
        <p:scale>
          <a:sx n="114" d="100"/>
          <a:sy n="114" d="100"/>
        </p:scale>
        <p:origin x="15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notesMaster" Target="notesMasters/notesMaster1.xml"/><Relationship Id="rId123" Type="http://schemas.openxmlformats.org/officeDocument/2006/relationships/handoutMaster" Target="handoutMasters/handoutMaster1.xml"/><Relationship Id="rId124" Type="http://schemas.openxmlformats.org/officeDocument/2006/relationships/presProps" Target="presProps.xml"/><Relationship Id="rId125" Type="http://schemas.openxmlformats.org/officeDocument/2006/relationships/viewProps" Target="viewProps.xml"/><Relationship Id="rId126" Type="http://schemas.openxmlformats.org/officeDocument/2006/relationships/theme" Target="theme/theme1.xml"/><Relationship Id="rId12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r>
              <a:rPr lang="en-US" baseline="0" dirty="0" smtClean="0"/>
              <a:t> does not include being able to access the information, but being able to mutate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4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r>
              <a:rPr lang="en-US" baseline="0" dirty="0" smtClean="0"/>
              <a:t> in an Object class should be set to private so that they can be invoked through main.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5 -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5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Writing Classes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JF cover - 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34754"/>
            <a:ext cx="3048000" cy="373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</a:t>
            </a:r>
            <a:r>
              <a:rPr lang="en-US" dirty="0"/>
              <a:t>Classes and Objects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Part of identifying the classes we need is the process of </a:t>
            </a:r>
            <a:r>
              <a:rPr lang="en-US" i="1" dirty="0"/>
              <a:t>assigning responsibilities</a:t>
            </a:r>
            <a:r>
              <a:rPr lang="en-US" dirty="0"/>
              <a:t> to each class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Every activity that a program must accomplish must be represented by one or more methods in one or more classes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We generally use verbs for the names of methods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In early stages it is not necessary to determine every method of every class – begin with primary responsibilities and evolve the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modifier.changeValues(a1, a2, a3);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System.out.println("After</a:t>
            </a:r>
            <a:r>
              <a:rPr lang="en-US" sz="1200" dirty="0" smtClean="0">
                <a:latin typeface="Courier New"/>
                <a:cs typeface="Courier New"/>
              </a:rPr>
              <a:t> calling </a:t>
            </a:r>
            <a:r>
              <a:rPr lang="en-US" sz="1200" dirty="0" err="1" smtClean="0">
                <a:latin typeface="Courier New"/>
                <a:cs typeface="Courier New"/>
              </a:rPr>
              <a:t>changeValues</a:t>
            </a:r>
            <a:r>
              <a:rPr lang="en-US" sz="1200" dirty="0" smtClean="0">
                <a:latin typeface="Courier New"/>
                <a:cs typeface="Courier New"/>
              </a:rPr>
              <a:t>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System.out.println("a1\ta2\ta3");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System.out.println(a1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a2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a3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ParameterModifier.java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effects of changing parameter values.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ParameterModifier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Modifies the parameters, printing their values before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after making the changes.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changeValues(int</a:t>
            </a:r>
            <a:r>
              <a:rPr lang="en-US" sz="1200" dirty="0" smtClean="0">
                <a:latin typeface="Courier New"/>
                <a:cs typeface="Courier New"/>
              </a:rPr>
              <a:t> f1, Num f2, Num f3)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System.out.println("Before</a:t>
            </a:r>
            <a:r>
              <a:rPr lang="en-US" sz="1200" dirty="0" smtClean="0">
                <a:latin typeface="Courier New"/>
                <a:cs typeface="Courier New"/>
              </a:rPr>
              <a:t> changing the values:");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System.out.println("f1\tf2\tf3");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System.out.println(f1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f2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f3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f1 = 999;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f2.setValue(888);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f3 = new Num(777);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System.out.println("After</a:t>
            </a:r>
            <a:r>
              <a:rPr lang="en-US" sz="1200" dirty="0" smtClean="0">
                <a:latin typeface="Courier New"/>
                <a:cs typeface="Courier New"/>
              </a:rPr>
              <a:t> changing the values:");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System.out.println("f1\tf2\tf3");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System.out.println(f1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f2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f3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Num.java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single integer as an object.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Num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value;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the new Num object, storing an initial value.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Num(int</a:t>
            </a:r>
            <a:r>
              <a:rPr lang="en-US" sz="1200" dirty="0" smtClean="0">
                <a:latin typeface="Courier New"/>
                <a:cs typeface="Courier New"/>
              </a:rPr>
              <a:t> update)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value = update;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the stored value to the newly specified value.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</a:t>
            </a:r>
            <a:r>
              <a:rPr lang="en-US" sz="1200" dirty="0" err="1" smtClean="0">
                <a:latin typeface="Courier New"/>
                <a:cs typeface="Courier New"/>
              </a:rPr>
              <a:t>setValue(int</a:t>
            </a:r>
            <a:r>
              <a:rPr lang="en-US" sz="1200" dirty="0" smtClean="0">
                <a:latin typeface="Courier New"/>
                <a:cs typeface="Courier New"/>
              </a:rPr>
              <a:t> update)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value = update;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stored integer value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value +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2678411" cy="5102594"/>
          </a:xfrm>
        </p:spPr>
        <p:txBody>
          <a:bodyPr/>
          <a:lstStyle/>
          <a:p>
            <a:r>
              <a:rPr lang="en-US" dirty="0" smtClean="0"/>
              <a:t>Tracing the parameter values: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pic>
        <p:nvPicPr>
          <p:cNvPr id="6" name="Picture 5" descr="Fig5.1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72" y="274638"/>
            <a:ext cx="4792662" cy="604935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104</a:t>
            </a:fld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Overloading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i="1"/>
              <a:t>Method overloading</a:t>
            </a:r>
            <a:r>
              <a:rPr lang="en-US"/>
              <a:t> is the process of giving a single method name multiple definitions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If a method is overloaded, the method name is not sufficient to determine which method is being called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</a:t>
            </a:r>
            <a:r>
              <a:rPr lang="en-US" i="1"/>
              <a:t>signature</a:t>
            </a:r>
            <a:r>
              <a:rPr lang="en-US"/>
              <a:t> of each overloaded method must be unique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signature includes the number, type, and order of the parameters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Overloading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91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The compiler determines which method is being invoked by analyzing the parameters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416050" y="2514600"/>
            <a:ext cx="30797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float </a:t>
            </a:r>
            <a:r>
              <a:rPr lang="en-US" sz="2000" dirty="0" err="1">
                <a:latin typeface="Courier New"/>
                <a:cs typeface="Courier New"/>
              </a:rPr>
              <a:t>tryMe(int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x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return </a:t>
            </a:r>
            <a:r>
              <a:rPr lang="en-US" sz="2000" dirty="0" err="1">
                <a:latin typeface="Courier New"/>
                <a:cs typeface="Courier New"/>
              </a:rPr>
              <a:t>x</a:t>
            </a:r>
            <a:r>
              <a:rPr lang="en-US" sz="2000" dirty="0">
                <a:latin typeface="Courier New"/>
                <a:cs typeface="Courier New"/>
              </a:rPr>
              <a:t> + .375;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339850" y="4114800"/>
            <a:ext cx="42989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 New"/>
                <a:cs typeface="Courier New"/>
              </a:rPr>
              <a:t>float tryMe(int x, float y)</a:t>
            </a:r>
          </a:p>
          <a:p>
            <a:r>
              <a:rPr lang="en-US" sz="2000">
                <a:latin typeface="Courier New"/>
                <a:cs typeface="Courier New"/>
              </a:rPr>
              <a:t>{</a:t>
            </a:r>
          </a:p>
          <a:p>
            <a:r>
              <a:rPr lang="en-US" sz="2000">
                <a:latin typeface="Courier New"/>
                <a:cs typeface="Courier New"/>
              </a:rPr>
              <a:t>   return x * y;</a:t>
            </a:r>
          </a:p>
          <a:p>
            <a:r>
              <a:rPr lang="en-US" sz="200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05400" y="2787650"/>
            <a:ext cx="3841750" cy="869950"/>
            <a:chOff x="3216" y="1756"/>
            <a:chExt cx="2420" cy="548"/>
          </a:xfrm>
        </p:grpSpPr>
        <p:sp>
          <p:nvSpPr>
            <p:cNvPr id="136200" name="Text Box 7"/>
            <p:cNvSpPr txBox="1">
              <a:spLocks noChangeArrowheads="1"/>
            </p:cNvSpPr>
            <p:nvPr/>
          </p:nvSpPr>
          <p:spPr bwMode="auto">
            <a:xfrm>
              <a:off x="3216" y="2054"/>
              <a:ext cx="2420" cy="250"/>
            </a:xfrm>
            <a:prstGeom prst="rect">
              <a:avLst/>
            </a:prstGeom>
            <a:solidFill>
              <a:srgbClr val="F5E985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ourier New"/>
                  <a:cs typeface="Courier New"/>
                </a:rPr>
                <a:t>result = tryMe(25, 4.32)</a:t>
              </a:r>
            </a:p>
          </p:txBody>
        </p:sp>
        <p:sp>
          <p:nvSpPr>
            <p:cNvPr id="136201" name="Text Box 8"/>
            <p:cNvSpPr txBox="1">
              <a:spLocks noChangeArrowheads="1"/>
            </p:cNvSpPr>
            <p:nvPr/>
          </p:nvSpPr>
          <p:spPr bwMode="auto">
            <a:xfrm>
              <a:off x="3864" y="1756"/>
              <a:ext cx="9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008000"/>
                  </a:solidFill>
                  <a:latin typeface="Arial" pitchFamily="-110" charset="0"/>
                </a:rPr>
                <a:t>Invocation</a:t>
              </a:r>
              <a:endParaRPr lang="en-US" sz="2400" b="0">
                <a:solidFill>
                  <a:srgbClr val="008000"/>
                </a:solidFill>
                <a:latin typeface="Arial" pitchFamily="-110" charset="0"/>
              </a:endParaRPr>
            </a:p>
          </p:txBody>
        </p:sp>
      </p:grpSp>
      <p:cxnSp>
        <p:nvCxnSpPr>
          <p:cNvPr id="86025" name="AutoShape 9"/>
          <p:cNvCxnSpPr>
            <a:cxnSpLocks noChangeShapeType="1"/>
            <a:stCxn id="136200" idx="2"/>
            <a:endCxn id="86021" idx="3"/>
          </p:cNvCxnSpPr>
          <p:nvPr/>
        </p:nvCxnSpPr>
        <p:spPr bwMode="auto">
          <a:xfrm rot="5400000">
            <a:off x="5776119" y="3520281"/>
            <a:ext cx="1112838" cy="1387475"/>
          </a:xfrm>
          <a:prstGeom prst="bentConnector2">
            <a:avLst/>
          </a:prstGeom>
          <a:noFill/>
          <a:ln w="57150">
            <a:solidFill>
              <a:srgbClr val="DE2C28"/>
            </a:solidFill>
            <a:miter lim="800000"/>
            <a:headEnd/>
            <a:tailEnd type="triangle" w="lg" len="med"/>
          </a:ln>
        </p:spPr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  <p:bldP spid="8602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Overloading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  <a:tabLst>
                <a:tab pos="2292350" algn="l"/>
              </a:tabLst>
            </a:pPr>
            <a:r>
              <a:rPr lang="en-US" dirty="0"/>
              <a:t>The </a:t>
            </a:r>
            <a:r>
              <a:rPr lang="en-US" sz="2400" dirty="0" err="1">
                <a:latin typeface="Courier New" pitchFamily="-110" charset="0"/>
              </a:rPr>
              <a:t>println</a:t>
            </a:r>
            <a:r>
              <a:rPr lang="en-US" dirty="0"/>
              <a:t> method is overloaded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2292350" algn="l"/>
              </a:tabLst>
            </a:pPr>
            <a:r>
              <a:rPr lang="en-US" sz="2400" dirty="0">
                <a:latin typeface="Courier New" pitchFamily="-110" charset="0"/>
              </a:rPr>
              <a:t>            </a:t>
            </a:r>
            <a:r>
              <a:rPr lang="en-US" sz="2400" dirty="0" err="1" smtClean="0">
                <a:latin typeface="Courier New" pitchFamily="-110" charset="0"/>
              </a:rPr>
              <a:t>println(</a:t>
            </a:r>
            <a:r>
              <a:rPr lang="en-US" sz="2400" dirty="0" err="1">
                <a:latin typeface="Courier New" pitchFamily="-110" charset="0"/>
              </a:rPr>
              <a:t>String</a:t>
            </a:r>
            <a:r>
              <a:rPr lang="en-US" sz="2400" dirty="0">
                <a:latin typeface="Courier New" pitchFamily="-110" charset="0"/>
              </a:rPr>
              <a:t> </a:t>
            </a:r>
            <a:r>
              <a:rPr lang="en-US" sz="2400" dirty="0" err="1">
                <a:latin typeface="Courier New" pitchFamily="-110" charset="0"/>
              </a:rPr>
              <a:t>s</a:t>
            </a:r>
            <a:r>
              <a:rPr lang="en-US" sz="2400" dirty="0">
                <a:latin typeface="Courier New" pitchFamily="-110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2292350" algn="l"/>
              </a:tabLst>
            </a:pPr>
            <a:r>
              <a:rPr lang="en-US" sz="2400" dirty="0">
                <a:latin typeface="Courier New" pitchFamily="-110" charset="0"/>
              </a:rPr>
              <a:t>            </a:t>
            </a:r>
            <a:r>
              <a:rPr lang="en-US" sz="2400" dirty="0" err="1" smtClean="0">
                <a:latin typeface="Courier New" pitchFamily="-110" charset="0"/>
              </a:rPr>
              <a:t>println(</a:t>
            </a:r>
            <a:r>
              <a:rPr lang="en-US" sz="2400" dirty="0" err="1">
                <a:latin typeface="Courier New" pitchFamily="-110" charset="0"/>
              </a:rPr>
              <a:t>int</a:t>
            </a:r>
            <a:r>
              <a:rPr lang="en-US" sz="2400" dirty="0">
                <a:latin typeface="Courier New" pitchFamily="-110" charset="0"/>
              </a:rPr>
              <a:t> </a:t>
            </a:r>
            <a:r>
              <a:rPr lang="en-US" sz="2400" dirty="0" err="1">
                <a:latin typeface="Courier New" pitchFamily="-110" charset="0"/>
              </a:rPr>
              <a:t>i</a:t>
            </a:r>
            <a:r>
              <a:rPr lang="en-US" sz="2400" dirty="0">
                <a:latin typeface="Courier New" pitchFamily="-110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2292350" algn="l"/>
              </a:tabLst>
            </a:pPr>
            <a:r>
              <a:rPr lang="en-US" sz="2400" dirty="0">
                <a:latin typeface="Courier New" pitchFamily="-110" charset="0"/>
              </a:rPr>
              <a:t>            </a:t>
            </a:r>
            <a:r>
              <a:rPr lang="en-US" sz="2400" dirty="0" err="1" smtClean="0">
                <a:latin typeface="Courier New" pitchFamily="-110" charset="0"/>
              </a:rPr>
              <a:t>println(</a:t>
            </a:r>
            <a:r>
              <a:rPr lang="en-US" sz="2400" dirty="0" err="1">
                <a:latin typeface="Courier New" pitchFamily="-110" charset="0"/>
              </a:rPr>
              <a:t>double</a:t>
            </a:r>
            <a:r>
              <a:rPr lang="en-US" sz="2400" dirty="0">
                <a:latin typeface="Courier New" pitchFamily="-110" charset="0"/>
              </a:rPr>
              <a:t> </a:t>
            </a:r>
            <a:r>
              <a:rPr lang="en-US" sz="2400" dirty="0" err="1">
                <a:latin typeface="Courier New" pitchFamily="-110" charset="0"/>
              </a:rPr>
              <a:t>d</a:t>
            </a:r>
            <a:r>
              <a:rPr lang="en-US" sz="2400" dirty="0">
                <a:latin typeface="Courier New" pitchFamily="-110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  <a:buFontTx/>
              <a:buNone/>
              <a:tabLst>
                <a:tab pos="2292350" algn="l"/>
              </a:tabLst>
            </a:pPr>
            <a:r>
              <a:rPr lang="en-US" dirty="0"/>
              <a:t>		and so on...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  <a:spcAft>
                <a:spcPts val="1200"/>
              </a:spcAft>
              <a:tabLst>
                <a:tab pos="2292350" algn="l"/>
              </a:tabLst>
            </a:pPr>
            <a:r>
              <a:rPr lang="en-US" dirty="0"/>
              <a:t>The following lines invoke different versions of the </a:t>
            </a:r>
            <a:r>
              <a:rPr lang="en-US" sz="2400" dirty="0" err="1">
                <a:latin typeface="Courier New" pitchFamily="-110" charset="0"/>
              </a:rPr>
              <a:t>println</a:t>
            </a:r>
            <a:r>
              <a:rPr lang="en-US" dirty="0"/>
              <a:t> </a:t>
            </a:r>
            <a:r>
              <a:rPr lang="en-US" dirty="0" smtClean="0"/>
              <a:t>method: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2292350" algn="l"/>
              </a:tabLst>
            </a:pPr>
            <a:r>
              <a:rPr lang="en-US" sz="2400" dirty="0">
                <a:latin typeface="Courier New" pitchFamily="-110" charset="0"/>
              </a:rPr>
              <a:t>     </a:t>
            </a:r>
            <a:r>
              <a:rPr lang="en-US" sz="2400" dirty="0" err="1">
                <a:latin typeface="Courier New" pitchFamily="-110" charset="0"/>
              </a:rPr>
              <a:t>System.out.println</a:t>
            </a:r>
            <a:r>
              <a:rPr lang="en-US" sz="2400" dirty="0">
                <a:latin typeface="Courier New" pitchFamily="-110" charset="0"/>
              </a:rPr>
              <a:t> ("The total is:");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2292350" algn="l"/>
              </a:tabLst>
            </a:pPr>
            <a:r>
              <a:rPr lang="en-US" sz="2400" dirty="0">
                <a:latin typeface="Courier New" pitchFamily="-110" charset="0"/>
              </a:rPr>
              <a:t>     </a:t>
            </a:r>
            <a:r>
              <a:rPr lang="en-US" sz="2400" dirty="0" err="1">
                <a:latin typeface="Courier New" pitchFamily="-110" charset="0"/>
              </a:rPr>
              <a:t>System.out.println</a:t>
            </a:r>
            <a:r>
              <a:rPr lang="en-US" sz="2400" dirty="0">
                <a:latin typeface="Courier New" pitchFamily="-110" charset="0"/>
              </a:rPr>
              <a:t> (total);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The return type of the method is </a:t>
            </a:r>
            <a:r>
              <a:rPr lang="en-US" u="sng"/>
              <a:t>not</a:t>
            </a:r>
            <a:r>
              <a:rPr lang="en-US"/>
              <a:t> part of the signature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That is, overloaded methods cannot differ only by their return type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Constructors can be overloaded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Overloaded constructors provide multiple ways to initialize a new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Testing</a:t>
            </a:r>
          </a:p>
          <a:p>
            <a:pPr lvl="1"/>
            <a:r>
              <a:rPr lang="en-US" sz="2400"/>
              <a:t>The act of running a completed program with various inputs to discover problems</a:t>
            </a:r>
          </a:p>
          <a:p>
            <a:pPr lvl="1"/>
            <a:r>
              <a:rPr lang="en-US" sz="2400"/>
              <a:t>Any evaluation that is performed by human or machine to asses the quality of the evolving system</a:t>
            </a:r>
          </a:p>
          <a:p>
            <a:r>
              <a:rPr lang="en-US"/>
              <a:t>Goal of testing: find errors</a:t>
            </a:r>
          </a:p>
          <a:p>
            <a:r>
              <a:rPr lang="en-US"/>
              <a:t>Testing a program can never guarantee the absence of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109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contains data declarations and method declarations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Fig5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10" y="2470151"/>
            <a:ext cx="4365625" cy="3284702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/>
              <a:t>Running a program with specific input and producing correct results establishes only that the program works for that particular input</a:t>
            </a:r>
          </a:p>
          <a:p>
            <a:pPr>
              <a:lnSpc>
                <a:spcPct val="90000"/>
              </a:lnSpc>
            </a:pPr>
            <a:r>
              <a:rPr lang="en-US"/>
              <a:t>As more and more test cases execute without revealing errors, confidence in the program rises</a:t>
            </a:r>
          </a:p>
          <a:p>
            <a:pPr>
              <a:lnSpc>
                <a:spcPct val="90000"/>
              </a:lnSpc>
            </a:pPr>
            <a:r>
              <a:rPr lang="en-US"/>
              <a:t>Well-designed test cases are the key to thorough testing</a:t>
            </a:r>
          </a:p>
          <a:p>
            <a:pPr>
              <a:lnSpc>
                <a:spcPct val="90000"/>
              </a:lnSpc>
            </a:pPr>
            <a:r>
              <a:rPr lang="en-US"/>
              <a:t>If an error exists, we determine the cause and fix it</a:t>
            </a:r>
          </a:p>
          <a:p>
            <a:pPr>
              <a:lnSpc>
                <a:spcPct val="90000"/>
              </a:lnSpc>
            </a:pPr>
            <a:r>
              <a:rPr lang="en-US"/>
              <a:t>We should then re-run the previous test cases to ensure we didn’t introduce new errors – </a:t>
            </a:r>
            <a:r>
              <a:rPr lang="en-US" i="1"/>
              <a:t>regression testing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Review – meeting of several people designed to examine a design document or section of code</a:t>
            </a:r>
          </a:p>
          <a:p>
            <a:r>
              <a:rPr lang="en-US"/>
              <a:t>Presenting a design or code causes us to think carefully about our work and allows others to provide suggestions</a:t>
            </a:r>
          </a:p>
          <a:p>
            <a:r>
              <a:rPr lang="en-US"/>
              <a:t>Goal of a review is to identify problems</a:t>
            </a:r>
          </a:p>
          <a:p>
            <a:r>
              <a:rPr lang="en-US"/>
              <a:t>Design review should determine if the system requirements are addressed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Testing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Testing is also referred to as </a:t>
            </a:r>
            <a:r>
              <a:rPr lang="en-US" i="1"/>
              <a:t>defect testing</a:t>
            </a:r>
          </a:p>
          <a:p>
            <a:pPr>
              <a:lnSpc>
                <a:spcPct val="90000"/>
              </a:lnSpc>
            </a:pPr>
            <a:r>
              <a:rPr lang="en-US"/>
              <a:t>Though we don’t want to have errors, they most certainly exist</a:t>
            </a:r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test case</a:t>
            </a:r>
            <a:r>
              <a:rPr lang="en-US"/>
              <a:t> is a set of inputs, user actions, or initial conditions, and the expected output</a:t>
            </a:r>
          </a:p>
          <a:p>
            <a:pPr>
              <a:lnSpc>
                <a:spcPct val="90000"/>
              </a:lnSpc>
            </a:pPr>
            <a:r>
              <a:rPr lang="en-US"/>
              <a:t>It is not normally feasible to create test cases for all possible inputs</a:t>
            </a:r>
          </a:p>
          <a:p>
            <a:pPr>
              <a:lnSpc>
                <a:spcPct val="90000"/>
              </a:lnSpc>
            </a:pPr>
            <a:r>
              <a:rPr lang="en-US"/>
              <a:t>It is also not normally necessary to test every single situation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Testing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approaches to defect testing</a:t>
            </a:r>
          </a:p>
          <a:p>
            <a:pPr lvl="1"/>
            <a:r>
              <a:rPr lang="en-US" i="1"/>
              <a:t>black-box</a:t>
            </a:r>
            <a:r>
              <a:rPr lang="en-US"/>
              <a:t>: treats the thing being tested as a black box</a:t>
            </a:r>
          </a:p>
          <a:p>
            <a:pPr lvl="2"/>
            <a:r>
              <a:rPr lang="en-US"/>
              <a:t>Test cases are developed without regard to the internal workings</a:t>
            </a:r>
          </a:p>
          <a:p>
            <a:pPr lvl="2"/>
            <a:r>
              <a:rPr lang="en-US"/>
              <a:t>Input data often selected by defining </a:t>
            </a:r>
            <a:r>
              <a:rPr lang="en-US" i="1"/>
              <a:t>equivalence categories</a:t>
            </a:r>
            <a:r>
              <a:rPr lang="en-US"/>
              <a:t> – collection of inputs that are expected to produce similar outputs</a:t>
            </a:r>
          </a:p>
          <a:p>
            <a:pPr lvl="2"/>
            <a:r>
              <a:rPr lang="en-US"/>
              <a:t>Example: input to a method that computes the square root can be divided into two categories: negative and non-negative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Testing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approaches to defect testing</a:t>
            </a:r>
          </a:p>
          <a:p>
            <a:pPr lvl="1"/>
            <a:r>
              <a:rPr lang="en-US" i="1"/>
              <a:t>white-box</a:t>
            </a:r>
            <a:r>
              <a:rPr lang="en-US"/>
              <a:t>: exercises the internal structure and implementation of a method.</a:t>
            </a:r>
          </a:p>
          <a:p>
            <a:pPr lvl="2"/>
            <a:r>
              <a:rPr lang="en-US"/>
              <a:t>Test cases are based on the logic of the code under test.</a:t>
            </a:r>
          </a:p>
          <a:p>
            <a:pPr lvl="2"/>
            <a:r>
              <a:rPr lang="en-US"/>
              <a:t>Goal is to ensure that every path through a program is executed at least once </a:t>
            </a:r>
          </a:p>
          <a:p>
            <a:pPr lvl="2"/>
            <a:r>
              <a:rPr lang="en-US" i="1"/>
              <a:t>Statement coverage</a:t>
            </a:r>
            <a:r>
              <a:rPr lang="en-US"/>
              <a:t> testing – test that maps the possible paths through the code and ensures that the test case causes every path to be executed</a:t>
            </a:r>
            <a:endParaRPr 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Testing Types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i="1" dirty="0"/>
              <a:t>Unit Testing</a:t>
            </a:r>
            <a:r>
              <a:rPr lang="en-US" dirty="0"/>
              <a:t> – creates a test case for each module of code that been authored.  The goal is to ensure correctness of</a:t>
            </a:r>
            <a:r>
              <a:rPr lang="en-US" dirty="0" smtClean="0"/>
              <a:t> individual methods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i="1" dirty="0"/>
              <a:t>Integration Testing</a:t>
            </a:r>
            <a:r>
              <a:rPr lang="en-US" dirty="0"/>
              <a:t> – modules that were individually tested are now tested as a collection.  This form of testing looks at the larger picture and determines if bugs are present when modules are brought together</a:t>
            </a:r>
          </a:p>
          <a:p>
            <a:pPr>
              <a:lnSpc>
                <a:spcPct val="90000"/>
              </a:lnSpc>
            </a:pPr>
            <a:r>
              <a:rPr lang="en-US" i="1" dirty="0"/>
              <a:t>System Testing</a:t>
            </a:r>
            <a:r>
              <a:rPr lang="en-US" dirty="0"/>
              <a:t> – seeks to test the entire software system and how it adheres to the requirements (also known as </a:t>
            </a:r>
            <a:r>
              <a:rPr lang="en-US" i="1" dirty="0"/>
              <a:t>alpha</a:t>
            </a:r>
            <a:r>
              <a:rPr lang="en-US" dirty="0"/>
              <a:t> or </a:t>
            </a:r>
            <a:r>
              <a:rPr lang="en-US" i="1" dirty="0"/>
              <a:t>beta</a:t>
            </a:r>
            <a:r>
              <a:rPr lang="en-US" dirty="0"/>
              <a:t> tests)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Developers should write test cases as they develop their source code</a:t>
            </a:r>
          </a:p>
          <a:p>
            <a:r>
              <a:rPr lang="en-US"/>
              <a:t>Some developers have adopted a style known as </a:t>
            </a:r>
            <a:r>
              <a:rPr lang="en-US" i="1"/>
              <a:t>test driven development</a:t>
            </a:r>
            <a:r>
              <a:rPr lang="en-US"/>
              <a:t> </a:t>
            </a:r>
          </a:p>
          <a:p>
            <a:pPr lvl="1"/>
            <a:r>
              <a:rPr lang="en-US" sz="2400"/>
              <a:t>test cases are written first</a:t>
            </a:r>
          </a:p>
          <a:p>
            <a:pPr lvl="1"/>
            <a:r>
              <a:rPr lang="en-US" sz="2400"/>
              <a:t>only enough source code is implemented such that the test case will pass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39725" indent="-339725">
              <a:lnSpc>
                <a:spcPct val="90000"/>
              </a:lnSpc>
            </a:pPr>
            <a:r>
              <a:rPr lang="en-US"/>
              <a:t>Test Driven Development Sequence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Create a test case that tests a specific method that has yet to be completed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Execute all of the tests cases present and verify that all test cases will pass except for the most recently implemented test case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Develop the method that the test case targets so that the test case will pass without errors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Re-execute all of the test cases and verify that every test case passes, including the most recently created test case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Clean up the code to eliminate redundant portions (refactoring)</a:t>
            </a:r>
          </a:p>
          <a:p>
            <a:pPr marL="744538" lvl="1" indent="-287338">
              <a:lnSpc>
                <a:spcPct val="90000"/>
              </a:lnSpc>
              <a:spcBef>
                <a:spcPct val="35000"/>
              </a:spcBef>
              <a:buFontTx/>
              <a:buAutoNum type="arabicPeriod"/>
            </a:pPr>
            <a:r>
              <a:rPr lang="en-US" sz="2400"/>
              <a:t>Repeat the process starting with Step #1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368"/>
              </a:spcBef>
            </a:pPr>
            <a:r>
              <a:rPr lang="en-US" i="1" dirty="0"/>
              <a:t>Debugging</a:t>
            </a:r>
            <a:r>
              <a:rPr lang="en-US" dirty="0"/>
              <a:t> is the act of locating and correcting run-time and logic errors in programs</a:t>
            </a:r>
          </a:p>
          <a:p>
            <a:pPr>
              <a:lnSpc>
                <a:spcPct val="90000"/>
              </a:lnSpc>
              <a:spcBef>
                <a:spcPts val="1368"/>
              </a:spcBef>
            </a:pPr>
            <a:r>
              <a:rPr lang="en-US" dirty="0"/>
              <a:t>Errors can be located in programs in a number of ways</a:t>
            </a:r>
          </a:p>
          <a:p>
            <a:pPr lvl="1">
              <a:lnSpc>
                <a:spcPct val="90000"/>
              </a:lnSpc>
              <a:spcBef>
                <a:spcPts val="1368"/>
              </a:spcBef>
            </a:pPr>
            <a:r>
              <a:rPr lang="en-US" sz="2400" dirty="0"/>
              <a:t>you may notice a run-time error (program termination)</a:t>
            </a:r>
          </a:p>
          <a:p>
            <a:pPr lvl="1">
              <a:lnSpc>
                <a:spcPct val="90000"/>
              </a:lnSpc>
              <a:spcBef>
                <a:spcPts val="1368"/>
              </a:spcBef>
            </a:pPr>
            <a:r>
              <a:rPr lang="en-US" sz="2400" dirty="0"/>
              <a:t>you may notice a logic error during execution</a:t>
            </a:r>
          </a:p>
          <a:p>
            <a:pPr>
              <a:lnSpc>
                <a:spcPct val="90000"/>
              </a:lnSpc>
              <a:spcBef>
                <a:spcPts val="1368"/>
              </a:spcBef>
            </a:pPr>
            <a:r>
              <a:rPr lang="en-US" dirty="0"/>
              <a:t>Through rigorous testing, we hope to discover all possible errors.  However, typically a few errors slip through into the final program</a:t>
            </a:r>
          </a:p>
          <a:p>
            <a:pPr>
              <a:lnSpc>
                <a:spcPct val="90000"/>
              </a:lnSpc>
              <a:spcBef>
                <a:spcPts val="1368"/>
              </a:spcBef>
            </a:pPr>
            <a:r>
              <a:rPr lang="en-US" dirty="0"/>
              <a:t>A </a:t>
            </a:r>
            <a:r>
              <a:rPr lang="en-US" i="1" dirty="0"/>
              <a:t>debugger</a:t>
            </a:r>
            <a:r>
              <a:rPr lang="en-US" dirty="0"/>
              <a:t> is a software application that aids us in our debugging efforts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Debugging using </a:t>
            </a:r>
            <a:r>
              <a:rPr lang="en-US" sz="3200" dirty="0" err="1" smtClean="0">
                <a:latin typeface="Courier New" pitchFamily="-110" charset="0"/>
              </a:rPr>
              <a:t>println</a:t>
            </a:r>
            <a:endParaRPr lang="en-US" sz="3200" dirty="0" smtClean="0">
              <a:latin typeface="Courier New" pitchFamily="-110" charset="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debugging during execution can involve the use of strategic </a:t>
            </a:r>
            <a:r>
              <a:rPr lang="en-US" sz="2400">
                <a:latin typeface="Courier New" pitchFamily="-110" charset="0"/>
              </a:rPr>
              <a:t>println</a:t>
            </a:r>
            <a:r>
              <a:rPr lang="en-US"/>
              <a:t> statements indicating</a:t>
            </a:r>
          </a:p>
          <a:p>
            <a:pPr lvl="1"/>
            <a:r>
              <a:rPr lang="en-US" sz="2400"/>
              <a:t>the value of variables and the state of objects at various locations in the code</a:t>
            </a:r>
          </a:p>
          <a:p>
            <a:pPr lvl="1"/>
            <a:r>
              <a:rPr lang="en-US" sz="2400"/>
              <a:t>the path of execution, usually performed through a series of “it got here” statements</a:t>
            </a:r>
          </a:p>
          <a:p>
            <a:r>
              <a:rPr lang="en-US"/>
              <a:t>Consider the case of calling a method</a:t>
            </a:r>
          </a:p>
          <a:p>
            <a:pPr lvl="1"/>
            <a:r>
              <a:rPr lang="en-US" sz="2400"/>
              <a:t>it may be useful to print the value of each parameter after the method starts</a:t>
            </a:r>
          </a:p>
          <a:p>
            <a:pPr lvl="1"/>
            <a:r>
              <a:rPr lang="en-US" sz="2400"/>
              <a:t>this is particularly helpful with recursive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Anatomy </a:t>
            </a:r>
            <a:r>
              <a:rPr lang="en-US" dirty="0"/>
              <a:t>of a Class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Consider a six-sided die (singular of dice)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It’s state can be defined as which face is showing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It’s primary behavior is that it can be rolled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We can represent a die in software by designing a class called </a:t>
            </a:r>
            <a:r>
              <a:rPr lang="en-US" sz="2400" dirty="0">
                <a:latin typeface="Courier New" pitchFamily="-110" charset="0"/>
              </a:rPr>
              <a:t>Die</a:t>
            </a:r>
            <a:r>
              <a:rPr lang="en-US" dirty="0"/>
              <a:t> that models this state and behavior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We’ll want to design</a:t>
            </a:r>
            <a:r>
              <a:rPr lang="en-US" dirty="0" smtClean="0"/>
              <a:t> it so that it's </a:t>
            </a:r>
            <a:r>
              <a:rPr lang="en-US" dirty="0"/>
              <a:t>a versatile and reusable resource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Any given program will not necessarily use all aspects of a given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Concepts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 debuggers </a:t>
            </a:r>
            <a:r>
              <a:rPr lang="en-US" dirty="0"/>
              <a:t>generally allow us to</a:t>
            </a:r>
          </a:p>
          <a:p>
            <a:pPr lvl="1"/>
            <a:r>
              <a:rPr lang="en-US" sz="2400" dirty="0"/>
              <a:t>set one or more </a:t>
            </a:r>
            <a:r>
              <a:rPr lang="en-US" sz="2400" i="1" dirty="0"/>
              <a:t>breakpoints</a:t>
            </a:r>
            <a:r>
              <a:rPr lang="en-US" sz="2400" dirty="0"/>
              <a:t> in the program.  This allows to pause the program at a given point</a:t>
            </a:r>
          </a:p>
          <a:p>
            <a:pPr lvl="1"/>
            <a:r>
              <a:rPr lang="en-US" sz="2400" dirty="0"/>
              <a:t>print the value of a variable or object</a:t>
            </a:r>
          </a:p>
          <a:p>
            <a:pPr lvl="1"/>
            <a:r>
              <a:rPr lang="en-US" sz="2400" dirty="0"/>
              <a:t>step into or over a method</a:t>
            </a:r>
          </a:p>
          <a:p>
            <a:pPr lvl="1"/>
            <a:r>
              <a:rPr lang="en-US" sz="2400" dirty="0"/>
              <a:t>execute the next single statement</a:t>
            </a:r>
          </a:p>
          <a:p>
            <a:pPr lvl="1"/>
            <a:r>
              <a:rPr lang="en-US" sz="2400" dirty="0"/>
              <a:t>resume execution of the program</a:t>
            </a:r>
          </a:p>
          <a:p>
            <a:pPr lvl="1"/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SnakeEyes.java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programmer-defined class.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SnakeEyes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two Die objects and rolls them several times, counting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 number of snake eyes that occur.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ROLLS = 500;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num1, num2, count = 0;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Die die1 = new Die();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Die die2 = new Die();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roll=1; roll &lt;= ROLLS; roll++)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num1 = die1.roll();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num2 = die2.roll();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if (num1 == 1 &amp;&amp; num2 == 1) 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check for snake eyes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count++;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rolls: " + ROLLS);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snake eyes: " + count);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System.out.println("Ratio</a:t>
            </a:r>
            <a:r>
              <a:rPr lang="en-US" sz="1200" dirty="0" smtClean="0">
                <a:latin typeface="Courier New"/>
                <a:cs typeface="Courier New"/>
              </a:rPr>
              <a:t>: " + (</a:t>
            </a:r>
            <a:r>
              <a:rPr lang="en-US" sz="1200" dirty="0" err="1" smtClean="0">
                <a:latin typeface="Courier New"/>
                <a:cs typeface="Courier New"/>
              </a:rPr>
              <a:t>float)count</a:t>
            </a:r>
            <a:r>
              <a:rPr lang="en-US" sz="1200" dirty="0" smtClean="0">
                <a:latin typeface="Courier New"/>
                <a:cs typeface="Courier New"/>
              </a:rPr>
              <a:t> / ROLLS);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Die.java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one die (singular of dice) with faces showing values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between 1 and 6.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Die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MAX = 6;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maximum face value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;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current value showing on the die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the initial face value of this die.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Die()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 = 1;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a new face value for this die and returns the result.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roll()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 = (</a:t>
            </a:r>
            <a:r>
              <a:rPr lang="en-US" sz="1100" dirty="0" err="1" smtClean="0">
                <a:latin typeface="Courier New"/>
                <a:cs typeface="Courier New"/>
              </a:rPr>
              <a:t>int)(Math.random</a:t>
            </a:r>
            <a:r>
              <a:rPr lang="en-US" sz="1100" dirty="0" smtClean="0">
                <a:latin typeface="Courier New"/>
                <a:cs typeface="Courier New"/>
              </a:rPr>
              <a:t>() * MAX) + 1;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Face value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mutator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. The face value is not modified if the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specified value is not valid.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void </a:t>
            </a:r>
            <a:r>
              <a:rPr lang="en-US" sz="1100" dirty="0" err="1" smtClean="0">
                <a:latin typeface="Courier New"/>
                <a:cs typeface="Courier New"/>
              </a:rPr>
              <a:t>setFaceValue(int</a:t>
            </a:r>
            <a:r>
              <a:rPr lang="en-US" sz="1100" dirty="0" smtClean="0">
                <a:latin typeface="Courier New"/>
                <a:cs typeface="Courier New"/>
              </a:rPr>
              <a:t> value)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if (value &gt; 0 &amp;&amp; value &lt;= MAX)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 = value;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Face value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accessor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getFaceValue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</a:t>
            </a:r>
            <a:r>
              <a:rPr lang="en-US" sz="1100" dirty="0" err="1" smtClean="0">
                <a:latin typeface="Courier New"/>
                <a:cs typeface="Courier New"/>
              </a:rPr>
              <a:t>faceValue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string representation of this die.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String result = </a:t>
            </a:r>
            <a:r>
              <a:rPr lang="en-US" sz="1100" dirty="0" err="1" smtClean="0">
                <a:latin typeface="Courier New"/>
                <a:cs typeface="Courier New"/>
              </a:rPr>
              <a:t>Integer.toString(faceValue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difference between the </a:t>
            </a:r>
            <a:r>
              <a:rPr lang="en-US" dirty="0" smtClean="0">
                <a:latin typeface="Courier New"/>
                <a:cs typeface="Courier New"/>
              </a:rPr>
              <a:t>Die</a:t>
            </a:r>
            <a:r>
              <a:rPr lang="en-US" dirty="0" smtClean="0"/>
              <a:t> class and other classes you've used is that the </a:t>
            </a:r>
            <a:r>
              <a:rPr lang="en-US" dirty="0" smtClean="0">
                <a:latin typeface="Courier New"/>
                <a:cs typeface="Courier New"/>
              </a:rPr>
              <a:t>Die</a:t>
            </a:r>
            <a:r>
              <a:rPr lang="en-US" dirty="0" smtClean="0"/>
              <a:t> class is not part of the Java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 descr="Fig5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038475"/>
            <a:ext cx="6167967" cy="275394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dirty="0" smtClean="0"/>
              <a:t>Most classes should define a </a:t>
            </a:r>
            <a:r>
              <a:rPr lang="en-US" sz="2800" dirty="0" err="1" smtClean="0">
                <a:latin typeface="Courier New" pitchFamily="-110" charset="0"/>
              </a:rPr>
              <a:t>toString</a:t>
            </a:r>
            <a:r>
              <a:rPr lang="en-US" dirty="0" smtClean="0"/>
              <a:t> method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sz="2800" dirty="0" err="1" smtClean="0">
                <a:latin typeface="Courier New" pitchFamily="-110" charset="0"/>
              </a:rPr>
              <a:t>toString</a:t>
            </a:r>
            <a:r>
              <a:rPr lang="en-US" dirty="0" smtClean="0"/>
              <a:t> method returns a character string that represents the object in some way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It is called automatically when an object is concatenated to a string or when it is printed using the </a:t>
            </a:r>
            <a:r>
              <a:rPr lang="en-US" sz="2800" dirty="0" err="1" smtClean="0">
                <a:latin typeface="Courier New" pitchFamily="-110" charset="0"/>
              </a:rPr>
              <a:t>println</a:t>
            </a:r>
            <a:r>
              <a:rPr lang="en-US" dirty="0" smtClean="0"/>
              <a:t>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As mentioned previously, a </a:t>
            </a:r>
            <a:r>
              <a:rPr lang="en-US" i="1"/>
              <a:t>constructor</a:t>
            </a:r>
            <a:r>
              <a:rPr lang="en-US"/>
              <a:t> is a special method that is used to set up an object when it is initially created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A constructor has the same name as the class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Die</a:t>
            </a:r>
            <a:r>
              <a:rPr lang="en-US"/>
              <a:t> constructor is used to set the initial face value of each new die object to one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/>
              <a:t>We examine constructors in more detail later in this chapter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classes and objects</a:t>
            </a:r>
          </a:p>
          <a:p>
            <a:r>
              <a:rPr lang="en-US" dirty="0" smtClean="0"/>
              <a:t>Structure and content of classes</a:t>
            </a:r>
          </a:p>
          <a:p>
            <a:r>
              <a:rPr lang="en-US" dirty="0" smtClean="0"/>
              <a:t>Instance data</a:t>
            </a:r>
          </a:p>
          <a:p>
            <a:r>
              <a:rPr lang="en-US" dirty="0" smtClean="0"/>
              <a:t>Visibility modifiers</a:t>
            </a:r>
          </a:p>
          <a:p>
            <a:r>
              <a:rPr lang="en-US" dirty="0" smtClean="0"/>
              <a:t>Method structure</a:t>
            </a:r>
          </a:p>
          <a:p>
            <a:r>
              <a:rPr lang="en-US" dirty="0" smtClean="0"/>
              <a:t>Constructors</a:t>
            </a:r>
          </a:p>
          <a:p>
            <a:r>
              <a:rPr lang="en-US" dirty="0" smtClean="0"/>
              <a:t>Relationships among classes</a:t>
            </a:r>
          </a:p>
          <a:p>
            <a:r>
              <a:rPr lang="en-US" dirty="0" smtClean="0"/>
              <a:t>Static methods and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</a:t>
            </a:r>
            <a:r>
              <a:rPr lang="en-US" dirty="0"/>
              <a:t>Scope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922" y="1236822"/>
            <a:ext cx="8694229" cy="510259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920"/>
              </a:spcBef>
            </a:pPr>
            <a:r>
              <a:rPr lang="en-US" sz="2800" dirty="0"/>
              <a:t>The </a:t>
            </a:r>
            <a:r>
              <a:rPr lang="en-US" sz="2800" i="1" dirty="0"/>
              <a:t>scope</a:t>
            </a:r>
            <a:r>
              <a:rPr lang="en-US" sz="2800" dirty="0"/>
              <a:t> of data is the area in a program in which that data can be referenced (used)</a:t>
            </a:r>
          </a:p>
          <a:p>
            <a:pPr eaLnBrk="1" hangingPunct="1">
              <a:lnSpc>
                <a:spcPct val="90000"/>
              </a:lnSpc>
              <a:spcBef>
                <a:spcPts val="1920"/>
              </a:spcBef>
            </a:pPr>
            <a:r>
              <a:rPr lang="en-US" sz="2800" dirty="0"/>
              <a:t>Data declared at the class level can be referenced by all methods in that class</a:t>
            </a:r>
          </a:p>
          <a:p>
            <a:pPr eaLnBrk="1" hangingPunct="1">
              <a:lnSpc>
                <a:spcPct val="90000"/>
              </a:lnSpc>
              <a:spcBef>
                <a:spcPts val="1920"/>
              </a:spcBef>
            </a:pPr>
            <a:r>
              <a:rPr lang="en-US" sz="2800" dirty="0"/>
              <a:t>Data declared within a method can be used only in that method</a:t>
            </a:r>
          </a:p>
          <a:p>
            <a:pPr eaLnBrk="1" hangingPunct="1">
              <a:lnSpc>
                <a:spcPct val="90000"/>
              </a:lnSpc>
              <a:spcBef>
                <a:spcPts val="1920"/>
              </a:spcBef>
            </a:pPr>
            <a:r>
              <a:rPr lang="en-US" sz="2800" dirty="0"/>
              <a:t>Data declared within a method is called </a:t>
            </a:r>
            <a:r>
              <a:rPr lang="en-US" sz="2800" i="1" dirty="0"/>
              <a:t>local data</a:t>
            </a:r>
          </a:p>
          <a:p>
            <a:pPr eaLnBrk="1" hangingPunct="1">
              <a:lnSpc>
                <a:spcPct val="90000"/>
              </a:lnSpc>
              <a:spcBef>
                <a:spcPts val="1920"/>
              </a:spcBef>
            </a:pPr>
            <a:r>
              <a:rPr lang="en-US" sz="2800" dirty="0"/>
              <a:t>In the </a:t>
            </a:r>
            <a:r>
              <a:rPr lang="en-US" sz="2800" dirty="0">
                <a:latin typeface="Courier New" pitchFamily="-110" charset="0"/>
              </a:rPr>
              <a:t>Die</a:t>
            </a:r>
            <a:r>
              <a:rPr lang="en-US" sz="2800" dirty="0"/>
              <a:t> class, the variable </a:t>
            </a:r>
            <a:r>
              <a:rPr lang="en-US" sz="2800" dirty="0">
                <a:latin typeface="Courier New" pitchFamily="-110" charset="0"/>
              </a:rPr>
              <a:t>result</a:t>
            </a:r>
            <a:r>
              <a:rPr lang="en-US" sz="2800" dirty="0"/>
              <a:t> is declared inside the </a:t>
            </a:r>
            <a:r>
              <a:rPr lang="en-US" sz="2800" dirty="0" err="1">
                <a:latin typeface="Courier New" pitchFamily="-110" charset="0"/>
              </a:rPr>
              <a:t>toString</a:t>
            </a:r>
            <a:r>
              <a:rPr lang="en-US" sz="2800" dirty="0"/>
              <a:t> method -- it is local to that method and cannot be referenced anywhere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Instance </a:t>
            </a:r>
            <a:r>
              <a:rPr lang="en-US" dirty="0"/>
              <a:t>Data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02272"/>
            <a:ext cx="8763000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The </a:t>
            </a:r>
            <a:r>
              <a:rPr lang="en-US" sz="2400" dirty="0" err="1">
                <a:latin typeface="Courier New" pitchFamily="-110" charset="0"/>
              </a:rPr>
              <a:t>faceValue</a:t>
            </a:r>
            <a:r>
              <a:rPr lang="en-US" dirty="0"/>
              <a:t> variable in the </a:t>
            </a:r>
            <a:r>
              <a:rPr lang="en-US" sz="2400" dirty="0">
                <a:latin typeface="Courier New" pitchFamily="-110" charset="0"/>
              </a:rPr>
              <a:t>Die</a:t>
            </a:r>
            <a:r>
              <a:rPr lang="en-US" dirty="0"/>
              <a:t> class is called </a:t>
            </a:r>
            <a:r>
              <a:rPr lang="en-US" i="1" dirty="0"/>
              <a:t>instance data</a:t>
            </a:r>
            <a:r>
              <a:rPr lang="en-US" dirty="0"/>
              <a:t> because each instance (object) that is created has its own version of it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A class declares the type of the data, but it does not reserve any memory space for it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Every time a </a:t>
            </a:r>
            <a:r>
              <a:rPr lang="en-US" sz="2400" dirty="0">
                <a:latin typeface="Courier New" pitchFamily="-110" charset="0"/>
              </a:rPr>
              <a:t>Die</a:t>
            </a:r>
            <a:r>
              <a:rPr lang="en-US" dirty="0"/>
              <a:t> object is created, a new </a:t>
            </a:r>
            <a:r>
              <a:rPr lang="en-US" sz="2400" dirty="0" err="1">
                <a:latin typeface="Courier New" pitchFamily="-110" charset="0"/>
              </a:rPr>
              <a:t>faceValue</a:t>
            </a:r>
            <a:r>
              <a:rPr lang="en-US" dirty="0"/>
              <a:t> variable is created as well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The objects of a class share the method definitions, but each object has its own data space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That's the only way two objects can have different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Instance </a:t>
            </a:r>
            <a:r>
              <a:rPr lang="en-US" dirty="0"/>
              <a:t>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3"/>
            <a:ext cx="8763000" cy="489373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We can depict the two </a:t>
            </a:r>
            <a:r>
              <a:rPr lang="en-US" sz="2400" dirty="0">
                <a:latin typeface="Courier New" pitchFamily="-110" charset="0"/>
              </a:rPr>
              <a:t>Die</a:t>
            </a:r>
            <a:r>
              <a:rPr lang="en-US" dirty="0"/>
              <a:t> objects from the </a:t>
            </a:r>
            <a:r>
              <a:rPr lang="en-US" sz="2400" dirty="0" err="1">
                <a:latin typeface="Courier New" pitchFamily="-110" charset="0"/>
              </a:rPr>
              <a:t>SnakeEyes</a:t>
            </a:r>
            <a:r>
              <a:rPr lang="en-US" dirty="0"/>
              <a:t> program as </a:t>
            </a:r>
            <a:r>
              <a:rPr lang="en-US" dirty="0" smtClean="0"/>
              <a:t>follows: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pitchFamily="-110" charset="0"/>
              </a:rPr>
              <a:t>Each object maintains its own </a:t>
            </a:r>
            <a:r>
              <a:rPr lang="en-US" sz="2400" dirty="0" err="1" smtClean="0">
                <a:latin typeface="Courier New"/>
                <a:cs typeface="Courier New"/>
              </a:rPr>
              <a:t>faceValue</a:t>
            </a:r>
            <a:r>
              <a:rPr lang="en-US" sz="2400" dirty="0" smtClean="0">
                <a:latin typeface="Arial" pitchFamily="-110" charset="0"/>
              </a:rPr>
              <a:t> variable, and thus its own state</a:t>
            </a: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2590806"/>
            <a:ext cx="5168900" cy="1524000"/>
            <a:chOff x="1804" y="2544"/>
            <a:chExt cx="3256" cy="9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04" y="2544"/>
              <a:ext cx="3236" cy="336"/>
              <a:chOff x="1804" y="2544"/>
              <a:chExt cx="3236" cy="336"/>
            </a:xfrm>
          </p:grpSpPr>
          <p:sp>
            <p:nvSpPr>
              <p:cNvPr id="38926" name="Rectangle 6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7" name="Text Box 7"/>
              <p:cNvSpPr txBox="1">
                <a:spLocks noChangeArrowheads="1"/>
              </p:cNvSpPr>
              <p:nvPr/>
            </p:nvSpPr>
            <p:spPr bwMode="auto">
              <a:xfrm>
                <a:off x="1804" y="2587"/>
                <a:ext cx="5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/>
                  <a:t>die1</a:t>
                </a:r>
              </a:p>
            </p:txBody>
          </p:sp>
          <p:sp>
            <p:nvSpPr>
              <p:cNvPr id="38928" name="AutoShape 8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8929" name="Line 9"/>
              <p:cNvSpPr>
                <a:spLocks noChangeShapeType="1"/>
              </p:cNvSpPr>
              <p:nvPr/>
            </p:nvSpPr>
            <p:spPr bwMode="auto">
              <a:xfrm>
                <a:off x="2592" y="27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0" name="Rectangle 10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/>
                  <a:t>5</a:t>
                </a:r>
                <a:endParaRPr lang="en-US" sz="2400" b="0">
                  <a:latin typeface="Times" pitchFamily="-110" charset="0"/>
                </a:endParaRPr>
              </a:p>
            </p:txBody>
          </p:sp>
          <p:sp>
            <p:nvSpPr>
              <p:cNvPr id="38931" name="Text Box 11"/>
              <p:cNvSpPr txBox="1">
                <a:spLocks noChangeArrowheads="1"/>
              </p:cNvSpPr>
              <p:nvPr/>
            </p:nvSpPr>
            <p:spPr bwMode="auto">
              <a:xfrm>
                <a:off x="3360" y="2587"/>
                <a:ext cx="9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/>
                  <a:t>faceValue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824" y="3168"/>
              <a:ext cx="3236" cy="336"/>
              <a:chOff x="1824" y="3168"/>
              <a:chExt cx="3236" cy="336"/>
            </a:xfrm>
          </p:grpSpPr>
          <p:sp>
            <p:nvSpPr>
              <p:cNvPr id="38920" name="Rectangle 13"/>
              <p:cNvSpPr>
                <a:spLocks noChangeArrowheads="1"/>
              </p:cNvSpPr>
              <p:nvPr/>
            </p:nvSpPr>
            <p:spPr bwMode="auto">
              <a:xfrm>
                <a:off x="2372" y="3216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1" name="Text Box 14"/>
              <p:cNvSpPr txBox="1">
                <a:spLocks noChangeArrowheads="1"/>
              </p:cNvSpPr>
              <p:nvPr/>
            </p:nvSpPr>
            <p:spPr bwMode="auto">
              <a:xfrm>
                <a:off x="1824" y="3211"/>
                <a:ext cx="5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/>
                  <a:t>die2</a:t>
                </a:r>
              </a:p>
            </p:txBody>
          </p:sp>
          <p:sp>
            <p:nvSpPr>
              <p:cNvPr id="38922" name="AutoShape 15"/>
              <p:cNvSpPr>
                <a:spLocks noChangeArrowheads="1"/>
              </p:cNvSpPr>
              <p:nvPr/>
            </p:nvSpPr>
            <p:spPr bwMode="auto">
              <a:xfrm>
                <a:off x="3236" y="3168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8923" name="Line 16"/>
              <p:cNvSpPr>
                <a:spLocks noChangeShapeType="1"/>
              </p:cNvSpPr>
              <p:nvPr/>
            </p:nvSpPr>
            <p:spPr bwMode="auto">
              <a:xfrm>
                <a:off x="2612" y="33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4" name="Rectangle 17"/>
              <p:cNvSpPr>
                <a:spLocks noChangeArrowheads="1"/>
              </p:cNvSpPr>
              <p:nvPr/>
            </p:nvSpPr>
            <p:spPr bwMode="auto">
              <a:xfrm>
                <a:off x="4436" y="3216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/>
                  <a:t>2</a:t>
                </a:r>
                <a:endParaRPr lang="en-US" sz="2400" b="0">
                  <a:latin typeface="Times" pitchFamily="-110" charset="0"/>
                </a:endParaRPr>
              </a:p>
            </p:txBody>
          </p:sp>
          <p:sp>
            <p:nvSpPr>
              <p:cNvPr id="38925" name="Text Box 18"/>
              <p:cNvSpPr txBox="1">
                <a:spLocks noChangeArrowheads="1"/>
              </p:cNvSpPr>
              <p:nvPr/>
            </p:nvSpPr>
            <p:spPr bwMode="auto">
              <a:xfrm>
                <a:off x="3380" y="3211"/>
                <a:ext cx="9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/>
                  <a:t>faceValue</a:t>
                </a:r>
              </a:p>
            </p:txBody>
          </p:sp>
        </p:grp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UML </a:t>
            </a:r>
            <a:r>
              <a:rPr lang="en-US" dirty="0"/>
              <a:t>Diagrams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UML stands for the </a:t>
            </a:r>
            <a:r>
              <a:rPr lang="en-US" i="1"/>
              <a:t>Unified Modeling Language</a:t>
            </a:r>
            <a:endParaRPr lang="en-US"/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i="1"/>
              <a:t>UML diagrams</a:t>
            </a:r>
            <a:r>
              <a:rPr lang="en-US"/>
              <a:t> show relationships among classes and objects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A UML </a:t>
            </a:r>
            <a:r>
              <a:rPr lang="en-US" i="1"/>
              <a:t>class diagram</a:t>
            </a:r>
            <a:r>
              <a:rPr lang="en-US"/>
              <a:t> consists of one or more classes, each with sections for the class name, attributes (data), and operations (methods)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Lines between classes represent </a:t>
            </a:r>
            <a:r>
              <a:rPr lang="en-US" i="1"/>
              <a:t>associations</a:t>
            </a:r>
            <a:endParaRPr lang="en-US"/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A solid arrow shows that one class </a:t>
            </a:r>
            <a:r>
              <a:rPr lang="en-US" i="1"/>
              <a:t>uses</a:t>
            </a:r>
            <a:r>
              <a:rPr lang="en-US"/>
              <a:t> the other (calls its methods)</a:t>
            </a:r>
            <a:endParaRPr lang="en-US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UML class diagram showing the classes involved in the </a:t>
            </a:r>
            <a:r>
              <a:rPr lang="en-US" sz="2800" dirty="0" err="1" smtClean="0">
                <a:latin typeface="Courier New"/>
                <a:cs typeface="Courier New"/>
              </a:rPr>
              <a:t>SnakeEyes</a:t>
            </a:r>
            <a:r>
              <a:rPr lang="en-US" dirty="0" smtClean="0"/>
              <a:t> program: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 descr="Fig5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80" y="2767542"/>
            <a:ext cx="570668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ct val="75000"/>
              </a:spcBef>
            </a:pPr>
            <a:r>
              <a:rPr lang="en-US"/>
              <a:t>We can take one of two views of an object</a:t>
            </a:r>
          </a:p>
          <a:p>
            <a:pPr lvl="1" eaLnBrk="1" hangingPunct="1">
              <a:spcBef>
                <a:spcPct val="75000"/>
              </a:spcBef>
            </a:pPr>
            <a:r>
              <a:rPr lang="en-US" sz="2400"/>
              <a:t>internal  -  the details of the variables and methods of the class that defines it</a:t>
            </a:r>
          </a:p>
          <a:p>
            <a:pPr lvl="1" eaLnBrk="1" hangingPunct="1">
              <a:spcBef>
                <a:spcPct val="75000"/>
              </a:spcBef>
            </a:pPr>
            <a:r>
              <a:rPr lang="en-US" sz="2400"/>
              <a:t>external  -  the services that an object provides and how the object interacts with the rest of the system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From the external view, an object is an </a:t>
            </a:r>
            <a:r>
              <a:rPr lang="en-US" i="1"/>
              <a:t>encapsulated</a:t>
            </a:r>
            <a:r>
              <a:rPr lang="en-US"/>
              <a:t> entity, providing a set of specific services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These services define the </a:t>
            </a:r>
            <a:r>
              <a:rPr lang="en-US" i="1"/>
              <a:t>interface</a:t>
            </a:r>
            <a:r>
              <a:rPr lang="en-US"/>
              <a:t> to the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85341"/>
            <a:ext cx="8686800" cy="5334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One object (called the </a:t>
            </a:r>
            <a:r>
              <a:rPr lang="en-US" i="1" dirty="0"/>
              <a:t>client</a:t>
            </a:r>
            <a:r>
              <a:rPr lang="en-US" dirty="0"/>
              <a:t>) may use another object for the services it provides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The client of an object may request its services (call its methods), but it should not have to be aware of how those services are accomplished 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Any changes to</a:t>
            </a:r>
            <a:r>
              <a:rPr lang="en-US" dirty="0" smtClean="0"/>
              <a:t> an object's </a:t>
            </a:r>
            <a:r>
              <a:rPr lang="en-US" dirty="0"/>
              <a:t>state (its variables) should be made by that object's methods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We should make it difficult, if not impossible, for a client to access an object’s variables directly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 dirty="0"/>
              <a:t>That is, an object should be </a:t>
            </a:r>
            <a:r>
              <a:rPr lang="en-US" i="1" dirty="0"/>
              <a:t>self-governing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506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235585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An encapsulated object can be thought of as a </a:t>
            </a:r>
            <a:r>
              <a:rPr lang="en-US" i="1"/>
              <a:t>black box</a:t>
            </a:r>
            <a:r>
              <a:rPr lang="en-US"/>
              <a:t> – its inner workings are hidden from the client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/>
              <a:t>The client invokes the interface methods of the object, which manages the instance data</a:t>
            </a:r>
          </a:p>
        </p:txBody>
      </p:sp>
      <p:pic>
        <p:nvPicPr>
          <p:cNvPr id="20" name="Picture 19" descr="Fig5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99" y="3498849"/>
            <a:ext cx="3450167" cy="2609031"/>
          </a:xfrm>
          <a:prstGeom prst="rect">
            <a:avLst/>
          </a:prstGeom>
        </p:spPr>
      </p:pic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Modifiers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In Java, we accomplish encapsulation through the appropriate use of </a:t>
            </a:r>
            <a:r>
              <a:rPr lang="en-US" i="1"/>
              <a:t>visibility modifiers</a:t>
            </a:r>
            <a:endParaRPr lang="en-US"/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A </a:t>
            </a:r>
            <a:r>
              <a:rPr lang="en-US" i="1"/>
              <a:t>modifier</a:t>
            </a:r>
            <a:r>
              <a:rPr lang="en-US"/>
              <a:t> is a Java reserved word that specifies particular characteristics of a method or data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We've used the </a:t>
            </a:r>
            <a:r>
              <a:rPr lang="en-US" sz="2400">
                <a:latin typeface="Courier New" pitchFamily="-110" charset="0"/>
              </a:rPr>
              <a:t>final</a:t>
            </a:r>
            <a:r>
              <a:rPr lang="en-US"/>
              <a:t> modifier to define constants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Java has three visibility modifiers:  </a:t>
            </a:r>
            <a:r>
              <a:rPr lang="en-US" sz="2400">
                <a:latin typeface="Courier New" pitchFamily="-110" charset="0"/>
              </a:rPr>
              <a:t>public</a:t>
            </a:r>
            <a:r>
              <a:rPr lang="en-US"/>
              <a:t>, </a:t>
            </a:r>
            <a:r>
              <a:rPr lang="en-US" sz="2400">
                <a:latin typeface="Courier New" pitchFamily="-110" charset="0"/>
              </a:rPr>
              <a:t>protected</a:t>
            </a:r>
            <a:r>
              <a:rPr lang="en-US"/>
              <a:t>, and </a:t>
            </a:r>
            <a:r>
              <a:rPr lang="en-US" sz="2400">
                <a:latin typeface="Courier New" pitchFamily="-110" charset="0"/>
              </a:rPr>
              <a:t>private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en-US"/>
              <a:t>The </a:t>
            </a:r>
            <a:r>
              <a:rPr lang="en-US" sz="2400">
                <a:latin typeface="Courier New" pitchFamily="-110" charset="0"/>
              </a:rPr>
              <a:t>protected</a:t>
            </a:r>
            <a:r>
              <a:rPr lang="en-US"/>
              <a:t> modifier involves inheritance, which we will discuss later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Modifiers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Members of a class that are declared with </a:t>
            </a:r>
            <a:r>
              <a:rPr lang="en-US" i="1"/>
              <a:t>public visibility</a:t>
            </a:r>
            <a:r>
              <a:rPr lang="en-US"/>
              <a:t> can be referenced anywhere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Members of a class that are declared with </a:t>
            </a:r>
            <a:r>
              <a:rPr lang="en-US" i="1"/>
              <a:t>private visibility</a:t>
            </a:r>
            <a:r>
              <a:rPr lang="en-US"/>
              <a:t> can be referenced only within that class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Members declared without a visibility modifier have </a:t>
            </a:r>
            <a:r>
              <a:rPr lang="en-US" i="1"/>
              <a:t>default visibility</a:t>
            </a:r>
            <a:r>
              <a:rPr lang="en-US"/>
              <a:t> and can be referenced by any class in the same package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An overview of all Java modifiers is presented in Appendix 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0000"/>
              </a:spcBef>
            </a:pPr>
            <a:r>
              <a:rPr lang="en-US" dirty="0" smtClean="0"/>
              <a:t>The programs we’ve written in previous examples have used classes defined in the Java API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Now we will begin to design programs that rely on classes that we write ourselves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The class that contains the </a:t>
            </a:r>
            <a:r>
              <a:rPr lang="en-US" sz="2800" dirty="0" smtClean="0">
                <a:latin typeface="Courier New" pitchFamily="-110" charset="0"/>
              </a:rPr>
              <a:t>main</a:t>
            </a:r>
            <a:r>
              <a:rPr lang="en-US" dirty="0" smtClean="0"/>
              <a:t> method is just the starting point of a program</a:t>
            </a:r>
          </a:p>
          <a:p>
            <a:pPr>
              <a:spcBef>
                <a:spcPct val="70000"/>
              </a:spcBef>
            </a:pPr>
            <a:r>
              <a:rPr lang="en-US" dirty="0" smtClean="0"/>
              <a:t>True object-oriented programming is based on defining classes that represent objects with well-defined characteristics and functionality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Modifiers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Public variables violate encapsulation because they allow the client to “reach in” and modify the values directly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Therefore instance variables should not be declared with public visibility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It is acceptable to give a constant public visibility, which allows it to be used outside of the class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Public constants do not violate encapsulation because, although the client can access it, its value cannot be changed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Modifiers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spcBef>
                <a:spcPct val="75000"/>
              </a:spcBef>
            </a:pPr>
            <a:r>
              <a:rPr lang="en-US"/>
              <a:t>Methods that provide the object's services are declared with public visibility so that they can be invoked by clients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Public methods are also called </a:t>
            </a:r>
            <a:r>
              <a:rPr lang="en-US" i="1"/>
              <a:t>service methods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A method created simply to assist a service method is called a </a:t>
            </a:r>
            <a:r>
              <a:rPr lang="en-US" i="1"/>
              <a:t>support method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Since a support method is not intended to be called by a client, it should not be declared with public visibility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Visibility </a:t>
            </a:r>
            <a:r>
              <a:rPr lang="en-US" dirty="0"/>
              <a:t>Modifiers</a:t>
            </a:r>
          </a:p>
        </p:txBody>
      </p:sp>
      <p:pic>
        <p:nvPicPr>
          <p:cNvPr id="16" name="Picture 15" descr="Fig5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30" y="1652058"/>
            <a:ext cx="6474732" cy="3910542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Accessors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81600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Because instance data is private, a class usually provides services to access and modify data values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An </a:t>
            </a:r>
            <a:r>
              <a:rPr lang="en-US" i="1"/>
              <a:t>accessor method</a:t>
            </a:r>
            <a:r>
              <a:rPr lang="en-US"/>
              <a:t> returns the current value of a variable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 </a:t>
            </a:r>
            <a:r>
              <a:rPr lang="en-US" i="1"/>
              <a:t>mutator method</a:t>
            </a:r>
            <a:r>
              <a:rPr lang="en-US"/>
              <a:t> changes the value of a variable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names of accessor and mutator methods take the form </a:t>
            </a:r>
            <a:r>
              <a:rPr lang="en-US" sz="2400">
                <a:latin typeface="Courier New" pitchFamily="-110" charset="0"/>
              </a:rPr>
              <a:t>getX</a:t>
            </a:r>
            <a:r>
              <a:rPr lang="en-US"/>
              <a:t> and </a:t>
            </a:r>
            <a:r>
              <a:rPr lang="en-US" sz="2400">
                <a:latin typeface="Courier New" pitchFamily="-110" charset="0"/>
              </a:rPr>
              <a:t>setX</a:t>
            </a:r>
            <a:r>
              <a:rPr lang="en-US"/>
              <a:t>, respectively, where </a:t>
            </a:r>
            <a:r>
              <a:rPr lang="en-US" sz="2400">
                <a:latin typeface="Courier New" pitchFamily="-110" charset="0"/>
              </a:rPr>
              <a:t>X</a:t>
            </a:r>
            <a:r>
              <a:rPr lang="en-US"/>
              <a:t> is the name of the value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Accessors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  <a:spcAft>
                <a:spcPts val="600"/>
              </a:spcAft>
            </a:pPr>
            <a:r>
              <a:rPr lang="en-US" dirty="0"/>
              <a:t>They are sometimes called “getters” and “setters”</a:t>
            </a:r>
            <a:endParaRPr lang="en-US" dirty="0" smtClean="0"/>
          </a:p>
          <a:p>
            <a:pPr eaLnBrk="1" hangingPunct="1"/>
            <a:r>
              <a:rPr lang="en-US" dirty="0" smtClean="0"/>
              <a:t>In the </a:t>
            </a:r>
            <a:r>
              <a:rPr lang="en-US" dirty="0" smtClean="0">
                <a:latin typeface="Courier New"/>
                <a:cs typeface="Courier New"/>
              </a:rPr>
              <a:t>Coin</a:t>
            </a:r>
            <a:r>
              <a:rPr lang="en-US" dirty="0" smtClean="0"/>
              <a:t> class</a:t>
            </a:r>
          </a:p>
          <a:p>
            <a:pPr lvl="1" eaLnBrk="1" hangingPunct="1"/>
            <a:r>
              <a:rPr lang="en-US" sz="2400" dirty="0"/>
              <a:t>The </a:t>
            </a:r>
            <a:r>
              <a:rPr lang="en-US" sz="2000" dirty="0" err="1">
                <a:latin typeface="Courier New" pitchFamily="-110" charset="0"/>
              </a:rPr>
              <a:t>isHeads</a:t>
            </a:r>
            <a:r>
              <a:rPr lang="en-US" sz="2400" dirty="0"/>
              <a:t> method is an </a:t>
            </a:r>
            <a:r>
              <a:rPr lang="en-US" sz="2400" dirty="0" err="1"/>
              <a:t>accessor</a:t>
            </a:r>
            <a:endParaRPr lang="en-US" sz="2400" dirty="0"/>
          </a:p>
          <a:p>
            <a:pPr lvl="1" eaLnBrk="1" hangingPunct="1"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000" dirty="0">
                <a:latin typeface="Courier New" pitchFamily="-110" charset="0"/>
              </a:rPr>
              <a:t>flip</a:t>
            </a:r>
            <a:r>
              <a:rPr lang="en-US" sz="2400" dirty="0"/>
              <a:t> method is a </a:t>
            </a:r>
            <a:r>
              <a:rPr lang="en-US" sz="2400" dirty="0" err="1" smtClean="0"/>
              <a:t>mutator</a:t>
            </a:r>
            <a:endParaRPr lang="en-US" sz="2400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Coin</a:t>
            </a:r>
            <a:r>
              <a:rPr lang="en-US" dirty="0" smtClean="0"/>
              <a:t> class is used in two different examples: </a:t>
            </a:r>
            <a:r>
              <a:rPr lang="en-US" dirty="0" err="1" smtClean="0">
                <a:latin typeface="Courier New"/>
                <a:cs typeface="Courier New"/>
              </a:rPr>
              <a:t>CountFlips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FlipRace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CountFlips.java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programmer-defined class.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CountFlips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Flips a coin multiple times and counts the number of heads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and tails that result.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FLIPS = 1000;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heads = 0, tails = 0;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Coin </a:t>
            </a:r>
            <a:r>
              <a:rPr lang="en-US" sz="1100" dirty="0" err="1" smtClean="0">
                <a:latin typeface="Courier New"/>
                <a:cs typeface="Courier New"/>
              </a:rPr>
              <a:t>myCoin</a:t>
            </a:r>
            <a:r>
              <a:rPr lang="en-US" sz="1100" dirty="0" smtClean="0">
                <a:latin typeface="Courier New"/>
                <a:cs typeface="Courier New"/>
              </a:rPr>
              <a:t> = new Coin();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for (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count=1; count &lt;= FLIPS; count++)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myCoin.flip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if (</a:t>
            </a:r>
            <a:r>
              <a:rPr lang="en-US" sz="1100" dirty="0" err="1" smtClean="0">
                <a:latin typeface="Courier New"/>
                <a:cs typeface="Courier New"/>
              </a:rPr>
              <a:t>myCoin.isHeads</a:t>
            </a:r>
            <a:r>
              <a:rPr lang="en-US" sz="11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heads++;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tails++;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flips: " + FLIPS);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heads: " + heads);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System.out.println("Number</a:t>
            </a:r>
            <a:r>
              <a:rPr lang="en-US" sz="1200" dirty="0" smtClean="0">
                <a:latin typeface="Courier New"/>
                <a:cs typeface="Courier New"/>
              </a:rPr>
              <a:t> of tails: " + tails);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Coin.java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coin with two sides that can be flipped.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Coin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final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HEADS = 0;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tails is 1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face;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current side showing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coin by flipping it initially.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Coin()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flip();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Flips this coin by randomly choosing a face value.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flip()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face =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) (</a:t>
            </a:r>
            <a:r>
              <a:rPr lang="en-US" sz="1200" dirty="0" err="1" smtClean="0">
                <a:latin typeface="Courier New"/>
                <a:cs typeface="Courier New"/>
              </a:rPr>
              <a:t>Math.random</a:t>
            </a:r>
            <a:r>
              <a:rPr lang="en-US" sz="1200" dirty="0" smtClean="0">
                <a:latin typeface="Courier New"/>
                <a:cs typeface="Courier New"/>
              </a:rPr>
              <a:t>() * 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true if the current face of this coin is heads.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isHeads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(face == HEADS);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current face of this coin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(face == HEADS) ? "Heads" : "Tails";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FlipRace.java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reuse of programmer-defined class.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FlipRace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Flips two coins until one of them comes up heads three times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 a row.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GOAL = 3;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count1 = 0, count2 = 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Coin coin1 = new Coin(), coin2 = new Coin();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while (count1 &lt; GOAL &amp;&amp; count2 &lt; GOAL)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coin1.flip();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coin2.flip();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System.out.println</a:t>
            </a:r>
            <a:r>
              <a:rPr lang="en-US" sz="1100" dirty="0" smtClean="0">
                <a:latin typeface="Courier New"/>
                <a:cs typeface="Courier New"/>
              </a:rPr>
              <a:t> ("Coin 1: " + coin1 + "\</a:t>
            </a:r>
            <a:r>
              <a:rPr lang="en-US" sz="1100" dirty="0" err="1" smtClean="0">
                <a:latin typeface="Courier New"/>
                <a:cs typeface="Courier New"/>
              </a:rPr>
              <a:t>tCoin</a:t>
            </a:r>
            <a:r>
              <a:rPr lang="en-US" sz="1100" dirty="0" smtClean="0">
                <a:latin typeface="Courier New"/>
                <a:cs typeface="Courier New"/>
              </a:rPr>
              <a:t> 2: " + coin2);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// Increment or reset the counters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count1 = (coin1.isHeads()) ? count1+1 : 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count2 = (coin2.isHeads()) ? count2+1 : 0;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an object has state, defined by the values of its attributes</a:t>
            </a:r>
          </a:p>
          <a:p>
            <a:r>
              <a:rPr lang="en-US" dirty="0" smtClean="0"/>
              <a:t>The attributes are defined by the data associated with the object's class</a:t>
            </a:r>
          </a:p>
          <a:p>
            <a:r>
              <a:rPr lang="en-US" dirty="0" smtClean="0"/>
              <a:t>An object also has behaviors, defined by the operations associated with it</a:t>
            </a:r>
          </a:p>
          <a:p>
            <a:r>
              <a:rPr lang="en-US" dirty="0" smtClean="0"/>
              <a:t>Operations are defined by the methods of the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(count1 &lt; GOAL)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System.out.println("Coin</a:t>
            </a:r>
            <a:r>
              <a:rPr lang="en-US" sz="1200" dirty="0" smtClean="0">
                <a:latin typeface="Courier New"/>
                <a:cs typeface="Courier New"/>
              </a:rPr>
              <a:t> 2 Wins!");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(count2 &lt; GOAL)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System.out.println("Coin</a:t>
            </a:r>
            <a:r>
              <a:rPr lang="en-US" sz="1200" dirty="0" smtClean="0">
                <a:latin typeface="Courier New"/>
                <a:cs typeface="Courier New"/>
              </a:rPr>
              <a:t> 1 Wins!");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System.out.println("It's</a:t>
            </a:r>
            <a:r>
              <a:rPr lang="en-US" sz="1200" dirty="0" smtClean="0">
                <a:latin typeface="Courier New"/>
                <a:cs typeface="Courier New"/>
              </a:rPr>
              <a:t> a TIE!");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Declarations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3"/>
            <a:ext cx="8610600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Let’s now examine method declarations in more detail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A </a:t>
            </a:r>
            <a:r>
              <a:rPr lang="en-US" i="1" dirty="0"/>
              <a:t>method declaration</a:t>
            </a:r>
            <a:r>
              <a:rPr lang="en-US" dirty="0"/>
              <a:t> specifies the code that will be executed when the method is invoked (called)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When a method is invoked, the flow of control jumps to the method and executes its code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When complete, the flow returns to the place where the method was called and continues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The invocation may or may not return a value, depending on how the method is defined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flow of control through methods: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pic>
        <p:nvPicPr>
          <p:cNvPr id="6" name="Picture 5" descr="Fig5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03" y="2089680"/>
            <a:ext cx="7591811" cy="323585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Header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82391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/>
              <a:t>A method declaration begins with a </a:t>
            </a:r>
            <a:r>
              <a:rPr lang="en-US" i="1"/>
              <a:t>method header</a:t>
            </a:r>
            <a:endParaRPr 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365250" y="2286000"/>
            <a:ext cx="7194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char calc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num1,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num2, String message)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022475" y="3222625"/>
            <a:ext cx="10096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method</a:t>
            </a:r>
          </a:p>
          <a:p>
            <a:pPr algn="ctr"/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name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2508250" y="2743200"/>
            <a:ext cx="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344613" y="4213225"/>
            <a:ext cx="8445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return</a:t>
            </a:r>
          </a:p>
          <a:p>
            <a:pPr algn="ctr"/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type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1746250" y="2743200"/>
            <a:ext cx="0" cy="1447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7" name="AutoShape 9"/>
          <p:cNvSpPr>
            <a:spLocks/>
          </p:cNvSpPr>
          <p:nvPr/>
        </p:nvSpPr>
        <p:spPr bwMode="auto">
          <a:xfrm rot="-5400000">
            <a:off x="5581650" y="533400"/>
            <a:ext cx="304800" cy="5029200"/>
          </a:xfrm>
          <a:prstGeom prst="leftBrace">
            <a:avLst>
              <a:gd name="adj1" fmla="val 137500"/>
              <a:gd name="adj2" fmla="val 50477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146550" y="33528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parameter list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276600" y="4137025"/>
            <a:ext cx="4489450" cy="1465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The parameter list specifies the type</a:t>
            </a: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and name of each parameter</a:t>
            </a:r>
          </a:p>
          <a:p>
            <a:endParaRPr lang="en-US" sz="1800">
              <a:solidFill>
                <a:srgbClr val="008000"/>
              </a:solidFill>
              <a:latin typeface="Arial" pitchFamily="-110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The name of a parameter in the method</a:t>
            </a: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declaration is called a </a:t>
            </a:r>
            <a:r>
              <a:rPr lang="en-US" sz="1800" i="1">
                <a:solidFill>
                  <a:srgbClr val="008000"/>
                </a:solidFill>
                <a:latin typeface="Arial" pitchFamily="-110" charset="0"/>
              </a:rPr>
              <a:t>formal parameter</a:t>
            </a:r>
            <a:endParaRPr lang="en-US" sz="1800">
              <a:solidFill>
                <a:srgbClr val="008000"/>
              </a:solidFill>
              <a:latin typeface="Arial" pitchFamily="-110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 build="p"/>
      <p:bldP spid="37892" grpId="0" autoUpdateAnimBg="0"/>
      <p:bldP spid="37893" grpId="0" autoUpdateAnimBg="0"/>
      <p:bldP spid="37894" grpId="0" animBg="1"/>
      <p:bldP spid="37895" grpId="0" autoUpdateAnimBg="0"/>
      <p:bldP spid="37896" grpId="0" animBg="1"/>
      <p:bldP spid="37897" grpId="0" animBg="1"/>
      <p:bldP spid="37898" grpId="0" autoUpdateAnimBg="0"/>
      <p:bldP spid="3789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Body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9763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The method header is followed by the </a:t>
            </a:r>
            <a:r>
              <a:rPr lang="en-US" i="1"/>
              <a:t>method body</a:t>
            </a:r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492250" y="2230438"/>
            <a:ext cx="71945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char calc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num1,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num2, String message)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514475" y="2633663"/>
            <a:ext cx="5975350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sum = num1 + num2;</a:t>
            </a:r>
          </a:p>
          <a:p>
            <a:r>
              <a:rPr lang="en-US" sz="2000" dirty="0">
                <a:latin typeface="Courier New"/>
                <a:cs typeface="Courier New"/>
              </a:rPr>
              <a:t>   char result = </a:t>
            </a:r>
            <a:r>
              <a:rPr lang="en-US" sz="2000" dirty="0" err="1">
                <a:latin typeface="Courier New"/>
                <a:cs typeface="Courier New"/>
              </a:rPr>
              <a:t>message.charAt</a:t>
            </a:r>
            <a:r>
              <a:rPr lang="en-US" sz="2000" dirty="0">
                <a:latin typeface="Courier New"/>
                <a:cs typeface="Courier New"/>
              </a:rPr>
              <a:t> (sum);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return result;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905000" y="4995863"/>
            <a:ext cx="2787650" cy="915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The return expression</a:t>
            </a: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must be consistent with</a:t>
            </a: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the return type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3536950" y="4440238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638800" y="3962400"/>
            <a:ext cx="3200400" cy="2014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sum</a:t>
            </a:r>
            <a:r>
              <a:rPr lang="en-US" sz="1800">
                <a:solidFill>
                  <a:schemeClr val="hlink"/>
                </a:solidFill>
                <a:latin typeface="Arial" pitchFamily="-110" charset="0"/>
              </a:rPr>
              <a:t> </a:t>
            </a:r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and </a:t>
            </a:r>
            <a:r>
              <a:rPr lang="en-US" sz="1800"/>
              <a:t>result</a:t>
            </a: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are local data</a:t>
            </a:r>
          </a:p>
          <a:p>
            <a:endParaRPr lang="en-US" sz="1800">
              <a:solidFill>
                <a:schemeClr val="hlink"/>
              </a:solidFill>
              <a:latin typeface="Arial" pitchFamily="-110" charset="0"/>
            </a:endParaRPr>
          </a:p>
          <a:p>
            <a:r>
              <a:rPr lang="en-US" sz="1800">
                <a:solidFill>
                  <a:srgbClr val="008000"/>
                </a:solidFill>
                <a:latin typeface="Arial" pitchFamily="-110" charset="0"/>
              </a:rPr>
              <a:t>They are created each time the method is called, and are destroyed when it finishes executing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build="p" bldLvl="4" autoUpdateAnimBg="0"/>
      <p:bldP spid="38916" grpId="0" autoUpdateAnimBg="0"/>
      <p:bldP spid="38917" grpId="0" autoUpdateAnimBg="0"/>
      <p:bldP spid="38918" grpId="0" autoUpdateAnimBg="0"/>
      <p:bldP spid="38919" grpId="0" animBg="1"/>
      <p:bldP spid="389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return Statement</a:t>
            </a:r>
            <a:endParaRPr lang="en-US" dirty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The </a:t>
            </a:r>
            <a:r>
              <a:rPr lang="en-US" i="1" dirty="0"/>
              <a:t>return type</a:t>
            </a:r>
            <a:r>
              <a:rPr lang="en-US" dirty="0"/>
              <a:t> of a method indicates the type of value that the method sends back to the </a:t>
            </a:r>
            <a:r>
              <a:rPr lang="en-US" dirty="0" smtClean="0"/>
              <a:t>caller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A method that does not return a value has a </a:t>
            </a:r>
            <a:r>
              <a:rPr lang="en-US" sz="2400" dirty="0">
                <a:latin typeface="Courier New" pitchFamily="-110" charset="0"/>
              </a:rPr>
              <a:t>void</a:t>
            </a:r>
            <a:r>
              <a:rPr lang="en-US" dirty="0"/>
              <a:t> return type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A </a:t>
            </a:r>
            <a:r>
              <a:rPr lang="en-US" i="1" dirty="0"/>
              <a:t>return statement</a:t>
            </a:r>
            <a:r>
              <a:rPr lang="en-US" dirty="0"/>
              <a:t> specifies the value that will be returned</a:t>
            </a:r>
          </a:p>
          <a:p>
            <a:pPr algn="ctr" eaLnBrk="1" hangingPunct="1">
              <a:lnSpc>
                <a:spcPct val="90000"/>
              </a:lnSpc>
              <a:spcBef>
                <a:spcPct val="75000"/>
              </a:spcBef>
              <a:buFontTx/>
              <a:buNone/>
            </a:pPr>
            <a:r>
              <a:rPr lang="en-US" sz="2400" dirty="0">
                <a:latin typeface="Courier New" pitchFamily="-110" charset="0"/>
              </a:rPr>
              <a:t>return </a:t>
            </a:r>
            <a:r>
              <a:rPr lang="en-US" sz="2400" i="1" dirty="0">
                <a:latin typeface="Courier New" pitchFamily="-110" charset="0"/>
              </a:rPr>
              <a:t>expression</a:t>
            </a:r>
            <a:r>
              <a:rPr lang="en-US" sz="2400" dirty="0">
                <a:latin typeface="Courier New" pitchFamily="-110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Its expression must conform to the return type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return Statement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pic>
        <p:nvPicPr>
          <p:cNvPr id="6" name="Picture 5" descr="Syntax return stateme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96" y="1953155"/>
            <a:ext cx="7219872" cy="21447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1473"/>
            <a:ext cx="8686800" cy="1600200"/>
          </a:xfrm>
        </p:spPr>
        <p:txBody>
          <a:bodyPr/>
          <a:lstStyle/>
          <a:p>
            <a:pPr eaLnBrk="1" hangingPunct="1"/>
            <a:r>
              <a:rPr lang="en-US" dirty="0"/>
              <a:t>When a method is called, the </a:t>
            </a:r>
            <a:r>
              <a:rPr lang="en-US" i="1" dirty="0"/>
              <a:t>actual parameters</a:t>
            </a:r>
            <a:r>
              <a:rPr lang="en-US" dirty="0"/>
              <a:t> in the invocation are copied into the </a:t>
            </a:r>
            <a:r>
              <a:rPr lang="en-US" i="1" dirty="0"/>
              <a:t>formal parameters</a:t>
            </a:r>
            <a:r>
              <a:rPr lang="en-US" dirty="0"/>
              <a:t> in the method header</a:t>
            </a:r>
          </a:p>
        </p:txBody>
      </p:sp>
      <p:pic>
        <p:nvPicPr>
          <p:cNvPr id="16" name="Picture 15" descr="Fig5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3085571"/>
            <a:ext cx="6427754" cy="2798762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bldLvl="4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Local </a:t>
            </a:r>
            <a:r>
              <a:rPr lang="en-US" dirty="0"/>
              <a:t>Data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75000"/>
              </a:spcBef>
            </a:pPr>
            <a:r>
              <a:rPr lang="en-US" dirty="0"/>
              <a:t>As we’ve seen, local variables can be declared inside a method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The formal parameters of a method</a:t>
            </a:r>
            <a:r>
              <a:rPr lang="en-US" dirty="0" smtClean="0"/>
              <a:t> become </a:t>
            </a:r>
            <a:r>
              <a:rPr lang="en-US" i="1" dirty="0" smtClean="0"/>
              <a:t>automatic </a:t>
            </a:r>
            <a:r>
              <a:rPr lang="en-US" i="1" dirty="0"/>
              <a:t>local variables</a:t>
            </a:r>
            <a:r>
              <a:rPr lang="en-US" dirty="0" smtClean="0"/>
              <a:t> in the method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When the method finishes, all local variables are destroyed (including the formal parameters)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Keep in mind that instance variables, declared at the class level, exists as long as the object exists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Bank </a:t>
            </a:r>
            <a:r>
              <a:rPr lang="en-US" dirty="0"/>
              <a:t>Account Example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Let’s look at another example that demonstrates the implementation details of classes and methods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We’ll represent a bank account by a class named </a:t>
            </a:r>
            <a:r>
              <a:rPr lang="en-US" sz="2400">
                <a:latin typeface="Courier New" pitchFamily="-110" charset="0"/>
              </a:rPr>
              <a:t>Account</a:t>
            </a:r>
            <a:endParaRPr lang="en-US" sz="2400"/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It’s state can include the account number, the current balance, and the name of the owner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An account’s behaviors (or services) include deposits and withdrawals, and adding interest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Fig5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1381291"/>
            <a:ext cx="5228167" cy="455172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Driver </a:t>
            </a:r>
            <a:r>
              <a:rPr lang="en-US" dirty="0"/>
              <a:t>Programs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dirty="0"/>
              <a:t>A </a:t>
            </a:r>
            <a:r>
              <a:rPr lang="en-US" i="1" dirty="0"/>
              <a:t>driver program </a:t>
            </a:r>
            <a:r>
              <a:rPr lang="en-US" dirty="0"/>
              <a:t>drives the use of other, more interesting parts of a program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Driver programs are often used to test other parts of the software</a:t>
            </a:r>
          </a:p>
          <a:p>
            <a:pPr eaLnBrk="1" hangingPunct="1">
              <a:spcBef>
                <a:spcPct val="75000"/>
              </a:spcBef>
            </a:pPr>
            <a:r>
              <a:rPr lang="en-US" dirty="0"/>
              <a:t>The </a:t>
            </a:r>
            <a:r>
              <a:rPr lang="en-US" sz="2800" dirty="0">
                <a:latin typeface="Courier New" pitchFamily="-110" charset="0"/>
              </a:rPr>
              <a:t>Transactions</a:t>
            </a:r>
            <a:r>
              <a:rPr lang="en-US" dirty="0"/>
              <a:t> class contains a </a:t>
            </a:r>
            <a:r>
              <a:rPr lang="en-US" sz="2800" dirty="0">
                <a:latin typeface="Courier New" pitchFamily="-110" charset="0"/>
              </a:rPr>
              <a:t>main</a:t>
            </a:r>
            <a:r>
              <a:rPr lang="en-US" dirty="0"/>
              <a:t> method that drives the use of the </a:t>
            </a:r>
            <a:r>
              <a:rPr lang="en-US" sz="2800" dirty="0">
                <a:latin typeface="Courier New" pitchFamily="-110" charset="0"/>
              </a:rPr>
              <a:t>Account</a:t>
            </a:r>
            <a:r>
              <a:rPr lang="en-US" dirty="0"/>
              <a:t> class, exercising its services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Transactions.java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creation and use of multiple Account objects.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Transactions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some bank accounts and requests various services.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Account acct1 = new </a:t>
            </a:r>
            <a:r>
              <a:rPr lang="en-US" sz="1200" dirty="0" err="1" smtClean="0">
                <a:latin typeface="Courier New"/>
                <a:cs typeface="Courier New"/>
              </a:rPr>
              <a:t>Account("Ted</a:t>
            </a:r>
            <a:r>
              <a:rPr lang="en-US" sz="1200" dirty="0" smtClean="0">
                <a:latin typeface="Courier New"/>
                <a:cs typeface="Courier New"/>
              </a:rPr>
              <a:t> Murphy", 72354, 25.59);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Account acct2 = new </a:t>
            </a:r>
            <a:r>
              <a:rPr lang="en-US" sz="1200" dirty="0" err="1" smtClean="0">
                <a:latin typeface="Courier New"/>
                <a:cs typeface="Courier New"/>
              </a:rPr>
              <a:t>Account("Angelica</a:t>
            </a:r>
            <a:r>
              <a:rPr lang="en-US" sz="1200" dirty="0" smtClean="0">
                <a:latin typeface="Courier New"/>
                <a:cs typeface="Courier New"/>
              </a:rPr>
              <a:t> Adams", 69713, 500.00);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Account acct3 = new </a:t>
            </a:r>
            <a:r>
              <a:rPr lang="en-US" sz="1200" dirty="0" err="1" smtClean="0">
                <a:latin typeface="Courier New"/>
                <a:cs typeface="Courier New"/>
              </a:rPr>
              <a:t>Account("Edward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Demsey</a:t>
            </a:r>
            <a:r>
              <a:rPr lang="en-US" sz="1200" dirty="0" smtClean="0">
                <a:latin typeface="Courier New"/>
                <a:cs typeface="Courier New"/>
              </a:rPr>
              <a:t>", 93757, 769.32);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acct1.deposit(44.10);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return value ignored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double </a:t>
            </a:r>
            <a:r>
              <a:rPr lang="en-US" sz="1200" dirty="0" err="1" smtClean="0">
                <a:latin typeface="Courier New"/>
                <a:cs typeface="Courier New"/>
              </a:rPr>
              <a:t>adamsBalance</a:t>
            </a:r>
            <a:r>
              <a:rPr lang="en-US" sz="1200" dirty="0" smtClean="0">
                <a:latin typeface="Courier New"/>
                <a:cs typeface="Courier New"/>
              </a:rPr>
              <a:t> = acct2.deposit(75.25);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System.out.println("Adams</a:t>
            </a:r>
            <a:r>
              <a:rPr lang="en-US" sz="1200" dirty="0" smtClean="0">
                <a:latin typeface="Courier New"/>
                <a:cs typeface="Courier New"/>
              </a:rPr>
              <a:t> balance after deposit: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adamsBalance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System.out.println("Adams</a:t>
            </a:r>
            <a:r>
              <a:rPr lang="en-US" sz="1200" dirty="0" smtClean="0">
                <a:latin typeface="Courier New"/>
                <a:cs typeface="Courier New"/>
              </a:rPr>
              <a:t> balance after withdrawal: " +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acct2.withdraw (480, 1.50));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acct3.withdraw(-100.00, 1.50);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invalid transaction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acct1.addInterest();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acct2.addInterest();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acct3.addInterest();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System.out.println(acct1);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System.out.println(acct2);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System.out.println(acct3);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Account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objects just after creation could be depicted as follows: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pic>
        <p:nvPicPr>
          <p:cNvPr id="6" name="Picture 5" descr="Inline account object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17" y="2216679"/>
            <a:ext cx="5848350" cy="37710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Account.java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bank account with basic services such as deposit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and withdraw.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java.text.NumberFormat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Account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final double RATE = 0.035;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interest rate of 3.5%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String name;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long </a:t>
            </a:r>
            <a:r>
              <a:rPr lang="en-US" sz="1200" dirty="0" err="1" smtClean="0">
                <a:latin typeface="Courier New"/>
                <a:cs typeface="Courier New"/>
              </a:rPr>
              <a:t>acctNumber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double balance;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this account with the specified owner, account number,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and initial balance.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Account(String</a:t>
            </a:r>
            <a:r>
              <a:rPr lang="en-US" sz="1200" dirty="0" smtClean="0">
                <a:latin typeface="Courier New"/>
                <a:cs typeface="Courier New"/>
              </a:rPr>
              <a:t> owner, long account, double initial)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name = owner;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acctNumber</a:t>
            </a:r>
            <a:r>
              <a:rPr lang="en-US" sz="1200" dirty="0" smtClean="0">
                <a:latin typeface="Courier New"/>
                <a:cs typeface="Courier New"/>
              </a:rPr>
              <a:t> = account;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balance = initial;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Deposits the specified amount into this account and returns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 new balance. The balance is not modified if the deposit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amount is invalid.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</a:t>
            </a:r>
            <a:r>
              <a:rPr lang="en-US" sz="1200" dirty="0" err="1" smtClean="0">
                <a:latin typeface="Courier New"/>
                <a:cs typeface="Courier New"/>
              </a:rPr>
              <a:t>deposit(double</a:t>
            </a:r>
            <a:r>
              <a:rPr lang="en-US" sz="1200" dirty="0" smtClean="0">
                <a:latin typeface="Courier New"/>
                <a:cs typeface="Courier New"/>
              </a:rPr>
              <a:t> amount)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(amount &gt;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balance = balance + amount;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balance;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Withdraws the specified amount and fee from this account and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new balance. The balance is not modified if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withdraw amount is invalid or the balance is insufficient.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</a:t>
            </a:r>
            <a:r>
              <a:rPr lang="en-US" sz="1200" dirty="0" err="1" smtClean="0">
                <a:latin typeface="Courier New"/>
                <a:cs typeface="Courier New"/>
              </a:rPr>
              <a:t>withdraw(double</a:t>
            </a:r>
            <a:r>
              <a:rPr lang="en-US" sz="1200" dirty="0" smtClean="0">
                <a:latin typeface="Courier New"/>
                <a:cs typeface="Courier New"/>
              </a:rPr>
              <a:t> amount, double fee)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</a:t>
            </a:r>
            <a:r>
              <a:rPr lang="en-US" sz="1200" dirty="0" err="1" smtClean="0">
                <a:latin typeface="Courier New"/>
                <a:cs typeface="Courier New"/>
              </a:rPr>
              <a:t>amount+fee</a:t>
            </a:r>
            <a:r>
              <a:rPr lang="en-US" sz="1200" dirty="0" smtClean="0">
                <a:latin typeface="Courier New"/>
                <a:cs typeface="Courier New"/>
              </a:rPr>
              <a:t> &gt; 0 &amp;&amp; </a:t>
            </a:r>
            <a:r>
              <a:rPr lang="en-US" sz="1200" dirty="0" err="1" smtClean="0">
                <a:latin typeface="Courier New"/>
                <a:cs typeface="Courier New"/>
              </a:rPr>
              <a:t>amount+fee</a:t>
            </a:r>
            <a:r>
              <a:rPr lang="en-US" sz="1200" dirty="0" smtClean="0">
                <a:latin typeface="Courier New"/>
                <a:cs typeface="Courier New"/>
              </a:rPr>
              <a:t> &lt; balance)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balance = balance - amount - fee;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balance;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Adds interest to this account and returns the new balance.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</a:t>
            </a:r>
            <a:r>
              <a:rPr lang="en-US" sz="1200" dirty="0" err="1" smtClean="0">
                <a:latin typeface="Courier New"/>
                <a:cs typeface="Courier New"/>
              </a:rPr>
              <a:t>addInterest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balance += (balance * RATE);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balance;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current balance of this account.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double </a:t>
            </a:r>
            <a:r>
              <a:rPr lang="en-US" sz="1200" dirty="0" err="1" smtClean="0">
                <a:latin typeface="Courier New"/>
                <a:cs typeface="Courier New"/>
              </a:rPr>
              <a:t>getBalance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balance;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a one-line description of this account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NumberFormat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fmt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NumberFormat.getCurrencyInstance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</a:t>
            </a:r>
            <a:r>
              <a:rPr lang="en-US" sz="1200" dirty="0" err="1" smtClean="0">
                <a:latin typeface="Courier New"/>
                <a:cs typeface="Courier New"/>
              </a:rPr>
              <a:t>acctNumber</a:t>
            </a:r>
            <a:r>
              <a:rPr lang="en-US" sz="1200" dirty="0" smtClean="0">
                <a:latin typeface="Courier New"/>
                <a:cs typeface="Courier New"/>
              </a:rPr>
              <a:t>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name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</a:t>
            </a:r>
            <a:r>
              <a:rPr lang="en-US" sz="1200" dirty="0" err="1" smtClean="0">
                <a:latin typeface="Courier New"/>
                <a:cs typeface="Courier New"/>
              </a:rPr>
              <a:t>fmt.format(balance</a:t>
            </a:r>
            <a:r>
              <a:rPr lang="en-US" sz="12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Note that a constructor has no return type specified in the method header, not even </a:t>
            </a:r>
            <a:r>
              <a:rPr lang="en-US" sz="2800" dirty="0" smtClean="0">
                <a:latin typeface="Courier New" pitchFamily="-110" charset="0"/>
              </a:rPr>
              <a:t>void</a:t>
            </a:r>
            <a:endParaRPr lang="en-US" sz="2800" dirty="0" smtClean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A common error is to put a return type on a constructor, which makes it a “regular” method that happens to have the same name as the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The programmer does not have to define a constructor for a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/>
              <a:t>Each class has a </a:t>
            </a:r>
            <a:r>
              <a:rPr lang="en-US" i="1" dirty="0" smtClean="0"/>
              <a:t>default constructor</a:t>
            </a:r>
            <a:r>
              <a:rPr lang="en-US" dirty="0" smtClean="0"/>
              <a:t> that accepts no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Static </a:t>
            </a:r>
            <a:r>
              <a:rPr lang="en-US" dirty="0"/>
              <a:t>Class Members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Recall that a static method is one that can be invoked through its class name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For example, the methods of the </a:t>
            </a:r>
            <a:r>
              <a:rPr lang="en-US" sz="2400">
                <a:latin typeface="Courier New" pitchFamily="-110" charset="0"/>
              </a:rPr>
              <a:t>Math</a:t>
            </a:r>
            <a:r>
              <a:rPr lang="en-US"/>
              <a:t> class are static:</a:t>
            </a:r>
          </a:p>
          <a:p>
            <a:pPr algn="ctr" eaLnBrk="1" hangingPunct="1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sz="2400">
                <a:latin typeface="Courier New" pitchFamily="-110" charset="0"/>
              </a:rPr>
              <a:t>result = Math.sqrt(25)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Variables can be static as well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Determining if a method or variable should be static is an important design decision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static Modifier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We declare static methods and variables using the </a:t>
            </a:r>
            <a:r>
              <a:rPr lang="en-US" sz="2400" dirty="0">
                <a:latin typeface="Courier New" pitchFamily="-110" charset="0"/>
              </a:rPr>
              <a:t>static</a:t>
            </a:r>
            <a:r>
              <a:rPr lang="en-US" dirty="0"/>
              <a:t> modifier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It associates the method or variable with the class rather than with an object of that class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Static methods are sometimes called </a:t>
            </a:r>
            <a:r>
              <a:rPr lang="en-US" i="1" dirty="0"/>
              <a:t>class methods</a:t>
            </a:r>
            <a:r>
              <a:rPr lang="en-US" dirty="0"/>
              <a:t> and static variables are sometimes called </a:t>
            </a:r>
            <a:r>
              <a:rPr lang="en-US" i="1" dirty="0"/>
              <a:t>class variables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Let's carefully consider the implications of each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</a:t>
            </a:r>
            <a:r>
              <a:rPr lang="en-US" dirty="0"/>
              <a:t>Classes and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36137"/>
            <a:ext cx="87630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dirty="0"/>
              <a:t>class represents a group (classification) of objects with the same behaviors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Generally, classes that represent objects should be given names that are singular nouns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Examples:  </a:t>
            </a:r>
            <a:r>
              <a:rPr lang="en-US" sz="2400" dirty="0">
                <a:latin typeface="Courier New" pitchFamily="-110" charset="0"/>
              </a:rPr>
              <a:t>Coin</a:t>
            </a:r>
            <a:r>
              <a:rPr lang="en-US" dirty="0"/>
              <a:t>, </a:t>
            </a:r>
            <a:r>
              <a:rPr lang="en-US" sz="2400" dirty="0">
                <a:latin typeface="Courier New" pitchFamily="-110" charset="0"/>
              </a:rPr>
              <a:t>Student</a:t>
            </a:r>
            <a:r>
              <a:rPr lang="en-US" dirty="0"/>
              <a:t>, </a:t>
            </a:r>
            <a:r>
              <a:rPr lang="en-US" sz="2400" dirty="0">
                <a:latin typeface="Courier New" pitchFamily="-110" charset="0"/>
              </a:rPr>
              <a:t>Message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A class represents the concept of one such object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We are free to instantiate as many of each object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Static </a:t>
            </a:r>
            <a:r>
              <a:rPr lang="en-US" dirty="0"/>
              <a:t>Variables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1054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/>
              <a:t>Normally, each object has its own data space, but if a variable is declared as static, only one copy of the variable exists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endParaRPr lang="en-US" sz="800"/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sz="2400">
                <a:latin typeface="Courier New" pitchFamily="-110" charset="0"/>
              </a:rPr>
              <a:t>          private static float price;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endParaRPr lang="en-US" sz="800">
              <a:latin typeface="Courier New" pitchFamily="-110" charset="0"/>
            </a:endParaRP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/>
              <a:t>Memory space for a static variable is created when the class is first referenced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/>
              <a:t>All objects instantiated from the class share its static variables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/>
              <a:t>Changing the value of a static variable in one object changes it for all others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Static </a:t>
            </a:r>
            <a:r>
              <a:rPr lang="en-US" dirty="0"/>
              <a:t>Methods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981200" y="1361053"/>
            <a:ext cx="5571632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class Helper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public static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cube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num)</a:t>
            </a:r>
          </a:p>
          <a:p>
            <a:r>
              <a:rPr lang="en-US" sz="2000" dirty="0">
                <a:latin typeface="Courier New"/>
                <a:cs typeface="Courier New"/>
              </a:rPr>
              <a:t>   {</a:t>
            </a:r>
          </a:p>
          <a:p>
            <a:r>
              <a:rPr lang="en-US" sz="2000" dirty="0">
                <a:latin typeface="Courier New"/>
                <a:cs typeface="Courier New"/>
              </a:rPr>
              <a:t>      return num * num * num;</a:t>
            </a:r>
          </a:p>
          <a:p>
            <a:r>
              <a:rPr lang="en-US" sz="2000" dirty="0">
                <a:latin typeface="Courier New"/>
                <a:cs typeface="Courier New"/>
              </a:rPr>
              <a:t>   }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89856" y="4153079"/>
            <a:ext cx="8170278" cy="14927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latin typeface="Arial" pitchFamily="-110" charset="0"/>
              </a:rPr>
              <a:t>Because it is declared as static, the </a:t>
            </a:r>
            <a:r>
              <a:rPr lang="en-US" sz="2800" dirty="0" smtClean="0">
                <a:solidFill>
                  <a:srgbClr val="000000"/>
                </a:solidFill>
                <a:latin typeface="Arial" pitchFamily="-110" charset="0"/>
              </a:rPr>
              <a:t>method can </a:t>
            </a:r>
            <a:r>
              <a:rPr lang="en-US" sz="2800" dirty="0">
                <a:solidFill>
                  <a:srgbClr val="000000"/>
                </a:solidFill>
                <a:latin typeface="Arial" pitchFamily="-110" charset="0"/>
              </a:rPr>
              <a:t>be invoked as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</a:t>
            </a:r>
            <a:r>
              <a:rPr lang="en-US" sz="2000" dirty="0">
                <a:latin typeface="Courier New"/>
                <a:cs typeface="Courier New"/>
              </a:rPr>
              <a:t>value = Helper.cube(5);</a:t>
            </a:r>
            <a:endParaRPr lang="en-US" sz="2400" b="0" dirty="0">
              <a:latin typeface="Courier New"/>
              <a:cs typeface="Courier New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4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Static </a:t>
            </a:r>
            <a:r>
              <a:rPr lang="en-US" dirty="0"/>
              <a:t>Class Members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The order of the modifiers can be interchanged, but by convention visibility modifiers come first 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Recall that the </a:t>
            </a:r>
            <a:r>
              <a:rPr lang="en-US" sz="2400">
                <a:latin typeface="Courier New" pitchFamily="-110" charset="0"/>
              </a:rPr>
              <a:t>main</a:t>
            </a:r>
            <a:r>
              <a:rPr lang="en-US"/>
              <a:t> method is static – it is invoked by the Java interpreter without creating an object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Static methods cannot reference instance variables because instance variables don't exist until an object exists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However, a static method can reference static variables or local variables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Class Members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pic>
        <p:nvPicPr>
          <p:cNvPr id="6" name="Picture 5" descr="Syntax static metho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58" y="1800225"/>
            <a:ext cx="6690245" cy="29749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Static </a:t>
            </a:r>
            <a:r>
              <a:rPr lang="en-US" dirty="0"/>
              <a:t>Class Members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/>
              <a:t>Static methods and static variables often work together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/>
              <a:t>The following example keeps track of how many </a:t>
            </a:r>
            <a:r>
              <a:rPr lang="en-US" sz="2400">
                <a:latin typeface="Courier New" pitchFamily="-110" charset="0"/>
              </a:rPr>
              <a:t>Slogan</a:t>
            </a:r>
            <a:r>
              <a:rPr lang="en-US"/>
              <a:t> objects have been created using a static variable, and makes that information available using a static method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SloganCounter.java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the static modifier.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SloganCounter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several Slogan objects and prints the number of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objects that were created.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Slogan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Slogan("Remember</a:t>
            </a:r>
            <a:r>
              <a:rPr lang="en-US" sz="1200" dirty="0" smtClean="0">
                <a:latin typeface="Courier New"/>
                <a:cs typeface="Courier New"/>
              </a:rPr>
              <a:t> the Alamo.");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System.out.println(obj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Slogan("Don't</a:t>
            </a:r>
            <a:r>
              <a:rPr lang="en-US" sz="1200" dirty="0" smtClean="0">
                <a:latin typeface="Courier New"/>
                <a:cs typeface="Courier New"/>
              </a:rPr>
              <a:t> Worry. Be Happy.");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System.out.println(obj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Slogan("Live</a:t>
            </a:r>
            <a:r>
              <a:rPr lang="en-US" sz="1200" dirty="0" smtClean="0">
                <a:latin typeface="Courier New"/>
                <a:cs typeface="Courier New"/>
              </a:rPr>
              <a:t> Free or Die.");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System.out.println(obj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Slogan("Talk</a:t>
            </a:r>
            <a:r>
              <a:rPr lang="en-US" sz="1200" dirty="0" smtClean="0">
                <a:latin typeface="Courier New"/>
                <a:cs typeface="Courier New"/>
              </a:rPr>
              <a:t> is Cheap.");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System.out.println(obj</a:t>
            </a:r>
            <a:r>
              <a:rPr lang="en-US" sz="12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obj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Slogan("Write</a:t>
            </a:r>
            <a:r>
              <a:rPr lang="en-US" sz="1200" dirty="0" smtClean="0">
                <a:latin typeface="Courier New"/>
                <a:cs typeface="Courier New"/>
              </a:rPr>
              <a:t> Once, Run Anywhere.");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System.out.println(obj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System.out.println("Slogans</a:t>
            </a:r>
            <a:r>
              <a:rPr lang="en-US" sz="1200" dirty="0" smtClean="0">
                <a:latin typeface="Courier New"/>
                <a:cs typeface="Courier New"/>
              </a:rPr>
              <a:t> created: " + </a:t>
            </a:r>
            <a:r>
              <a:rPr lang="en-US" sz="1200" dirty="0" err="1" smtClean="0">
                <a:latin typeface="Courier New"/>
                <a:cs typeface="Courier New"/>
              </a:rPr>
              <a:t>Slogan.getCount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Slogan.java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single slogan or motto.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Slogan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String phrase;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static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count = 0;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slogan and increments the number of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instances created.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Slogan(String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str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phrase = </a:t>
            </a:r>
            <a:r>
              <a:rPr lang="en-US" sz="1100" dirty="0" err="1" smtClean="0">
                <a:latin typeface="Courier New"/>
                <a:cs typeface="Courier New"/>
              </a:rPr>
              <a:t>str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count++;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this slogan as a string.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phrase;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number of instances of this class that have been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getCount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count;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</a:t>
            </a:r>
            <a:r>
              <a:rPr lang="en-US" dirty="0"/>
              <a:t>Relationships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608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Classes in a software system can have various types of relationships to each other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Three of the most common relationships: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Dependency: A </a:t>
            </a:r>
            <a:r>
              <a:rPr lang="en-US" sz="2400" i="1" dirty="0"/>
              <a:t>uses</a:t>
            </a:r>
            <a:r>
              <a:rPr lang="en-US" sz="2400" dirty="0"/>
              <a:t> B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Aggregation: A </a:t>
            </a:r>
            <a:r>
              <a:rPr lang="en-US" sz="2400" i="1" dirty="0"/>
              <a:t>has-a</a:t>
            </a:r>
            <a:r>
              <a:rPr lang="en-US" sz="2400" dirty="0"/>
              <a:t> B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Inheritance: A </a:t>
            </a:r>
            <a:r>
              <a:rPr lang="en-US" sz="2400" i="1" dirty="0"/>
              <a:t>is-a</a:t>
            </a:r>
            <a:r>
              <a:rPr lang="en-US" sz="2400" dirty="0"/>
              <a:t> B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Let's discuss dependency and aggregation further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/>
              <a:t>Inheritance is discussed in detail in Chapter 8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find potential objects is by identifying the nouns in a problem description: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Fig5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45" y="2783947"/>
            <a:ext cx="6884988" cy="238063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 </a:t>
            </a:r>
            <a:r>
              <a:rPr lang="en-US" i="1"/>
              <a:t>dependency</a:t>
            </a:r>
            <a:r>
              <a:rPr lang="en-US"/>
              <a:t> exists when one class relies on another in some way, usually by invoking the methods of the other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We've seen dependencies in many previous examples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We don't want numerous or complex dependencies among classes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Nor do we want complex classes that don't depend on others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 good design strikes the right balance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Some dependencies occur between objects of the same class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A method of the class may accept an object of the same class as a parameter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For example, the </a:t>
            </a:r>
            <a:r>
              <a:rPr lang="en-US" sz="2400" dirty="0" err="1">
                <a:latin typeface="Courier New" pitchFamily="-110" charset="0"/>
              </a:rPr>
              <a:t>concat</a:t>
            </a:r>
            <a:r>
              <a:rPr lang="en-US" dirty="0"/>
              <a:t> method of the </a:t>
            </a:r>
            <a:r>
              <a:rPr lang="en-US" sz="2400" dirty="0">
                <a:latin typeface="Courier New" pitchFamily="-110" charset="0"/>
              </a:rPr>
              <a:t>String</a:t>
            </a:r>
            <a:r>
              <a:rPr lang="en-US" dirty="0"/>
              <a:t> class takes as a parameter another </a:t>
            </a:r>
            <a:r>
              <a:rPr lang="en-US" sz="2400" dirty="0">
                <a:latin typeface="Courier New" pitchFamily="-110" charset="0"/>
              </a:rPr>
              <a:t>String</a:t>
            </a:r>
            <a:r>
              <a:rPr lang="en-US" dirty="0"/>
              <a:t> object</a:t>
            </a:r>
          </a:p>
          <a:p>
            <a:pPr algn="ctr" eaLnBrk="1" hangingPunct="1">
              <a:lnSpc>
                <a:spcPct val="90000"/>
              </a:lnSpc>
              <a:spcBef>
                <a:spcPct val="75000"/>
              </a:spcBef>
              <a:buFontTx/>
              <a:buNone/>
            </a:pPr>
            <a:r>
              <a:rPr lang="en-US" sz="2400" dirty="0">
                <a:latin typeface="Courier New" pitchFamily="-110" charset="0"/>
              </a:rPr>
              <a:t>str3 = str1.concat(str2);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This drives home the idea that the service is being requested from a particular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The following example defines a class called </a:t>
            </a:r>
            <a:r>
              <a:rPr lang="en-US" sz="2400" dirty="0" err="1" smtClean="0">
                <a:latin typeface="Courier New" pitchFamily="-110" charset="0"/>
              </a:rPr>
              <a:t>RationalNumber</a:t>
            </a:r>
            <a:r>
              <a:rPr lang="en-US" dirty="0" smtClean="0"/>
              <a:t> </a:t>
            </a:r>
            <a:r>
              <a:rPr lang="en-US" dirty="0"/>
              <a:t>to represent a rational number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A rational number is a value that can be represented as the ratio of two integers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dirty="0"/>
              <a:t>Some methods of the </a:t>
            </a:r>
            <a:r>
              <a:rPr lang="en-US" sz="2400" dirty="0" err="1" smtClean="0">
                <a:latin typeface="Courier New" pitchFamily="-110" charset="0"/>
              </a:rPr>
              <a:t>RationalNumber</a:t>
            </a:r>
            <a:r>
              <a:rPr lang="en-US" dirty="0" smtClean="0"/>
              <a:t> </a:t>
            </a:r>
            <a:r>
              <a:rPr lang="en-US" dirty="0"/>
              <a:t>class accept another </a:t>
            </a:r>
            <a:r>
              <a:rPr lang="en-US" sz="2400" dirty="0" err="1" smtClean="0">
                <a:latin typeface="Courier New" pitchFamily="-110" charset="0"/>
              </a:rPr>
              <a:t>RationalNumber</a:t>
            </a:r>
            <a:r>
              <a:rPr lang="en-US" dirty="0" smtClean="0"/>
              <a:t> </a:t>
            </a:r>
            <a:r>
              <a:rPr lang="en-US" dirty="0"/>
              <a:t>object as a parameter</a:t>
            </a:r>
            <a:endParaRPr lang="en-US" b="1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RationalTester.java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Driver to exercise the use of multiple Rational objects.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RationalTester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some rational number objects and performs various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operations on them.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RationalNumber</a:t>
            </a:r>
            <a:r>
              <a:rPr lang="en-US" sz="1200" dirty="0" smtClean="0">
                <a:latin typeface="Courier New"/>
                <a:cs typeface="Courier New"/>
              </a:rPr>
              <a:t> r1 = new RationalNumber(6, 8);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RationalNumber</a:t>
            </a:r>
            <a:r>
              <a:rPr lang="en-US" sz="1200" dirty="0" smtClean="0">
                <a:latin typeface="Courier New"/>
                <a:cs typeface="Courier New"/>
              </a:rPr>
              <a:t> r2 = new RationalNumber(1, 3);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RationalNumber</a:t>
            </a:r>
            <a:r>
              <a:rPr lang="en-US" sz="1200" dirty="0" smtClean="0">
                <a:latin typeface="Courier New"/>
                <a:cs typeface="Courier New"/>
              </a:rPr>
              <a:t> r3, r4, r5, r6, r7;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System.out.println("First</a:t>
            </a:r>
            <a:r>
              <a:rPr lang="en-US" sz="1200" dirty="0" smtClean="0">
                <a:latin typeface="Courier New"/>
                <a:cs typeface="Courier New"/>
              </a:rPr>
              <a:t> rational number: " + r1);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System.out.println("Second</a:t>
            </a:r>
            <a:r>
              <a:rPr lang="en-US" sz="1200" dirty="0" smtClean="0">
                <a:latin typeface="Courier New"/>
                <a:cs typeface="Courier New"/>
              </a:rPr>
              <a:t> rational number: " + r2);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(r1.isLike(r2))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System.out.println("r1 and r2 are equal.");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System.out.println("r1 and r2 are NOT equal.");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r3 = r1.reciprocal();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200" dirty="0" smtClean="0">
                <a:latin typeface="Courier New"/>
                <a:cs typeface="Courier New"/>
              </a:rPr>
              <a:t> reciprocal of r1 is: " + r3);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r4 = r1.add(r2);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r5 = r1.subtract(r2);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r6 = r1.multiply(r2);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r7 = r1.divide(r2);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System.out.println("r1 + r2: " + r4);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System.out.println("r1 - r2: " + r5);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System.out.println("r1 * r2: " + r6);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System.out.println("r1 / r2: " + r7);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RationalNumber.java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one rational number with a numerator and denominator.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public class </a:t>
            </a:r>
            <a:r>
              <a:rPr lang="en-US" sz="1050" dirty="0" err="1" smtClean="0">
                <a:latin typeface="Courier New"/>
                <a:cs typeface="Courier New"/>
              </a:rPr>
              <a:t>RationalNumber</a:t>
            </a: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private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numerator, denominator;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Constructor: Sets up the rational number by ensuring a nonzero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denominator and making only the numerator signed.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public </a:t>
            </a:r>
            <a:r>
              <a:rPr lang="en-US" sz="1050" dirty="0" err="1" smtClean="0">
                <a:latin typeface="Courier New"/>
                <a:cs typeface="Courier New"/>
              </a:rPr>
              <a:t>RationalNumber(int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numer</a:t>
            </a:r>
            <a:r>
              <a:rPr lang="en-US" sz="1050" dirty="0" smtClean="0">
                <a:latin typeface="Courier New"/>
                <a:cs typeface="Courier New"/>
              </a:rPr>
              <a:t>, </a:t>
            </a:r>
            <a:r>
              <a:rPr lang="en-US" sz="1050" dirty="0" err="1" smtClean="0">
                <a:latin typeface="Courier New"/>
                <a:cs typeface="Courier New"/>
              </a:rPr>
              <a:t>int</a:t>
            </a:r>
            <a:r>
              <a:rPr lang="en-US" sz="1050" dirty="0" smtClean="0">
                <a:latin typeface="Courier New"/>
                <a:cs typeface="Courier New"/>
              </a:rPr>
              <a:t> 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if (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 == 0)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 = 1;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Make the numerator "store" the sign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if (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 &lt; 0)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numer</a:t>
            </a:r>
            <a:r>
              <a:rPr lang="en-US" sz="1050" dirty="0" smtClean="0">
                <a:latin typeface="Courier New"/>
                <a:cs typeface="Courier New"/>
              </a:rPr>
              <a:t> = </a:t>
            </a:r>
            <a:r>
              <a:rPr lang="en-US" sz="1050" dirty="0" err="1" smtClean="0">
                <a:latin typeface="Courier New"/>
                <a:cs typeface="Courier New"/>
              </a:rPr>
              <a:t>numer</a:t>
            </a:r>
            <a:r>
              <a:rPr lang="en-US" sz="1050" dirty="0" smtClean="0">
                <a:latin typeface="Courier New"/>
                <a:cs typeface="Courier New"/>
              </a:rPr>
              <a:t> * -1;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 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 = 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 * -1;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numerator = </a:t>
            </a:r>
            <a:r>
              <a:rPr lang="en-US" sz="1050" dirty="0" err="1" smtClean="0">
                <a:latin typeface="Courier New"/>
                <a:cs typeface="Courier New"/>
              </a:rPr>
              <a:t>numer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denominator = </a:t>
            </a:r>
            <a:r>
              <a:rPr lang="en-US" sz="1050" dirty="0" err="1" smtClean="0">
                <a:latin typeface="Courier New"/>
                <a:cs typeface="Courier New"/>
              </a:rPr>
              <a:t>denom</a:t>
            </a:r>
            <a:r>
              <a:rPr lang="en-US" sz="105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reduce();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numerator of this rational number.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getNumerator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numerator;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denominator of this rational number.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getDenominator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denominator;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the reciprocal of this rational number.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</a:t>
            </a:r>
            <a:r>
              <a:rPr lang="en-US" sz="1200" dirty="0" err="1" smtClean="0">
                <a:latin typeface="Courier New"/>
                <a:cs typeface="Courier New"/>
              </a:rPr>
              <a:t>RationalNumber</a:t>
            </a:r>
            <a:r>
              <a:rPr lang="en-US" sz="1200" dirty="0" smtClean="0">
                <a:latin typeface="Courier New"/>
                <a:cs typeface="Courier New"/>
              </a:rPr>
              <a:t> reciprocal()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new </a:t>
            </a:r>
            <a:r>
              <a:rPr lang="en-US" sz="1200" dirty="0" err="1" smtClean="0">
                <a:latin typeface="Courier New"/>
                <a:cs typeface="Courier New"/>
              </a:rPr>
              <a:t>RationalNumber(denominator</a:t>
            </a:r>
            <a:r>
              <a:rPr lang="en-US" sz="1200" dirty="0" smtClean="0">
                <a:latin typeface="Courier New"/>
                <a:cs typeface="Courier New"/>
              </a:rPr>
              <a:t>, numerator);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Adds this rational number to the one passed as a parameter.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 common denominator is found by multiplying the individual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denominators.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RationalNumber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add(RationalNumber</a:t>
            </a:r>
            <a:r>
              <a:rPr lang="en-US" sz="1100" dirty="0" smtClean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commonDenominator</a:t>
            </a:r>
            <a:r>
              <a:rPr lang="en-US" sz="1100" dirty="0" smtClean="0">
                <a:latin typeface="Courier New"/>
                <a:cs typeface="Courier New"/>
              </a:rPr>
              <a:t> = denominator * op2.getDenominator();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numerator1 = numerator * op2.getDenominator();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numerator2 = op2.getNumerator() * denominator;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sum = numerator1 + numerator2;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new </a:t>
            </a:r>
            <a:r>
              <a:rPr lang="en-US" sz="1100" dirty="0" err="1" smtClean="0">
                <a:latin typeface="Courier New"/>
                <a:cs typeface="Courier New"/>
              </a:rPr>
              <a:t>RationalNumber(sum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commonDenominator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Subtracts the rational number passed as a parameter from this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rational number.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RationalNumber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subtract(RationalNumber</a:t>
            </a:r>
            <a:r>
              <a:rPr lang="en-US" sz="1100" dirty="0" smtClean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commonDenominator</a:t>
            </a:r>
            <a:r>
              <a:rPr lang="en-US" sz="1100" dirty="0" smtClean="0">
                <a:latin typeface="Courier New"/>
                <a:cs typeface="Courier New"/>
              </a:rPr>
              <a:t> = denominator * op2.getDenominator();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numerator1 = numerator * op2.getDenominator();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numerator2 = op2.getNumerator() * denominator;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difference = numerator1 - numerator2;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new </a:t>
            </a:r>
            <a:r>
              <a:rPr lang="en-US" sz="1100" dirty="0" err="1" smtClean="0">
                <a:latin typeface="Courier New"/>
                <a:cs typeface="Courier New"/>
              </a:rPr>
              <a:t>RationalNumber(difference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commonDenominator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Multiplies this rational number by the one passed as a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parameter.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RationalNumber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multiply(RationalNumber</a:t>
            </a:r>
            <a:r>
              <a:rPr lang="en-US" sz="1100" dirty="0" smtClean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numer</a:t>
            </a:r>
            <a:r>
              <a:rPr lang="en-US" sz="1100" dirty="0" smtClean="0">
                <a:latin typeface="Courier New"/>
                <a:cs typeface="Courier New"/>
              </a:rPr>
              <a:t> = numerator * op2.getNumerator();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denom</a:t>
            </a:r>
            <a:r>
              <a:rPr lang="en-US" sz="1100" dirty="0" smtClean="0">
                <a:latin typeface="Courier New"/>
                <a:cs typeface="Courier New"/>
              </a:rPr>
              <a:t> = denominator * op2.getDenominator();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new </a:t>
            </a:r>
            <a:r>
              <a:rPr lang="en-US" sz="1100" dirty="0" err="1" smtClean="0">
                <a:latin typeface="Courier New"/>
                <a:cs typeface="Courier New"/>
              </a:rPr>
              <a:t>RationalNumber(numer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denom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Divides this rational number by the one passed as a parameter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by multiplying by the reciprocal of the second rational.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RationalNumber</a:t>
            </a:r>
            <a:r>
              <a:rPr lang="en-US" sz="1100" dirty="0" smtClean="0">
                <a:latin typeface="Courier New"/>
                <a:cs typeface="Courier New"/>
              </a:rPr>
              <a:t> divide (</a:t>
            </a:r>
            <a:r>
              <a:rPr lang="en-US" sz="1100" dirty="0" err="1" smtClean="0">
                <a:latin typeface="Courier New"/>
                <a:cs typeface="Courier New"/>
              </a:rPr>
              <a:t>RationalNumber</a:t>
            </a:r>
            <a:r>
              <a:rPr lang="en-US" sz="1100" dirty="0" smtClean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multiply(op2.reciprocal());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Determines if this rational number is equal to the one passed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as a parameter.  Assumes they are both reduced.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</a:t>
            </a:r>
            <a:r>
              <a:rPr lang="en-US" sz="1100" dirty="0" err="1" smtClean="0">
                <a:latin typeface="Courier New"/>
                <a:cs typeface="Courier New"/>
              </a:rPr>
              <a:t>boolean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isLike(RationalNumber</a:t>
            </a:r>
            <a:r>
              <a:rPr lang="en-US" sz="1100" dirty="0" smtClean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( numerator == op2.getNumerator() &amp;&amp;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   denominator == op2.getDenominator() 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Returns this rational number as a string.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String </a:t>
            </a:r>
            <a:r>
              <a:rPr lang="en-US" sz="1200" dirty="0" err="1" smtClean="0">
                <a:latin typeface="Courier New"/>
                <a:cs typeface="Courier New"/>
              </a:rPr>
              <a:t>toString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result;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(numerator ==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result = "0";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(denominator == 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numerator +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numerator + "/" + denominator;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79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</a:t>
            </a:r>
            <a:r>
              <a:rPr lang="en-US" dirty="0"/>
              <a:t>Classes and Objects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867" y="1202269"/>
            <a:ext cx="8763000" cy="5334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Sometimes it is challenging to decide whether something should be represented as a class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For example, should an employee's address be represented as a set of</a:t>
            </a:r>
            <a:r>
              <a:rPr lang="en-US" dirty="0" smtClean="0"/>
              <a:t> variables </a:t>
            </a:r>
            <a:r>
              <a:rPr lang="en-US" dirty="0"/>
              <a:t>or as an </a:t>
            </a:r>
            <a:r>
              <a:rPr lang="en-US" sz="2400" dirty="0">
                <a:latin typeface="Courier New" pitchFamily="-110" charset="0"/>
              </a:rPr>
              <a:t>Address</a:t>
            </a:r>
            <a:r>
              <a:rPr lang="en-US" dirty="0"/>
              <a:t> object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 more you examine the problem and its details the more clear these issues become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When a class becomes too complex, it often should be decomposed into multiple smaller classes to distribute the responsibilities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Reduces this rational number by dividing both the numerator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and the denominator by their greatest common divisor.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void reduce()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if (numerator != 0)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common = </a:t>
            </a:r>
            <a:r>
              <a:rPr lang="en-US" sz="1100" dirty="0" err="1" smtClean="0">
                <a:latin typeface="Courier New"/>
                <a:cs typeface="Courier New"/>
              </a:rPr>
              <a:t>gcd(Math.abs(numerator</a:t>
            </a:r>
            <a:r>
              <a:rPr lang="en-US" sz="1100" dirty="0" smtClean="0">
                <a:latin typeface="Courier New"/>
                <a:cs typeface="Courier New"/>
              </a:rPr>
              <a:t>), denominator);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numerator = numerator / common;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denominator = denominator / common;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Computes and returns the greatest common divisor of the two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positive parameters. Uses Euclid's algorithm.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private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gcd(int</a:t>
            </a:r>
            <a:r>
              <a:rPr lang="en-US" sz="1100" dirty="0" smtClean="0">
                <a:latin typeface="Courier New"/>
                <a:cs typeface="Courier New"/>
              </a:rPr>
              <a:t> num1,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while (num1 != num2)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if (num1 &gt; num2)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num1 = num1 - num2;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   num2 = num2 - num1;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num1;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334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/>
              <a:t>An </a:t>
            </a:r>
            <a:r>
              <a:rPr lang="en-US" i="1"/>
              <a:t>aggregate </a:t>
            </a:r>
            <a:r>
              <a:rPr lang="en-US"/>
              <a:t>is an object that is made up of other objects</a:t>
            </a:r>
          </a:p>
          <a:p>
            <a:pPr eaLnBrk="1" hangingPunct="1"/>
            <a:r>
              <a:rPr lang="en-US"/>
              <a:t>Therefore aggregation is a </a:t>
            </a:r>
            <a:r>
              <a:rPr lang="en-US" i="1"/>
              <a:t>has-a </a:t>
            </a:r>
            <a:r>
              <a:rPr lang="en-US"/>
              <a:t>relationship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/>
              <a:t>A car </a:t>
            </a:r>
            <a:r>
              <a:rPr lang="en-US" sz="2400" i="1"/>
              <a:t>has a</a:t>
            </a:r>
            <a:r>
              <a:rPr lang="en-US" sz="2400"/>
              <a:t> chassis</a:t>
            </a:r>
          </a:p>
          <a:p>
            <a:pPr eaLnBrk="1" hangingPunct="1"/>
            <a:r>
              <a:rPr lang="en-US"/>
              <a:t>In software, an aggregate object contains references to other objects as instance data</a:t>
            </a:r>
          </a:p>
          <a:p>
            <a:pPr eaLnBrk="1" hangingPunct="1"/>
            <a:r>
              <a:rPr lang="en-US"/>
              <a:t>The aggregate object is defined in part by the objects that make it up</a:t>
            </a:r>
          </a:p>
          <a:p>
            <a:pPr eaLnBrk="1" hangingPunct="1"/>
            <a:r>
              <a:rPr lang="en-US"/>
              <a:t>This is a special kind of dependency – the aggregate usually relies on the objects that compose 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Aggregation </a:t>
            </a:r>
            <a:r>
              <a:rPr lang="en-US" dirty="0"/>
              <a:t>in UML</a:t>
            </a:r>
          </a:p>
        </p:txBody>
      </p:sp>
      <p:pic>
        <p:nvPicPr>
          <p:cNvPr id="5" name="Picture 4" descr="Fig5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16" y="2175404"/>
            <a:ext cx="6731542" cy="19901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this </a:t>
            </a:r>
            <a:r>
              <a:rPr lang="en-US" dirty="0"/>
              <a:t>Reference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23933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ts val="1320"/>
              </a:spcBef>
            </a:pPr>
            <a:r>
              <a:rPr lang="en-US" dirty="0"/>
              <a:t>The </a:t>
            </a:r>
            <a:r>
              <a:rPr lang="en-US" sz="2400" dirty="0">
                <a:latin typeface="Courier New" pitchFamily="-110" charset="0"/>
              </a:rPr>
              <a:t>this</a:t>
            </a:r>
            <a:r>
              <a:rPr lang="en-US" dirty="0"/>
              <a:t> reference allows an object to refer to itself</a:t>
            </a:r>
          </a:p>
          <a:p>
            <a:pPr eaLnBrk="1" hangingPunct="1">
              <a:spcBef>
                <a:spcPts val="1320"/>
              </a:spcBef>
            </a:pPr>
            <a:r>
              <a:rPr lang="en-US" dirty="0"/>
              <a:t>That is, the </a:t>
            </a:r>
            <a:r>
              <a:rPr lang="en-US" sz="2400" dirty="0">
                <a:latin typeface="Courier New" pitchFamily="-110" charset="0"/>
              </a:rPr>
              <a:t>this</a:t>
            </a:r>
            <a:r>
              <a:rPr lang="en-US" dirty="0"/>
              <a:t> reference, used inside a method, refers to the object through which the method is being executed</a:t>
            </a:r>
          </a:p>
          <a:p>
            <a:pPr eaLnBrk="1" hangingPunct="1">
              <a:spcBef>
                <a:spcPts val="1320"/>
              </a:spcBef>
            </a:pPr>
            <a:r>
              <a:rPr lang="en-US" dirty="0"/>
              <a:t>Suppose the </a:t>
            </a:r>
            <a:r>
              <a:rPr lang="en-US" sz="2400" dirty="0">
                <a:latin typeface="Courier New" pitchFamily="-110" charset="0"/>
              </a:rPr>
              <a:t>this</a:t>
            </a:r>
            <a:r>
              <a:rPr lang="en-US" dirty="0"/>
              <a:t> reference is used in a method called </a:t>
            </a:r>
            <a:r>
              <a:rPr lang="en-US" sz="2400" dirty="0" err="1">
                <a:latin typeface="Courier New" pitchFamily="-110" charset="0"/>
              </a:rPr>
              <a:t>tryMe</a:t>
            </a:r>
            <a:r>
              <a:rPr lang="en-US" dirty="0"/>
              <a:t>, which is invoked as follows</a:t>
            </a:r>
            <a:r>
              <a:rPr lang="en-US" dirty="0" smtClean="0"/>
              <a:t>:</a:t>
            </a:r>
          </a:p>
          <a:p>
            <a:pPr eaLnBrk="1" hangingPunct="1">
              <a:spcBef>
                <a:spcPts val="1320"/>
              </a:spcBef>
              <a:buNone/>
            </a:pPr>
            <a:r>
              <a:rPr lang="en-US" sz="2824" dirty="0" smtClean="0">
                <a:latin typeface="Courier New"/>
                <a:cs typeface="Courier New"/>
              </a:rPr>
              <a:t>	</a:t>
            </a:r>
            <a:r>
              <a:rPr lang="en-US" sz="2595" dirty="0" smtClean="0">
                <a:latin typeface="Courier New"/>
                <a:cs typeface="Courier New"/>
              </a:rPr>
              <a:t>obj1.tryMe();</a:t>
            </a:r>
          </a:p>
          <a:p>
            <a:pPr eaLnBrk="1" hangingPunct="1">
              <a:spcBef>
                <a:spcPts val="120"/>
              </a:spcBef>
              <a:buNone/>
            </a:pPr>
            <a:r>
              <a:rPr lang="en-US" sz="2595" dirty="0" smtClean="0">
                <a:latin typeface="Courier New"/>
                <a:cs typeface="Courier New"/>
              </a:rPr>
              <a:t>	obj2.tryMe();</a:t>
            </a:r>
          </a:p>
          <a:p>
            <a:pPr>
              <a:spcBef>
                <a:spcPts val="1320"/>
              </a:spcBef>
            </a:pPr>
            <a:r>
              <a:rPr lang="en-US" dirty="0" smtClean="0">
                <a:latin typeface="Times New Roman" pitchFamily="-110" charset="0"/>
              </a:rPr>
              <a:t>In the first invocation, the </a:t>
            </a:r>
            <a:r>
              <a:rPr lang="en-US" sz="2800" dirty="0" smtClean="0"/>
              <a:t>this</a:t>
            </a:r>
            <a:r>
              <a:rPr lang="en-US" dirty="0" smtClean="0">
                <a:latin typeface="Times New Roman" pitchFamily="-110" charset="0"/>
              </a:rPr>
              <a:t> reference refers to </a:t>
            </a:r>
            <a:r>
              <a:rPr lang="en-US" sz="2800" dirty="0" smtClean="0">
                <a:latin typeface="Courier New"/>
                <a:cs typeface="Courier New"/>
              </a:rPr>
              <a:t>obj1</a:t>
            </a:r>
            <a:r>
              <a:rPr lang="en-US" dirty="0" smtClean="0">
                <a:latin typeface="Times New Roman" pitchFamily="-110" charset="0"/>
              </a:rPr>
              <a:t>; in the second it refers to </a:t>
            </a:r>
            <a:r>
              <a:rPr lang="en-US" sz="2800" dirty="0" smtClean="0">
                <a:latin typeface="Courier New"/>
                <a:cs typeface="Courier New"/>
              </a:rPr>
              <a:t>obj2</a:t>
            </a:r>
          </a:p>
          <a:p>
            <a:pPr eaLnBrk="1" hangingPunct="1">
              <a:spcBef>
                <a:spcPts val="1320"/>
              </a:spcBef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sz="3200" dirty="0">
                <a:latin typeface="Courier New" pitchFamily="-110" charset="0"/>
              </a:rPr>
              <a:t>this</a:t>
            </a:r>
            <a:r>
              <a:rPr lang="en-US" dirty="0"/>
              <a:t> reference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2497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400" dirty="0"/>
              <a:t>The </a:t>
            </a:r>
            <a:r>
              <a:rPr lang="en-US" sz="2400" dirty="0">
                <a:latin typeface="Courier New" pitchFamily="-110" charset="0"/>
              </a:rPr>
              <a:t>this</a:t>
            </a:r>
            <a:r>
              <a:rPr lang="en-US" sz="2400" dirty="0"/>
              <a:t> reference can be used to distinguish the instance variables of a class from corresponding method parameters with the same names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400" dirty="0"/>
              <a:t>The constructor of the </a:t>
            </a:r>
            <a:r>
              <a:rPr lang="en-US" sz="2400" dirty="0">
                <a:latin typeface="Courier New" pitchFamily="-110" charset="0"/>
              </a:rPr>
              <a:t>Account</a:t>
            </a:r>
            <a:r>
              <a:rPr lang="en-US" sz="2400" dirty="0"/>
              <a:t> class could have been written as follows: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990600" y="3429000"/>
            <a:ext cx="7162800" cy="222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public Account (String name, long </a:t>
            </a:r>
            <a:r>
              <a:rPr lang="en-US" sz="2000" dirty="0" err="1">
                <a:latin typeface="Courier New"/>
                <a:cs typeface="Courier New"/>
              </a:rPr>
              <a:t>acctNumber</a:t>
            </a:r>
            <a:r>
              <a:rPr lang="en-US" sz="2000" dirty="0">
                <a:latin typeface="Courier New"/>
                <a:cs typeface="Courier New"/>
              </a:rPr>
              <a:t>, </a:t>
            </a:r>
          </a:p>
          <a:p>
            <a:r>
              <a:rPr lang="en-US" sz="2000" dirty="0">
                <a:latin typeface="Courier New"/>
                <a:cs typeface="Courier New"/>
              </a:rPr>
              <a:t>                double balance)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this.name</a:t>
            </a:r>
            <a:r>
              <a:rPr lang="en-US" sz="2000" dirty="0">
                <a:latin typeface="Courier New"/>
                <a:cs typeface="Courier New"/>
              </a:rPr>
              <a:t> = name;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this.acctNumber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acctNumber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   </a:t>
            </a:r>
            <a:r>
              <a:rPr lang="en-US" sz="2000" dirty="0" err="1">
                <a:latin typeface="Courier New"/>
                <a:cs typeface="Courier New"/>
              </a:rPr>
              <a:t>this.balance</a:t>
            </a:r>
            <a:r>
              <a:rPr lang="en-US" sz="2000" dirty="0">
                <a:latin typeface="Courier New"/>
                <a:cs typeface="Courier New"/>
              </a:rPr>
              <a:t> = balance;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Design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As we've discussed, high-level design issues include: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400"/>
              <a:t>identifying primary classes and objects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400"/>
              <a:t>assigning primary responsibilities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After establishing high-level design issues, its important to address low-level issues such as the design of key methods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/>
              <a:t>For some methods, careful planning is needed to make sure they contribute to an efficient and elegant system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Design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An </a:t>
            </a:r>
            <a:r>
              <a:rPr lang="en-US" i="1"/>
              <a:t>algorithm</a:t>
            </a:r>
            <a:r>
              <a:rPr lang="en-US"/>
              <a:t> is a step-by-step process for solving a problem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Examples: a recipe, travel directions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Every method implements an algorithm that determines how the method accomplishes its goals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An algorithm may be expressed in </a:t>
            </a:r>
            <a:r>
              <a:rPr lang="en-US" i="1"/>
              <a:t>pseudocode</a:t>
            </a:r>
            <a:r>
              <a:rPr lang="en-US"/>
              <a:t>, a mixture of code statements and English that communicate the steps to take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Decomposition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A method should be relatively small, so that it can be understood as a single entity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A potentially large method should be decomposed into several smaller methods as needed for clarity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A public service method of an object may call one or more private support methods to help it accomplish its goal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/>
              <a:t>Support methods might call other support methods if appropriate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Decomposition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34115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/>
              <a:t>Let's look at an example that requires method decomposition – translating English into Pig Latin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/>
              <a:t>Pig Latin is a language in which each word is modified by moving the initial sound of the word to the end and adding "ay"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800" dirty="0"/>
              <a:t>Words that begin with vowels have the "</a:t>
            </a:r>
            <a:r>
              <a:rPr lang="en-US" sz="2800" dirty="0" err="1"/>
              <a:t>yay</a:t>
            </a:r>
            <a:r>
              <a:rPr lang="en-US" sz="2800" dirty="0"/>
              <a:t>" sound added on the end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13950" y="4775220"/>
            <a:ext cx="2743200" cy="381000"/>
            <a:chOff x="864" y="2976"/>
            <a:chExt cx="1728" cy="240"/>
          </a:xfrm>
        </p:grpSpPr>
        <p:sp>
          <p:nvSpPr>
            <p:cNvPr id="115729" name="Rectangle 5"/>
            <p:cNvSpPr>
              <a:spLocks noChangeArrowheads="1"/>
            </p:cNvSpPr>
            <p:nvPr/>
          </p:nvSpPr>
          <p:spPr bwMode="auto">
            <a:xfrm>
              <a:off x="864" y="2976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book</a:t>
              </a:r>
            </a:p>
          </p:txBody>
        </p:sp>
        <p:sp>
          <p:nvSpPr>
            <p:cNvPr id="115730" name="Rectangle 6"/>
            <p:cNvSpPr>
              <a:spLocks noChangeArrowheads="1"/>
            </p:cNvSpPr>
            <p:nvPr/>
          </p:nvSpPr>
          <p:spPr bwMode="auto">
            <a:xfrm>
              <a:off x="1824" y="2976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ookbay</a:t>
              </a:r>
            </a:p>
          </p:txBody>
        </p:sp>
        <p:sp>
          <p:nvSpPr>
            <p:cNvPr id="115731" name="Line 7"/>
            <p:cNvSpPr>
              <a:spLocks noChangeShapeType="1"/>
            </p:cNvSpPr>
            <p:nvPr/>
          </p:nvSpPr>
          <p:spPr bwMode="auto">
            <a:xfrm>
              <a:off x="1440" y="3096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66750" y="4775220"/>
            <a:ext cx="2743200" cy="381000"/>
            <a:chOff x="3216" y="3072"/>
            <a:chExt cx="1728" cy="240"/>
          </a:xfrm>
        </p:grpSpPr>
        <p:sp>
          <p:nvSpPr>
            <p:cNvPr id="115726" name="Rectangle 9"/>
            <p:cNvSpPr>
              <a:spLocks noChangeArrowheads="1"/>
            </p:cNvSpPr>
            <p:nvPr/>
          </p:nvSpPr>
          <p:spPr bwMode="auto">
            <a:xfrm>
              <a:off x="3216" y="307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table</a:t>
              </a:r>
            </a:p>
          </p:txBody>
        </p:sp>
        <p:sp>
          <p:nvSpPr>
            <p:cNvPr id="115727" name="Rectangle 10"/>
            <p:cNvSpPr>
              <a:spLocks noChangeArrowheads="1"/>
            </p:cNvSpPr>
            <p:nvPr/>
          </p:nvSpPr>
          <p:spPr bwMode="auto">
            <a:xfrm>
              <a:off x="4176" y="3072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abletay</a:t>
              </a:r>
            </a:p>
          </p:txBody>
        </p:sp>
        <p:sp>
          <p:nvSpPr>
            <p:cNvPr id="115728" name="Line 11"/>
            <p:cNvSpPr>
              <a:spLocks noChangeShapeType="1"/>
            </p:cNvSpPr>
            <p:nvPr/>
          </p:nvSpPr>
          <p:spPr bwMode="auto">
            <a:xfrm>
              <a:off x="3792" y="3192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413950" y="5461020"/>
            <a:ext cx="2743200" cy="381000"/>
            <a:chOff x="1008" y="3504"/>
            <a:chExt cx="1728" cy="240"/>
          </a:xfrm>
        </p:grpSpPr>
        <p:sp>
          <p:nvSpPr>
            <p:cNvPr id="115723" name="Rectangle 13"/>
            <p:cNvSpPr>
              <a:spLocks noChangeArrowheads="1"/>
            </p:cNvSpPr>
            <p:nvPr/>
          </p:nvSpPr>
          <p:spPr bwMode="auto">
            <a:xfrm>
              <a:off x="1008" y="3504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item</a:t>
              </a:r>
            </a:p>
          </p:txBody>
        </p:sp>
        <p:sp>
          <p:nvSpPr>
            <p:cNvPr id="115724" name="Rectangle 14"/>
            <p:cNvSpPr>
              <a:spLocks noChangeArrowheads="1"/>
            </p:cNvSpPr>
            <p:nvPr/>
          </p:nvSpPr>
          <p:spPr bwMode="auto">
            <a:xfrm>
              <a:off x="1968" y="3504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itemyay</a:t>
              </a:r>
            </a:p>
          </p:txBody>
        </p:sp>
        <p:sp>
          <p:nvSpPr>
            <p:cNvPr id="115725" name="Line 15"/>
            <p:cNvSpPr>
              <a:spLocks noChangeShapeType="1"/>
            </p:cNvSpPr>
            <p:nvPr/>
          </p:nvSpPr>
          <p:spPr bwMode="auto">
            <a:xfrm>
              <a:off x="1584" y="3624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766750" y="5461020"/>
            <a:ext cx="2743200" cy="381000"/>
            <a:chOff x="3168" y="3600"/>
            <a:chExt cx="1728" cy="240"/>
          </a:xfrm>
        </p:grpSpPr>
        <p:sp>
          <p:nvSpPr>
            <p:cNvPr id="115720" name="Rectangle 17"/>
            <p:cNvSpPr>
              <a:spLocks noChangeArrowheads="1"/>
            </p:cNvSpPr>
            <p:nvPr/>
          </p:nvSpPr>
          <p:spPr bwMode="auto">
            <a:xfrm>
              <a:off x="3168" y="3600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 dirty="0">
                  <a:solidFill>
                    <a:srgbClr val="008000"/>
                  </a:solidFill>
                  <a:latin typeface="Times New Roman" pitchFamily="-110" charset="0"/>
                </a:rPr>
                <a:t>chair</a:t>
              </a:r>
            </a:p>
          </p:txBody>
        </p:sp>
        <p:sp>
          <p:nvSpPr>
            <p:cNvPr id="115721" name="Rectangle 18"/>
            <p:cNvSpPr>
              <a:spLocks noChangeArrowheads="1"/>
            </p:cNvSpPr>
            <p:nvPr/>
          </p:nvSpPr>
          <p:spPr bwMode="auto">
            <a:xfrm>
              <a:off x="4128" y="3600"/>
              <a:ext cx="7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50000"/>
                </a:spcBef>
              </a:pPr>
              <a:r>
                <a:rPr lang="en-US" sz="2400" b="0">
                  <a:solidFill>
                    <a:srgbClr val="008000"/>
                  </a:solidFill>
                  <a:latin typeface="Times New Roman" pitchFamily="-110" charset="0"/>
                </a:rPr>
                <a:t>airchay</a:t>
              </a:r>
            </a:p>
          </p:txBody>
        </p:sp>
        <p:sp>
          <p:nvSpPr>
            <p:cNvPr id="115722" name="Line 19"/>
            <p:cNvSpPr>
              <a:spLocks noChangeShapeType="1"/>
            </p:cNvSpPr>
            <p:nvPr/>
          </p:nvSpPr>
          <p:spPr bwMode="auto">
            <a:xfrm>
              <a:off x="3744" y="3720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</a:t>
            </a:r>
            <a:r>
              <a:rPr lang="en-US" dirty="0"/>
              <a:t>Decomposition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76868"/>
            <a:ext cx="87630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 primary objective (translating a sentence) is too complicated for one method to accomplish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Therefore we look for natural ways to decompose the solution into pieces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Translating a sentence can be decomposed into the process of translating each word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 process of translating a word can be separated into translating words that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begin with vowels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begin with consonant blends (</a:t>
            </a:r>
            <a:r>
              <a:rPr lang="en-US" sz="2400" dirty="0" err="1"/>
              <a:t>sh</a:t>
            </a:r>
            <a:r>
              <a:rPr lang="en-US" sz="2400" dirty="0"/>
              <a:t>, </a:t>
            </a:r>
            <a:r>
              <a:rPr lang="en-US" sz="2400" dirty="0" err="1"/>
              <a:t>cr</a:t>
            </a:r>
            <a:r>
              <a:rPr lang="en-US" sz="2400" dirty="0"/>
              <a:t>, </a:t>
            </a:r>
            <a:r>
              <a:rPr lang="en-US" sz="2400" dirty="0" err="1"/>
              <a:t>th</a:t>
            </a:r>
            <a:r>
              <a:rPr lang="en-US" sz="2400" dirty="0"/>
              <a:t>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begin with single consonants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89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</a:t>
            </a:r>
            <a:r>
              <a:rPr lang="en-US" dirty="0"/>
              <a:t>Classes and Objects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93802"/>
            <a:ext cx="8763000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We want to define classes with the proper amount of detail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For example, it may be unnecessary to create separate classes for each type of appliance in a house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It may be sufficient to define a more general </a:t>
            </a:r>
            <a:r>
              <a:rPr lang="en-US" sz="2400" dirty="0">
                <a:latin typeface="Courier New" pitchFamily="-110" charset="0"/>
              </a:rPr>
              <a:t>Appliance</a:t>
            </a:r>
            <a:r>
              <a:rPr lang="en-US" dirty="0"/>
              <a:t> class with appropriate instance data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It all depends on the details of the problem being solved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PigLatin.java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concept of method decomposition.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PigLatin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Reads sentences and translates them into Pig Latin.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sentence, result, another;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do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System.out.println("Enter</a:t>
            </a:r>
            <a:r>
              <a:rPr lang="en-US" sz="1200" dirty="0" smtClean="0">
                <a:latin typeface="Courier New"/>
                <a:cs typeface="Courier New"/>
              </a:rPr>
              <a:t> a sentence (no punctuation):");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sentence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result = </a:t>
            </a:r>
            <a:r>
              <a:rPr lang="en-US" sz="1200" dirty="0" err="1" smtClean="0">
                <a:latin typeface="Courier New"/>
                <a:cs typeface="Courier New"/>
              </a:rPr>
              <a:t>PigLatinTranslator.translate(sentence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System.out.println("That</a:t>
            </a:r>
            <a:r>
              <a:rPr lang="en-US" sz="1200" dirty="0" smtClean="0">
                <a:latin typeface="Courier New"/>
                <a:cs typeface="Courier New"/>
              </a:rPr>
              <a:t> sentence in Pig Latin is:");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System.out.println(result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System.out.print("Translate</a:t>
            </a:r>
            <a:r>
              <a:rPr lang="en-US" sz="1200" dirty="0" smtClean="0">
                <a:latin typeface="Courier New"/>
                <a:cs typeface="Courier New"/>
              </a:rPr>
              <a:t> another sentence (</a:t>
            </a:r>
            <a:r>
              <a:rPr lang="en-US" sz="1200" dirty="0" err="1" smtClean="0">
                <a:latin typeface="Courier New"/>
                <a:cs typeface="Courier New"/>
              </a:rPr>
              <a:t>y/n</a:t>
            </a:r>
            <a:r>
              <a:rPr lang="en-US" sz="1200" dirty="0" smtClean="0">
                <a:latin typeface="Courier New"/>
                <a:cs typeface="Courier New"/>
              </a:rPr>
              <a:t>)?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another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</a:t>
            </a:r>
            <a:r>
              <a:rPr lang="en-US" sz="1200" dirty="0" err="1" smtClean="0">
                <a:latin typeface="Courier New"/>
                <a:cs typeface="Courier New"/>
              </a:rPr>
              <a:t>another.equalsIgnoreCase("y</a:t>
            </a:r>
            <a:r>
              <a:rPr lang="en-US" sz="1200" dirty="0" smtClean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PigLatinTranslator.java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 translator from English to Pig Latin. Demonstrates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method decomposition.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java.util.Scanner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PigLatinTranslator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Translates a sentence of words into Pig Latin.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String </a:t>
            </a:r>
            <a:r>
              <a:rPr lang="en-US" sz="1100" dirty="0" err="1" smtClean="0">
                <a:latin typeface="Courier New"/>
                <a:cs typeface="Courier New"/>
              </a:rPr>
              <a:t>translate(String</a:t>
            </a:r>
            <a:r>
              <a:rPr lang="en-US" sz="1100" dirty="0" smtClean="0">
                <a:latin typeface="Courier New"/>
                <a:cs typeface="Courier New"/>
              </a:rPr>
              <a:t> sentence)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String result = "";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sentence = </a:t>
            </a:r>
            <a:r>
              <a:rPr lang="en-US" sz="1100" dirty="0" err="1" smtClean="0">
                <a:latin typeface="Courier New"/>
                <a:cs typeface="Courier New"/>
              </a:rPr>
              <a:t>sentence.toLowerCase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Scanner scan = new </a:t>
            </a:r>
            <a:r>
              <a:rPr lang="en-US" sz="1100" dirty="0" err="1" smtClean="0">
                <a:latin typeface="Courier New"/>
                <a:cs typeface="Courier New"/>
              </a:rPr>
              <a:t>Scanner(sentence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while (</a:t>
            </a:r>
            <a:r>
              <a:rPr lang="en-US" sz="1100" dirty="0" err="1" smtClean="0">
                <a:latin typeface="Courier New"/>
                <a:cs typeface="Courier New"/>
              </a:rPr>
              <a:t>scan.hasNext</a:t>
            </a:r>
            <a:r>
              <a:rPr lang="en-US" sz="11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result += </a:t>
            </a:r>
            <a:r>
              <a:rPr lang="en-US" sz="1100" dirty="0" err="1" smtClean="0">
                <a:latin typeface="Courier New"/>
                <a:cs typeface="Courier New"/>
              </a:rPr>
              <a:t>translateWord(scan.next</a:t>
            </a:r>
            <a:r>
              <a:rPr lang="en-US" sz="11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 result += " 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Translates one word into Pig Latin. If the word begins with a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vowel, the suffix "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yay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" is appended to the word.  Otherwise,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 first letter or two are moved to the end of the word,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and "ay" is appended.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static String </a:t>
            </a:r>
            <a:r>
              <a:rPr lang="en-US" sz="1200" dirty="0" err="1" smtClean="0">
                <a:latin typeface="Courier New"/>
                <a:cs typeface="Courier New"/>
              </a:rPr>
              <a:t>translateWord(String</a:t>
            </a:r>
            <a:r>
              <a:rPr lang="en-US" sz="1200" dirty="0" smtClean="0">
                <a:latin typeface="Courier New"/>
                <a:cs typeface="Courier New"/>
              </a:rPr>
              <a:t> word)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result = "";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if (</a:t>
            </a:r>
            <a:r>
              <a:rPr lang="en-US" sz="1200" dirty="0" err="1" smtClean="0">
                <a:latin typeface="Courier New"/>
                <a:cs typeface="Courier New"/>
              </a:rPr>
              <a:t>beginsWithVowel(word</a:t>
            </a:r>
            <a:r>
              <a:rPr lang="en-US" sz="12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result = word + "</a:t>
            </a:r>
            <a:r>
              <a:rPr lang="en-US" sz="1200" dirty="0" err="1" smtClean="0">
                <a:latin typeface="Courier New"/>
                <a:cs typeface="Courier New"/>
              </a:rPr>
              <a:t>yay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if (</a:t>
            </a:r>
            <a:r>
              <a:rPr lang="en-US" sz="1200" dirty="0" err="1" smtClean="0">
                <a:latin typeface="Courier New"/>
                <a:cs typeface="Courier New"/>
              </a:rPr>
              <a:t>beginsWithBlend(word</a:t>
            </a:r>
            <a:r>
              <a:rPr lang="en-US" sz="12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word.substring(2) + word.substring(0,2) + "ay";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word.substring(1) + word.charAt(0) + "ay";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Determines if the specified word begins with a vowel.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static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beginsWithVowel(String</a:t>
            </a:r>
            <a:r>
              <a:rPr lang="en-US" sz="1200" dirty="0" smtClean="0">
                <a:latin typeface="Courier New"/>
                <a:cs typeface="Courier New"/>
              </a:rPr>
              <a:t> word)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vowels = "</a:t>
            </a:r>
            <a:r>
              <a:rPr lang="en-US" sz="1200" dirty="0" err="1" smtClean="0">
                <a:latin typeface="Courier New"/>
                <a:cs typeface="Courier New"/>
              </a:rPr>
              <a:t>aeiou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char letter = word.charAt(0);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</a:t>
            </a:r>
            <a:r>
              <a:rPr lang="en-US" sz="1200" dirty="0" err="1" smtClean="0">
                <a:latin typeface="Courier New"/>
                <a:cs typeface="Courier New"/>
              </a:rPr>
              <a:t>vowels.indexOf(letter</a:t>
            </a:r>
            <a:r>
              <a:rPr lang="en-US" sz="1200" dirty="0" smtClean="0">
                <a:latin typeface="Courier New"/>
                <a:cs typeface="Courier New"/>
              </a:rPr>
              <a:t>) != -1);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Determines if the specified word begins with a particular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two-character consonant blend.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private static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beginsWithBlend(String</a:t>
            </a:r>
            <a:r>
              <a:rPr lang="en-US" sz="1200" dirty="0" smtClean="0">
                <a:latin typeface="Courier New"/>
                <a:cs typeface="Courier New"/>
              </a:rPr>
              <a:t> word)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return (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bl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("sc")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br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sh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ch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sk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cl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sl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cr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sn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dr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sm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dw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("sp")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("fl")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("sq")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fr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st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gl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sw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gr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th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kl</a:t>
            </a:r>
            <a:r>
              <a:rPr lang="en-US" sz="1200" dirty="0" smtClean="0">
                <a:latin typeface="Courier New"/>
                <a:cs typeface="Courier New"/>
              </a:rPr>
              <a:t>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tr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("ph")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tw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("pl")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wh</a:t>
            </a:r>
            <a:r>
              <a:rPr lang="en-US" sz="1200" dirty="0" smtClean="0">
                <a:latin typeface="Courier New"/>
                <a:cs typeface="Courier New"/>
              </a:rPr>
              <a:t>") ||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("pr") || </a:t>
            </a:r>
            <a:r>
              <a:rPr lang="en-US" sz="1200" dirty="0" err="1" smtClean="0">
                <a:latin typeface="Courier New"/>
                <a:cs typeface="Courier New"/>
              </a:rPr>
              <a:t>word.startsWith</a:t>
            </a:r>
            <a:r>
              <a:rPr lang="en-US" sz="1200" dirty="0" smtClean="0">
                <a:latin typeface="Courier New"/>
                <a:cs typeface="Courier New"/>
              </a:rPr>
              <a:t> ("</a:t>
            </a:r>
            <a:r>
              <a:rPr lang="en-US" sz="1200" dirty="0" err="1" smtClean="0">
                <a:latin typeface="Courier New"/>
                <a:cs typeface="Courier New"/>
              </a:rPr>
              <a:t>wr</a:t>
            </a:r>
            <a:r>
              <a:rPr lang="en-US" sz="1200" dirty="0" smtClean="0">
                <a:latin typeface="Courier New"/>
                <a:cs typeface="Courier New"/>
              </a:rPr>
              <a:t>") 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depicted in a UML diagram: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Notations can be used to indicate if a method is public (+) or private (-)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pic>
        <p:nvPicPr>
          <p:cNvPr id="6" name="Picture 5" descr="Fig5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73" y="2068513"/>
            <a:ext cx="6751892" cy="19108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96</a:t>
            </a:fld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Objects </a:t>
            </a:r>
            <a:r>
              <a:rPr lang="en-US" dirty="0"/>
              <a:t>as Parameters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/>
              <a:t>Another important issue related to method design involves parameter passing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Parameters in a Java method are </a:t>
            </a:r>
            <a:r>
              <a:rPr lang="en-US" i="1" dirty="0"/>
              <a:t>passed by value</a:t>
            </a:r>
            <a:endParaRPr lang="en-US" dirty="0"/>
          </a:p>
          <a:p>
            <a:pPr eaLnBrk="1" hangingPunct="1">
              <a:spcBef>
                <a:spcPct val="60000"/>
              </a:spcBef>
            </a:pPr>
            <a:r>
              <a:rPr lang="en-US" dirty="0"/>
              <a:t>A copy of the actual parameter (the value passed in) is stored into the formal parameter (in the method header)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Therefore passing parameters is similar to an assignment statement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Passing </a:t>
            </a:r>
            <a:r>
              <a:rPr lang="en-US" dirty="0"/>
              <a:t>Objects to Methods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60000"/>
              </a:spcBef>
            </a:pPr>
            <a:r>
              <a:rPr lang="en-US"/>
              <a:t>When an object is passed to a method, the actual parameter and the formal parameter become aliases of each other</a:t>
            </a:r>
          </a:p>
          <a:p>
            <a:pPr eaLnBrk="1" hangingPunct="1">
              <a:spcBef>
                <a:spcPct val="80000"/>
              </a:spcBef>
            </a:pPr>
            <a:r>
              <a:rPr lang="en-US"/>
              <a:t>What a method does with a parameter may or may not have a permanent effect (outside the method)</a:t>
            </a:r>
          </a:p>
          <a:p>
            <a:pPr eaLnBrk="1" hangingPunct="1">
              <a:spcBef>
                <a:spcPct val="80000"/>
              </a:spcBef>
            </a:pPr>
            <a:r>
              <a:rPr lang="en-US"/>
              <a:t>Note the difference between changing the internal state of an object versus changing which object a reference points 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ParameterTester.java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effects of passing various types of parameters.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ParameterTester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three variables (one primitive and two objects)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serve as actual parameters to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changeValues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method. Prints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their values before and after calling the method.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ParameterModifier</a:t>
            </a:r>
            <a:r>
              <a:rPr lang="en-US" sz="1200" dirty="0" smtClean="0">
                <a:latin typeface="Courier New"/>
                <a:cs typeface="Courier New"/>
              </a:rPr>
              <a:t> modifier = new </a:t>
            </a:r>
            <a:r>
              <a:rPr lang="en-US" sz="1200" dirty="0" err="1" smtClean="0">
                <a:latin typeface="Courier New"/>
                <a:cs typeface="Courier New"/>
              </a:rPr>
              <a:t>ParameterModifier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a1 = 111;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 a2 = new Num(222);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Num a3 = new Num(333);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System.out.println("Before</a:t>
            </a:r>
            <a:r>
              <a:rPr lang="en-US" sz="1200" dirty="0" smtClean="0">
                <a:latin typeface="Courier New"/>
                <a:cs typeface="Courier New"/>
              </a:rPr>
              <a:t> calling </a:t>
            </a:r>
            <a:r>
              <a:rPr lang="en-US" sz="1200" dirty="0" err="1" smtClean="0">
                <a:latin typeface="Courier New"/>
                <a:cs typeface="Courier New"/>
              </a:rPr>
              <a:t>changeValues</a:t>
            </a:r>
            <a:r>
              <a:rPr lang="en-US" sz="1200" dirty="0" smtClean="0">
                <a:latin typeface="Courier New"/>
                <a:cs typeface="Courier New"/>
              </a:rPr>
              <a:t>:");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System.out.println("a1\ta2\ta3");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System.out.println(a1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a2 + "\</a:t>
            </a:r>
            <a:r>
              <a:rPr lang="en-US" sz="1200" dirty="0" err="1" smtClean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" + a3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5 - </a:t>
            </a:r>
            <a:fld id="{90994C07-E970-A243-9601-A1D642E986EC}" type="slidenum">
              <a:rPr lang="en-US" smtClean="0"/>
              <a:pPr/>
              <a:t>99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</TotalTime>
  <Words>9168</Words>
  <Application>Microsoft Macintosh PowerPoint</Application>
  <PresentationFormat>On-screen Show (4:3)</PresentationFormat>
  <Paragraphs>1510</Paragraphs>
  <Slides>120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6" baseType="lpstr">
      <vt:lpstr>Calibri</vt:lpstr>
      <vt:lpstr>Courier New</vt:lpstr>
      <vt:lpstr>Times</vt:lpstr>
      <vt:lpstr>Times New Roman</vt:lpstr>
      <vt:lpstr>Arial</vt:lpstr>
      <vt:lpstr>Office Theme</vt:lpstr>
      <vt:lpstr>PowerPoint Presentation</vt:lpstr>
      <vt:lpstr>Chapter Scope</vt:lpstr>
      <vt:lpstr>Classes and Objects Revisited</vt:lpstr>
      <vt:lpstr>Classes and Objects</vt:lpstr>
      <vt:lpstr>Classes and Objects</vt:lpstr>
      <vt:lpstr>Identifying Classes and Objects</vt:lpstr>
      <vt:lpstr>Identifying Classes and Objects</vt:lpstr>
      <vt:lpstr>Identifying Classes and Objects</vt:lpstr>
      <vt:lpstr>Identifying Classes and Objects</vt:lpstr>
      <vt:lpstr>Identifying Classes and Objects</vt:lpstr>
      <vt:lpstr>Anatomy of a Class</vt:lpstr>
      <vt:lpstr>Anatomy of a Class</vt:lpstr>
      <vt:lpstr>PowerPoint Presentation</vt:lpstr>
      <vt:lpstr>PowerPoint Presentation</vt:lpstr>
      <vt:lpstr>PowerPoint Presentation</vt:lpstr>
      <vt:lpstr>PowerPoint Presentation</vt:lpstr>
      <vt:lpstr>Anatomy of a Class</vt:lpstr>
      <vt:lpstr>The toString Method</vt:lpstr>
      <vt:lpstr>Constructors</vt:lpstr>
      <vt:lpstr>Data Scope</vt:lpstr>
      <vt:lpstr>Instance Data</vt:lpstr>
      <vt:lpstr>Instance Data</vt:lpstr>
      <vt:lpstr>UML Diagrams</vt:lpstr>
      <vt:lpstr>UML Diagrams</vt:lpstr>
      <vt:lpstr>Encapsulation</vt:lpstr>
      <vt:lpstr>Encapsulation</vt:lpstr>
      <vt:lpstr>Encapsulation</vt:lpstr>
      <vt:lpstr>Visibility Modifiers</vt:lpstr>
      <vt:lpstr>Visibility Modifiers</vt:lpstr>
      <vt:lpstr>Visibility Modifiers</vt:lpstr>
      <vt:lpstr>Visibility Modifiers</vt:lpstr>
      <vt:lpstr>Visibility Modifiers</vt:lpstr>
      <vt:lpstr>Accessors and Mutators</vt:lpstr>
      <vt:lpstr>Accessors and Mutators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Declarations</vt:lpstr>
      <vt:lpstr>Methods</vt:lpstr>
      <vt:lpstr>Method Header</vt:lpstr>
      <vt:lpstr>Method Body</vt:lpstr>
      <vt:lpstr>The return Statement</vt:lpstr>
      <vt:lpstr>The return Statement</vt:lpstr>
      <vt:lpstr>Parameters</vt:lpstr>
      <vt:lpstr>Local Data</vt:lpstr>
      <vt:lpstr>Bank Account Example</vt:lpstr>
      <vt:lpstr>Driver Programs</vt:lpstr>
      <vt:lpstr>PowerPoint Presentation</vt:lpstr>
      <vt:lpstr>PowerPoint Presentation</vt:lpstr>
      <vt:lpstr>Bank Account Example</vt:lpstr>
      <vt:lpstr>PowerPoint Presentation</vt:lpstr>
      <vt:lpstr>PowerPoint Presentation</vt:lpstr>
      <vt:lpstr>PowerPoint Presentation</vt:lpstr>
      <vt:lpstr>Constructors Revisited</vt:lpstr>
      <vt:lpstr>Static Class Members</vt:lpstr>
      <vt:lpstr>The static Modifier</vt:lpstr>
      <vt:lpstr>Static Variables</vt:lpstr>
      <vt:lpstr>Static Methods</vt:lpstr>
      <vt:lpstr>Static Class Members</vt:lpstr>
      <vt:lpstr>Static Class Members</vt:lpstr>
      <vt:lpstr>Static Class Members</vt:lpstr>
      <vt:lpstr>PowerPoint Presentation</vt:lpstr>
      <vt:lpstr>PowerPoint Presentation</vt:lpstr>
      <vt:lpstr>PowerPoint Presentation</vt:lpstr>
      <vt:lpstr>PowerPoint Presentation</vt:lpstr>
      <vt:lpstr>Class Relationships</vt:lpstr>
      <vt:lpstr>Dependency</vt:lpstr>
      <vt:lpstr>Dependency</vt:lpstr>
      <vt:lpstr>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Aggregation</vt:lpstr>
      <vt:lpstr>Aggregation in UML</vt:lpstr>
      <vt:lpstr>The this Reference</vt:lpstr>
      <vt:lpstr>The this reference</vt:lpstr>
      <vt:lpstr>Method Design</vt:lpstr>
      <vt:lpstr>Method Design</vt:lpstr>
      <vt:lpstr>Method Decomposition</vt:lpstr>
      <vt:lpstr>Method Decomposition</vt:lpstr>
      <vt:lpstr>Method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Decomposition</vt:lpstr>
      <vt:lpstr>Objects as Parameters</vt:lpstr>
      <vt:lpstr>Passing Objects to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xxx</vt:lpstr>
      <vt:lpstr>Method Overloading</vt:lpstr>
      <vt:lpstr>Method Overloading</vt:lpstr>
      <vt:lpstr>Method Overloading</vt:lpstr>
      <vt:lpstr>Method Overloading</vt:lpstr>
      <vt:lpstr>Testing</vt:lpstr>
      <vt:lpstr>Testing</vt:lpstr>
      <vt:lpstr>Reviews</vt:lpstr>
      <vt:lpstr>Defect Testing</vt:lpstr>
      <vt:lpstr>Defect Testing</vt:lpstr>
      <vt:lpstr>Defect Testing</vt:lpstr>
      <vt:lpstr>Other Testing Types</vt:lpstr>
      <vt:lpstr>Test Driven Development</vt:lpstr>
      <vt:lpstr>Test Driven Development</vt:lpstr>
      <vt:lpstr>Debugging</vt:lpstr>
      <vt:lpstr>Simple Debugging using println</vt:lpstr>
      <vt:lpstr>Debugging Concepts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Truong,Quan Minh</cp:lastModifiedBy>
  <cp:revision>27</cp:revision>
  <dcterms:created xsi:type="dcterms:W3CDTF">2013-08-04T12:58:54Z</dcterms:created>
  <dcterms:modified xsi:type="dcterms:W3CDTF">2017-06-08T01:01:37Z</dcterms:modified>
</cp:coreProperties>
</file>