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70" r:id="rId16"/>
    <p:sldId id="268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/>
    <p:restoredTop sz="85130"/>
  </p:normalViewPr>
  <p:slideViewPr>
    <p:cSldViewPr>
      <p:cViewPr varScale="1">
        <p:scale>
          <a:sx n="126" d="100"/>
          <a:sy n="126" d="100"/>
        </p:scale>
        <p:origin x="2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5338-4062-2440-9CD7-7AEA31A2801E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9C75-18B6-7F4C-A648-CE8DEA83E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r>
              <a:rPr lang="en-US" baseline="0" dirty="0" smtClean="0"/>
              <a:t> can have different data types vs. Arrays with the same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0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good objects with good fields</a:t>
            </a:r>
            <a:r>
              <a:rPr lang="en-US" baseline="0" dirty="0" smtClean="0"/>
              <a:t> and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 - Can encapsulate the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r>
              <a:rPr lang="en-US" baseline="0" dirty="0" smtClean="0"/>
              <a:t> - </a:t>
            </a:r>
            <a:r>
              <a:rPr lang="en-US" dirty="0" smtClean="0"/>
              <a:t>Break problems down into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Protected </a:t>
            </a:r>
            <a:r>
              <a:rPr lang="mr-IN" dirty="0" smtClean="0"/>
              <a:t>–</a:t>
            </a:r>
            <a:r>
              <a:rPr lang="en-US" dirty="0" smtClean="0"/>
              <a:t> Other classes can </a:t>
            </a:r>
            <a:r>
              <a:rPr lang="en-US" dirty="0" err="1" smtClean="0"/>
              <a:t>acces</a:t>
            </a:r>
            <a:r>
              <a:rPr lang="en-US" dirty="0" smtClean="0"/>
              <a:t>, if the class is extended</a:t>
            </a:r>
            <a:r>
              <a:rPr lang="en-US" baseline="0" dirty="0" smtClean="0"/>
              <a:t> to that other class.</a:t>
            </a:r>
          </a:p>
          <a:p>
            <a:r>
              <a:rPr lang="en-US" baseline="0" dirty="0" smtClean="0"/>
              <a:t>Setter and getter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 data can be</a:t>
            </a:r>
            <a:r>
              <a:rPr lang="en-US" baseline="0" dirty="0" smtClean="0"/>
              <a:t> accessed through a public getter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Static, pass variables around in different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Dependance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BookShelf</a:t>
            </a:r>
            <a:r>
              <a:rPr lang="en-US" baseline="0" dirty="0" smtClean="0"/>
              <a:t> Class depends upon Book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</a:t>
            </a:r>
            <a:r>
              <a:rPr lang="en-US" baseline="0" dirty="0" smtClean="0"/>
              <a:t> begin the design before implementation. Design over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19C75-18B6-7F4C-A648-CE8DEA83E9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13252-0C93-40FB-A99D-CAF5B869A5FB}" type="datetimeFigureOut">
              <a:rPr lang="en-US" smtClean="0"/>
              <a:t>6/5/17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50D3E-BFDF-4151-82E3-897EDDA7FFA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CSC205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tatic method – invoked via class/method name NOT through an object, e.g. “main”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tatic variable – </a:t>
            </a:r>
          </a:p>
          <a:p>
            <a:pPr lvl="1"/>
            <a:r>
              <a:rPr lang="en-US" sz="3200" dirty="0" smtClean="0"/>
              <a:t>Shared amongst classes</a:t>
            </a:r>
          </a:p>
          <a:p>
            <a:pPr lvl="1"/>
            <a:r>
              <a:rPr lang="en-US" sz="3200" dirty="0" smtClean="0"/>
              <a:t>Single copy is “shared” throughout multiple invocations</a:t>
            </a:r>
          </a:p>
          <a:p>
            <a:pPr lvl="1"/>
            <a:r>
              <a:rPr lang="en-US" sz="3200" dirty="0" smtClean="0"/>
              <a:t>Example: constant (“final”)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93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class can “depend” upon itself (e.g. “equals”) by accepting as parameter an object of same class</a:t>
            </a:r>
          </a:p>
          <a:p>
            <a:r>
              <a:rPr lang="en-US" sz="3200" dirty="0" smtClean="0"/>
              <a:t>A class can “depend” upon another class  (e.g., </a:t>
            </a:r>
            <a:r>
              <a:rPr lang="en-US" sz="3200" dirty="0" err="1" smtClean="0"/>
              <a:t>PairOfDice</a:t>
            </a:r>
            <a:r>
              <a:rPr lang="en-US" sz="3200" dirty="0" smtClean="0"/>
              <a:t> uses Die)</a:t>
            </a:r>
          </a:p>
          <a:p>
            <a:r>
              <a:rPr lang="en-US" sz="3200" dirty="0" smtClean="0"/>
              <a:t>If a class uses several different classes, it’s an </a:t>
            </a:r>
            <a:r>
              <a:rPr lang="en-US" sz="3200" dirty="0" smtClean="0">
                <a:solidFill>
                  <a:schemeClr val="accent1"/>
                </a:solidFill>
              </a:rPr>
              <a:t>“aggregation”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Combining pieces together to make bigger , more complex whole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Breaking something down into smaller and simpler pieces</a:t>
            </a:r>
          </a:p>
          <a:p>
            <a:r>
              <a:rPr lang="en-US" sz="3600" dirty="0" smtClean="0"/>
              <a:t>“Don’t try to eat the whole </a:t>
            </a:r>
            <a:r>
              <a:rPr lang="en-US" sz="3600" dirty="0" err="1" smtClean="0"/>
              <a:t>rhinocerous</a:t>
            </a:r>
            <a:r>
              <a:rPr lang="en-US" sz="3600" dirty="0" smtClean="0"/>
              <a:t> in one sitting”</a:t>
            </a:r>
          </a:p>
          <a:p>
            <a:r>
              <a:rPr lang="en-US" sz="3600" dirty="0" smtClean="0"/>
              <a:t>The fundamental design/debug principle is top-down decomposition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9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PairOfDice.java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SnakeEyes.java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Poor Planning leads to P***-Poor Results</a:t>
            </a:r>
          </a:p>
          <a:p>
            <a:r>
              <a:rPr lang="en-US" sz="3200" dirty="0" smtClean="0"/>
              <a:t>Measure twice, cut once</a:t>
            </a:r>
          </a:p>
          <a:p>
            <a:r>
              <a:rPr lang="en-US" sz="3200" dirty="0" smtClean="0"/>
              <a:t>It’s easier to fix the design than the implementation </a:t>
            </a:r>
          </a:p>
          <a:p>
            <a:r>
              <a:rPr lang="en-US" sz="3200" dirty="0"/>
              <a:t>The lower you go in the implementation, the more likely you are to “drown in the details</a:t>
            </a:r>
            <a:r>
              <a:rPr lang="en-US" sz="3200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Raising the Level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Most humans can only deal with 5-7 “things” at a </a:t>
            </a:r>
            <a:r>
              <a:rPr lang="en-US" sz="3600" dirty="0" smtClean="0"/>
              <a:t>time</a:t>
            </a:r>
          </a:p>
          <a:p>
            <a:r>
              <a:rPr lang="en-US" sz="3600" dirty="0" smtClean="0"/>
              <a:t>If the “things” are bigger, more work gets done</a:t>
            </a:r>
          </a:p>
          <a:p>
            <a:r>
              <a:rPr lang="en-US" sz="3600" dirty="0" smtClean="0"/>
              <a:t>OOP raises the level of abstraction over “procedural</a:t>
            </a:r>
            <a:r>
              <a:rPr lang="en-US" sz="3600" smtClean="0"/>
              <a:t>” or “modular” </a:t>
            </a:r>
            <a:r>
              <a:rPr lang="en-US" sz="3600" dirty="0" smtClean="0"/>
              <a:t>programming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– 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See Pig.png</a:t>
            </a:r>
          </a:p>
          <a:p>
            <a:r>
              <a:rPr lang="en-US" sz="4000" dirty="0" smtClean="0"/>
              <a:t>“The heart of object-oriented programming is defining classes that represent objects with well-defined state and behavior.” (p.232)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0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Pig.java, PlayPig.java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Play Pig!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1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Classes vs. Objects</a:t>
            </a:r>
          </a:p>
          <a:p>
            <a:pPr lvl="1"/>
            <a:r>
              <a:rPr lang="en-US" sz="3400" dirty="0" smtClean="0"/>
              <a:t>Class is the template (cookie-cutter)</a:t>
            </a:r>
          </a:p>
          <a:p>
            <a:pPr lvl="1"/>
            <a:r>
              <a:rPr lang="en-US" sz="3400" dirty="0" smtClean="0"/>
              <a:t>Object is the instantiation (cookie)</a:t>
            </a:r>
          </a:p>
          <a:p>
            <a:r>
              <a:rPr lang="en-US" sz="3600" dirty="0" smtClean="0"/>
              <a:t>Classes vs. Records (“</a:t>
            </a:r>
            <a:r>
              <a:rPr lang="en-US" sz="3600" dirty="0" err="1" smtClean="0"/>
              <a:t>struct</a:t>
            </a:r>
            <a:r>
              <a:rPr lang="en-US" sz="3600" dirty="0" smtClean="0"/>
              <a:t>”)</a:t>
            </a:r>
          </a:p>
          <a:p>
            <a:pPr lvl="1"/>
            <a:r>
              <a:rPr lang="en-US" sz="3400" dirty="0" smtClean="0"/>
              <a:t>Records are an aggregation of heterogeneous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Classes are an aggregation of  </a:t>
            </a:r>
            <a:r>
              <a:rPr lang="en-US" sz="3200" dirty="0" err="1" smtClean="0"/>
              <a:t>heterogenous</a:t>
            </a:r>
            <a:r>
              <a:rPr lang="en-US" sz="3200" dirty="0" smtClean="0"/>
              <a:t> data types PLUS</a:t>
            </a:r>
          </a:p>
          <a:p>
            <a:pPr lvl="1"/>
            <a:r>
              <a:rPr lang="en-US" sz="3200" dirty="0" smtClean="0"/>
              <a:t>Methods (functions)</a:t>
            </a:r>
          </a:p>
          <a:p>
            <a:pPr lvl="1"/>
            <a:r>
              <a:rPr lang="en-US" sz="3200" dirty="0" smtClean="0"/>
              <a:t>Security (public/private/protected)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OOP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OOP means Object Oriented Programming</a:t>
            </a:r>
          </a:p>
          <a:p>
            <a:r>
              <a:rPr lang="en-US" sz="3200" dirty="0" smtClean="0"/>
              <a:t>Objects are instances (implementations) of classes (templates)</a:t>
            </a:r>
          </a:p>
          <a:p>
            <a:r>
              <a:rPr lang="en-US" sz="3200" dirty="0" smtClean="0"/>
              <a:t>OOP means “raising the level of abstraction” (working with bigger and better problem-solving components, for improved productivity/efficiency)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Level – Systems/Architecture, e.g.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Next Level Down – OOP</a:t>
            </a:r>
          </a:p>
          <a:p>
            <a:r>
              <a:rPr lang="en-US" dirty="0" smtClean="0"/>
              <a:t>Next Level Down – “High-Level” programming language such as Java, C++, Python</a:t>
            </a:r>
          </a:p>
          <a:p>
            <a:r>
              <a:rPr lang="en-US" dirty="0" smtClean="0"/>
              <a:t>Next Level Down – “Low-level” programming languages such as C and “procedural” programming</a:t>
            </a:r>
          </a:p>
          <a:p>
            <a:r>
              <a:rPr lang="en-US" dirty="0" smtClean="0"/>
              <a:t>Next Level Down – Assembly language</a:t>
            </a:r>
          </a:p>
          <a:p>
            <a:r>
              <a:rPr lang="en-US" dirty="0" smtClean="0"/>
              <a:t>Next Level Down – Machine code</a:t>
            </a:r>
          </a:p>
          <a:p>
            <a:r>
              <a:rPr lang="en-US" dirty="0" smtClean="0"/>
              <a:t>Lowest Level – Electronic 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As a general rule of thumb, data/fields should be private (or protected) and methods/functions should be public</a:t>
            </a:r>
          </a:p>
          <a:p>
            <a:r>
              <a:rPr lang="en-US" sz="3200" b="1" dirty="0" smtClean="0"/>
              <a:t>Private </a:t>
            </a:r>
            <a:r>
              <a:rPr lang="en-US" sz="3200" dirty="0" smtClean="0"/>
              <a:t>means accessible only from inside the class</a:t>
            </a:r>
          </a:p>
          <a:p>
            <a:r>
              <a:rPr lang="en-US" sz="3200" b="1" dirty="0" smtClean="0"/>
              <a:t>Protected</a:t>
            </a:r>
            <a:r>
              <a:rPr lang="en-US" sz="3200" dirty="0" smtClean="0"/>
              <a:t> means accessible from inside this class or classes which inherit this class</a:t>
            </a:r>
          </a:p>
          <a:p>
            <a:r>
              <a:rPr lang="en-US" sz="3200" b="1" dirty="0" smtClean="0"/>
              <a:t>Public</a:t>
            </a:r>
            <a:r>
              <a:rPr lang="en-US" sz="3200" dirty="0" smtClean="0"/>
              <a:t> means totally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Private data helps enforce encapsulation  </a:t>
            </a:r>
          </a:p>
          <a:p>
            <a:r>
              <a:rPr lang="en-US" sz="3200" dirty="0" smtClean="0"/>
              <a:t>Encapsulation – guarding our data from inappropriate access</a:t>
            </a:r>
          </a:p>
          <a:p>
            <a:r>
              <a:rPr lang="en-US" sz="3200" dirty="0" smtClean="0"/>
              <a:t>“public” data is similar to “global” variables – anybody can change it</a:t>
            </a:r>
          </a:p>
          <a:p>
            <a:r>
              <a:rPr lang="en-US" sz="3200" dirty="0" smtClean="0"/>
              <a:t>“private” data is more similar to “local” variables, but further restricted in that it is accessible only via “public” methods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38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Visibility (security)</a:t>
            </a:r>
          </a:p>
          <a:p>
            <a:r>
              <a:rPr lang="en-US" sz="3200" dirty="0" smtClean="0"/>
              <a:t>Data “fields”</a:t>
            </a:r>
          </a:p>
          <a:p>
            <a:r>
              <a:rPr lang="en-US" sz="3200" dirty="0" smtClean="0"/>
              <a:t>Methods (functions)</a:t>
            </a:r>
          </a:p>
          <a:p>
            <a:pPr lvl="1"/>
            <a:r>
              <a:rPr lang="en-US" sz="3000" dirty="0" smtClean="0"/>
              <a:t>Constructors</a:t>
            </a:r>
          </a:p>
          <a:p>
            <a:pPr lvl="1"/>
            <a:r>
              <a:rPr lang="en-US" sz="3000" dirty="0" err="1" smtClean="0"/>
              <a:t>Accessors</a:t>
            </a:r>
            <a:r>
              <a:rPr lang="en-US" sz="3000" dirty="0" smtClean="0"/>
              <a:t> (“get” methods)</a:t>
            </a:r>
          </a:p>
          <a:p>
            <a:pPr lvl="1"/>
            <a:r>
              <a:rPr lang="en-US" sz="3000" dirty="0" err="1" smtClean="0"/>
              <a:t>Mutators</a:t>
            </a:r>
            <a:r>
              <a:rPr lang="en-US" sz="3000" dirty="0" smtClean="0"/>
              <a:t> (“set” methods)</a:t>
            </a:r>
          </a:p>
          <a:p>
            <a:pPr lvl="1"/>
            <a:r>
              <a:rPr lang="en-US" sz="3000" dirty="0" smtClean="0"/>
              <a:t>Support (auxiliary) methods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765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2938</TotalTime>
  <Words>681</Words>
  <Application>Microsoft Macintosh PowerPoint</Application>
  <PresentationFormat>On-screen Show (4:3)</PresentationFormat>
  <Paragraphs>95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Constantia</vt:lpstr>
      <vt:lpstr>Mangal</vt:lpstr>
      <vt:lpstr>Wingdings 2</vt:lpstr>
      <vt:lpstr>Flow</vt:lpstr>
      <vt:lpstr>Classes and UML</vt:lpstr>
      <vt:lpstr>Classes &amp; OOP</vt:lpstr>
      <vt:lpstr>Classes &amp; OOP (2)</vt:lpstr>
      <vt:lpstr>Classes &amp; OOP (3)</vt:lpstr>
      <vt:lpstr>Levels of Abstraction</vt:lpstr>
      <vt:lpstr>Classes (Security)</vt:lpstr>
      <vt:lpstr>Security (2)</vt:lpstr>
      <vt:lpstr>Important Class Components</vt:lpstr>
      <vt:lpstr>Die.java</vt:lpstr>
      <vt:lpstr>static keyword</vt:lpstr>
      <vt:lpstr>Class Dependencies</vt:lpstr>
      <vt:lpstr>Aggregation </vt:lpstr>
      <vt:lpstr>Decomposition</vt:lpstr>
      <vt:lpstr>PairOfDice.java</vt:lpstr>
      <vt:lpstr>SnakeEyes.java</vt:lpstr>
      <vt:lpstr>Top-Down Design</vt:lpstr>
      <vt:lpstr>Raising the Level of Abstraction</vt:lpstr>
      <vt:lpstr>UML – Unified Modeling Language</vt:lpstr>
      <vt:lpstr>Pig.java, PlayPig.java</vt:lpstr>
    </vt:vector>
  </TitlesOfParts>
  <Company>Hewlett-Packard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UML</dc:title>
  <dc:creator>Victoria Heil</dc:creator>
  <cp:lastModifiedBy>Truong,Quan Minh</cp:lastModifiedBy>
  <cp:revision>11</cp:revision>
  <dcterms:created xsi:type="dcterms:W3CDTF">2014-05-28T19:21:21Z</dcterms:created>
  <dcterms:modified xsi:type="dcterms:W3CDTF">2017-06-08T01:01:55Z</dcterms:modified>
</cp:coreProperties>
</file>