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Swift: Generate IDs using Twitter’s Snowflake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ThanhNB</a:t>
            </a:r>
            <a:r>
              <a:rPr lang="en-US" dirty="0" smtClean="0"/>
              <a:t> – 08/2016</a:t>
            </a:r>
          </a:p>
          <a:p>
            <a:r>
              <a:rPr lang="en-US" dirty="0" smtClean="0"/>
              <a:t>Head of Game Statistics – VNG</a:t>
            </a:r>
          </a:p>
          <a:p>
            <a:r>
              <a:rPr lang="en-US" sz="2200" dirty="0" smtClean="0"/>
              <a:t>“</a:t>
            </a:r>
            <a:r>
              <a:rPr lang="en-US" sz="2200" i="1" dirty="0" err="1"/>
              <a:t>biết</a:t>
            </a:r>
            <a:r>
              <a:rPr lang="en-US" sz="2200" i="1" dirty="0"/>
              <a:t> </a:t>
            </a:r>
            <a:r>
              <a:rPr lang="en-US" sz="2200" i="1" dirty="0" err="1"/>
              <a:t>chút</a:t>
            </a:r>
            <a:r>
              <a:rPr lang="en-US" sz="2200" i="1" dirty="0"/>
              <a:t> </a:t>
            </a:r>
            <a:r>
              <a:rPr lang="en-US" sz="2200" i="1" dirty="0" err="1"/>
              <a:t>chút</a:t>
            </a:r>
            <a:r>
              <a:rPr lang="en-US" sz="2200" i="1" dirty="0"/>
              <a:t> Swift, </a:t>
            </a:r>
            <a:r>
              <a:rPr lang="en-US" sz="2200" i="1" dirty="0" err="1"/>
              <a:t>không</a:t>
            </a:r>
            <a:r>
              <a:rPr lang="en-US" sz="2200" i="1" dirty="0"/>
              <a:t> </a:t>
            </a:r>
            <a:r>
              <a:rPr lang="en-US" sz="2200" i="1" dirty="0" err="1"/>
              <a:t>biết</a:t>
            </a:r>
            <a:r>
              <a:rPr lang="en-US" sz="2200" i="1" dirty="0"/>
              <a:t> code </a:t>
            </a:r>
            <a:r>
              <a:rPr lang="en-US" sz="2200" i="1" dirty="0" err="1"/>
              <a:t>iOS</a:t>
            </a:r>
            <a:r>
              <a:rPr lang="en-US" sz="2200" dirty="0" smtClean="0"/>
              <a:t>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341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</a:t>
            </a:r>
            <a:r>
              <a:rPr lang="en-US" dirty="0" smtClean="0"/>
              <a:t>Snowflake – </a:t>
            </a:r>
            <a:r>
              <a:rPr lang="en-US" dirty="0" smtClean="0"/>
              <a:t>Swift, 64-bit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313137" b="-313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097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</a:t>
            </a:r>
            <a:r>
              <a:rPr lang="en-US" dirty="0" smtClean="0"/>
              <a:t>Snowflake – </a:t>
            </a:r>
            <a:r>
              <a:rPr lang="en-US" dirty="0" smtClean="0"/>
              <a:t>Swift,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public class </a:t>
            </a:r>
            <a:r>
              <a:rPr lang="en-US" sz="1500" dirty="0" err="1">
                <a:latin typeface="Courier New"/>
                <a:cs typeface="Courier New"/>
              </a:rPr>
              <a:t>SnowflakeIdGenerator</a:t>
            </a:r>
            <a:r>
              <a:rPr lang="en-US" sz="1500" dirty="0">
                <a:latin typeface="Courier New"/>
                <a:cs typeface="Courier New"/>
              </a:rPr>
              <a:t> {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private </a:t>
            </a:r>
            <a:r>
              <a:rPr lang="en-US" sz="1500" dirty="0">
                <a:latin typeface="Courier New"/>
                <a:cs typeface="Courier New"/>
              </a:rPr>
              <a:t>static let </a:t>
            </a:r>
            <a:r>
              <a:rPr lang="en-US" sz="1500" dirty="0" smtClean="0">
                <a:latin typeface="Courier New"/>
                <a:cs typeface="Courier New"/>
              </a:rPr>
              <a:t>MASK_TIMESTAMP_64  </a:t>
            </a:r>
            <a:r>
              <a:rPr lang="en-US" sz="1500" dirty="0">
                <a:latin typeface="Courier New"/>
                <a:cs typeface="Courier New"/>
              </a:rPr>
              <a:t>:UInt64 = (1 &lt;&lt; 41) - </a:t>
            </a:r>
            <a:r>
              <a:rPr lang="en-US" sz="1500" dirty="0" smtClean="0">
                <a:latin typeface="Courier New"/>
                <a:cs typeface="Courier New"/>
              </a:rPr>
              <a:t>1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  private static let </a:t>
            </a:r>
            <a:r>
              <a:rPr lang="en-US" sz="1500" dirty="0" smtClean="0">
                <a:latin typeface="Courier New"/>
                <a:cs typeface="Courier New"/>
              </a:rPr>
              <a:t>MASK_NODE_ID_64    </a:t>
            </a:r>
            <a:r>
              <a:rPr lang="en-US" sz="1500" dirty="0">
                <a:latin typeface="Courier New"/>
                <a:cs typeface="Courier New"/>
              </a:rPr>
              <a:t>:UInt64 = (1 &lt;&lt; 23) - </a:t>
            </a:r>
            <a:r>
              <a:rPr lang="en-US" sz="1500" dirty="0" smtClean="0">
                <a:latin typeface="Courier New"/>
                <a:cs typeface="Courier New"/>
              </a:rPr>
              <a:t>1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  private static let </a:t>
            </a:r>
            <a:r>
              <a:rPr lang="en-US" sz="1500" dirty="0" smtClean="0">
                <a:latin typeface="Courier New"/>
                <a:cs typeface="Courier New"/>
              </a:rPr>
              <a:t>SHIFT_TIMESTAMP_64 </a:t>
            </a:r>
            <a:r>
              <a:rPr lang="en-US" sz="1500" dirty="0">
                <a:latin typeface="Courier New"/>
                <a:cs typeface="Courier New"/>
              </a:rPr>
              <a:t>:UInt64 = 23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  private static let TIMESTAMP_EPOCH  </a:t>
            </a: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>
                <a:latin typeface="Courier New"/>
                <a:cs typeface="Courier New"/>
              </a:rPr>
              <a:t>:UInt64 = </a:t>
            </a:r>
            <a:r>
              <a:rPr lang="en-US" sz="1500" dirty="0" smtClean="0">
                <a:latin typeface="Courier New"/>
                <a:cs typeface="Courier New"/>
              </a:rPr>
              <a:t>1456790400000</a:t>
            </a: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r>
              <a:rPr lang="ro-RO" sz="1500" dirty="0" smtClean="0">
                <a:latin typeface="Courier New"/>
                <a:cs typeface="Courier New"/>
              </a:rPr>
              <a:t>    private var nodeId                :UInt64 = 0</a:t>
            </a:r>
          </a:p>
          <a:p>
            <a:r>
              <a:rPr lang="ro-RO" sz="1500" dirty="0" smtClean="0">
                <a:latin typeface="Courier New"/>
                <a:cs typeface="Courier New"/>
              </a:rPr>
              <a:t>    private var template64            :UInt64 = 0</a:t>
            </a:r>
          </a:p>
          <a:p>
            <a:r>
              <a:rPr lang="ro-RO" sz="1500" dirty="0" smtClean="0">
                <a:latin typeface="Courier New"/>
                <a:cs typeface="Courier New"/>
              </a:rPr>
              <a:t>    </a:t>
            </a:r>
            <a:r>
              <a:rPr lang="ro-RO" sz="1500" dirty="0">
                <a:latin typeface="Courier New"/>
                <a:cs typeface="Courier New"/>
              </a:rPr>
              <a:t>private var sequenceMillisec      :UInt64 = 0</a:t>
            </a:r>
          </a:p>
          <a:p>
            <a:r>
              <a:rPr lang="ro-RO" sz="1500" dirty="0">
                <a:latin typeface="Courier New"/>
                <a:cs typeface="Courier New"/>
              </a:rPr>
              <a:t>    private var lastTimestampMillisec :UInt64 = </a:t>
            </a:r>
            <a:r>
              <a:rPr lang="ro-RO" sz="1500" dirty="0" smtClean="0">
                <a:latin typeface="Courier New"/>
                <a:cs typeface="Courier New"/>
              </a:rPr>
              <a:t>0</a:t>
            </a:r>
          </a:p>
          <a:p>
            <a:endParaRPr lang="ro-RO" sz="1500" dirty="0">
              <a:latin typeface="Courier New"/>
              <a:cs typeface="Courier New"/>
            </a:endParaRPr>
          </a:p>
          <a:p>
            <a:r>
              <a:rPr lang="ro-RO" sz="1500" dirty="0" smtClean="0">
                <a:latin typeface="Courier New"/>
                <a:cs typeface="Courier New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351935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</a:t>
            </a:r>
            <a:r>
              <a:rPr lang="en-US" dirty="0" smtClean="0"/>
              <a:t>Snowflake – </a:t>
            </a:r>
            <a:r>
              <a:rPr lang="en-US" dirty="0" smtClean="0"/>
              <a:t>Swift,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init</a:t>
            </a:r>
            <a:r>
              <a:rPr lang="en-US" sz="1400" dirty="0">
                <a:latin typeface="Courier New"/>
                <a:cs typeface="Courier New"/>
              </a:rPr>
              <a:t>(_ </a:t>
            </a:r>
            <a:r>
              <a:rPr lang="en-US" sz="1400" dirty="0" err="1">
                <a:latin typeface="Courier New"/>
                <a:cs typeface="Courier New"/>
              </a:rPr>
              <a:t>nodeId</a:t>
            </a:r>
            <a:r>
              <a:rPr lang="en-US" sz="1400" dirty="0">
                <a:latin typeface="Courier New"/>
                <a:cs typeface="Courier New"/>
              </a:rPr>
              <a:t>: UInt64 = 0) {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smtClean="0">
                <a:latin typeface="Courier New"/>
                <a:cs typeface="Courier New"/>
              </a:rPr>
              <a:t>if </a:t>
            </a:r>
            <a:r>
              <a:rPr lang="en-US" sz="1400" dirty="0">
                <a:latin typeface="Courier New"/>
                <a:cs typeface="Courier New"/>
              </a:rPr>
              <a:t>( </a:t>
            </a:r>
            <a:r>
              <a:rPr lang="en-US" sz="1400" dirty="0" err="1">
                <a:latin typeface="Courier New"/>
                <a:cs typeface="Courier New"/>
              </a:rPr>
              <a:t>nodeId</a:t>
            </a:r>
            <a:r>
              <a:rPr lang="en-US" sz="1400" dirty="0">
                <a:latin typeface="Courier New"/>
                <a:cs typeface="Courier New"/>
              </a:rPr>
              <a:t> != 0 )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 smtClean="0">
                <a:latin typeface="Courier New"/>
                <a:cs typeface="Courier New"/>
              </a:rPr>
              <a:t>self.nodeId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err="1">
                <a:latin typeface="Courier New"/>
                <a:cs typeface="Courier New"/>
              </a:rPr>
              <a:t>nodeId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smtClean="0">
                <a:latin typeface="Courier New"/>
                <a:cs typeface="Courier New"/>
              </a:rPr>
              <a:t>} </a:t>
            </a:r>
            <a:r>
              <a:rPr lang="en-US" sz="1400" dirty="0">
                <a:latin typeface="Courier New"/>
                <a:cs typeface="Courier New"/>
              </a:rPr>
              <a:t>else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 smtClean="0">
                <a:latin typeface="Courier New"/>
                <a:cs typeface="Courier New"/>
              </a:rPr>
              <a:t>self.nodeId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UInt64(UIDevice.current.</a:t>
            </a:r>
            <a:r>
              <a:rPr lang="en-US" sz="1400" dirty="0" err="1">
                <a:latin typeface="Courier New"/>
                <a:cs typeface="Courier New"/>
              </a:rPr>
              <a:t>identifierForVendor</a:t>
            </a:r>
            <a:r>
              <a:rPr lang="en-US" sz="1400" dirty="0">
                <a:latin typeface="Courier New"/>
                <a:cs typeface="Courier New"/>
              </a:rPr>
              <a:t>!.</a:t>
            </a:r>
            <a:r>
              <a:rPr lang="en-US" sz="1400" dirty="0" err="1">
                <a:latin typeface="Courier New"/>
                <a:cs typeface="Courier New"/>
              </a:rPr>
              <a:t>hashValue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 template64 </a:t>
            </a:r>
            <a:r>
              <a:rPr lang="en-US" sz="1400" dirty="0">
                <a:latin typeface="Courier New"/>
                <a:cs typeface="Courier New"/>
              </a:rPr>
              <a:t>= (</a:t>
            </a:r>
            <a:r>
              <a:rPr lang="en-US" sz="1400" dirty="0" err="1">
                <a:latin typeface="Courier New"/>
                <a:cs typeface="Courier New"/>
              </a:rPr>
              <a:t>self.nodeId</a:t>
            </a:r>
            <a:r>
              <a:rPr lang="en-US" sz="1400" dirty="0">
                <a:latin typeface="Courier New"/>
                <a:cs typeface="Courier New"/>
              </a:rPr>
              <a:t> &amp; </a:t>
            </a:r>
            <a:r>
              <a:rPr lang="en-US" sz="1400" dirty="0" smtClean="0">
                <a:latin typeface="Courier New"/>
                <a:cs typeface="Courier New"/>
              </a:rPr>
              <a:t>SnowflakeIdGenerator.MASK_NODE_ID_64)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ro-RO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146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</a:t>
            </a:r>
            <a:r>
              <a:rPr lang="en-US" dirty="0" smtClean="0"/>
              <a:t>Snowflake – </a:t>
            </a:r>
            <a:r>
              <a:rPr lang="en-US" dirty="0" smtClean="0"/>
              <a:t>Swift,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1400" dirty="0" smtClean="0">
                <a:latin typeface="Courier New"/>
                <a:cs typeface="Courier New"/>
              </a:rPr>
              <a:t>public </a:t>
            </a:r>
            <a:r>
              <a:rPr lang="ro-RO" sz="1400" dirty="0">
                <a:latin typeface="Courier New"/>
                <a:cs typeface="Courier New"/>
              </a:rPr>
              <a:t>func </a:t>
            </a:r>
            <a:r>
              <a:rPr lang="ro-RO" sz="1400" dirty="0" smtClean="0">
                <a:latin typeface="Courier New"/>
                <a:cs typeface="Courier New"/>
              </a:rPr>
              <a:t>generateId64(</a:t>
            </a:r>
            <a:r>
              <a:rPr lang="ro-RO" sz="1400" dirty="0">
                <a:latin typeface="Courier New"/>
                <a:cs typeface="Courier New"/>
              </a:rPr>
              <a:t>) -&gt; UInt64 </a:t>
            </a:r>
            <a:r>
              <a:rPr lang="ro-RO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ro-RO" sz="1400" dirty="0" smtClean="0">
                <a:latin typeface="Courier New"/>
                <a:cs typeface="Courier New"/>
              </a:rPr>
              <a:t>   </a:t>
            </a:r>
            <a:r>
              <a:rPr lang="ro-RO" sz="1400" dirty="0">
                <a:latin typeface="Courier New"/>
                <a:cs typeface="Courier New"/>
              </a:rPr>
              <a:t> let timestamp: UInt64 = DateTimeUtils.currentUnixTimestampMillisec(</a:t>
            </a:r>
            <a:r>
              <a:rPr lang="ro-RO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ro-RO" sz="1400" dirty="0" smtClean="0">
                <a:latin typeface="Courier New"/>
                <a:cs typeface="Courier New"/>
              </a:rPr>
              <a:t>    if </a:t>
            </a:r>
            <a:r>
              <a:rPr lang="ro-RO" sz="1400" dirty="0">
                <a:latin typeface="Courier New"/>
                <a:cs typeface="Courier New"/>
              </a:rPr>
              <a:t>(timestamp == self.lastTimestampMillisec) {</a:t>
            </a: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    DateTimeUtils.waitTillNextMillisec</a:t>
            </a:r>
            <a:r>
              <a:rPr lang="ro-RO" sz="1400" dirty="0">
                <a:latin typeface="Courier New"/>
                <a:cs typeface="Courier New"/>
              </a:rPr>
              <a:t>(timestamp)</a:t>
            </a:r>
          </a:p>
          <a:p>
            <a:r>
              <a:rPr lang="ro-RO" sz="1400" dirty="0">
                <a:latin typeface="Courier New"/>
                <a:cs typeface="Courier New"/>
              </a:rPr>
              <a:t>        </a:t>
            </a:r>
            <a:r>
              <a:rPr lang="ro-RO" sz="1400" dirty="0" smtClean="0">
                <a:latin typeface="Courier New"/>
                <a:cs typeface="Courier New"/>
              </a:rPr>
              <a:t>return self.generateId64(</a:t>
            </a:r>
            <a:r>
              <a:rPr lang="ro-RO" sz="1400" dirty="0">
                <a:latin typeface="Courier New"/>
                <a:cs typeface="Courier New"/>
              </a:rPr>
              <a:t>)</a:t>
            </a: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} </a:t>
            </a:r>
            <a:r>
              <a:rPr lang="ro-RO" sz="1400" dirty="0">
                <a:latin typeface="Courier New"/>
                <a:cs typeface="Courier New"/>
              </a:rPr>
              <a:t>else {</a:t>
            </a:r>
          </a:p>
          <a:p>
            <a:r>
              <a:rPr lang="ro-RO" sz="1400" dirty="0">
                <a:latin typeface="Courier New"/>
                <a:cs typeface="Courier New"/>
              </a:rPr>
              <a:t>       </a:t>
            </a:r>
            <a:r>
              <a:rPr lang="ro-RO" sz="1400" dirty="0" smtClean="0">
                <a:latin typeface="Courier New"/>
                <a:cs typeface="Courier New"/>
              </a:rPr>
              <a:t> self.lastTimestampMillisec </a:t>
            </a:r>
            <a:r>
              <a:rPr lang="ro-RO" sz="1400" dirty="0">
                <a:latin typeface="Courier New"/>
                <a:cs typeface="Courier New"/>
              </a:rPr>
              <a:t>= timestamp</a:t>
            </a: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}</a:t>
            </a:r>
            <a:endParaRPr lang="ro-RO" sz="1400" dirty="0">
              <a:latin typeface="Courier New"/>
              <a:cs typeface="Courier New"/>
            </a:endParaRP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let tPart </a:t>
            </a:r>
            <a:r>
              <a:rPr lang="ro-RO" sz="1400" dirty="0">
                <a:latin typeface="Courier New"/>
                <a:cs typeface="Courier New"/>
              </a:rPr>
              <a:t>= (timestamp - SnowflakeIdGenerator.TIMESTAMP_EPOCH) &amp; </a:t>
            </a:r>
            <a:r>
              <a:rPr lang="ro-RO" sz="1400" dirty="0" smtClean="0">
                <a:latin typeface="Courier New"/>
                <a:cs typeface="Courier New"/>
              </a:rPr>
              <a:t>SnowflakeIdGenerator.MASK_TIMESTAMP_64</a:t>
            </a:r>
            <a:endParaRPr lang="ro-RO" sz="1400" dirty="0">
              <a:latin typeface="Courier New"/>
              <a:cs typeface="Courier New"/>
            </a:endParaRP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let </a:t>
            </a:r>
            <a:r>
              <a:rPr lang="ro-RO" sz="1400" dirty="0">
                <a:latin typeface="Courier New"/>
                <a:cs typeface="Courier New"/>
              </a:rPr>
              <a:t>result = tPart </a:t>
            </a:r>
            <a:r>
              <a:rPr lang="ro-RO" sz="1400" dirty="0" smtClean="0">
                <a:latin typeface="Courier New"/>
                <a:cs typeface="Courier New"/>
              </a:rPr>
              <a:t>&lt;</a:t>
            </a:r>
            <a:r>
              <a:rPr lang="ro-RO" sz="1400" dirty="0">
                <a:latin typeface="Courier New"/>
                <a:cs typeface="Courier New"/>
              </a:rPr>
              <a:t>&lt; </a:t>
            </a:r>
            <a:r>
              <a:rPr lang="ro-RO" sz="1400" dirty="0" smtClean="0">
                <a:latin typeface="Courier New"/>
                <a:cs typeface="Courier New"/>
              </a:rPr>
              <a:t>SnowflakeIdGenerator.SHIFT_TIMESTAMP_64 </a:t>
            </a:r>
            <a:r>
              <a:rPr lang="ro-RO" sz="1400" dirty="0">
                <a:latin typeface="Courier New"/>
                <a:cs typeface="Courier New"/>
              </a:rPr>
              <a:t>| </a:t>
            </a:r>
            <a:r>
              <a:rPr lang="ro-RO" sz="1400" dirty="0" smtClean="0">
                <a:latin typeface="Courier New"/>
                <a:cs typeface="Courier New"/>
              </a:rPr>
              <a:t>self.template64</a:t>
            </a:r>
            <a:endParaRPr lang="ro-RO" sz="1400" dirty="0">
              <a:latin typeface="Courier New"/>
              <a:cs typeface="Courier New"/>
            </a:endParaRP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return </a:t>
            </a:r>
            <a:r>
              <a:rPr lang="ro-RO" sz="1400" dirty="0">
                <a:latin typeface="Courier New"/>
                <a:cs typeface="Courier New"/>
              </a:rPr>
              <a:t>result</a:t>
            </a:r>
          </a:p>
          <a:p>
            <a:r>
              <a:rPr lang="ro-RO" sz="1400" dirty="0" smtClean="0">
                <a:latin typeface="Courier New"/>
                <a:cs typeface="Courier New"/>
              </a:rPr>
              <a:t>}</a:t>
            </a:r>
          </a:p>
          <a:p>
            <a:endParaRPr lang="ro-RO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950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</a:t>
            </a:r>
            <a:r>
              <a:rPr lang="en-US" dirty="0" smtClean="0"/>
              <a:t>Snowflake – </a:t>
            </a:r>
            <a:r>
              <a:rPr lang="en-US" dirty="0" smtClean="0"/>
              <a:t>Swift,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1400" dirty="0">
                <a:latin typeface="Courier New"/>
                <a:cs typeface="Courier New"/>
              </a:rPr>
              <a:t>public static func currentUnixTimestampMillisec() -&gt; UInt64 {</a:t>
            </a: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return </a:t>
            </a:r>
            <a:r>
              <a:rPr lang="ro-RO" sz="1400" dirty="0">
                <a:latin typeface="Courier New"/>
                <a:cs typeface="Courier New"/>
              </a:rPr>
              <a:t>UInt64(NSDate().timeIntervalSince1970 * 1000)</a:t>
            </a:r>
          </a:p>
          <a:p>
            <a:r>
              <a:rPr lang="ro-RO" sz="1400" dirty="0" smtClean="0">
                <a:latin typeface="Courier New"/>
                <a:cs typeface="Courier New"/>
              </a:rPr>
              <a:t>}</a:t>
            </a:r>
          </a:p>
          <a:p>
            <a:endParaRPr lang="ro-RO" sz="1400" dirty="0">
              <a:latin typeface="Courier New"/>
              <a:cs typeface="Courier New"/>
            </a:endParaRPr>
          </a:p>
          <a:p>
            <a:r>
              <a:rPr lang="ro-RO" sz="1400" dirty="0">
                <a:latin typeface="Courier New"/>
                <a:cs typeface="Courier New"/>
              </a:rPr>
              <a:t>@discardableResult public static func waitTillNextMillisec(_ currentMillisec: UInt64) -&gt; UInt64 {</a:t>
            </a: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var </a:t>
            </a:r>
            <a:r>
              <a:rPr lang="ro-RO" sz="1400" dirty="0">
                <a:latin typeface="Courier New"/>
                <a:cs typeface="Courier New"/>
              </a:rPr>
              <a:t>nextMillisec = currentUnixTimestampMillisec()</a:t>
            </a: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while </a:t>
            </a:r>
            <a:r>
              <a:rPr lang="ro-RO" sz="1400" dirty="0">
                <a:latin typeface="Courier New"/>
                <a:cs typeface="Courier New"/>
              </a:rPr>
              <a:t>( nextMillisec &lt;= currentMillisec ) {</a:t>
            </a:r>
          </a:p>
          <a:p>
            <a:r>
              <a:rPr lang="ro-RO" sz="1400" dirty="0">
                <a:latin typeface="Courier New"/>
                <a:cs typeface="Courier New"/>
              </a:rPr>
              <a:t>        </a:t>
            </a:r>
            <a:r>
              <a:rPr lang="ro-RO" sz="1400" dirty="0" smtClean="0">
                <a:latin typeface="Courier New"/>
                <a:cs typeface="Courier New"/>
              </a:rPr>
              <a:t>nextMillisec </a:t>
            </a:r>
            <a:r>
              <a:rPr lang="ro-RO" sz="1400" dirty="0">
                <a:latin typeface="Courier New"/>
                <a:cs typeface="Courier New"/>
              </a:rPr>
              <a:t>= currentUnixTimestampMillisec()</a:t>
            </a: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}</a:t>
            </a:r>
            <a:endParaRPr lang="ro-RO" sz="1400" dirty="0">
              <a:latin typeface="Courier New"/>
              <a:cs typeface="Courier New"/>
            </a:endParaRPr>
          </a:p>
          <a:p>
            <a:r>
              <a:rPr lang="ro-RO" sz="1400" dirty="0">
                <a:latin typeface="Courier New"/>
                <a:cs typeface="Courier New"/>
              </a:rPr>
              <a:t>    </a:t>
            </a:r>
            <a:r>
              <a:rPr lang="ro-RO" sz="1400" dirty="0" smtClean="0">
                <a:latin typeface="Courier New"/>
                <a:cs typeface="Courier New"/>
              </a:rPr>
              <a:t>return </a:t>
            </a:r>
            <a:r>
              <a:rPr lang="ro-RO" sz="1400" dirty="0">
                <a:latin typeface="Courier New"/>
                <a:cs typeface="Courier New"/>
              </a:rPr>
              <a:t>nextMillisec</a:t>
            </a:r>
          </a:p>
          <a:p>
            <a:r>
              <a:rPr lang="ro-RO" sz="1400" dirty="0" smtClean="0">
                <a:latin typeface="Courier New"/>
                <a:cs typeface="Courier New"/>
              </a:rPr>
              <a:t>}</a:t>
            </a:r>
          </a:p>
          <a:p>
            <a:endParaRPr lang="ro-RO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95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Snowflake – </a:t>
            </a:r>
            <a:r>
              <a:rPr lang="en-US" dirty="0" smtClean="0"/>
              <a:t>128 </a:t>
            </a:r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7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/btnguyen2k/</a:t>
            </a:r>
            <a:r>
              <a:rPr lang="en-US" dirty="0" err="1"/>
              <a:t>swiftutils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0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ID </a:t>
            </a:r>
            <a:r>
              <a:rPr lang="en-US" dirty="0" err="1" smtClean="0"/>
              <a:t>Tốt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ID </a:t>
            </a:r>
            <a:r>
              <a:rPr lang="en-US" dirty="0" err="1" smtClean="0"/>
              <a:t>Tốt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3802" y="2501420"/>
            <a:ext cx="16062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Unique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31717" y="2824585"/>
            <a:ext cx="21191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K-ordered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31717" y="4694017"/>
            <a:ext cx="21191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Simple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221569" y="3958059"/>
            <a:ext cx="27821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Decentralized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8441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Snowflake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1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</a:t>
            </a:r>
            <a:r>
              <a:rPr lang="en-US" dirty="0" smtClean="0"/>
              <a:t>Snowflake 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67889"/>
            <a:ext cx="769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(*) https:/</a:t>
            </a:r>
            <a:r>
              <a:rPr lang="en-US" sz="1400" i="1" dirty="0"/>
              <a:t>/</a:t>
            </a:r>
            <a:r>
              <a:rPr lang="en-US" sz="1400" i="1" dirty="0" err="1"/>
              <a:t>github.com</a:t>
            </a:r>
            <a:r>
              <a:rPr lang="en-US" sz="1400" i="1" dirty="0"/>
              <a:t>/twitter/snowflake/tree/snowflake-2010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60112"/>
            <a:ext cx="769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</a:t>
            </a:r>
            <a:r>
              <a:rPr lang="en-US" sz="1400" i="1" dirty="0"/>
              <a:t>*) https://</a:t>
            </a:r>
            <a:r>
              <a:rPr lang="en-US" sz="1400" i="1" dirty="0" err="1"/>
              <a:t>blog.twitter.com</a:t>
            </a:r>
            <a:r>
              <a:rPr lang="en-US" sz="1400" i="1" dirty="0"/>
              <a:t>/2010/announcing-snowflake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4262" y="2192646"/>
            <a:ext cx="249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dirty="0" smtClean="0"/>
              <a:t>etwork </a:t>
            </a:r>
            <a:r>
              <a:rPr lang="en-US" sz="2400" dirty="0"/>
              <a:t>service for generating </a:t>
            </a:r>
            <a:r>
              <a:rPr lang="en-US" sz="2400" dirty="0" smtClean="0"/>
              <a:t>ID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12311" y="3023643"/>
            <a:ext cx="249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Developed by Twitter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1859" y="4219200"/>
            <a:ext cx="249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Open-sourced in 2010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4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</a:t>
            </a:r>
            <a:r>
              <a:rPr lang="en-US" dirty="0" smtClean="0"/>
              <a:t>Snowflake 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67889"/>
            <a:ext cx="769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(*) https:/</a:t>
            </a:r>
            <a:r>
              <a:rPr lang="en-US" sz="1400" i="1" dirty="0"/>
              <a:t>/</a:t>
            </a:r>
            <a:r>
              <a:rPr lang="en-US" sz="1400" i="1" dirty="0" err="1"/>
              <a:t>github.com</a:t>
            </a:r>
            <a:r>
              <a:rPr lang="en-US" sz="1400" i="1" dirty="0"/>
              <a:t>/twitter/snowflake/tree/snowflake-2010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60112"/>
            <a:ext cx="769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</a:t>
            </a:r>
            <a:r>
              <a:rPr lang="en-US" sz="1400" i="1" dirty="0"/>
              <a:t>*) https://</a:t>
            </a:r>
            <a:r>
              <a:rPr lang="en-US" sz="1400" i="1" dirty="0" err="1"/>
              <a:t>blog.twitter.com</a:t>
            </a:r>
            <a:r>
              <a:rPr lang="en-US" sz="1400" i="1" dirty="0"/>
              <a:t>/2010/announcing-snowflake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4262" y="2192646"/>
            <a:ext cx="249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Fast, Very Fast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12311" y="3023643"/>
            <a:ext cx="249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Decentralized &amp;</a:t>
            </a:r>
          </a:p>
          <a:p>
            <a:pPr algn="ctr"/>
            <a:r>
              <a:rPr lang="en-US" sz="2400" dirty="0"/>
              <a:t>Uncoordinated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53197" y="3857076"/>
            <a:ext cx="249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K-ordered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20378" y="4992664"/>
            <a:ext cx="249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 Ordered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80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</a:t>
            </a:r>
            <a:r>
              <a:rPr lang="en-US" dirty="0" smtClean="0"/>
              <a:t>Snowflake – 128-bit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/>
          <a:srcRect t="-27028" b="-270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335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</a:t>
            </a:r>
            <a:r>
              <a:rPr lang="en-US" dirty="0" smtClean="0"/>
              <a:t>Snowflake – 64-bit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313137" b="-313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199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</a:t>
            </a:r>
            <a:r>
              <a:rPr lang="en-US" dirty="0" smtClean="0"/>
              <a:t>Snowflake – </a:t>
            </a:r>
            <a:r>
              <a:rPr lang="en-US" dirty="0" smtClean="0"/>
              <a:t>Swift,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4261" y="2192646"/>
            <a:ext cx="424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UInt64 </a:t>
            </a:r>
            <a:r>
              <a:rPr lang="en-US" sz="2400" dirty="0" smtClean="0">
                <a:sym typeface="Wingdings"/>
              </a:rPr>
              <a:t> 41 bits timestamp</a:t>
            </a:r>
          </a:p>
          <a:p>
            <a:pPr algn="ctr"/>
            <a:r>
              <a:rPr lang="en-US" sz="2400" strike="sngStrike" dirty="0" smtClean="0"/>
              <a:t>41-1 bits</a:t>
            </a:r>
            <a:endParaRPr lang="en-US" sz="2400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1919522" y="3719081"/>
            <a:ext cx="6767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Low Concurrency </a:t>
            </a:r>
            <a:r>
              <a:rPr lang="en-US" sz="2400" dirty="0" smtClean="0">
                <a:sym typeface="Wingdings"/>
              </a:rPr>
              <a:t> 23 bits node-id</a:t>
            </a:r>
          </a:p>
          <a:p>
            <a:pPr algn="ctr"/>
            <a:r>
              <a:rPr lang="en-US" sz="2400" strike="sngStrike" dirty="0" smtClean="0">
                <a:sym typeface="Wingdings"/>
              </a:rPr>
              <a:t>sequence</a:t>
            </a:r>
            <a:endParaRPr 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8272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1535</TotalTime>
  <Words>527</Words>
  <Application>Microsoft Macintosh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Swift: Generate IDs using Twitter’s Snowflake Algorithm</vt:lpstr>
      <vt:lpstr>Thuật Toán Sinh ID Tốt</vt:lpstr>
      <vt:lpstr>Thuật Toán Sinh ID Tốt</vt:lpstr>
      <vt:lpstr>Twitter Snowflake</vt:lpstr>
      <vt:lpstr>Twitter Snowflake (*)</vt:lpstr>
      <vt:lpstr>Twitter Snowflake (*)</vt:lpstr>
      <vt:lpstr>Twitter Snowflake – 128-bit</vt:lpstr>
      <vt:lpstr>Twitter Snowflake – 64-bit</vt:lpstr>
      <vt:lpstr>Twitter Snowflake – Swift, 64-bit</vt:lpstr>
      <vt:lpstr>Twitter Snowflake – Swift, 64-bit</vt:lpstr>
      <vt:lpstr>Twitter Snowflake – Swift, 64-bit</vt:lpstr>
      <vt:lpstr>Twitter Snowflake – Swift, 64-bit</vt:lpstr>
      <vt:lpstr>Twitter Snowflake – Swift, 64-bit</vt:lpstr>
      <vt:lpstr>Twitter Snowflake – Swift, 64-bit</vt:lpstr>
      <vt:lpstr>Twitter Snowflake – 128 bit</vt:lpstr>
      <vt:lpstr>Code &amp;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Swift: Generate IDs using Twitter’s Snowflake Algorithm</dc:title>
  <dc:creator>Thanh Nguyen</dc:creator>
  <cp:lastModifiedBy>Thanh Nguyen</cp:lastModifiedBy>
  <cp:revision>69</cp:revision>
  <dcterms:created xsi:type="dcterms:W3CDTF">2016-08-21T14:57:35Z</dcterms:created>
  <dcterms:modified xsi:type="dcterms:W3CDTF">2016-08-27T08:35:18Z</dcterms:modified>
</cp:coreProperties>
</file>