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4" r:id="rId36"/>
    <p:sldId id="293" r:id="rId37"/>
    <p:sldId id="296" r:id="rId38"/>
    <p:sldId id="295" r:id="rId39"/>
    <p:sldId id="297" r:id="rId40"/>
    <p:sldId id="298" r:id="rId41"/>
    <p:sldId id="299" r:id="rId42"/>
    <p:sldId id="300" r:id="rId43"/>
    <p:sldId id="302"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7"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257"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Depan" id="{387B323B-7277-446F-8290-0644BE8971DE}">
          <p14:sldIdLst>
            <p14:sldId id="256"/>
          </p14:sldIdLst>
        </p14:section>
        <p14:section name="What is ThingsBoard" id="{1A1809D5-9464-4C86-908C-8AC18F72B68A}">
          <p14:sldIdLst>
            <p14:sldId id="260"/>
            <p14:sldId id="261"/>
            <p14:sldId id="262"/>
            <p14:sldId id="263"/>
            <p14:sldId id="264"/>
            <p14:sldId id="265"/>
          </p14:sldIdLst>
        </p14:section>
        <p14:section name="ThingsBoard Rule Engine" id="{AFBC5E37-4CED-4DBA-A3A0-3FD6DF9F689D}">
          <p14:sldIdLst>
            <p14:sldId id="266"/>
            <p14:sldId id="267"/>
            <p14:sldId id="268"/>
            <p14:sldId id="269"/>
            <p14:sldId id="270"/>
            <p14:sldId id="271"/>
            <p14:sldId id="272"/>
            <p14:sldId id="273"/>
            <p14:sldId id="274"/>
          </p14:sldIdLst>
        </p14:section>
        <p14:section name="Rule Engine Nodes" id="{152A2A17-55D1-4E06-B7AD-CDE12F43CF32}">
          <p14:sldIdLst>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4"/>
            <p14:sldId id="293"/>
            <p14:sldId id="296"/>
            <p14:sldId id="295"/>
            <p14:sldId id="297"/>
            <p14:sldId id="298"/>
            <p14:sldId id="299"/>
            <p14:sldId id="300"/>
            <p14:sldId id="302"/>
            <p14:sldId id="301"/>
            <p14:sldId id="303"/>
            <p14:sldId id="304"/>
            <p14:sldId id="305"/>
            <p14:sldId id="306"/>
            <p14:sldId id="307"/>
            <p14:sldId id="308"/>
            <p14:sldId id="309"/>
            <p14:sldId id="310"/>
            <p14:sldId id="311"/>
            <p14:sldId id="312"/>
            <p14:sldId id="313"/>
            <p14:sldId id="314"/>
            <p14:sldId id="315"/>
            <p14:sldId id="316"/>
            <p14:sldId id="318"/>
            <p14:sldId id="317"/>
            <p14:sldId id="319"/>
            <p14:sldId id="320"/>
            <p14:sldId id="321"/>
            <p14:sldId id="322"/>
            <p14:sldId id="323"/>
            <p14:sldId id="324"/>
            <p14:sldId id="325"/>
            <p14:sldId id="326"/>
            <p14:sldId id="327"/>
            <p14:sldId id="328"/>
            <p14:sldId id="329"/>
            <p14:sldId id="330"/>
          </p14:sldIdLst>
        </p14:section>
        <p14:section name="Cover Penutup" id="{92D7BCFF-D3B8-4529-BEB1-5D5A8DBA1A23}">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p:normalViewPr>
  <p:slideViewPr>
    <p:cSldViewPr snapToGrid="0">
      <p:cViewPr varScale="1">
        <p:scale>
          <a:sx n="90" d="100"/>
          <a:sy n="90" d="100"/>
        </p:scale>
        <p:origin x="1267" y="62"/>
      </p:cViewPr>
      <p:guideLst/>
    </p:cSldViewPr>
  </p:slideViewPr>
  <p:notesTextViewPr>
    <p:cViewPr>
      <p:scale>
        <a:sx n="1" d="1"/>
        <a:sy n="1" d="1"/>
      </p:scale>
      <p:origin x="0" y="0"/>
    </p:cViewPr>
  </p:notesTextViewPr>
  <p:sorterViewPr>
    <p:cViewPr varScale="1">
      <p:scale>
        <a:sx n="100" d="100"/>
        <a:sy n="100" d="100"/>
      </p:scale>
      <p:origin x="0" y="-206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906203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2184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463388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457950" y="6356351"/>
            <a:ext cx="2057400" cy="365125"/>
          </a:xfrm>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528727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AA8B8B-1B1C-42C4-BE9B-2D1516377903}" type="datetimeFigureOut">
              <a:rPr lang="en-US" smtClean="0"/>
              <a:t>8/5/2019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32748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508349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A8B8B-1B1C-42C4-BE9B-2D1516377903}" type="datetimeFigureOut">
              <a:rPr lang="en-US" smtClean="0"/>
              <a:t>8/5/2019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242192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A8B8B-1B1C-42C4-BE9B-2D1516377903}" type="datetimeFigureOut">
              <a:rPr lang="en-US" smtClean="0"/>
              <a:t>8/5/2019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206020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A8B8B-1B1C-42C4-BE9B-2D1516377903}" type="datetimeFigureOut">
              <a:rPr lang="en-US" smtClean="0"/>
              <a:t>8/5/2019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88021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3082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AA8B8B-1B1C-42C4-BE9B-2D1516377903}" type="datetimeFigureOut">
              <a:rPr lang="en-US" smtClean="0"/>
              <a:t>8/5/2019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A2BCBC-50EF-4175-83E0-F618B60D4316}" type="slidenum">
              <a:rPr lang="en-US" smtClean="0"/>
              <a:t>‹#›</a:t>
            </a:fld>
            <a:endParaRPr lang="en-US"/>
          </a:p>
        </p:txBody>
      </p:sp>
    </p:spTree>
    <p:extLst>
      <p:ext uri="{BB962C8B-B14F-4D97-AF65-F5344CB8AC3E}">
        <p14:creationId xmlns:p14="http://schemas.microsoft.com/office/powerpoint/2010/main" val="1039762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AA8B8B-1B1C-42C4-BE9B-2D1516377903}" type="datetimeFigureOut">
              <a:rPr lang="en-US" smtClean="0"/>
              <a:t>8/5/2019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2BCBC-50EF-4175-83E0-F618B60D4316}" type="slidenum">
              <a:rPr lang="en-US" smtClean="0"/>
              <a:t>‹#›</a:t>
            </a:fld>
            <a:endParaRPr lang="en-US"/>
          </a:p>
        </p:txBody>
      </p:sp>
      <p:grpSp>
        <p:nvGrpSpPr>
          <p:cNvPr id="7" name="Group 6">
            <a:extLst>
              <a:ext uri="{FF2B5EF4-FFF2-40B4-BE49-F238E27FC236}">
                <a16:creationId xmlns:a16="http://schemas.microsoft.com/office/drawing/2014/main" xmlns="" id="{B8B1B517-CE10-451E-92F5-CBA2977A8025}"/>
              </a:ext>
            </a:extLst>
          </p:cNvPr>
          <p:cNvGrpSpPr/>
          <p:nvPr userDrawn="1"/>
        </p:nvGrpSpPr>
        <p:grpSpPr>
          <a:xfrm>
            <a:off x="77006" y="6492874"/>
            <a:ext cx="2170463" cy="378419"/>
            <a:chOff x="4279782" y="5408838"/>
            <a:chExt cx="2170463" cy="378419"/>
          </a:xfrm>
        </p:grpSpPr>
        <p:pic>
          <p:nvPicPr>
            <p:cNvPr id="8" name="Picture 7">
              <a:extLst>
                <a:ext uri="{FF2B5EF4-FFF2-40B4-BE49-F238E27FC236}">
                  <a16:creationId xmlns:a16="http://schemas.microsoft.com/office/drawing/2014/main" xmlns="" id="{DA670464-DF80-4880-BF4C-582A85F3B28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9" name="Title 1">
              <a:extLst>
                <a:ext uri="{FF2B5EF4-FFF2-40B4-BE49-F238E27FC236}">
                  <a16:creationId xmlns:a16="http://schemas.microsoft.com/office/drawing/2014/main" xmlns="" id="{C9E49C98-31DC-4320-85F0-1310768EAE59}"/>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3404572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hingsboard.io/docs/user-guide/rule-engine-2-0/overview/#predefined-message-typ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hingsboard.io/docs/user-guide/entities-and-relation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thingsboard.io/docs/user-guide/rule-engine-2-0/external-nodes/#send-email-nod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thingsboard.io/docs/user-guide/ui/customer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thingsboard.io/docs/user-guide/rule-engine-2-0/transformation-nodes/#to-email-node" TargetMode="Externa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hyperlink" Target="https://thingsboard.io/docs/referenc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demo.thingsboard.io/" TargetMode="External"/><Relationship Id="rId2" Type="http://schemas.openxmlformats.org/officeDocument/2006/relationships/hyperlink" Target="https://curl.haxx.se/windows/" TargetMode="External"/><Relationship Id="rId1" Type="http://schemas.openxmlformats.org/officeDocument/2006/relationships/slideLayout" Target="../slideLayouts/slideLayout2.xml"/><Relationship Id="rId4" Type="http://schemas.openxmlformats.org/officeDocument/2006/relationships/hyperlink" Target="https://thingsboard.io/docs/user-guide/rule-engine-2-0/re-getting-started/"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sendgrid.com/docs/ui/account-and-settings/api-keys/" TargetMode="External"/><Relationship Id="rId2" Type="http://schemas.openxmlformats.org/officeDocument/2006/relationships/hyperlink" Target="https://www.youtube.com/watch?v=TwJJbxwQX5k"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thingsboard.io/docs/user-guide/rule-engine-2-0/tutorials/get-weather-using-rest-api-cal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xmlns="" id="{1CA5F2D1-C77B-4614-B681-5858C958408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0"/>
            <a:ext cx="5061527" cy="6858000"/>
          </a:xfrm>
          <a:prstGeom prst="rect">
            <a:avLst/>
          </a:prstGeom>
        </p:spPr>
      </p:pic>
      <p:pic>
        <p:nvPicPr>
          <p:cNvPr id="11" name="Picture 10">
            <a:extLst>
              <a:ext uri="{FF2B5EF4-FFF2-40B4-BE49-F238E27FC236}">
                <a16:creationId xmlns:a16="http://schemas.microsoft.com/office/drawing/2014/main" xmlns="" id="{8EA70F98-D6BF-44D5-864A-E8B8E6EA8A9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124" t="28606" r="7380" b="32333"/>
          <a:stretch/>
        </p:blipFill>
        <p:spPr>
          <a:xfrm>
            <a:off x="2843821" y="341745"/>
            <a:ext cx="1584159" cy="750460"/>
          </a:xfrm>
          <a:prstGeom prst="rect">
            <a:avLst/>
          </a:prstGeom>
        </p:spPr>
      </p:pic>
      <p:sp>
        <p:nvSpPr>
          <p:cNvPr id="12" name="Rectangle 11">
            <a:extLst>
              <a:ext uri="{FF2B5EF4-FFF2-40B4-BE49-F238E27FC236}">
                <a16:creationId xmlns:a16="http://schemas.microsoft.com/office/drawing/2014/main" xmlns="" id="{57E39DBC-BF39-4AA8-A8D4-8190CF567658}"/>
              </a:ext>
            </a:extLst>
          </p:cNvPr>
          <p:cNvSpPr/>
          <p:nvPr/>
        </p:nvSpPr>
        <p:spPr>
          <a:xfrm>
            <a:off x="406401" y="341745"/>
            <a:ext cx="1468581" cy="7943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FF0000"/>
                </a:solidFill>
              </a:rPr>
              <a:t>LOGO</a:t>
            </a:r>
          </a:p>
          <a:p>
            <a:r>
              <a:rPr lang="en-US" dirty="0">
                <a:solidFill>
                  <a:srgbClr val="FF0000"/>
                </a:solidFill>
              </a:rPr>
              <a:t>UNIV/POLTEK</a:t>
            </a:r>
          </a:p>
        </p:txBody>
      </p:sp>
      <p:pic>
        <p:nvPicPr>
          <p:cNvPr id="21" name="Picture 20">
            <a:extLst>
              <a:ext uri="{FF2B5EF4-FFF2-40B4-BE49-F238E27FC236}">
                <a16:creationId xmlns:a16="http://schemas.microsoft.com/office/drawing/2014/main" xmlns="" id="{089B2762-C2F9-4BAC-B1EE-95539397A9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7418" y="342183"/>
            <a:ext cx="742749" cy="774305"/>
          </a:xfrm>
          <a:prstGeom prst="rect">
            <a:avLst/>
          </a:prstGeom>
        </p:spPr>
      </p:pic>
      <p:grpSp>
        <p:nvGrpSpPr>
          <p:cNvPr id="46" name="Group 45">
            <a:extLst>
              <a:ext uri="{FF2B5EF4-FFF2-40B4-BE49-F238E27FC236}">
                <a16:creationId xmlns:a16="http://schemas.microsoft.com/office/drawing/2014/main" xmlns="" id="{4B60F85D-D540-4735-B378-D7D9225FE7F3}"/>
              </a:ext>
            </a:extLst>
          </p:cNvPr>
          <p:cNvGrpSpPr/>
          <p:nvPr/>
        </p:nvGrpSpPr>
        <p:grpSpPr>
          <a:xfrm>
            <a:off x="5674242" y="6327045"/>
            <a:ext cx="2170463" cy="378419"/>
            <a:chOff x="4279782" y="5408838"/>
            <a:chExt cx="2170463" cy="378419"/>
          </a:xfrm>
        </p:grpSpPr>
        <p:pic>
          <p:nvPicPr>
            <p:cNvPr id="34" name="Picture 33">
              <a:extLst>
                <a:ext uri="{FF2B5EF4-FFF2-40B4-BE49-F238E27FC236}">
                  <a16:creationId xmlns:a16="http://schemas.microsoft.com/office/drawing/2014/main" xmlns="" id="{2CE453EB-EDB4-49CF-90BE-4F74F5C3CE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37" name="Title 1">
              <a:extLst>
                <a:ext uri="{FF2B5EF4-FFF2-40B4-BE49-F238E27FC236}">
                  <a16:creationId xmlns:a16="http://schemas.microsoft.com/office/drawing/2014/main" xmlns="" id="{73E0DBD7-B92C-4F4C-A59F-F8EF3A4C3876}"/>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
        <p:nvSpPr>
          <p:cNvPr id="17" name="Title 1">
            <a:extLst>
              <a:ext uri="{FF2B5EF4-FFF2-40B4-BE49-F238E27FC236}">
                <a16:creationId xmlns:a16="http://schemas.microsoft.com/office/drawing/2014/main" xmlns="" id="{FE488684-4B91-45E0-AC48-E54C1020FB09}"/>
              </a:ext>
            </a:extLst>
          </p:cNvPr>
          <p:cNvSpPr txBox="1">
            <a:spLocks/>
          </p:cNvSpPr>
          <p:nvPr/>
        </p:nvSpPr>
        <p:spPr>
          <a:xfrm>
            <a:off x="314035" y="2206282"/>
            <a:ext cx="4457989" cy="26324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2400" dirty="0">
                <a:solidFill>
                  <a:schemeClr val="accent1">
                    <a:lumMod val="50000"/>
                  </a:schemeClr>
                </a:solidFill>
                <a:latin typeface="HP Simplified" panose="020B0606020204020204" pitchFamily="34" charset="0"/>
              </a:rPr>
              <a:t>DTS 2019: Internet of Things</a:t>
            </a:r>
          </a:p>
          <a:p>
            <a:pPr fontAlgn="base"/>
            <a:endParaRPr lang="en-US" sz="2400" dirty="0">
              <a:solidFill>
                <a:schemeClr val="accent1">
                  <a:lumMod val="50000"/>
                </a:schemeClr>
              </a:solidFill>
              <a:latin typeface="HP Simplified" panose="020B0606020204020204" pitchFamily="34" charset="0"/>
            </a:endParaRPr>
          </a:p>
          <a:p>
            <a:pPr fontAlgn="base"/>
            <a:endParaRPr lang="en-US" dirty="0">
              <a:solidFill>
                <a:schemeClr val="accent1">
                  <a:lumMod val="50000"/>
                </a:schemeClr>
              </a:solidFill>
              <a:latin typeface="HP Simplified" panose="020B0606020204020204" pitchFamily="34" charset="0"/>
            </a:endParaRPr>
          </a:p>
          <a:p>
            <a:pPr fontAlgn="base"/>
            <a:r>
              <a:rPr lang="en-US" dirty="0" smtClean="0">
                <a:solidFill>
                  <a:schemeClr val="accent1">
                    <a:lumMod val="50000"/>
                  </a:schemeClr>
                </a:solidFill>
                <a:latin typeface="HP Simplified" panose="020B0606020204020204" pitchFamily="34" charset="0"/>
              </a:rPr>
              <a:t>#26 Data Processing</a:t>
            </a:r>
            <a:endParaRPr lang="en-US" dirty="0">
              <a:solidFill>
                <a:schemeClr val="accent1">
                  <a:lumMod val="50000"/>
                </a:schemeClr>
              </a:solidFill>
              <a:latin typeface="HP Simplified" panose="020B0606020204020204" pitchFamily="34" charset="0"/>
            </a:endParaRPr>
          </a:p>
        </p:txBody>
      </p:sp>
    </p:spTree>
    <p:extLst>
      <p:ext uri="{BB962C8B-B14F-4D97-AF65-F5344CB8AC3E}">
        <p14:creationId xmlns:p14="http://schemas.microsoft.com/office/powerpoint/2010/main" val="1021084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10000"/>
              </a:lnSpc>
              <a:buNone/>
            </a:pPr>
            <a:r>
              <a:rPr lang="en-US" dirty="0" err="1"/>
              <a:t>ThingsBoard</a:t>
            </a:r>
            <a:r>
              <a:rPr lang="en-US" dirty="0"/>
              <a:t> Rule Engine is a highly customizable framework for complex event processing. Here are some common use cases that one can configure via </a:t>
            </a:r>
            <a:r>
              <a:rPr lang="en-US" dirty="0" err="1"/>
              <a:t>ThingsBoard</a:t>
            </a:r>
            <a:r>
              <a:rPr lang="en-US" dirty="0"/>
              <a:t> Rule Chains:</a:t>
            </a:r>
          </a:p>
          <a:p>
            <a:pPr>
              <a:lnSpc>
                <a:spcPct val="110000"/>
              </a:lnSpc>
            </a:pPr>
            <a:r>
              <a:rPr lang="en-US" dirty="0"/>
              <a:t>Data validation and modification for incoming telemetry or attributes before saving to the database.</a:t>
            </a:r>
          </a:p>
          <a:p>
            <a:pPr>
              <a:lnSpc>
                <a:spcPct val="110000"/>
              </a:lnSpc>
            </a:pPr>
            <a:r>
              <a:rPr lang="en-US" dirty="0"/>
              <a:t>Copy telemetry or attributes from devices to related assets so you can aggregate telemetry. For example data from multiple devices can be aggregated in related Asset.</a:t>
            </a:r>
          </a:p>
          <a:p>
            <a:pPr>
              <a:lnSpc>
                <a:spcPct val="110000"/>
              </a:lnSpc>
            </a:pPr>
            <a:r>
              <a:rPr lang="en-US" dirty="0"/>
              <a:t>Create/Update/Clear alarms based on defined conditions.</a:t>
            </a:r>
          </a:p>
          <a:p>
            <a:pPr>
              <a:lnSpc>
                <a:spcPct val="110000"/>
              </a:lnSpc>
            </a:pPr>
            <a:r>
              <a:rPr lang="en-US" dirty="0"/>
              <a:t>Trigger actions based on device life-cycle events. For example, create alerts if Device is Online/Offline</a:t>
            </a:r>
            <a:r>
              <a:rPr lang="en-US" dirty="0" smtClean="0"/>
              <a:t>.</a:t>
            </a:r>
            <a:endParaRPr lang="en-US" dirty="0"/>
          </a:p>
        </p:txBody>
      </p:sp>
    </p:spTree>
    <p:extLst>
      <p:ext uri="{BB962C8B-B14F-4D97-AF65-F5344CB8AC3E}">
        <p14:creationId xmlns:p14="http://schemas.microsoft.com/office/powerpoint/2010/main" val="7305112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Use Case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Load additional data required for processing. For example, load temperature threshold value for a device that is defined in Device’s Customer or Tenant attribute.</a:t>
            </a:r>
          </a:p>
          <a:p>
            <a:r>
              <a:rPr lang="en-US" dirty="0"/>
              <a:t>Trigger REST API calls to external systems.</a:t>
            </a:r>
          </a:p>
          <a:p>
            <a:r>
              <a:rPr lang="en-US" dirty="0"/>
              <a:t>Send emails when complex event occurs and use attributes of other entities inside Email Template.</a:t>
            </a:r>
          </a:p>
          <a:p>
            <a:r>
              <a:rPr lang="en-US" dirty="0"/>
              <a:t>Take into account User preferences during event processing.</a:t>
            </a:r>
          </a:p>
          <a:p>
            <a:r>
              <a:rPr lang="en-US" dirty="0"/>
              <a:t>Make RPC calls based on defined condition.</a:t>
            </a:r>
          </a:p>
          <a:p>
            <a:r>
              <a:rPr lang="en-US" dirty="0"/>
              <a:t>Integrate with external pipelines like Kafka, Spark, AWS services, etc</a:t>
            </a:r>
            <a:r>
              <a:rPr lang="en-US" dirty="0" smtClean="0"/>
              <a:t>.</a:t>
            </a:r>
            <a:endParaRPr lang="en-US" dirty="0"/>
          </a:p>
        </p:txBody>
      </p:sp>
    </p:spTree>
    <p:extLst>
      <p:ext uri="{BB962C8B-B14F-4D97-AF65-F5344CB8AC3E}">
        <p14:creationId xmlns:p14="http://schemas.microsoft.com/office/powerpoint/2010/main" val="4065573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Engine Architecture</a:t>
            </a:r>
            <a:endParaRPr lang="en-US" dirty="0"/>
          </a:p>
        </p:txBody>
      </p:sp>
      <p:pic>
        <p:nvPicPr>
          <p:cNvPr id="7" name="Picture 6"/>
          <p:cNvPicPr>
            <a:picLocks noChangeAspect="1"/>
          </p:cNvPicPr>
          <p:nvPr/>
        </p:nvPicPr>
        <p:blipFill>
          <a:blip r:embed="rId2"/>
          <a:stretch>
            <a:fillRect/>
          </a:stretch>
        </p:blipFill>
        <p:spPr>
          <a:xfrm>
            <a:off x="477520" y="2111248"/>
            <a:ext cx="8188960" cy="3488497"/>
          </a:xfrm>
          <a:prstGeom prst="rect">
            <a:avLst/>
          </a:prstGeom>
        </p:spPr>
      </p:pic>
    </p:spTree>
    <p:extLst>
      <p:ext uri="{BB962C8B-B14F-4D97-AF65-F5344CB8AC3E}">
        <p14:creationId xmlns:p14="http://schemas.microsoft.com/office/powerpoint/2010/main" val="715203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Actor Model</a:t>
            </a:r>
            <a:endParaRPr lang="en-US" dirty="0"/>
          </a:p>
        </p:txBody>
      </p:sp>
      <p:sp>
        <p:nvSpPr>
          <p:cNvPr id="3" name="Content Placeholder 2"/>
          <p:cNvSpPr>
            <a:spLocks noGrp="1"/>
          </p:cNvSpPr>
          <p:nvPr>
            <p:ph idx="1"/>
          </p:nvPr>
        </p:nvSpPr>
        <p:spPr/>
        <p:txBody>
          <a:bodyPr/>
          <a:lstStyle/>
          <a:p>
            <a:r>
              <a:rPr lang="en-US" dirty="0"/>
              <a:t>Actor model enables high performance and concurrent processing of messages from device transport layer as long as server-side API calls. </a:t>
            </a:r>
            <a:r>
              <a:rPr lang="en-US" dirty="0" err="1"/>
              <a:t>ThingsBoard</a:t>
            </a:r>
            <a:r>
              <a:rPr lang="en-US" dirty="0"/>
              <a:t> uses </a:t>
            </a:r>
            <a:r>
              <a:rPr lang="en-US" dirty="0" err="1"/>
              <a:t>Akka</a:t>
            </a:r>
            <a:r>
              <a:rPr lang="en-US" dirty="0"/>
              <a:t> as an actor system implementation. There are two main actors related to the rule engine: Rule Chain Actor and Rule Node Actor.</a:t>
            </a:r>
          </a:p>
          <a:p>
            <a:pPr marL="0" indent="0">
              <a:buNone/>
            </a:pPr>
            <a:endParaRPr lang="en-US" dirty="0"/>
          </a:p>
        </p:txBody>
      </p:sp>
    </p:spTree>
    <p:extLst>
      <p:ext uri="{BB962C8B-B14F-4D97-AF65-F5344CB8AC3E}">
        <p14:creationId xmlns:p14="http://schemas.microsoft.com/office/powerpoint/2010/main" val="1941704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Actor</a:t>
            </a:r>
            <a:endParaRPr lang="en-US" dirty="0"/>
          </a:p>
        </p:txBody>
      </p:sp>
      <p:sp>
        <p:nvSpPr>
          <p:cNvPr id="3" name="Content Placeholder 2"/>
          <p:cNvSpPr>
            <a:spLocks noGrp="1"/>
          </p:cNvSpPr>
          <p:nvPr>
            <p:ph idx="1"/>
          </p:nvPr>
        </p:nvSpPr>
        <p:spPr/>
        <p:txBody>
          <a:bodyPr/>
          <a:lstStyle/>
          <a:p>
            <a:r>
              <a:rPr lang="en-US" dirty="0"/>
              <a:t>Rule Chain actor is responsible for rule node configuration, routing messages between rule nodes, and handling queue put and </a:t>
            </a:r>
            <a:r>
              <a:rPr lang="en-US" dirty="0" err="1"/>
              <a:t>ack</a:t>
            </a:r>
            <a:r>
              <a:rPr lang="en-US" dirty="0"/>
              <a:t> </a:t>
            </a:r>
            <a:r>
              <a:rPr lang="en-US" dirty="0" smtClean="0"/>
              <a:t>commands.</a:t>
            </a:r>
          </a:p>
          <a:p>
            <a:r>
              <a:rPr lang="en-US" dirty="0" smtClean="0"/>
              <a:t>Each </a:t>
            </a:r>
            <a:r>
              <a:rPr lang="en-US" dirty="0"/>
              <a:t>Rule Chain Actor represent single rule chain configured by the user. </a:t>
            </a:r>
            <a:endParaRPr lang="en-US" dirty="0" smtClean="0"/>
          </a:p>
          <a:p>
            <a:r>
              <a:rPr lang="en-US" dirty="0" smtClean="0"/>
              <a:t>Rule </a:t>
            </a:r>
            <a:r>
              <a:rPr lang="en-US" dirty="0"/>
              <a:t>Chain Actor is parent for multiple Rule Node actors.</a:t>
            </a:r>
          </a:p>
        </p:txBody>
      </p:sp>
    </p:spTree>
    <p:extLst>
      <p:ext uri="{BB962C8B-B14F-4D97-AF65-F5344CB8AC3E}">
        <p14:creationId xmlns:p14="http://schemas.microsoft.com/office/powerpoint/2010/main" val="21313320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Node Actor</a:t>
            </a:r>
            <a:endParaRPr lang="en-US" dirty="0"/>
          </a:p>
        </p:txBody>
      </p:sp>
      <p:sp>
        <p:nvSpPr>
          <p:cNvPr id="3" name="Content Placeholder 2"/>
          <p:cNvSpPr>
            <a:spLocks noGrp="1"/>
          </p:cNvSpPr>
          <p:nvPr>
            <p:ph idx="1"/>
          </p:nvPr>
        </p:nvSpPr>
        <p:spPr/>
        <p:txBody>
          <a:bodyPr/>
          <a:lstStyle/>
          <a:p>
            <a:r>
              <a:rPr lang="en-US" dirty="0"/>
              <a:t>Rule Node actor is responsible for processing of the incoming messages. </a:t>
            </a:r>
            <a:endParaRPr lang="en-US" dirty="0" smtClean="0"/>
          </a:p>
          <a:p>
            <a:r>
              <a:rPr lang="en-US" dirty="0" smtClean="0"/>
              <a:t>The </a:t>
            </a:r>
            <a:r>
              <a:rPr lang="en-US" dirty="0"/>
              <a:t>logic of message processing is highly customizable. </a:t>
            </a:r>
            <a:endParaRPr lang="en-US" dirty="0" smtClean="0"/>
          </a:p>
          <a:p>
            <a:r>
              <a:rPr lang="en-US" dirty="0" smtClean="0"/>
              <a:t>There </a:t>
            </a:r>
            <a:r>
              <a:rPr lang="en-US" dirty="0"/>
              <a:t>are many built-in implementations of the </a:t>
            </a:r>
            <a:r>
              <a:rPr lang="en-US" dirty="0" err="1"/>
              <a:t>RuleNodes</a:t>
            </a:r>
            <a:r>
              <a:rPr lang="en-US" dirty="0"/>
              <a:t> and you can develop your own, custom rule node implementations as well.</a:t>
            </a:r>
          </a:p>
        </p:txBody>
      </p:sp>
    </p:spTree>
    <p:extLst>
      <p:ext uri="{BB962C8B-B14F-4D97-AF65-F5344CB8AC3E}">
        <p14:creationId xmlns:p14="http://schemas.microsoft.com/office/powerpoint/2010/main" val="4027267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Chain Example</a:t>
            </a:r>
            <a:endParaRPr lang="en-US" dirty="0"/>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 y="2151481"/>
            <a:ext cx="8642985" cy="3449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97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Rule Engine Node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531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Filter Nodes</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1189879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 Nodes</a:t>
            </a:r>
            <a:endParaRPr lang="en-US" dirty="0"/>
          </a:p>
        </p:txBody>
      </p:sp>
      <p:sp>
        <p:nvSpPr>
          <p:cNvPr id="3" name="Content Placeholder 2"/>
          <p:cNvSpPr>
            <a:spLocks noGrp="1"/>
          </p:cNvSpPr>
          <p:nvPr>
            <p:ph idx="1"/>
          </p:nvPr>
        </p:nvSpPr>
        <p:spPr/>
        <p:txBody>
          <a:bodyPr>
            <a:normAutofit fontScale="85000" lnSpcReduction="20000"/>
          </a:bodyPr>
          <a:lstStyle/>
          <a:p>
            <a:pPr>
              <a:lnSpc>
                <a:spcPct val="110000"/>
              </a:lnSpc>
            </a:pPr>
            <a:r>
              <a:rPr lang="en-US" dirty="0" smtClean="0"/>
              <a:t>Filter Nodes are used for message filtering and routing</a:t>
            </a:r>
          </a:p>
          <a:p>
            <a:pPr marL="914400" lvl="1" indent="-457200">
              <a:lnSpc>
                <a:spcPct val="110000"/>
              </a:lnSpc>
              <a:buFont typeface="+mj-lt"/>
              <a:buAutoNum type="arabicPeriod"/>
            </a:pPr>
            <a:r>
              <a:rPr lang="en-US" b="1" dirty="0"/>
              <a:t>Check Relation Filter Node</a:t>
            </a:r>
            <a:endParaRPr lang="en-US" dirty="0"/>
          </a:p>
          <a:p>
            <a:pPr marL="914400" lvl="1" indent="-457200">
              <a:lnSpc>
                <a:spcPct val="110000"/>
              </a:lnSpc>
              <a:buFont typeface="+mj-lt"/>
              <a:buAutoNum type="arabicPeriod"/>
            </a:pPr>
            <a:r>
              <a:rPr lang="en-US" b="1" dirty="0"/>
              <a:t>Check Existence Fields Node</a:t>
            </a:r>
            <a:endParaRPr lang="en-US" dirty="0"/>
          </a:p>
          <a:p>
            <a:pPr marL="914400" lvl="1" indent="-457200">
              <a:lnSpc>
                <a:spcPct val="110000"/>
              </a:lnSpc>
              <a:buFont typeface="+mj-lt"/>
              <a:buAutoNum type="arabicPeriod"/>
            </a:pPr>
            <a:r>
              <a:rPr lang="en-US" b="1" dirty="0"/>
              <a:t>Message Type Filter Node</a:t>
            </a:r>
            <a:endParaRPr lang="en-US" dirty="0"/>
          </a:p>
          <a:p>
            <a:pPr marL="914400" lvl="1" indent="-457200">
              <a:lnSpc>
                <a:spcPct val="110000"/>
              </a:lnSpc>
              <a:buFont typeface="+mj-lt"/>
              <a:buAutoNum type="arabicPeriod"/>
            </a:pPr>
            <a:r>
              <a:rPr lang="en-US" b="1" dirty="0"/>
              <a:t>Message Type Switch Node</a:t>
            </a:r>
            <a:endParaRPr lang="en-US" dirty="0"/>
          </a:p>
          <a:p>
            <a:pPr marL="914400" lvl="1" indent="-457200">
              <a:lnSpc>
                <a:spcPct val="110000"/>
              </a:lnSpc>
              <a:buFont typeface="+mj-lt"/>
              <a:buAutoNum type="arabicPeriod"/>
            </a:pPr>
            <a:r>
              <a:rPr lang="en-US" b="1" dirty="0"/>
              <a:t>Originator Type Filter Node</a:t>
            </a:r>
            <a:endParaRPr lang="en-US" dirty="0"/>
          </a:p>
          <a:p>
            <a:pPr marL="914400" lvl="1" indent="-457200">
              <a:lnSpc>
                <a:spcPct val="110000"/>
              </a:lnSpc>
              <a:buFont typeface="+mj-lt"/>
              <a:buAutoNum type="arabicPeriod"/>
            </a:pPr>
            <a:r>
              <a:rPr lang="en-US" b="1" dirty="0"/>
              <a:t>Originator Type Switch Node</a:t>
            </a:r>
            <a:endParaRPr lang="en-US" dirty="0"/>
          </a:p>
          <a:p>
            <a:pPr marL="914400" lvl="1" indent="-457200">
              <a:lnSpc>
                <a:spcPct val="110000"/>
              </a:lnSpc>
              <a:buFont typeface="+mj-lt"/>
              <a:buAutoNum type="arabicPeriod"/>
            </a:pPr>
            <a:r>
              <a:rPr lang="en-US" b="1" dirty="0"/>
              <a:t>Script Filter Node</a:t>
            </a:r>
            <a:endParaRPr lang="en-US" dirty="0"/>
          </a:p>
          <a:p>
            <a:pPr marL="914400" lvl="1" indent="-457200">
              <a:lnSpc>
                <a:spcPct val="110000"/>
              </a:lnSpc>
              <a:buFont typeface="+mj-lt"/>
              <a:buAutoNum type="arabicPeriod"/>
            </a:pPr>
            <a:r>
              <a:rPr lang="en-US" b="1" dirty="0"/>
              <a:t>Switch Node</a:t>
            </a:r>
            <a:endParaRPr lang="en-US" dirty="0"/>
          </a:p>
          <a:p>
            <a:pPr marL="914400" lvl="1" indent="-457200">
              <a:lnSpc>
                <a:spcPct val="110000"/>
              </a:lnSpc>
              <a:buFont typeface="+mj-lt"/>
              <a:buAutoNum type="arabicPeriod"/>
            </a:pPr>
            <a:r>
              <a:rPr lang="en-US" b="1" dirty="0"/>
              <a:t>GPS </a:t>
            </a:r>
            <a:r>
              <a:rPr lang="en-US" b="1" dirty="0" err="1"/>
              <a:t>Geofencing</a:t>
            </a:r>
            <a:r>
              <a:rPr lang="en-US" b="1" dirty="0"/>
              <a:t> Filter Node</a:t>
            </a:r>
            <a:endParaRPr lang="en-US" dirty="0"/>
          </a:p>
          <a:p>
            <a:pPr lvl="2">
              <a:lnSpc>
                <a:spcPct val="110000"/>
              </a:lnSpc>
            </a:pPr>
            <a:r>
              <a:rPr lang="en-US" b="1" dirty="0"/>
              <a:t>Fetch perimeter information from message metadata</a:t>
            </a:r>
            <a:endParaRPr lang="en-US" dirty="0"/>
          </a:p>
          <a:p>
            <a:pPr lvl="2">
              <a:lnSpc>
                <a:spcPct val="110000"/>
              </a:lnSpc>
            </a:pPr>
            <a:r>
              <a:rPr lang="en-US" b="1" dirty="0"/>
              <a:t>Fetch perimeter information from node </a:t>
            </a:r>
            <a:r>
              <a:rPr lang="en-US" b="1" dirty="0" smtClean="0"/>
              <a:t>configuration</a:t>
            </a:r>
            <a:endParaRPr lang="en-US" dirty="0"/>
          </a:p>
        </p:txBody>
      </p:sp>
    </p:spTree>
    <p:extLst>
      <p:ext uri="{BB962C8B-B14F-4D97-AF65-F5344CB8AC3E}">
        <p14:creationId xmlns:p14="http://schemas.microsoft.com/office/powerpoint/2010/main" val="6844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7F5F5-6472-4058-B940-4A57EB876553}"/>
              </a:ext>
            </a:extLst>
          </p:cNvPr>
          <p:cNvSpPr>
            <a:spLocks noGrp="1"/>
          </p:cNvSpPr>
          <p:nvPr>
            <p:ph type="title"/>
          </p:nvPr>
        </p:nvSpPr>
        <p:spPr/>
        <p:txBody>
          <a:bodyPr/>
          <a:lstStyle/>
          <a:p>
            <a:r>
              <a:rPr lang="en-US" dirty="0" smtClean="0"/>
              <a:t>Agenda</a:t>
            </a:r>
            <a:endParaRPr lang="id-ID" dirty="0"/>
          </a:p>
        </p:txBody>
      </p:sp>
      <p:sp>
        <p:nvSpPr>
          <p:cNvPr id="3" name="Content Placeholder 2">
            <a:extLst>
              <a:ext uri="{FF2B5EF4-FFF2-40B4-BE49-F238E27FC236}">
                <a16:creationId xmlns:a16="http://schemas.microsoft.com/office/drawing/2014/main" xmlns="" id="{37D1BF9C-629D-45B7-9A7B-4433E5D0E548}"/>
              </a:ext>
            </a:extLst>
          </p:cNvPr>
          <p:cNvSpPr>
            <a:spLocks noGrp="1"/>
          </p:cNvSpPr>
          <p:nvPr>
            <p:ph idx="1"/>
          </p:nvPr>
        </p:nvSpPr>
        <p:spPr/>
        <p:txBody>
          <a:bodyPr/>
          <a:lstStyle/>
          <a:p>
            <a:r>
              <a:rPr lang="en-US" dirty="0" smtClean="0"/>
              <a:t>What is </a:t>
            </a:r>
            <a:r>
              <a:rPr lang="en-US" dirty="0" err="1" smtClean="0"/>
              <a:t>ThingsBoard</a:t>
            </a:r>
            <a:endParaRPr lang="en-US" dirty="0" smtClean="0"/>
          </a:p>
          <a:p>
            <a:r>
              <a:rPr lang="en-US" dirty="0" err="1" smtClean="0"/>
              <a:t>ThingsBoard</a:t>
            </a:r>
            <a:r>
              <a:rPr lang="en-US" dirty="0" smtClean="0"/>
              <a:t> Rule Engine</a:t>
            </a:r>
          </a:p>
          <a:p>
            <a:r>
              <a:rPr lang="en-US" dirty="0" smtClean="0"/>
              <a:t>Rule Engine Node</a:t>
            </a:r>
            <a:endParaRPr lang="id-ID" dirty="0"/>
          </a:p>
        </p:txBody>
      </p:sp>
    </p:spTree>
    <p:extLst>
      <p:ext uri="{BB962C8B-B14F-4D97-AF65-F5344CB8AC3E}">
        <p14:creationId xmlns:p14="http://schemas.microsoft.com/office/powerpoint/2010/main" val="4286452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Relation Filter Nodes</a:t>
            </a:r>
            <a:endParaRPr lang="en-US" dirty="0"/>
          </a:p>
        </p:txBody>
      </p:sp>
      <p:sp>
        <p:nvSpPr>
          <p:cNvPr id="3" name="Content Placeholder 2"/>
          <p:cNvSpPr>
            <a:spLocks noGrp="1"/>
          </p:cNvSpPr>
          <p:nvPr>
            <p:ph idx="1"/>
          </p:nvPr>
        </p:nvSpPr>
        <p:spPr/>
        <p:txBody>
          <a:bodyPr/>
          <a:lstStyle/>
          <a:p>
            <a:r>
              <a:rPr lang="en-US" dirty="0"/>
              <a:t>Checks the relation from the selected entity to originator of the message by type and direction</a:t>
            </a:r>
            <a:r>
              <a:rPr lang="en-US" dirty="0" smtClean="0"/>
              <a:t>.</a:t>
            </a:r>
          </a:p>
          <a:p>
            <a:r>
              <a:rPr lang="en-US" dirty="0"/>
              <a:t>If relation exists - Message is sent via </a:t>
            </a:r>
            <a:r>
              <a:rPr lang="en-US" b="1" dirty="0"/>
              <a:t>True</a:t>
            </a:r>
            <a:r>
              <a:rPr lang="en-US" dirty="0"/>
              <a:t> chain, otherwise </a:t>
            </a:r>
            <a:r>
              <a:rPr lang="en-US" b="1" dirty="0"/>
              <a:t>False</a:t>
            </a:r>
            <a:r>
              <a:rPr lang="en-US" dirty="0"/>
              <a:t> chain is used.</a:t>
            </a:r>
            <a:endParaRPr lang="en-US" dirty="0" smtClean="0"/>
          </a:p>
          <a:p>
            <a:endParaRPr lang="en-US" dirty="0"/>
          </a:p>
        </p:txBody>
      </p:sp>
      <p:pic>
        <p:nvPicPr>
          <p:cNvPr id="30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279" y="3851910"/>
            <a:ext cx="3863442" cy="17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127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Existence Fields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Rule node checks the existence of the selected keys from incoming message data and metadata.</a:t>
            </a:r>
          </a:p>
          <a:p>
            <a:r>
              <a:rPr lang="en-US" sz="2000" dirty="0"/>
              <a:t>If selected checkbox </a:t>
            </a:r>
            <a:r>
              <a:rPr lang="en-US" sz="2000" b="1" dirty="0"/>
              <a:t>Check that all selected keys are present</a:t>
            </a:r>
            <a:r>
              <a:rPr lang="en-US" sz="2000" dirty="0"/>
              <a:t> and all keys in message data and metadata exists - send Message via </a:t>
            </a:r>
            <a:r>
              <a:rPr lang="en-US" sz="2000" b="1" dirty="0"/>
              <a:t>True</a:t>
            </a:r>
            <a:r>
              <a:rPr lang="en-US" sz="2000" dirty="0"/>
              <a:t> chain, otherwise, </a:t>
            </a:r>
            <a:r>
              <a:rPr lang="en-US" sz="2000" b="1" dirty="0"/>
              <a:t>False</a:t>
            </a:r>
            <a:r>
              <a:rPr lang="en-US" sz="2000" dirty="0"/>
              <a:t> chain is </a:t>
            </a:r>
            <a:r>
              <a:rPr lang="en-US" sz="2000" dirty="0" smtClean="0"/>
              <a:t>used.</a:t>
            </a:r>
          </a:p>
          <a:p>
            <a:r>
              <a:rPr lang="en-US" sz="2000" dirty="0" smtClean="0"/>
              <a:t>In </a:t>
            </a:r>
            <a:r>
              <a:rPr lang="en-US" sz="2000" dirty="0"/>
              <a:t>case that checkbox is not selected, and at least one of the keys from data or metadata of the message exists - send Message via </a:t>
            </a:r>
            <a:r>
              <a:rPr lang="en-US" sz="2000" b="1" dirty="0"/>
              <a:t>True</a:t>
            </a:r>
            <a:r>
              <a:rPr lang="en-US" sz="2000" dirty="0"/>
              <a:t> chain, otherwise, </a:t>
            </a:r>
            <a:r>
              <a:rPr lang="en-US" sz="2000" b="1" dirty="0"/>
              <a:t>False</a:t>
            </a:r>
            <a:r>
              <a:rPr lang="en-US" sz="2000" dirty="0"/>
              <a:t> chain is used.</a:t>
            </a: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0" y="4673917"/>
            <a:ext cx="3765818" cy="1320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88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In the Node configuration, administrator defines set of allowed Message Types for incoming Message. There are </a:t>
            </a:r>
            <a:r>
              <a:rPr lang="en-US" sz="2400" dirty="0">
                <a:hlinkClick r:id="rId2"/>
              </a:rPr>
              <a:t>predefined Message Types</a:t>
            </a:r>
            <a:r>
              <a:rPr lang="en-US" sz="2400" dirty="0"/>
              <a:t> in the system, like </a:t>
            </a:r>
            <a:r>
              <a:rPr lang="en-US" sz="2400" b="1" dirty="0"/>
              <a:t>Post attributes</a:t>
            </a:r>
            <a:r>
              <a:rPr lang="en-US" sz="2400" dirty="0"/>
              <a:t>, </a:t>
            </a:r>
            <a:r>
              <a:rPr lang="en-US" sz="2400" b="1" dirty="0"/>
              <a:t>Post telemetry</a:t>
            </a:r>
            <a:r>
              <a:rPr lang="en-US" sz="2400" dirty="0"/>
              <a:t>, </a:t>
            </a:r>
            <a:r>
              <a:rPr lang="en-US" sz="2400" b="1" dirty="0"/>
              <a:t>RPC Request</a:t>
            </a:r>
            <a:r>
              <a:rPr lang="en-US" sz="2400" dirty="0"/>
              <a:t>, etc. An administrator can also define any Custom Message Types in the node configuration.</a:t>
            </a:r>
          </a:p>
          <a:p>
            <a:r>
              <a:rPr lang="en-US" sz="2400" dirty="0"/>
              <a:t>If incoming Message Type is expected - Message is sent via </a:t>
            </a:r>
            <a:r>
              <a:rPr lang="en-US" sz="2400" b="1" dirty="0"/>
              <a:t>True</a:t>
            </a:r>
            <a:r>
              <a:rPr lang="en-US" sz="2400" dirty="0"/>
              <a:t> chain, otherwise </a:t>
            </a:r>
            <a:r>
              <a:rPr lang="en-US" sz="2400" b="1" dirty="0"/>
              <a:t>False</a:t>
            </a:r>
            <a:r>
              <a:rPr lang="en-US" sz="2400" dirty="0"/>
              <a:t> chain is used</a:t>
            </a:r>
            <a:r>
              <a:rPr lang="en-US" sz="2400" dirty="0" smtClean="0"/>
              <a:t>.</a:t>
            </a:r>
            <a:endParaRPr lang="en-US" sz="2400" dirty="0"/>
          </a:p>
        </p:txBody>
      </p:sp>
      <p:pic>
        <p:nvPicPr>
          <p:cNvPr id="5122"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894" y="4734560"/>
            <a:ext cx="3590212" cy="157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8568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Type Switch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Route incoming messages by Message Type. If incoming Message has known </a:t>
            </a:r>
            <a:r>
              <a:rPr lang="en-US" sz="2000" dirty="0">
                <a:hlinkClick r:id="rId2"/>
              </a:rPr>
              <a:t>Message Type</a:t>
            </a:r>
            <a:r>
              <a:rPr lang="en-US" sz="2000" dirty="0"/>
              <a:t> then it is sent to the corresponding chain, otherwise, message is sent to </a:t>
            </a:r>
            <a:r>
              <a:rPr lang="en-US" sz="2000" b="1" dirty="0"/>
              <a:t>Other</a:t>
            </a:r>
            <a:r>
              <a:rPr lang="en-US" sz="2000" dirty="0"/>
              <a:t> chain.</a:t>
            </a:r>
          </a:p>
          <a:p>
            <a:r>
              <a:rPr lang="en-US" sz="2000" dirty="0"/>
              <a:t>If you use Custom Message Types than you can route those messages via </a:t>
            </a:r>
            <a:r>
              <a:rPr lang="en-US" sz="2000" b="1" dirty="0"/>
              <a:t>Other</a:t>
            </a:r>
            <a:r>
              <a:rPr lang="en-US" sz="2000" dirty="0"/>
              <a:t> chain of </a:t>
            </a:r>
            <a:r>
              <a:rPr lang="en-US" sz="2000" b="1" dirty="0"/>
              <a:t>Message Type Switch Node</a:t>
            </a:r>
            <a:r>
              <a:rPr lang="en-US" sz="2000" dirty="0"/>
              <a:t> to the </a:t>
            </a:r>
            <a:r>
              <a:rPr lang="en-US" sz="2000" b="1" dirty="0"/>
              <a:t>Switch Node</a:t>
            </a:r>
            <a:r>
              <a:rPr lang="en-US" sz="2000" dirty="0"/>
              <a:t> or </a:t>
            </a:r>
            <a:r>
              <a:rPr lang="en-US" sz="2000" b="1" dirty="0"/>
              <a:t>Message Type Filter Node</a:t>
            </a:r>
            <a:r>
              <a:rPr lang="en-US" sz="2000" dirty="0"/>
              <a:t> configured with required routing logic</a:t>
            </a:r>
            <a:r>
              <a:rPr lang="en-US" sz="2000" dirty="0" smtClean="0"/>
              <a:t>.</a:t>
            </a:r>
            <a:endParaRPr lang="en-US" sz="2000" dirty="0"/>
          </a:p>
        </p:txBody>
      </p:sp>
      <p:pic>
        <p:nvPicPr>
          <p:cNvPr id="614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3763962"/>
            <a:ext cx="3867150" cy="2952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866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Filter </a:t>
            </a:r>
            <a:r>
              <a:rPr lang="en-US" dirty="0" smtClean="0"/>
              <a:t>Node</a:t>
            </a:r>
            <a:endParaRPr lang="en-US" dirty="0"/>
          </a:p>
        </p:txBody>
      </p:sp>
      <p:sp>
        <p:nvSpPr>
          <p:cNvPr id="3" name="Content Placeholder 2"/>
          <p:cNvSpPr>
            <a:spLocks noGrp="1"/>
          </p:cNvSpPr>
          <p:nvPr>
            <p:ph idx="1"/>
          </p:nvPr>
        </p:nvSpPr>
        <p:spPr/>
        <p:txBody>
          <a:bodyPr/>
          <a:lstStyle/>
          <a:p>
            <a:r>
              <a:rPr lang="en-US" dirty="0"/>
              <a:t>In the Node configuration, administrator defines set of allowed Originator </a:t>
            </a:r>
            <a:r>
              <a:rPr lang="en-US" dirty="0">
                <a:hlinkClick r:id="rId2"/>
              </a:rPr>
              <a:t>Entity</a:t>
            </a:r>
            <a:r>
              <a:rPr lang="en-US" dirty="0"/>
              <a:t> types for incoming Message.</a:t>
            </a:r>
          </a:p>
          <a:p>
            <a:r>
              <a:rPr lang="en-US" dirty="0"/>
              <a:t>If incoming Originator Type is expected - Message is sent via </a:t>
            </a:r>
            <a:r>
              <a:rPr lang="en-US" b="1" dirty="0"/>
              <a:t>True</a:t>
            </a:r>
            <a:r>
              <a:rPr lang="en-US" dirty="0"/>
              <a:t> chain, otherwise </a:t>
            </a:r>
            <a:r>
              <a:rPr lang="en-US" b="1" dirty="0"/>
              <a:t>False</a:t>
            </a:r>
            <a:r>
              <a:rPr lang="en-US" dirty="0"/>
              <a:t> chain is used</a:t>
            </a:r>
            <a:r>
              <a:rPr lang="en-US" dirty="0" smtClean="0"/>
              <a:t>.</a:t>
            </a:r>
            <a:endParaRPr lang="en-US" dirty="0"/>
          </a:p>
        </p:txBody>
      </p:sp>
      <p:pic>
        <p:nvPicPr>
          <p:cNvPr id="717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569" y="4213542"/>
            <a:ext cx="3823605" cy="1516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5193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Originator Type Switch </a:t>
            </a:r>
            <a:r>
              <a:rPr lang="en-US" dirty="0" smtClean="0"/>
              <a:t>Node</a:t>
            </a:r>
            <a:endParaRPr lang="en-US" dirty="0"/>
          </a:p>
        </p:txBody>
      </p:sp>
      <p:sp>
        <p:nvSpPr>
          <p:cNvPr id="3" name="Content Placeholder 2"/>
          <p:cNvSpPr>
            <a:spLocks noGrp="1"/>
          </p:cNvSpPr>
          <p:nvPr>
            <p:ph idx="1"/>
          </p:nvPr>
        </p:nvSpPr>
        <p:spPr/>
        <p:txBody>
          <a:bodyPr/>
          <a:lstStyle/>
          <a:p>
            <a:r>
              <a:rPr lang="en-US" dirty="0"/>
              <a:t>Routes incoming messages </a:t>
            </a:r>
            <a:r>
              <a:rPr lang="en-US" dirty="0" smtClean="0"/>
              <a:t>by Originator</a:t>
            </a:r>
            <a:r>
              <a:rPr lang="en-US" dirty="0"/>
              <a:t> </a:t>
            </a:r>
            <a:r>
              <a:rPr lang="en-US" dirty="0">
                <a:hlinkClick r:id="rId2"/>
              </a:rPr>
              <a:t>Entity</a:t>
            </a:r>
            <a:r>
              <a:rPr lang="en-US" dirty="0"/>
              <a:t> type</a:t>
            </a:r>
            <a:r>
              <a:rPr lang="en-US" dirty="0" smtClean="0"/>
              <a:t>.</a:t>
            </a:r>
            <a:endParaRPr lang="en-US" dirty="0"/>
          </a:p>
        </p:txBody>
      </p:sp>
      <p:pic>
        <p:nvPicPr>
          <p:cNvPr id="81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908" y="3041808"/>
            <a:ext cx="4310183" cy="2332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775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Script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Evaluates incoming Message with configured JavaScript condition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p>
          <a:p>
            <a:r>
              <a:rPr lang="en-US" sz="2000" dirty="0"/>
              <a:t>Script should return </a:t>
            </a:r>
            <a:r>
              <a:rPr lang="en-US" sz="2000" b="1" dirty="0"/>
              <a:t>Boolean</a:t>
            </a:r>
            <a:r>
              <a:rPr lang="en-US" sz="2000" dirty="0"/>
              <a:t> value. If </a:t>
            </a:r>
            <a:r>
              <a:rPr lang="en-US" sz="2000" b="1" dirty="0"/>
              <a:t>True</a:t>
            </a:r>
            <a:r>
              <a:rPr lang="en-US" sz="2000" dirty="0"/>
              <a:t> - send Message via </a:t>
            </a:r>
            <a:r>
              <a:rPr lang="en-US" sz="2000" b="1" dirty="0"/>
              <a:t>True</a:t>
            </a:r>
            <a:r>
              <a:rPr lang="en-US" sz="2000" dirty="0"/>
              <a:t> chain, otherwise </a:t>
            </a:r>
            <a:r>
              <a:rPr lang="en-US" sz="2000" b="1" dirty="0"/>
              <a:t>False</a:t>
            </a:r>
            <a:r>
              <a:rPr lang="en-US" sz="2000" dirty="0"/>
              <a:t> chain is used.</a:t>
            </a:r>
          </a:p>
        </p:txBody>
      </p:sp>
      <p:pic>
        <p:nvPicPr>
          <p:cNvPr id="9220" name="Picture 4"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928" y="4481512"/>
            <a:ext cx="4416144" cy="121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5987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 Node</a:t>
            </a:r>
            <a:endParaRPr lang="en-US" dirty="0"/>
          </a:p>
        </p:txBody>
      </p:sp>
      <p:sp>
        <p:nvSpPr>
          <p:cNvPr id="3" name="Content Placeholder 2"/>
          <p:cNvSpPr>
            <a:spLocks noGrp="1"/>
          </p:cNvSpPr>
          <p:nvPr>
            <p:ph idx="1"/>
          </p:nvPr>
        </p:nvSpPr>
        <p:spPr>
          <a:xfrm>
            <a:off x="628650" y="1825625"/>
            <a:ext cx="7886700" cy="4351338"/>
          </a:xfrm>
        </p:spPr>
        <p:txBody>
          <a:bodyPr>
            <a:normAutofit/>
          </a:bodyPr>
          <a:lstStyle/>
          <a:p>
            <a:r>
              <a:rPr lang="en-US" sz="2000" dirty="0"/>
              <a:t>Routes incoming Message to one OR multiple output chains. Node executes configured JavaScript function</a:t>
            </a:r>
            <a:r>
              <a:rPr lang="en-US" sz="2000" dirty="0" smtClean="0"/>
              <a:t>.</a:t>
            </a:r>
            <a:endParaRPr lang="en-US" sz="2000" dirty="0"/>
          </a:p>
          <a:p>
            <a:r>
              <a:rPr lang="en-US" sz="2000" dirty="0"/>
              <a:t>JavaScript function receive 3 input parameters</a:t>
            </a:r>
            <a:r>
              <a:rPr lang="en-US" sz="2000" dirty="0" smtClean="0"/>
              <a:t>:</a:t>
            </a:r>
            <a:endParaRPr lang="en-US" sz="2000" dirty="0"/>
          </a:p>
          <a:p>
            <a:pPr lvl="1"/>
            <a:r>
              <a:rPr lang="en-US" sz="1800" b="1" dirty="0" err="1"/>
              <a:t>msg</a:t>
            </a:r>
            <a:r>
              <a:rPr lang="en-US" sz="1800" dirty="0"/>
              <a:t> - is a Message payload.</a:t>
            </a:r>
          </a:p>
          <a:p>
            <a:pPr lvl="1"/>
            <a:r>
              <a:rPr lang="en-US" sz="1800" b="1" dirty="0"/>
              <a:t>metadata</a:t>
            </a:r>
            <a:r>
              <a:rPr lang="en-US" sz="1800" dirty="0"/>
              <a:t> - is a Message metadata.</a:t>
            </a:r>
          </a:p>
          <a:p>
            <a:pPr lvl="1"/>
            <a:r>
              <a:rPr lang="en-US" sz="1800" b="1" dirty="0" err="1"/>
              <a:t>msgType</a:t>
            </a:r>
            <a:r>
              <a:rPr lang="en-US" sz="1800" dirty="0"/>
              <a:t> - is a Message type</a:t>
            </a:r>
            <a:r>
              <a:rPr lang="en-US" sz="1800" dirty="0" smtClean="0"/>
              <a:t>.</a:t>
            </a:r>
            <a:endParaRPr lang="en-US" dirty="0"/>
          </a:p>
          <a:p>
            <a:endParaRPr lang="en-US" dirty="0"/>
          </a:p>
        </p:txBody>
      </p:sp>
      <p:pic>
        <p:nvPicPr>
          <p:cNvPr id="10243"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935" y="3360737"/>
            <a:ext cx="4191000" cy="31623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065" y="4474756"/>
            <a:ext cx="4234815" cy="1477328"/>
          </a:xfrm>
          <a:prstGeom prst="rect">
            <a:avLst/>
          </a:prstGeom>
        </p:spPr>
        <p:txBody>
          <a:bodyPr wrap="square">
            <a:spAutoFit/>
          </a:bodyPr>
          <a:lstStyle/>
          <a:p>
            <a:r>
              <a:rPr lang="en-US" dirty="0"/>
              <a:t>The script should return an array of next </a:t>
            </a:r>
            <a:r>
              <a:rPr lang="en-US" b="1" dirty="0"/>
              <a:t>Relation</a:t>
            </a:r>
            <a:r>
              <a:rPr lang="en-US" dirty="0"/>
              <a:t> names where </a:t>
            </a:r>
            <a:r>
              <a:rPr lang="en-US" b="1" dirty="0"/>
              <a:t>Message</a:t>
            </a:r>
            <a:r>
              <a:rPr lang="en-US" dirty="0"/>
              <a:t> should be routed. If returned array is empty - message will not be routed to any </a:t>
            </a:r>
            <a:r>
              <a:rPr lang="en-US" b="1" dirty="0"/>
              <a:t>Node</a:t>
            </a:r>
            <a:r>
              <a:rPr lang="en-US" dirty="0"/>
              <a:t> and discarded.</a:t>
            </a:r>
          </a:p>
        </p:txBody>
      </p:sp>
    </p:spTree>
    <p:extLst>
      <p:ext uri="{BB962C8B-B14F-4D97-AF65-F5344CB8AC3E}">
        <p14:creationId xmlns:p14="http://schemas.microsoft.com/office/powerpoint/2010/main" val="87121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t>
            </a:r>
            <a:r>
              <a:rPr lang="en-US" dirty="0" err="1"/>
              <a:t>Geofencing</a:t>
            </a:r>
            <a:r>
              <a:rPr lang="en-US" dirty="0"/>
              <a:t> Filter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Filters incoming messages by GPS based parameters. Extracts latitude and longitude from data or metadata and checks if they are inside configured perimeter (geo fence</a:t>
            </a:r>
            <a:r>
              <a:rPr lang="en-US" sz="2000" dirty="0" smtClean="0"/>
              <a:t>).</a:t>
            </a:r>
          </a:p>
          <a:p>
            <a:r>
              <a:rPr lang="en-US" sz="2000" dirty="0"/>
              <a:t>if configured latitude and longitude are inside configured perimeter message sent via </a:t>
            </a:r>
            <a:r>
              <a:rPr lang="en-US" sz="2000" b="1" dirty="0"/>
              <a:t>True</a:t>
            </a:r>
            <a:r>
              <a:rPr lang="en-US" sz="2000" dirty="0"/>
              <a:t> chain, otherwise </a:t>
            </a:r>
            <a:r>
              <a:rPr lang="en-US" sz="2000" b="1" dirty="0"/>
              <a:t>False</a:t>
            </a:r>
            <a:r>
              <a:rPr lang="en-US" sz="2000" dirty="0"/>
              <a:t> chain is used.</a:t>
            </a:r>
          </a:p>
          <a:p>
            <a:r>
              <a:rPr lang="en-US" sz="2000" b="1" dirty="0"/>
              <a:t>Failure</a:t>
            </a:r>
            <a:r>
              <a:rPr lang="en-US" sz="2000" dirty="0"/>
              <a:t> chain will to be used when:</a:t>
            </a:r>
          </a:p>
          <a:p>
            <a:pPr lvl="1"/>
            <a:r>
              <a:rPr lang="en-US" sz="1800" dirty="0"/>
              <a:t>incoming message has no configured latitude or longitude key in data or metadata.</a:t>
            </a:r>
          </a:p>
          <a:p>
            <a:pPr lvl="1"/>
            <a:r>
              <a:rPr lang="en-US" sz="1800" dirty="0"/>
              <a:t>missing perimeter definition</a:t>
            </a:r>
            <a:r>
              <a:rPr lang="en-US" sz="1800" dirty="0" smtClean="0"/>
              <a:t>;</a:t>
            </a:r>
            <a:endParaRPr lang="en-US" sz="1800" dirty="0"/>
          </a:p>
        </p:txBody>
      </p:sp>
      <p:pic>
        <p:nvPicPr>
          <p:cNvPr id="112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978" y="4876482"/>
            <a:ext cx="3196043" cy="1435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4178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Enrichment Nodes</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031095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err="1" smtClean="0"/>
              <a:t>ThingsBoard</a:t>
            </a:r>
            <a:endParaRPr lang="en-US" dirty="0"/>
          </a:p>
        </p:txBody>
      </p:sp>
      <p:sp>
        <p:nvSpPr>
          <p:cNvPr id="7" name="Text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1033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Enrichment Nodes</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a:t>Enrichment Nodes are used to update meta-data of the incoming Message.</a:t>
            </a:r>
          </a:p>
          <a:p>
            <a:pPr marL="514350" indent="-514350">
              <a:lnSpc>
                <a:spcPct val="120000"/>
              </a:lnSpc>
              <a:buFont typeface="+mj-lt"/>
              <a:buAutoNum type="arabicPeriod"/>
            </a:pPr>
            <a:r>
              <a:rPr lang="en-US" b="1" dirty="0"/>
              <a:t>Customer attributes</a:t>
            </a:r>
            <a:endParaRPr lang="en-US" dirty="0"/>
          </a:p>
          <a:p>
            <a:pPr marL="514350" indent="-514350">
              <a:lnSpc>
                <a:spcPct val="120000"/>
              </a:lnSpc>
              <a:buFont typeface="+mj-lt"/>
              <a:buAutoNum type="arabicPeriod"/>
            </a:pPr>
            <a:r>
              <a:rPr lang="en-US" b="1" dirty="0"/>
              <a:t>Device attributes</a:t>
            </a:r>
            <a:endParaRPr lang="en-US" dirty="0"/>
          </a:p>
          <a:p>
            <a:pPr marL="514350" indent="-514350">
              <a:lnSpc>
                <a:spcPct val="120000"/>
              </a:lnSpc>
              <a:buFont typeface="+mj-lt"/>
              <a:buAutoNum type="arabicPeriod"/>
            </a:pPr>
            <a:r>
              <a:rPr lang="en-US" b="1" dirty="0"/>
              <a:t>Originator attributes</a:t>
            </a:r>
            <a:endParaRPr lang="en-US" dirty="0"/>
          </a:p>
          <a:p>
            <a:pPr marL="514350" indent="-514350">
              <a:lnSpc>
                <a:spcPct val="120000"/>
              </a:lnSpc>
              <a:buFont typeface="+mj-lt"/>
              <a:buAutoNum type="arabicPeriod"/>
            </a:pPr>
            <a:r>
              <a:rPr lang="en-US" b="1" dirty="0"/>
              <a:t>Originator fields</a:t>
            </a:r>
            <a:endParaRPr lang="en-US" dirty="0"/>
          </a:p>
          <a:p>
            <a:pPr marL="514350" indent="-514350">
              <a:lnSpc>
                <a:spcPct val="120000"/>
              </a:lnSpc>
              <a:buFont typeface="+mj-lt"/>
              <a:buAutoNum type="arabicPeriod"/>
            </a:pPr>
            <a:r>
              <a:rPr lang="en-US" b="1" dirty="0"/>
              <a:t>Related attributes</a:t>
            </a:r>
            <a:endParaRPr lang="en-US" dirty="0"/>
          </a:p>
          <a:p>
            <a:pPr marL="514350" indent="-514350">
              <a:lnSpc>
                <a:spcPct val="120000"/>
              </a:lnSpc>
              <a:buFont typeface="+mj-lt"/>
              <a:buAutoNum type="arabicPeriod"/>
            </a:pPr>
            <a:r>
              <a:rPr lang="en-US" b="1" dirty="0"/>
              <a:t>Tenant attributes</a:t>
            </a:r>
            <a:endParaRPr lang="en-US" dirty="0"/>
          </a:p>
          <a:p>
            <a:pPr marL="514350" indent="-514350">
              <a:lnSpc>
                <a:spcPct val="120000"/>
              </a:lnSpc>
              <a:buFont typeface="+mj-lt"/>
              <a:buAutoNum type="arabicPeriod"/>
            </a:pPr>
            <a:r>
              <a:rPr lang="en-US" b="1" dirty="0"/>
              <a:t>Originator telemetry</a:t>
            </a:r>
            <a:endParaRPr lang="en-US" dirty="0"/>
          </a:p>
          <a:p>
            <a:pPr marL="514350" indent="-514350">
              <a:lnSpc>
                <a:spcPct val="120000"/>
              </a:lnSpc>
              <a:buFont typeface="+mj-lt"/>
              <a:buAutoNum type="arabicPeriod"/>
            </a:pPr>
            <a:r>
              <a:rPr lang="en-US" b="1" dirty="0"/>
              <a:t>Tenant details</a:t>
            </a:r>
            <a:endParaRPr lang="en-US" dirty="0"/>
          </a:p>
          <a:p>
            <a:pPr marL="514350" indent="-514350">
              <a:lnSpc>
                <a:spcPct val="120000"/>
              </a:lnSpc>
              <a:buFont typeface="+mj-lt"/>
              <a:buAutoNum type="arabicPeriod"/>
            </a:pPr>
            <a:r>
              <a:rPr lang="en-US" b="1" dirty="0"/>
              <a:t>Customer </a:t>
            </a:r>
            <a:r>
              <a:rPr lang="en-US" b="1" dirty="0" smtClean="0"/>
              <a:t>details</a:t>
            </a:r>
            <a:endParaRPr lang="en-US" dirty="0"/>
          </a:p>
        </p:txBody>
      </p:sp>
    </p:spTree>
    <p:extLst>
      <p:ext uri="{BB962C8B-B14F-4D97-AF65-F5344CB8AC3E}">
        <p14:creationId xmlns:p14="http://schemas.microsoft.com/office/powerpoint/2010/main" val="3430869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a:t>
            </a:r>
            <a:r>
              <a:rPr lang="en-US" dirty="0" smtClean="0"/>
              <a:t>attributes</a:t>
            </a:r>
            <a:endParaRPr lang="en-US" dirty="0"/>
          </a:p>
        </p:txBody>
      </p:sp>
      <p:sp>
        <p:nvSpPr>
          <p:cNvPr id="3" name="Content Placeholder 2"/>
          <p:cNvSpPr>
            <a:spLocks noGrp="1"/>
          </p:cNvSpPr>
          <p:nvPr>
            <p:ph idx="1"/>
          </p:nvPr>
        </p:nvSpPr>
        <p:spPr/>
        <p:txBody>
          <a:bodyPr>
            <a:normAutofit/>
          </a:bodyPr>
          <a:lstStyle/>
          <a:p>
            <a:r>
              <a:rPr lang="en-US" sz="2400" dirty="0"/>
              <a:t>Node finds Customer of the Message Originator entity and adds Customers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22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679" y="4001294"/>
            <a:ext cx="4278642"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111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Attributes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Node finds Related Device of the Message Originator entity using configured query and adds Attributes (client\shared\server scope) and Latest Telemetry value into Message Metadata</a:t>
            </a:r>
            <a:r>
              <a:rPr lang="en-US" sz="2000" dirty="0" smtClean="0"/>
              <a:t>.</a:t>
            </a:r>
            <a:endParaRPr lang="en-US" sz="2000" dirty="0"/>
          </a:p>
          <a:p>
            <a:pPr>
              <a:lnSpc>
                <a:spcPct val="100000"/>
              </a:lnSpc>
            </a:pPr>
            <a:r>
              <a:rPr lang="en-US" sz="2000" dirty="0"/>
              <a:t>Attributes are added into metadata with scope prefix</a:t>
            </a:r>
            <a:r>
              <a:rPr lang="en-US" sz="2000" dirty="0" smtClean="0"/>
              <a:t>:</a:t>
            </a:r>
            <a:endParaRPr lang="en-US" sz="2000" dirty="0"/>
          </a:p>
          <a:p>
            <a:pPr lvl="1">
              <a:lnSpc>
                <a:spcPct val="100000"/>
              </a:lnSpc>
            </a:pPr>
            <a:r>
              <a:rPr lang="en-US" sz="1800" dirty="0"/>
              <a:t>shared attribute -&gt; shared_</a:t>
            </a:r>
          </a:p>
          <a:p>
            <a:pPr lvl="1">
              <a:lnSpc>
                <a:spcPct val="100000"/>
              </a:lnSpc>
            </a:pPr>
            <a:r>
              <a:rPr lang="en-US" sz="1800" dirty="0"/>
              <a:t>client attribute -&gt; </a:t>
            </a:r>
            <a:r>
              <a:rPr lang="en-US" sz="1800" dirty="0" err="1"/>
              <a:t>cs</a:t>
            </a:r>
            <a:r>
              <a:rPr lang="en-US" sz="1800" dirty="0"/>
              <a:t>_</a:t>
            </a:r>
          </a:p>
          <a:p>
            <a:pPr lvl="1">
              <a:lnSpc>
                <a:spcPct val="100000"/>
              </a:lnSpc>
            </a:pPr>
            <a:r>
              <a:rPr lang="en-US" sz="1800" dirty="0"/>
              <a:t>server attribute -&gt; </a:t>
            </a:r>
            <a:r>
              <a:rPr lang="en-US" sz="1800" dirty="0" err="1"/>
              <a:t>ss</a:t>
            </a:r>
            <a:r>
              <a:rPr lang="en-US" sz="1800" dirty="0"/>
              <a:t>_</a:t>
            </a:r>
          </a:p>
          <a:p>
            <a:pPr lvl="1">
              <a:lnSpc>
                <a:spcPct val="100000"/>
              </a:lnSpc>
            </a:pPr>
            <a:r>
              <a:rPr lang="en-US" sz="1800" dirty="0"/>
              <a:t>telemetry -&gt; no prefix used</a:t>
            </a:r>
          </a:p>
        </p:txBody>
      </p:sp>
      <p:pic>
        <p:nvPicPr>
          <p:cNvPr id="1331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7" y="4948872"/>
            <a:ext cx="3095625" cy="83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8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Attributes</a:t>
            </a:r>
            <a:endParaRPr lang="en-US" dirty="0"/>
          </a:p>
        </p:txBody>
      </p:sp>
      <p:sp>
        <p:nvSpPr>
          <p:cNvPr id="3" name="Content Placeholder 2"/>
          <p:cNvSpPr>
            <a:spLocks noGrp="1"/>
          </p:cNvSpPr>
          <p:nvPr>
            <p:ph idx="1"/>
          </p:nvPr>
        </p:nvSpPr>
        <p:spPr/>
        <p:txBody>
          <a:bodyPr>
            <a:normAutofit/>
          </a:bodyPr>
          <a:lstStyle/>
          <a:p>
            <a:r>
              <a:rPr lang="en-US" sz="2400" dirty="0"/>
              <a:t>Add Message Originator Attributes (client\shared\server scope) and Latest Telemetry value into Message Metadata</a:t>
            </a:r>
            <a:r>
              <a:rPr lang="en-US" sz="2400" dirty="0" smtClean="0"/>
              <a:t>.</a:t>
            </a:r>
            <a:endParaRPr lang="en-US" sz="2400" dirty="0"/>
          </a:p>
          <a:p>
            <a:r>
              <a:rPr lang="en-US" sz="2400" dirty="0"/>
              <a:t>Attributes are added into metadata with scope prefix</a:t>
            </a:r>
            <a:r>
              <a:rPr lang="en-US" sz="2400" dirty="0" smtClean="0"/>
              <a:t>:</a:t>
            </a:r>
            <a:endParaRPr lang="en-US" sz="2400" dirty="0"/>
          </a:p>
          <a:p>
            <a:pPr lvl="1"/>
            <a:r>
              <a:rPr lang="en-US" sz="2000" dirty="0"/>
              <a:t>shared attribute -&gt; shared_</a:t>
            </a:r>
          </a:p>
          <a:p>
            <a:pPr lvl="1"/>
            <a:r>
              <a:rPr lang="en-US" sz="2000" dirty="0"/>
              <a:t>client attribute -&gt; </a:t>
            </a:r>
            <a:r>
              <a:rPr lang="en-US" sz="2000" dirty="0" err="1"/>
              <a:t>cs</a:t>
            </a:r>
            <a:r>
              <a:rPr lang="en-US" sz="2000" dirty="0"/>
              <a:t>_</a:t>
            </a:r>
          </a:p>
          <a:p>
            <a:pPr lvl="1"/>
            <a:r>
              <a:rPr lang="en-US" sz="2000" dirty="0"/>
              <a:t>server attribute -&gt; </a:t>
            </a:r>
            <a:r>
              <a:rPr lang="en-US" sz="2000" dirty="0" err="1"/>
              <a:t>ss</a:t>
            </a:r>
            <a:r>
              <a:rPr lang="en-US" sz="2000" dirty="0"/>
              <a:t>_</a:t>
            </a:r>
          </a:p>
          <a:p>
            <a:pPr lvl="1"/>
            <a:r>
              <a:rPr lang="en-US" sz="2000" dirty="0"/>
              <a:t>telemetry -&gt; no prefix used</a:t>
            </a:r>
          </a:p>
        </p:txBody>
      </p:sp>
      <p:pic>
        <p:nvPicPr>
          <p:cNvPr id="14339"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782" y="4650422"/>
            <a:ext cx="4624436" cy="123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94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Originator Fields</a:t>
            </a:r>
            <a:endParaRPr lang="en-US" dirty="0"/>
          </a:p>
        </p:txBody>
      </p:sp>
      <p:sp>
        <p:nvSpPr>
          <p:cNvPr id="3" name="Content Placeholder 2"/>
          <p:cNvSpPr>
            <a:spLocks noGrp="1"/>
          </p:cNvSpPr>
          <p:nvPr>
            <p:ph idx="1"/>
          </p:nvPr>
        </p:nvSpPr>
        <p:spPr/>
        <p:txBody>
          <a:bodyPr>
            <a:normAutofit/>
          </a:bodyPr>
          <a:lstStyle/>
          <a:p>
            <a:r>
              <a:rPr lang="en-US" sz="2400" dirty="0"/>
              <a:t>Node fetches fields values of the Message Originator entity and adds them into Message Metadata. Administrator can configure the mapping between field name and Metadata attribute name. If specified field is not part of Message Originator entity fields it will be ignored</a:t>
            </a:r>
            <a:r>
              <a:rPr lang="en-US" sz="2400" dirty="0" smtClean="0"/>
              <a:t>.</a:t>
            </a:r>
            <a:endParaRPr lang="en-US" sz="2400" dirty="0"/>
          </a:p>
        </p:txBody>
      </p:sp>
      <p:pic>
        <p:nvPicPr>
          <p:cNvPr id="1536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494" y="3859054"/>
            <a:ext cx="4005579" cy="1383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9303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Attributes</a:t>
            </a:r>
            <a:endParaRPr lang="en-US" dirty="0"/>
          </a:p>
        </p:txBody>
      </p:sp>
      <p:sp>
        <p:nvSpPr>
          <p:cNvPr id="3" name="Content Placeholder 2"/>
          <p:cNvSpPr>
            <a:spLocks noGrp="1"/>
          </p:cNvSpPr>
          <p:nvPr>
            <p:ph idx="1"/>
          </p:nvPr>
        </p:nvSpPr>
        <p:spPr/>
        <p:txBody>
          <a:bodyPr>
            <a:normAutofit/>
          </a:bodyPr>
          <a:lstStyle/>
          <a:p>
            <a:r>
              <a:rPr lang="en-US" sz="2000" dirty="0"/>
              <a:t>Node finds Related Entity of the Message Originator entity using configured query and adds Attributes or Latest Telemetry value into Message Metadata.</a:t>
            </a:r>
          </a:p>
          <a:p>
            <a:r>
              <a:rPr lang="en-US" sz="2000" dirty="0"/>
              <a:t>Administrator can configure the mapping between original attribute name and Metadata attribute name.</a:t>
            </a:r>
          </a:p>
          <a:p>
            <a:r>
              <a:rPr lang="en-US" sz="2000" dirty="0"/>
              <a:t>In ‘Relations query’ configuration Administrator can select required </a:t>
            </a:r>
            <a:r>
              <a:rPr lang="en-US" sz="2000" b="1" dirty="0"/>
              <a:t>Direction</a:t>
            </a:r>
            <a:r>
              <a:rPr lang="en-US" sz="2000" dirty="0"/>
              <a:t> and </a:t>
            </a:r>
            <a:r>
              <a:rPr lang="en-US" sz="2000" b="1" dirty="0"/>
              <a:t>relation depth level</a:t>
            </a:r>
            <a:r>
              <a:rPr lang="en-US" sz="2000" dirty="0"/>
              <a:t>. Also set of </a:t>
            </a:r>
            <a:r>
              <a:rPr lang="en-US" sz="2000" b="1" dirty="0"/>
              <a:t>Relation filters</a:t>
            </a:r>
            <a:r>
              <a:rPr lang="en-US" sz="2000" dirty="0"/>
              <a:t> can be configured with required Relation type and Entity Types</a:t>
            </a:r>
            <a:r>
              <a:rPr lang="en-US" sz="2000" dirty="0" smtClean="0"/>
              <a:t>.</a:t>
            </a:r>
            <a:endParaRPr lang="en-US" sz="2000" dirty="0"/>
          </a:p>
        </p:txBody>
      </p:sp>
      <p:pic>
        <p:nvPicPr>
          <p:cNvPr id="163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75" y="4721542"/>
            <a:ext cx="4780516" cy="1313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323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Attributes</a:t>
            </a:r>
            <a:endParaRPr lang="en-US" dirty="0"/>
          </a:p>
        </p:txBody>
      </p:sp>
      <p:sp>
        <p:nvSpPr>
          <p:cNvPr id="3" name="Content Placeholder 2"/>
          <p:cNvSpPr>
            <a:spLocks noGrp="1"/>
          </p:cNvSpPr>
          <p:nvPr>
            <p:ph idx="1"/>
          </p:nvPr>
        </p:nvSpPr>
        <p:spPr/>
        <p:txBody>
          <a:bodyPr>
            <a:normAutofit/>
          </a:bodyPr>
          <a:lstStyle/>
          <a:p>
            <a:r>
              <a:rPr lang="en-US" sz="2400" dirty="0"/>
              <a:t>Node finds Tenant of the Message Originator entity and adds Tenant Attributes or Latest Telemetry value into Message Metadata.</a:t>
            </a:r>
          </a:p>
          <a:p>
            <a:r>
              <a:rPr lang="en-US" sz="2400" dirty="0"/>
              <a:t>Administrator can configure the mapping between original attribute name and Metadata attribute name</a:t>
            </a:r>
            <a:r>
              <a:rPr lang="en-US" sz="2400" dirty="0" smtClean="0"/>
              <a:t>.</a:t>
            </a:r>
            <a:endParaRPr lang="en-US" sz="2400" dirty="0"/>
          </a:p>
        </p:txBody>
      </p:sp>
      <p:pic>
        <p:nvPicPr>
          <p:cNvPr id="1741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788" y="4001294"/>
            <a:ext cx="4666423" cy="13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1708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Tenant Details</a:t>
            </a:r>
            <a:endParaRPr lang="en-US" dirty="0"/>
          </a:p>
        </p:txBody>
      </p:sp>
      <p:sp>
        <p:nvSpPr>
          <p:cNvPr id="3" name="Content Placeholder 2"/>
          <p:cNvSpPr>
            <a:spLocks noGrp="1"/>
          </p:cNvSpPr>
          <p:nvPr>
            <p:ph idx="1"/>
          </p:nvPr>
        </p:nvSpPr>
        <p:spPr/>
        <p:txBody>
          <a:bodyPr>
            <a:normAutofit/>
          </a:bodyPr>
          <a:lstStyle/>
          <a:p>
            <a:pPr>
              <a:lnSpc>
                <a:spcPct val="110000"/>
              </a:lnSpc>
            </a:pPr>
            <a:r>
              <a:rPr lang="en-US" sz="1800" dirty="0"/>
              <a:t>Rule Node Adds fields from Tenant details to the </a:t>
            </a:r>
            <a:r>
              <a:rPr lang="en-US" sz="1800" dirty="0" smtClean="0"/>
              <a:t>message </a:t>
            </a:r>
            <a:r>
              <a:rPr lang="en-US" sz="1800" dirty="0"/>
              <a:t>body or </a:t>
            </a:r>
            <a:r>
              <a:rPr lang="en-US" sz="1800" dirty="0" smtClean="0"/>
              <a:t>metadata.</a:t>
            </a:r>
          </a:p>
          <a:p>
            <a:pPr>
              <a:lnSpc>
                <a:spcPct val="110000"/>
              </a:lnSpc>
            </a:pPr>
            <a:r>
              <a:rPr lang="en-US" sz="1800" dirty="0"/>
              <a:t>Selected details are added into metadata with prefix: tenant_. Outbound Message will contain configured details if they exist</a:t>
            </a:r>
            <a:r>
              <a:rPr lang="en-US" sz="1800" dirty="0" smtClean="0"/>
              <a:t>.</a:t>
            </a:r>
            <a:endParaRPr lang="en-US" sz="1800" dirty="0"/>
          </a:p>
          <a:p>
            <a:pPr>
              <a:lnSpc>
                <a:spcPct val="110000"/>
              </a:lnSpc>
            </a:pPr>
            <a:r>
              <a:rPr lang="en-US" sz="1800" dirty="0"/>
              <a:t>To access fetched details in other nodes you can use one of the following template</a:t>
            </a:r>
            <a:r>
              <a:rPr lang="en-US" sz="1800" dirty="0" smtClean="0"/>
              <a:t>:</a:t>
            </a:r>
            <a:endParaRPr lang="en-US" sz="1800" dirty="0"/>
          </a:p>
          <a:p>
            <a:pPr lvl="1">
              <a:lnSpc>
                <a:spcPct val="110000"/>
              </a:lnSpc>
            </a:pPr>
            <a:r>
              <a:rPr lang="en-US" sz="1600" dirty="0" err="1" smtClean="0"/>
              <a:t>metadata.tenant_address</a:t>
            </a:r>
            <a:endParaRPr lang="en-US" sz="1600" dirty="0"/>
          </a:p>
          <a:p>
            <a:pPr lvl="1">
              <a:lnSpc>
                <a:spcPct val="110000"/>
              </a:lnSpc>
            </a:pPr>
            <a:r>
              <a:rPr lang="en-US" sz="1600" dirty="0" err="1" smtClean="0"/>
              <a:t>msg.tenant_address</a:t>
            </a:r>
            <a:endParaRPr lang="en-US" sz="1600" dirty="0"/>
          </a:p>
          <a:p>
            <a:pPr>
              <a:lnSpc>
                <a:spcPct val="110000"/>
              </a:lnSpc>
            </a:pPr>
            <a:r>
              <a:rPr lang="en-US" sz="1800" dirty="0"/>
              <a:t>Failure chain is used if Originator does not have assigned Tenant Entity, otherwise - Success chain.</a:t>
            </a:r>
          </a:p>
        </p:txBody>
      </p:sp>
      <p:pic>
        <p:nvPicPr>
          <p:cNvPr id="18435"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8012" y="5176838"/>
            <a:ext cx="284797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185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Details</a:t>
            </a:r>
            <a:endParaRPr lang="en-US" dirty="0"/>
          </a:p>
        </p:txBody>
      </p:sp>
      <p:sp>
        <p:nvSpPr>
          <p:cNvPr id="3" name="Content Placeholder 2"/>
          <p:cNvSpPr>
            <a:spLocks noGrp="1"/>
          </p:cNvSpPr>
          <p:nvPr>
            <p:ph idx="1"/>
          </p:nvPr>
        </p:nvSpPr>
        <p:spPr/>
        <p:txBody>
          <a:bodyPr>
            <a:normAutofit/>
          </a:bodyPr>
          <a:lstStyle/>
          <a:p>
            <a:r>
              <a:rPr lang="en-US" sz="2400" dirty="0"/>
              <a:t>Rule Node Adds fields from Customer details to the message body or metadata</a:t>
            </a:r>
            <a:r>
              <a:rPr lang="en-US" sz="2400" dirty="0" smtClean="0"/>
              <a:t>.</a:t>
            </a:r>
          </a:p>
          <a:p>
            <a:r>
              <a:rPr lang="en-US" sz="2400" dirty="0"/>
              <a:t>Selected details are added into metadata with prefix: customer_. Outbound Message will contain configured details if they exist</a:t>
            </a:r>
            <a:r>
              <a:rPr lang="en-US" sz="2400" dirty="0" smtClean="0"/>
              <a:t>.</a:t>
            </a:r>
            <a:endParaRPr lang="en-US" sz="2400" dirty="0"/>
          </a:p>
          <a:p>
            <a:r>
              <a:rPr lang="en-US" sz="2400" dirty="0"/>
              <a:t>To access fetched details in other nodes you can use one of the following template</a:t>
            </a:r>
            <a:r>
              <a:rPr lang="en-US" sz="2400" dirty="0" smtClean="0"/>
              <a:t>:</a:t>
            </a:r>
            <a:endParaRPr lang="en-US" sz="2400" dirty="0"/>
          </a:p>
          <a:p>
            <a:pPr lvl="1"/>
            <a:r>
              <a:rPr lang="en-US" sz="2000" dirty="0" err="1" smtClean="0"/>
              <a:t>metadata.customer_email</a:t>
            </a:r>
            <a:endParaRPr lang="en-US" sz="2000" dirty="0"/>
          </a:p>
          <a:p>
            <a:pPr lvl="1"/>
            <a:r>
              <a:rPr lang="en-US" sz="2000" dirty="0" err="1"/>
              <a:t>msg.customer_email</a:t>
            </a:r>
            <a:endParaRPr lang="en-US" sz="2000" dirty="0"/>
          </a:p>
        </p:txBody>
      </p:sp>
      <p:pic>
        <p:nvPicPr>
          <p:cNvPr id="1945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0535" y="5033962"/>
            <a:ext cx="28194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5827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Transformation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65469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ThingsBoard</a:t>
            </a:r>
            <a:endParaRPr lang="en-US" dirty="0"/>
          </a:p>
        </p:txBody>
      </p:sp>
      <p:sp>
        <p:nvSpPr>
          <p:cNvPr id="3" name="Content Placeholder 2"/>
          <p:cNvSpPr>
            <a:spLocks noGrp="1"/>
          </p:cNvSpPr>
          <p:nvPr>
            <p:ph idx="1"/>
          </p:nvPr>
        </p:nvSpPr>
        <p:spPr/>
        <p:txBody>
          <a:bodyPr/>
          <a:lstStyle/>
          <a:p>
            <a:pPr>
              <a:lnSpc>
                <a:spcPct val="100000"/>
              </a:lnSpc>
              <a:spcBef>
                <a:spcPts val="0"/>
              </a:spcBef>
            </a:pPr>
            <a:r>
              <a:rPr lang="en-US" dirty="0" err="1"/>
              <a:t>ThingsBoard</a:t>
            </a:r>
            <a:r>
              <a:rPr lang="en-US" dirty="0"/>
              <a:t> is an </a:t>
            </a:r>
            <a:r>
              <a:rPr lang="en-US" b="1" dirty="0">
                <a:solidFill>
                  <a:srgbClr val="00B050"/>
                </a:solidFill>
              </a:rPr>
              <a:t>open-source </a:t>
            </a:r>
            <a:r>
              <a:rPr lang="en-US" b="1" dirty="0" err="1">
                <a:solidFill>
                  <a:srgbClr val="00B050"/>
                </a:solidFill>
              </a:rPr>
              <a:t>IoT</a:t>
            </a:r>
            <a:r>
              <a:rPr lang="en-US" b="1" dirty="0">
                <a:solidFill>
                  <a:srgbClr val="00B050"/>
                </a:solidFill>
              </a:rPr>
              <a:t> platform </a:t>
            </a:r>
            <a:r>
              <a:rPr lang="en-US" dirty="0"/>
              <a:t>that enables </a:t>
            </a:r>
            <a:r>
              <a:rPr lang="en-US" b="1" dirty="0">
                <a:solidFill>
                  <a:srgbClr val="00B050"/>
                </a:solidFill>
              </a:rPr>
              <a:t>rapid development</a:t>
            </a:r>
            <a:r>
              <a:rPr lang="en-US" dirty="0"/>
              <a:t>, </a:t>
            </a:r>
            <a:r>
              <a:rPr lang="en-US" b="1" dirty="0">
                <a:solidFill>
                  <a:srgbClr val="00B050"/>
                </a:solidFill>
              </a:rPr>
              <a:t>management </a:t>
            </a:r>
            <a:r>
              <a:rPr lang="en-US" dirty="0"/>
              <a:t>and </a:t>
            </a:r>
            <a:r>
              <a:rPr lang="en-US" b="1" dirty="0">
                <a:solidFill>
                  <a:srgbClr val="00B050"/>
                </a:solidFill>
              </a:rPr>
              <a:t>scaling </a:t>
            </a:r>
            <a:r>
              <a:rPr lang="en-US" dirty="0"/>
              <a:t>of </a:t>
            </a:r>
            <a:r>
              <a:rPr lang="en-US" dirty="0" err="1"/>
              <a:t>IoT</a:t>
            </a:r>
            <a:r>
              <a:rPr lang="en-US" dirty="0"/>
              <a:t> projects. Our goal is </a:t>
            </a:r>
            <a:r>
              <a:rPr lang="en-US" b="1" dirty="0">
                <a:solidFill>
                  <a:srgbClr val="00B050"/>
                </a:solidFill>
              </a:rPr>
              <a:t>to provide the out-of-the-box </a:t>
            </a:r>
            <a:r>
              <a:rPr lang="en-US" b="1" dirty="0" err="1">
                <a:solidFill>
                  <a:srgbClr val="00B050"/>
                </a:solidFill>
              </a:rPr>
              <a:t>IoT</a:t>
            </a:r>
            <a:r>
              <a:rPr lang="en-US" b="1" dirty="0">
                <a:solidFill>
                  <a:srgbClr val="00B050"/>
                </a:solidFill>
              </a:rPr>
              <a:t> cloud</a:t>
            </a:r>
            <a:r>
              <a:rPr lang="en-US" dirty="0"/>
              <a:t> or </a:t>
            </a:r>
            <a:r>
              <a:rPr lang="en-US" b="1" dirty="0">
                <a:solidFill>
                  <a:srgbClr val="00B050"/>
                </a:solidFill>
              </a:rPr>
              <a:t>on-premises solution </a:t>
            </a:r>
            <a:r>
              <a:rPr lang="en-US" dirty="0"/>
              <a:t>that will enable server-side infrastructure for your </a:t>
            </a:r>
            <a:r>
              <a:rPr lang="en-US" dirty="0" err="1"/>
              <a:t>IoT</a:t>
            </a:r>
            <a:r>
              <a:rPr lang="en-US" dirty="0"/>
              <a:t> applications.</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114258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Nodes</a:t>
            </a:r>
            <a:endParaRPr lang="en-US" dirty="0"/>
          </a:p>
        </p:txBody>
      </p:sp>
      <p:sp>
        <p:nvSpPr>
          <p:cNvPr id="3" name="Content Placeholder 2"/>
          <p:cNvSpPr>
            <a:spLocks noGrp="1"/>
          </p:cNvSpPr>
          <p:nvPr>
            <p:ph idx="1"/>
          </p:nvPr>
        </p:nvSpPr>
        <p:spPr/>
        <p:txBody>
          <a:bodyPr/>
          <a:lstStyle/>
          <a:p>
            <a:pPr marL="0" indent="0">
              <a:buNone/>
            </a:pPr>
            <a:r>
              <a:rPr lang="en-US" dirty="0"/>
              <a:t>Transformation Nodes are used for changing incoming Message fields like Originator, Message Type, Payload and Metadata.</a:t>
            </a:r>
          </a:p>
          <a:p>
            <a:r>
              <a:rPr lang="en-US" b="1" dirty="0"/>
              <a:t>Change originator</a:t>
            </a:r>
            <a:endParaRPr lang="en-US" dirty="0"/>
          </a:p>
          <a:p>
            <a:r>
              <a:rPr lang="en-US" b="1" dirty="0"/>
              <a:t>Script Transformation Node</a:t>
            </a:r>
            <a:endParaRPr lang="en-US" dirty="0"/>
          </a:p>
          <a:p>
            <a:r>
              <a:rPr lang="en-US" b="1" dirty="0"/>
              <a:t>To Email </a:t>
            </a:r>
            <a:r>
              <a:rPr lang="en-US" b="1" dirty="0" smtClean="0"/>
              <a:t>Node</a:t>
            </a:r>
            <a:endParaRPr lang="en-US" dirty="0"/>
          </a:p>
        </p:txBody>
      </p:sp>
    </p:spTree>
    <p:extLst>
      <p:ext uri="{BB962C8B-B14F-4D97-AF65-F5344CB8AC3E}">
        <p14:creationId xmlns:p14="http://schemas.microsoft.com/office/powerpoint/2010/main" val="10376262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Originator Nodes</a:t>
            </a:r>
            <a:endParaRPr lang="en-US" dirty="0"/>
          </a:p>
        </p:txBody>
      </p:sp>
      <p:sp>
        <p:nvSpPr>
          <p:cNvPr id="3" name="Content Placeholder 2"/>
          <p:cNvSpPr>
            <a:spLocks noGrp="1"/>
          </p:cNvSpPr>
          <p:nvPr>
            <p:ph idx="1"/>
          </p:nvPr>
        </p:nvSpPr>
        <p:spPr/>
        <p:txBody>
          <a:bodyPr>
            <a:normAutofit/>
          </a:bodyPr>
          <a:lstStyle/>
          <a:p>
            <a:pPr>
              <a:lnSpc>
                <a:spcPct val="110000"/>
              </a:lnSpc>
            </a:pPr>
            <a:r>
              <a:rPr lang="en-US" sz="2000" dirty="0" smtClean="0"/>
              <a:t>This </a:t>
            </a:r>
            <a:r>
              <a:rPr lang="en-US" sz="2000" dirty="0"/>
              <a:t>node is used in cases when a submitted message should be processed as a message from another entity. For example, Device submits telemetry and telemetry should be copied into higher level Asset or to a Customer. In this case, Administrator should add this node before </a:t>
            </a:r>
            <a:r>
              <a:rPr lang="en-US" sz="2000" b="1" dirty="0"/>
              <a:t>Save </a:t>
            </a:r>
            <a:r>
              <a:rPr lang="en-US" sz="2000" b="1" dirty="0" err="1"/>
              <a:t>Timeseries</a:t>
            </a:r>
            <a:r>
              <a:rPr lang="en-US" sz="2000" dirty="0"/>
              <a:t> Node.</a:t>
            </a:r>
          </a:p>
          <a:p>
            <a:pPr>
              <a:lnSpc>
                <a:spcPct val="110000"/>
              </a:lnSpc>
            </a:pPr>
            <a:r>
              <a:rPr lang="en-US" sz="2000" dirty="0"/>
              <a:t>The originator can be changed to:</a:t>
            </a:r>
          </a:p>
          <a:p>
            <a:pPr lvl="1">
              <a:lnSpc>
                <a:spcPct val="110000"/>
              </a:lnSpc>
            </a:pPr>
            <a:r>
              <a:rPr lang="en-US" sz="1800" dirty="0"/>
              <a:t>Originator’s Customer</a:t>
            </a:r>
          </a:p>
          <a:p>
            <a:pPr lvl="1">
              <a:lnSpc>
                <a:spcPct val="110000"/>
              </a:lnSpc>
            </a:pPr>
            <a:r>
              <a:rPr lang="en-US" sz="1800" dirty="0"/>
              <a:t>Originator’s Tenant</a:t>
            </a:r>
          </a:p>
          <a:p>
            <a:pPr lvl="1">
              <a:lnSpc>
                <a:spcPct val="110000"/>
              </a:lnSpc>
            </a:pPr>
            <a:r>
              <a:rPr lang="en-US" sz="1800" dirty="0"/>
              <a:t>Related Entity that is identified by Relations </a:t>
            </a:r>
            <a:r>
              <a:rPr lang="en-US" sz="1800" dirty="0" smtClean="0"/>
              <a:t>Query</a:t>
            </a:r>
            <a:endParaRPr lang="en-US" sz="1800" dirty="0"/>
          </a:p>
        </p:txBody>
      </p:sp>
      <p:pic>
        <p:nvPicPr>
          <p:cNvPr id="2048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2" y="5367337"/>
            <a:ext cx="3152775" cy="80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6511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Transformation Nodes</a:t>
            </a:r>
            <a:endParaRPr lang="en-US" dirty="0"/>
          </a:p>
        </p:txBody>
      </p:sp>
      <p:sp>
        <p:nvSpPr>
          <p:cNvPr id="3" name="Content Placeholder 2"/>
          <p:cNvSpPr>
            <a:spLocks noGrp="1"/>
          </p:cNvSpPr>
          <p:nvPr>
            <p:ph idx="1"/>
          </p:nvPr>
        </p:nvSpPr>
        <p:spPr/>
        <p:txBody>
          <a:bodyPr/>
          <a:lstStyle/>
          <a:p>
            <a:r>
              <a:rPr lang="en-US" dirty="0"/>
              <a:t>Changes Message payload, Metadata or Message type using configured JavaScript function</a:t>
            </a:r>
            <a:r>
              <a:rPr lang="en-US" dirty="0" smtClean="0"/>
              <a:t>.</a:t>
            </a:r>
            <a:endParaRPr lang="en-US" dirty="0"/>
          </a:p>
          <a:p>
            <a:r>
              <a:rPr lang="en-US" dirty="0"/>
              <a:t>JavaScript function receives 3 input parameters:</a:t>
            </a:r>
          </a:p>
          <a:p>
            <a:pPr lvl="1"/>
            <a:r>
              <a:rPr lang="en-US" dirty="0" err="1" smtClean="0"/>
              <a:t>msg</a:t>
            </a:r>
            <a:r>
              <a:rPr lang="en-US" dirty="0" smtClean="0"/>
              <a:t> </a:t>
            </a:r>
            <a:r>
              <a:rPr lang="en-US" dirty="0"/>
              <a:t>- is a Message payload.</a:t>
            </a:r>
          </a:p>
          <a:p>
            <a:pPr lvl="1"/>
            <a:r>
              <a:rPr lang="en-US" dirty="0"/>
              <a:t>metadata - is a Message metadata.</a:t>
            </a:r>
          </a:p>
          <a:p>
            <a:pPr lvl="1"/>
            <a:r>
              <a:rPr lang="en-US" dirty="0" err="1"/>
              <a:t>msgType</a:t>
            </a:r>
            <a:r>
              <a:rPr lang="en-US" dirty="0"/>
              <a:t> - is a Message type.</a:t>
            </a:r>
          </a:p>
        </p:txBody>
      </p:sp>
      <p:pic>
        <p:nvPicPr>
          <p:cNvPr id="21509" name="Picture 5"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465" y="4605972"/>
            <a:ext cx="3813070" cy="1154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46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Email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Transforms message to Email Message by populating email fields using values derived from Message metadata. Set ‘SEND_EMAIL’ output Message type that can be accepted later by </a:t>
            </a:r>
            <a:r>
              <a:rPr lang="en-US" sz="2400" b="1" dirty="0">
                <a:hlinkClick r:id="rId2"/>
              </a:rPr>
              <a:t>Send Email </a:t>
            </a:r>
            <a:r>
              <a:rPr lang="en-US" sz="2400" b="1" dirty="0" smtClean="0">
                <a:hlinkClick r:id="rId2"/>
              </a:rPr>
              <a:t>Node</a:t>
            </a:r>
            <a:r>
              <a:rPr lang="en-US" sz="2400" dirty="0" smtClean="0"/>
              <a:t>.</a:t>
            </a:r>
          </a:p>
          <a:p>
            <a:pPr>
              <a:lnSpc>
                <a:spcPct val="100000"/>
              </a:lnSpc>
            </a:pPr>
            <a:r>
              <a:rPr lang="en-US" sz="2400" dirty="0" smtClean="0"/>
              <a:t>All </a:t>
            </a:r>
            <a:r>
              <a:rPr lang="en-US" sz="2400" dirty="0"/>
              <a:t>email fields can be configured to use values from metadata</a:t>
            </a:r>
            <a:r>
              <a:rPr lang="en-US" sz="2400" dirty="0" smtClean="0"/>
              <a:t>.</a:t>
            </a:r>
            <a:endParaRPr lang="en-US" sz="2400" dirty="0"/>
          </a:p>
        </p:txBody>
      </p:sp>
      <p:pic>
        <p:nvPicPr>
          <p:cNvPr id="22530"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123" y="4321175"/>
            <a:ext cx="4327753" cy="12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630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4587090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Action Nodes</a:t>
            </a:r>
            <a:endParaRPr lang="en-US" dirty="0"/>
          </a:p>
        </p:txBody>
      </p:sp>
      <p:sp>
        <p:nvSpPr>
          <p:cNvPr id="5" name="Content Placeholder 4"/>
          <p:cNvSpPr>
            <a:spLocks noGrp="1"/>
          </p:cNvSpPr>
          <p:nvPr>
            <p:ph idx="1"/>
          </p:nvPr>
        </p:nvSpPr>
        <p:spPr/>
        <p:txBody>
          <a:bodyPr>
            <a:normAutofit fontScale="92500" lnSpcReduction="20000"/>
          </a:bodyPr>
          <a:lstStyle/>
          <a:p>
            <a:pPr>
              <a:lnSpc>
                <a:spcPct val="110000"/>
              </a:lnSpc>
            </a:pPr>
            <a:r>
              <a:rPr lang="en-US" dirty="0"/>
              <a:t>Action Nodes execute various actions based on incoming Message.</a:t>
            </a:r>
          </a:p>
          <a:p>
            <a:pPr lvl="1">
              <a:lnSpc>
                <a:spcPct val="110000"/>
              </a:lnSpc>
            </a:pPr>
            <a:r>
              <a:rPr lang="en-US" b="1" dirty="0"/>
              <a:t>Create Alarm Node</a:t>
            </a:r>
            <a:endParaRPr lang="en-US" dirty="0"/>
          </a:p>
          <a:p>
            <a:pPr lvl="1">
              <a:lnSpc>
                <a:spcPct val="110000"/>
              </a:lnSpc>
            </a:pPr>
            <a:r>
              <a:rPr lang="en-US" b="1" dirty="0"/>
              <a:t>Clear Alarm Node</a:t>
            </a:r>
            <a:endParaRPr lang="en-US" dirty="0"/>
          </a:p>
          <a:p>
            <a:pPr lvl="1">
              <a:lnSpc>
                <a:spcPct val="110000"/>
              </a:lnSpc>
            </a:pPr>
            <a:r>
              <a:rPr lang="en-US" b="1" dirty="0"/>
              <a:t>Delay Node</a:t>
            </a:r>
            <a:endParaRPr lang="en-US" dirty="0"/>
          </a:p>
          <a:p>
            <a:pPr lvl="1">
              <a:lnSpc>
                <a:spcPct val="110000"/>
              </a:lnSpc>
            </a:pPr>
            <a:r>
              <a:rPr lang="en-US" b="1" dirty="0"/>
              <a:t>Generator Node</a:t>
            </a:r>
            <a:endParaRPr lang="en-US" dirty="0"/>
          </a:p>
          <a:p>
            <a:pPr lvl="1">
              <a:lnSpc>
                <a:spcPct val="110000"/>
              </a:lnSpc>
            </a:pPr>
            <a:r>
              <a:rPr lang="en-US" b="1" dirty="0"/>
              <a:t>Log Node</a:t>
            </a:r>
            <a:endParaRPr lang="en-US" dirty="0"/>
          </a:p>
          <a:p>
            <a:pPr lvl="1">
              <a:lnSpc>
                <a:spcPct val="110000"/>
              </a:lnSpc>
            </a:pPr>
            <a:r>
              <a:rPr lang="en-US" b="1" dirty="0"/>
              <a:t>RPC Call Reply Node</a:t>
            </a:r>
            <a:endParaRPr lang="en-US" dirty="0"/>
          </a:p>
          <a:p>
            <a:pPr lvl="1">
              <a:lnSpc>
                <a:spcPct val="110000"/>
              </a:lnSpc>
            </a:pPr>
            <a:r>
              <a:rPr lang="en-US" b="1" dirty="0"/>
              <a:t>RPC Call Request Node</a:t>
            </a:r>
            <a:endParaRPr lang="en-US" dirty="0"/>
          </a:p>
          <a:p>
            <a:pPr lvl="1">
              <a:lnSpc>
                <a:spcPct val="110000"/>
              </a:lnSpc>
            </a:pPr>
            <a:r>
              <a:rPr lang="en-US" b="1" dirty="0"/>
              <a:t>Save Attributes Node</a:t>
            </a:r>
            <a:endParaRPr lang="en-US" dirty="0"/>
          </a:p>
          <a:p>
            <a:pPr lvl="1">
              <a:lnSpc>
                <a:spcPct val="110000"/>
              </a:lnSpc>
            </a:pPr>
            <a:r>
              <a:rPr lang="en-US" b="1" dirty="0"/>
              <a:t>Save </a:t>
            </a:r>
            <a:r>
              <a:rPr lang="en-US" b="1" dirty="0" err="1"/>
              <a:t>Timeseries</a:t>
            </a:r>
            <a:r>
              <a:rPr lang="en-US" b="1" dirty="0"/>
              <a:t> </a:t>
            </a:r>
            <a:r>
              <a:rPr lang="en-US" b="1" dirty="0" smtClean="0"/>
              <a:t>Node</a:t>
            </a:r>
            <a:endParaRPr lang="en-US" dirty="0"/>
          </a:p>
        </p:txBody>
      </p:sp>
      <p:sp>
        <p:nvSpPr>
          <p:cNvPr id="6" name="Rectangle 5"/>
          <p:cNvSpPr/>
          <p:nvPr/>
        </p:nvSpPr>
        <p:spPr>
          <a:xfrm>
            <a:off x="4429760" y="2495470"/>
            <a:ext cx="4572000" cy="3816429"/>
          </a:xfrm>
          <a:prstGeom prst="rect">
            <a:avLst/>
          </a:prstGeom>
        </p:spPr>
        <p:txBody>
          <a:bodyPr>
            <a:spAutoFit/>
          </a:bodyPr>
          <a:lstStyle/>
          <a:p>
            <a:pPr marL="285750" indent="-285750">
              <a:buFont typeface="Arial" panose="020B0604020202020204" pitchFamily="34" charset="0"/>
              <a:buChar char="•"/>
            </a:pPr>
            <a:r>
              <a:rPr lang="en-US" sz="2200" b="1" dirty="0"/>
              <a:t>Save to Custom Table</a:t>
            </a:r>
            <a:endParaRPr lang="en-US" sz="2200" dirty="0"/>
          </a:p>
          <a:p>
            <a:pPr marL="285750" indent="-285750">
              <a:buFont typeface="Arial" panose="020B0604020202020204" pitchFamily="34" charset="0"/>
              <a:buChar char="•"/>
            </a:pPr>
            <a:r>
              <a:rPr lang="en-US" sz="2200" b="1" dirty="0"/>
              <a:t>Assign To Customer Node</a:t>
            </a:r>
            <a:endParaRPr lang="en-US" sz="2200" dirty="0"/>
          </a:p>
          <a:p>
            <a:pPr marL="285750" indent="-285750">
              <a:buFont typeface="Arial" panose="020B0604020202020204" pitchFamily="34" charset="0"/>
              <a:buChar char="•"/>
            </a:pPr>
            <a:r>
              <a:rPr lang="en-US" sz="2200" b="1" dirty="0" err="1"/>
              <a:t>Unassign</a:t>
            </a:r>
            <a:r>
              <a:rPr lang="en-US" sz="2200" b="1" dirty="0"/>
              <a:t> From Customer Node</a:t>
            </a:r>
            <a:endParaRPr lang="en-US" sz="2200" dirty="0"/>
          </a:p>
          <a:p>
            <a:pPr marL="285750" indent="-285750">
              <a:buFont typeface="Arial" panose="020B0604020202020204" pitchFamily="34" charset="0"/>
              <a:buChar char="•"/>
            </a:pPr>
            <a:r>
              <a:rPr lang="en-US" sz="2200" b="1" dirty="0"/>
              <a:t>Create Relation Node</a:t>
            </a:r>
            <a:endParaRPr lang="en-US" sz="2200" dirty="0"/>
          </a:p>
          <a:p>
            <a:pPr marL="285750" indent="-285750">
              <a:buFont typeface="Arial" panose="020B0604020202020204" pitchFamily="34" charset="0"/>
              <a:buChar char="•"/>
            </a:pPr>
            <a:r>
              <a:rPr lang="en-US" sz="2200" b="1" dirty="0"/>
              <a:t>Delete Relation Node</a:t>
            </a:r>
            <a:endParaRPr lang="en-US" sz="2200" dirty="0"/>
          </a:p>
          <a:p>
            <a:pPr marL="285750" indent="-285750">
              <a:buFont typeface="Arial" panose="020B0604020202020204" pitchFamily="34" charset="0"/>
              <a:buChar char="•"/>
            </a:pPr>
            <a:r>
              <a:rPr lang="en-US" sz="2200" b="1" dirty="0"/>
              <a:t>GPS </a:t>
            </a:r>
            <a:r>
              <a:rPr lang="en-US" sz="2200" b="1" dirty="0" err="1"/>
              <a:t>Geofencing</a:t>
            </a:r>
            <a:r>
              <a:rPr lang="en-US" sz="2200" b="1" dirty="0"/>
              <a:t> Events Node</a:t>
            </a:r>
            <a:endParaRPr lang="en-US" sz="2200" dirty="0"/>
          </a:p>
          <a:p>
            <a:pPr marL="742950" lvl="1" indent="-285750">
              <a:buFont typeface="Arial" panose="020B0604020202020204" pitchFamily="34" charset="0"/>
              <a:buChar char="•"/>
            </a:pPr>
            <a:r>
              <a:rPr lang="en-US" sz="2200" b="1" dirty="0"/>
              <a:t>Fetch perimeter information from message metadata</a:t>
            </a:r>
            <a:endParaRPr lang="en-US" sz="2200" dirty="0"/>
          </a:p>
          <a:p>
            <a:pPr marL="742950" lvl="1" indent="-285750">
              <a:buFont typeface="Arial" panose="020B0604020202020204" pitchFamily="34" charset="0"/>
              <a:buChar char="•"/>
            </a:pPr>
            <a:r>
              <a:rPr lang="en-US" sz="2200" b="1" dirty="0"/>
              <a:t>Fetch perimeter information from node configuration</a:t>
            </a:r>
            <a:endParaRPr lang="en-US" sz="2200" dirty="0"/>
          </a:p>
          <a:p>
            <a:pPr marL="742950" lvl="1" indent="-285750">
              <a:buFont typeface="Arial" panose="020B0604020202020204" pitchFamily="34" charset="0"/>
              <a:buChar char="•"/>
            </a:pPr>
            <a:r>
              <a:rPr lang="en-US" sz="2200" b="1" dirty="0"/>
              <a:t>Event Types</a:t>
            </a:r>
            <a:endParaRPr lang="en-US" sz="2200" dirty="0"/>
          </a:p>
        </p:txBody>
      </p:sp>
    </p:spTree>
    <p:extLst>
      <p:ext uri="{BB962C8B-B14F-4D97-AF65-F5344CB8AC3E}">
        <p14:creationId xmlns:p14="http://schemas.microsoft.com/office/powerpoint/2010/main" val="17727695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Alarm Nodes</a:t>
            </a:r>
            <a:endParaRPr lang="en-US" dirty="0"/>
          </a:p>
        </p:txBody>
      </p:sp>
      <p:sp>
        <p:nvSpPr>
          <p:cNvPr id="3" name="Content Placeholder 2"/>
          <p:cNvSpPr>
            <a:spLocks noGrp="1"/>
          </p:cNvSpPr>
          <p:nvPr>
            <p:ph idx="1"/>
          </p:nvPr>
        </p:nvSpPr>
        <p:spPr/>
        <p:txBody>
          <a:bodyPr>
            <a:noAutofit/>
          </a:bodyPr>
          <a:lstStyle/>
          <a:p>
            <a:pPr>
              <a:lnSpc>
                <a:spcPct val="110000"/>
              </a:lnSpc>
            </a:pPr>
            <a:r>
              <a:rPr lang="en-US" sz="2000" dirty="0"/>
              <a:t>This Node tries to load latest Alarm with configured </a:t>
            </a:r>
            <a:r>
              <a:rPr lang="en-US" sz="2000" b="1" dirty="0"/>
              <a:t>Alarm Type</a:t>
            </a:r>
            <a:r>
              <a:rPr lang="en-US" sz="2000" dirty="0"/>
              <a:t> for Message Originator. If </a:t>
            </a:r>
            <a:r>
              <a:rPr lang="en-US" sz="2000" b="1" dirty="0" err="1"/>
              <a:t>Uncleared</a:t>
            </a:r>
            <a:r>
              <a:rPr lang="en-US" sz="2000" dirty="0"/>
              <a:t> Alarm exist, then this Alarm will be updated, otherwise a new Alarm will be created.</a:t>
            </a:r>
          </a:p>
          <a:p>
            <a:pPr>
              <a:lnSpc>
                <a:spcPct val="110000"/>
              </a:lnSpc>
            </a:pPr>
            <a:r>
              <a:rPr lang="en-US" sz="2000" dirty="0"/>
              <a:t>Node Configuration:</a:t>
            </a:r>
          </a:p>
          <a:p>
            <a:pPr lvl="1">
              <a:lnSpc>
                <a:spcPct val="110000"/>
              </a:lnSpc>
            </a:pPr>
            <a:r>
              <a:rPr lang="en-US" sz="1800" b="1" dirty="0"/>
              <a:t>Alarm Details Builder</a:t>
            </a:r>
            <a:r>
              <a:rPr lang="en-US" sz="1800" dirty="0"/>
              <a:t> script</a:t>
            </a:r>
          </a:p>
          <a:p>
            <a:pPr lvl="1">
              <a:lnSpc>
                <a:spcPct val="110000"/>
              </a:lnSpc>
            </a:pPr>
            <a:r>
              <a:rPr lang="en-US" sz="1800" b="1" dirty="0"/>
              <a:t>Alarm Type</a:t>
            </a:r>
            <a:r>
              <a:rPr lang="en-US" sz="1800" dirty="0"/>
              <a:t> - any string that represents Alarm Type</a:t>
            </a:r>
          </a:p>
          <a:p>
            <a:pPr lvl="1">
              <a:lnSpc>
                <a:spcPct val="110000"/>
              </a:lnSpc>
            </a:pPr>
            <a:r>
              <a:rPr lang="en-US" sz="1800" b="1" dirty="0"/>
              <a:t>Alarm Severity</a:t>
            </a:r>
            <a:r>
              <a:rPr lang="en-US" sz="1800" dirty="0"/>
              <a:t> - {CRITICAL | MAJOR | MINOR | WARNING | INDETERMINATE}</a:t>
            </a:r>
          </a:p>
          <a:p>
            <a:pPr lvl="1">
              <a:lnSpc>
                <a:spcPct val="110000"/>
              </a:lnSpc>
            </a:pPr>
            <a:r>
              <a:rPr lang="en-US" sz="1800" dirty="0"/>
              <a:t>is </a:t>
            </a:r>
            <a:r>
              <a:rPr lang="en-US" sz="1800" b="1" dirty="0"/>
              <a:t>Propagate</a:t>
            </a:r>
            <a:r>
              <a:rPr lang="en-US" sz="1800" dirty="0"/>
              <a:t> - whether Alarm should be propagated to all parent related entities</a:t>
            </a:r>
            <a:r>
              <a:rPr lang="en-US" sz="1800" dirty="0" smtClean="0"/>
              <a:t>.</a:t>
            </a:r>
            <a:endParaRPr lang="en-US" sz="1800" dirty="0"/>
          </a:p>
        </p:txBody>
      </p:sp>
      <p:pic>
        <p:nvPicPr>
          <p:cNvPr id="2355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6135" y="4886324"/>
            <a:ext cx="3181350"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7645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Clear Alarm Nodes</a:t>
            </a:r>
            <a:endParaRPr lang="en-US" dirty="0"/>
          </a:p>
        </p:txBody>
      </p:sp>
      <p:sp>
        <p:nvSpPr>
          <p:cNvPr id="3" name="Content Placeholder 2"/>
          <p:cNvSpPr>
            <a:spLocks noGrp="1"/>
          </p:cNvSpPr>
          <p:nvPr>
            <p:ph idx="1"/>
          </p:nvPr>
        </p:nvSpPr>
        <p:spPr/>
        <p:txBody>
          <a:bodyPr>
            <a:normAutofit/>
          </a:bodyPr>
          <a:lstStyle/>
          <a:p>
            <a:r>
              <a:rPr lang="en-US" sz="2400" dirty="0"/>
              <a:t>This Node loads the latest Alarm with configured </a:t>
            </a:r>
            <a:r>
              <a:rPr lang="en-US" sz="2400" b="1" dirty="0"/>
              <a:t>Alarm Type</a:t>
            </a:r>
            <a:r>
              <a:rPr lang="en-US" sz="2400" dirty="0"/>
              <a:t> for Message Originator and Clear the Alarm if it exist.</a:t>
            </a:r>
          </a:p>
          <a:p>
            <a:r>
              <a:rPr lang="en-US" sz="2400" dirty="0"/>
              <a:t>Node Configuration:</a:t>
            </a:r>
          </a:p>
          <a:p>
            <a:pPr lvl="1"/>
            <a:r>
              <a:rPr lang="en-US" sz="2000" b="1" dirty="0"/>
              <a:t>Alarm Details Builder</a:t>
            </a:r>
            <a:r>
              <a:rPr lang="en-US" sz="2000" dirty="0"/>
              <a:t> script</a:t>
            </a:r>
          </a:p>
          <a:p>
            <a:pPr lvl="1"/>
            <a:r>
              <a:rPr lang="en-US" sz="2000" b="1" dirty="0"/>
              <a:t>Alarm Type</a:t>
            </a:r>
            <a:r>
              <a:rPr lang="en-US" sz="2000" dirty="0"/>
              <a:t> - any string that represents Alarm </a:t>
            </a:r>
            <a:r>
              <a:rPr lang="en-US" sz="2000" dirty="0" smtClean="0"/>
              <a:t>Type</a:t>
            </a:r>
            <a:endParaRPr lang="en-US" sz="2000" dirty="0"/>
          </a:p>
        </p:txBody>
      </p:sp>
      <p:pic>
        <p:nvPicPr>
          <p:cNvPr id="2457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4001294"/>
            <a:ext cx="3200400" cy="158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8174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Delay Node</a:t>
            </a:r>
            <a:endParaRPr lang="en-US" dirty="0"/>
          </a:p>
        </p:txBody>
      </p:sp>
      <p:sp>
        <p:nvSpPr>
          <p:cNvPr id="3" name="Content Placeholder 2"/>
          <p:cNvSpPr>
            <a:spLocks noGrp="1"/>
          </p:cNvSpPr>
          <p:nvPr>
            <p:ph idx="1"/>
          </p:nvPr>
        </p:nvSpPr>
        <p:spPr/>
        <p:txBody>
          <a:bodyPr>
            <a:normAutofit/>
          </a:bodyPr>
          <a:lstStyle/>
          <a:p>
            <a:r>
              <a:rPr lang="en-US" sz="2000" dirty="0"/>
              <a:t>Delays incoming messages for configurable period.</a:t>
            </a:r>
          </a:p>
          <a:p>
            <a:pPr lvl="1"/>
            <a:r>
              <a:rPr lang="en-US" sz="1800" b="1" dirty="0"/>
              <a:t>Period in seconds</a:t>
            </a:r>
            <a:r>
              <a:rPr lang="en-US" sz="1800" dirty="0"/>
              <a:t> - specifies the value of the period during which incoming message should be suspended</a:t>
            </a:r>
          </a:p>
          <a:p>
            <a:pPr lvl="1"/>
            <a:r>
              <a:rPr lang="en-US" sz="1800" b="1" dirty="0"/>
              <a:t>Maximum pending messages</a:t>
            </a:r>
            <a:r>
              <a:rPr lang="en-US" sz="1800" dirty="0"/>
              <a:t> - specifies the amount of maximum allowed pending messages (queue of suspended messages)</a:t>
            </a:r>
          </a:p>
          <a:p>
            <a:r>
              <a:rPr lang="en-US" sz="2000" dirty="0"/>
              <a:t>When delay period for particular incoming message will be reached it will be removed from pending queue and routed to the next nodes via </a:t>
            </a:r>
            <a:r>
              <a:rPr lang="en-US" sz="2000" b="1" dirty="0"/>
              <a:t>Success</a:t>
            </a:r>
            <a:r>
              <a:rPr lang="en-US" sz="2000" dirty="0"/>
              <a:t> chain.</a:t>
            </a:r>
          </a:p>
          <a:p>
            <a:r>
              <a:rPr lang="en-US" sz="2000" dirty="0"/>
              <a:t>Each next message will be routed via </a:t>
            </a:r>
            <a:r>
              <a:rPr lang="en-US" sz="2000" b="1" dirty="0"/>
              <a:t>Failure</a:t>
            </a:r>
            <a:r>
              <a:rPr lang="en-US" sz="2000" dirty="0"/>
              <a:t> chain if the maximum pending messages limit will be reached</a:t>
            </a:r>
            <a:r>
              <a:rPr lang="en-US" sz="2000" dirty="0" smtClean="0"/>
              <a:t>.</a:t>
            </a:r>
            <a:endParaRPr lang="en-US" sz="2000" dirty="0"/>
          </a:p>
        </p:txBody>
      </p:sp>
      <p:pic>
        <p:nvPicPr>
          <p:cNvPr id="2560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4055" y="5159373"/>
            <a:ext cx="2914650" cy="1152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42850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Generator Node</a:t>
            </a:r>
            <a:endParaRPr lang="en-US" dirty="0"/>
          </a:p>
        </p:txBody>
      </p:sp>
      <p:sp>
        <p:nvSpPr>
          <p:cNvPr id="3" name="Content Placeholder 2"/>
          <p:cNvSpPr>
            <a:spLocks noGrp="1"/>
          </p:cNvSpPr>
          <p:nvPr>
            <p:ph idx="1"/>
          </p:nvPr>
        </p:nvSpPr>
        <p:spPr/>
        <p:txBody>
          <a:bodyPr>
            <a:normAutofit/>
          </a:bodyPr>
          <a:lstStyle/>
          <a:p>
            <a:pPr>
              <a:lnSpc>
                <a:spcPct val="80000"/>
              </a:lnSpc>
            </a:pPr>
            <a:r>
              <a:rPr lang="en-US" sz="2400" dirty="0"/>
              <a:t>Generates Messages with configurable period. JavaScript function is used for message generation</a:t>
            </a:r>
            <a:r>
              <a:rPr lang="en-US" sz="2400" dirty="0" smtClean="0"/>
              <a:t>.</a:t>
            </a:r>
            <a:endParaRPr lang="en-US" sz="2400" dirty="0"/>
          </a:p>
          <a:p>
            <a:pPr>
              <a:lnSpc>
                <a:spcPct val="80000"/>
              </a:lnSpc>
            </a:pPr>
            <a:r>
              <a:rPr lang="en-US" sz="2400" dirty="0"/>
              <a:t>Node Configuration</a:t>
            </a:r>
            <a:r>
              <a:rPr lang="en-US" sz="2400" dirty="0" smtClean="0"/>
              <a:t>:</a:t>
            </a:r>
            <a:endParaRPr lang="en-US" sz="2400" dirty="0"/>
          </a:p>
          <a:p>
            <a:pPr lvl="1">
              <a:lnSpc>
                <a:spcPct val="80000"/>
              </a:lnSpc>
            </a:pPr>
            <a:r>
              <a:rPr lang="en-US" sz="2000" dirty="0"/>
              <a:t>Message generation frequency in seconds</a:t>
            </a:r>
          </a:p>
          <a:p>
            <a:pPr lvl="1">
              <a:lnSpc>
                <a:spcPct val="80000"/>
              </a:lnSpc>
            </a:pPr>
            <a:r>
              <a:rPr lang="en-US" sz="2000" dirty="0"/>
              <a:t>Message originator</a:t>
            </a:r>
          </a:p>
          <a:p>
            <a:pPr>
              <a:lnSpc>
                <a:spcPct val="80000"/>
              </a:lnSpc>
            </a:pPr>
            <a:r>
              <a:rPr lang="en-US" sz="2400" dirty="0"/>
              <a:t>JavaScript function that will generate the actual message.</a:t>
            </a:r>
          </a:p>
          <a:p>
            <a:pPr>
              <a:lnSpc>
                <a:spcPct val="80000"/>
              </a:lnSpc>
            </a:pPr>
            <a:r>
              <a:rPr lang="en-US" sz="2400" dirty="0"/>
              <a:t>JavaScript function receive 3 input parameters</a:t>
            </a:r>
            <a:r>
              <a:rPr lang="en-US" sz="2400" dirty="0" smtClean="0"/>
              <a:t>:</a:t>
            </a:r>
            <a:endParaRPr lang="en-US" sz="2400" dirty="0"/>
          </a:p>
          <a:p>
            <a:pPr lvl="1">
              <a:lnSpc>
                <a:spcPct val="80000"/>
              </a:lnSpc>
            </a:pPr>
            <a:r>
              <a:rPr lang="en-US" sz="2000" dirty="0" err="1"/>
              <a:t>prevMsg</a:t>
            </a:r>
            <a:r>
              <a:rPr lang="en-US" sz="2000" dirty="0"/>
              <a:t> - is a previously generated Message payload.</a:t>
            </a:r>
          </a:p>
          <a:p>
            <a:pPr lvl="1">
              <a:lnSpc>
                <a:spcPct val="80000"/>
              </a:lnSpc>
            </a:pPr>
            <a:r>
              <a:rPr lang="en-US" sz="2000" dirty="0" err="1"/>
              <a:t>prevMetadata</a:t>
            </a:r>
            <a:r>
              <a:rPr lang="en-US" sz="2000" dirty="0"/>
              <a:t> - is a previously generated Message metadata.</a:t>
            </a:r>
          </a:p>
          <a:p>
            <a:pPr lvl="1">
              <a:lnSpc>
                <a:spcPct val="80000"/>
              </a:lnSpc>
            </a:pPr>
            <a:r>
              <a:rPr lang="en-US" sz="2000" dirty="0" err="1"/>
              <a:t>prevMsgType</a:t>
            </a:r>
            <a:r>
              <a:rPr lang="en-US" sz="2000" dirty="0"/>
              <a:t> - is a previously generated Message type.</a:t>
            </a:r>
          </a:p>
        </p:txBody>
      </p:sp>
      <p:pic>
        <p:nvPicPr>
          <p:cNvPr id="26627"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2775" y="5509893"/>
            <a:ext cx="28384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5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a:t>
            </a:r>
            <a:endParaRPr lang="en-US" dirty="0"/>
          </a:p>
        </p:txBody>
      </p:sp>
      <p:sp>
        <p:nvSpPr>
          <p:cNvPr id="3" name="Content Placeholder 2"/>
          <p:cNvSpPr>
            <a:spLocks noGrp="1"/>
          </p:cNvSpPr>
          <p:nvPr>
            <p:ph idx="1"/>
          </p:nvPr>
        </p:nvSpPr>
        <p:spPr/>
        <p:txBody>
          <a:bodyPr>
            <a:normAutofit fontScale="85000" lnSpcReduction="20000"/>
          </a:bodyPr>
          <a:lstStyle/>
          <a:p>
            <a:r>
              <a:rPr lang="en-US" dirty="0"/>
              <a:t>Provision devices, assets and customers and define relations between them.</a:t>
            </a:r>
          </a:p>
          <a:p>
            <a:r>
              <a:rPr lang="en-US" dirty="0"/>
              <a:t>Collect and visualize data from devices and assets.</a:t>
            </a:r>
          </a:p>
          <a:p>
            <a:r>
              <a:rPr lang="en-US" dirty="0"/>
              <a:t>Analyze incoming telemetry and trigger alarms with complex event processing.</a:t>
            </a:r>
          </a:p>
          <a:p>
            <a:r>
              <a:rPr lang="en-US" dirty="0"/>
              <a:t>Control your devices using remote procedure calls (RPC).</a:t>
            </a:r>
          </a:p>
          <a:p>
            <a:r>
              <a:rPr lang="en-US" dirty="0"/>
              <a:t>Build work-flows based on device life-cycle event, REST API event, RPC request, </a:t>
            </a:r>
            <a:r>
              <a:rPr lang="en-US" dirty="0" err="1"/>
              <a:t>etc</a:t>
            </a:r>
            <a:endParaRPr lang="en-US" dirty="0"/>
          </a:p>
          <a:p>
            <a:r>
              <a:rPr lang="en-US" dirty="0"/>
              <a:t>Design dynamic and responsive dashboards and present device or asset telemetry and insights to your customers</a:t>
            </a:r>
          </a:p>
          <a:p>
            <a:r>
              <a:rPr lang="en-US" dirty="0"/>
              <a:t>Enable use-case specific features using customizable rule chains.</a:t>
            </a:r>
          </a:p>
          <a:p>
            <a:r>
              <a:rPr lang="en-US" dirty="0"/>
              <a:t>Push device data to other systems</a:t>
            </a:r>
            <a:r>
              <a:rPr lang="en-US" dirty="0" smtClean="0"/>
              <a:t>.</a:t>
            </a:r>
            <a:endParaRPr lang="en-US" dirty="0"/>
          </a:p>
        </p:txBody>
      </p:sp>
    </p:spTree>
    <p:extLst>
      <p:ext uri="{BB962C8B-B14F-4D97-AF65-F5344CB8AC3E}">
        <p14:creationId xmlns:p14="http://schemas.microsoft.com/office/powerpoint/2010/main" val="31003698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Transform incoming Message with configured JavaScript function to String and log final value into the </a:t>
            </a:r>
            <a:r>
              <a:rPr lang="en-US" sz="2000" dirty="0" err="1"/>
              <a:t>Thingsboard</a:t>
            </a:r>
            <a:r>
              <a:rPr lang="en-US" sz="2000" dirty="0"/>
              <a:t> log file</a:t>
            </a:r>
            <a:r>
              <a:rPr lang="en-US" sz="2000" dirty="0" smtClean="0"/>
              <a:t>.</a:t>
            </a:r>
            <a:endParaRPr lang="en-US" sz="2000" dirty="0"/>
          </a:p>
          <a:p>
            <a:pPr>
              <a:lnSpc>
                <a:spcPct val="100000"/>
              </a:lnSpc>
            </a:pPr>
            <a:r>
              <a:rPr lang="en-US" sz="2000" dirty="0"/>
              <a:t>INFO log level is used for logging</a:t>
            </a:r>
            <a:r>
              <a:rPr lang="en-US" sz="2000" dirty="0" smtClean="0"/>
              <a:t>.</a:t>
            </a:r>
            <a:endParaRPr lang="en-US" sz="2000" dirty="0"/>
          </a:p>
          <a:p>
            <a:pPr>
              <a:lnSpc>
                <a:spcPct val="100000"/>
              </a:lnSpc>
            </a:pPr>
            <a:r>
              <a:rPr lang="en-US" sz="2000" dirty="0"/>
              <a:t>JavaScript function receive 3 input </a:t>
            </a:r>
            <a:r>
              <a:rPr lang="en-US" sz="2000" dirty="0" smtClean="0"/>
              <a:t>parameters</a:t>
            </a:r>
            <a:endParaRPr lang="en-US" sz="2000" dirty="0"/>
          </a:p>
          <a:p>
            <a:pPr lvl="1">
              <a:lnSpc>
                <a:spcPct val="100000"/>
              </a:lnSpc>
            </a:pPr>
            <a:r>
              <a:rPr lang="en-US" sz="1800" dirty="0"/>
              <a:t>metadata - is a Message metadata.</a:t>
            </a:r>
          </a:p>
          <a:p>
            <a:pPr lvl="1">
              <a:lnSpc>
                <a:spcPct val="100000"/>
              </a:lnSpc>
            </a:pPr>
            <a:r>
              <a:rPr lang="en-US" sz="1800" dirty="0" err="1"/>
              <a:t>msg</a:t>
            </a:r>
            <a:r>
              <a:rPr lang="en-US" sz="1800" dirty="0"/>
              <a:t> - is a Message payload.</a:t>
            </a:r>
          </a:p>
          <a:p>
            <a:pPr lvl="1">
              <a:lnSpc>
                <a:spcPct val="100000"/>
              </a:lnSpc>
            </a:pPr>
            <a:r>
              <a:rPr lang="en-US" sz="1800" dirty="0" err="1"/>
              <a:t>msgType</a:t>
            </a:r>
            <a:r>
              <a:rPr lang="en-US" sz="1800" dirty="0"/>
              <a:t> - is a Message type.</a:t>
            </a:r>
          </a:p>
          <a:p>
            <a:pPr>
              <a:lnSpc>
                <a:spcPct val="100000"/>
              </a:lnSpc>
            </a:pPr>
            <a:r>
              <a:rPr lang="en-US" sz="2000" dirty="0"/>
              <a:t>Script should return String value.</a:t>
            </a:r>
          </a:p>
        </p:txBody>
      </p:sp>
      <p:pic>
        <p:nvPicPr>
          <p:cNvPr id="27651" name="Picture 3"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855" y="5072698"/>
            <a:ext cx="29146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6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RPC Call Reply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000" dirty="0"/>
              <a:t>Sends response to the RPC Call originator. </a:t>
            </a:r>
            <a:endParaRPr lang="en-US" sz="2000" dirty="0" smtClean="0"/>
          </a:p>
          <a:p>
            <a:r>
              <a:rPr lang="en-US" sz="2000" dirty="0" smtClean="0"/>
              <a:t>All </a:t>
            </a:r>
            <a:r>
              <a:rPr lang="en-US" sz="2000" dirty="0"/>
              <a:t>incoming RPC requests are passed through Rule Chain as Messages. </a:t>
            </a:r>
            <a:endParaRPr lang="en-US" sz="2000" dirty="0" smtClean="0"/>
          </a:p>
          <a:p>
            <a:r>
              <a:rPr lang="en-US" sz="2000" dirty="0" smtClean="0"/>
              <a:t>Also </a:t>
            </a:r>
            <a:r>
              <a:rPr lang="en-US" sz="2000" dirty="0"/>
              <a:t>all RPC requests have request ID field. It is used for mapping requests and responses. </a:t>
            </a:r>
            <a:endParaRPr lang="en-US" sz="2000" dirty="0" smtClean="0"/>
          </a:p>
          <a:p>
            <a:r>
              <a:rPr lang="en-US" sz="2000" dirty="0" smtClean="0"/>
              <a:t>Message </a:t>
            </a:r>
            <a:r>
              <a:rPr lang="en-US" sz="2000" dirty="0"/>
              <a:t>Originator must be a </a:t>
            </a:r>
            <a:r>
              <a:rPr lang="en-US" sz="2000" b="1" dirty="0"/>
              <a:t>Device</a:t>
            </a:r>
            <a:r>
              <a:rPr lang="en-US" sz="2000" dirty="0"/>
              <a:t> entity because RPC response is initiated to the Message </a:t>
            </a:r>
            <a:r>
              <a:rPr lang="en-US" sz="2000" dirty="0" smtClean="0"/>
              <a:t>Originator.</a:t>
            </a:r>
            <a:endParaRPr lang="en-US" sz="2000" dirty="0"/>
          </a:p>
        </p:txBody>
      </p:sp>
      <p:pic>
        <p:nvPicPr>
          <p:cNvPr id="2867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4" y="4150360"/>
            <a:ext cx="3490993"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81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RPC Call Request Node</a:t>
            </a:r>
            <a:endParaRPr lang="en-US" dirty="0"/>
          </a:p>
        </p:txBody>
      </p:sp>
      <p:sp>
        <p:nvSpPr>
          <p:cNvPr id="3" name="Content Placeholder 2"/>
          <p:cNvSpPr>
            <a:spLocks noGrp="1"/>
          </p:cNvSpPr>
          <p:nvPr>
            <p:ph idx="1"/>
          </p:nvPr>
        </p:nvSpPr>
        <p:spPr/>
        <p:txBody>
          <a:bodyPr/>
          <a:lstStyle/>
          <a:p>
            <a:r>
              <a:rPr lang="en-US" dirty="0" smtClean="0"/>
              <a:t>Sends </a:t>
            </a:r>
            <a:r>
              <a:rPr lang="en-US" dirty="0"/>
              <a:t>RPC requests to the Device and routing response to the next Rule nodes. Message Originator must be a </a:t>
            </a:r>
            <a:r>
              <a:rPr lang="en-US" b="1" dirty="0"/>
              <a:t>Device</a:t>
            </a:r>
            <a:r>
              <a:rPr lang="en-US" dirty="0"/>
              <a:t> entity as RPC request can be initiated only to device.</a:t>
            </a:r>
          </a:p>
          <a:p>
            <a:r>
              <a:rPr lang="en-US" dirty="0"/>
              <a:t>Node configuration has </a:t>
            </a:r>
            <a:r>
              <a:rPr lang="en-US" b="1" dirty="0"/>
              <a:t>Timeout</a:t>
            </a:r>
            <a:r>
              <a:rPr lang="en-US" dirty="0"/>
              <a:t> field used to specify timeout waiting for response from device</a:t>
            </a:r>
            <a:r>
              <a:rPr lang="en-US" dirty="0" smtClean="0"/>
              <a:t>.</a:t>
            </a:r>
            <a:endParaRPr lang="en-US" dirty="0"/>
          </a:p>
        </p:txBody>
      </p:sp>
      <p:pic>
        <p:nvPicPr>
          <p:cNvPr id="296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3286" y="4488814"/>
            <a:ext cx="3957428" cy="135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2869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Attributes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Stores attributes from incoming Message payload to the database and associate them to the Entity, that is identified by the Message Originator. Configured </a:t>
            </a:r>
            <a:r>
              <a:rPr lang="en-US" sz="2400" b="1" dirty="0"/>
              <a:t>scope</a:t>
            </a:r>
            <a:r>
              <a:rPr lang="en-US" sz="2400" dirty="0"/>
              <a:t> is used to identify attributes scope.</a:t>
            </a:r>
          </a:p>
          <a:p>
            <a:pPr>
              <a:lnSpc>
                <a:spcPct val="100000"/>
              </a:lnSpc>
            </a:pPr>
            <a:r>
              <a:rPr lang="en-US" sz="2400" dirty="0"/>
              <a:t>Supported scope types:</a:t>
            </a:r>
          </a:p>
          <a:p>
            <a:pPr lvl="1">
              <a:lnSpc>
                <a:spcPct val="100000"/>
              </a:lnSpc>
            </a:pPr>
            <a:r>
              <a:rPr lang="en-US" sz="2000" dirty="0"/>
              <a:t>Client attributes</a:t>
            </a:r>
          </a:p>
          <a:p>
            <a:pPr lvl="1">
              <a:lnSpc>
                <a:spcPct val="100000"/>
              </a:lnSpc>
            </a:pPr>
            <a:r>
              <a:rPr lang="en-US" sz="2000" dirty="0"/>
              <a:t>Shared attributes</a:t>
            </a:r>
          </a:p>
          <a:p>
            <a:pPr lvl="1">
              <a:lnSpc>
                <a:spcPct val="100000"/>
              </a:lnSpc>
            </a:pPr>
            <a:r>
              <a:rPr lang="en-US" sz="2000" dirty="0"/>
              <a:t>Server </a:t>
            </a:r>
            <a:r>
              <a:rPr lang="en-US" sz="2000" dirty="0" smtClean="0"/>
              <a:t>attributes</a:t>
            </a:r>
            <a:endParaRPr lang="en-US" sz="2000" dirty="0"/>
          </a:p>
        </p:txBody>
      </p:sp>
      <p:pic>
        <p:nvPicPr>
          <p:cNvPr id="3072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4133" y="5058092"/>
            <a:ext cx="3735388" cy="1339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007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Save </a:t>
            </a:r>
            <a:r>
              <a:rPr lang="en-US" dirty="0" err="1"/>
              <a:t>Timeseries</a:t>
            </a:r>
            <a:r>
              <a:rPr lang="en-US" dirty="0"/>
              <a:t> </a:t>
            </a:r>
            <a:r>
              <a:rPr lang="en-US" dirty="0" smtClean="0"/>
              <a:t>Node</a:t>
            </a:r>
            <a:endParaRPr lang="en-US" dirty="0"/>
          </a:p>
        </p:txBody>
      </p:sp>
      <p:sp>
        <p:nvSpPr>
          <p:cNvPr id="3" name="Content Placeholder 2"/>
          <p:cNvSpPr>
            <a:spLocks noGrp="1"/>
          </p:cNvSpPr>
          <p:nvPr>
            <p:ph idx="1"/>
          </p:nvPr>
        </p:nvSpPr>
        <p:spPr/>
        <p:txBody>
          <a:bodyPr/>
          <a:lstStyle/>
          <a:p>
            <a:r>
              <a:rPr lang="en-US" dirty="0"/>
              <a:t>Stores </a:t>
            </a:r>
            <a:r>
              <a:rPr lang="en-US" dirty="0" err="1"/>
              <a:t>Timeseries</a:t>
            </a:r>
            <a:r>
              <a:rPr lang="en-US" dirty="0"/>
              <a:t> data from incoming Message payload to the database and associate them to the Entity, that is identified by the Message Originator. </a:t>
            </a:r>
            <a:endParaRPr lang="en-US" dirty="0" smtClean="0"/>
          </a:p>
          <a:p>
            <a:r>
              <a:rPr lang="en-US" dirty="0" smtClean="0"/>
              <a:t>Configured</a:t>
            </a:r>
            <a:r>
              <a:rPr lang="en-US" dirty="0"/>
              <a:t> </a:t>
            </a:r>
            <a:r>
              <a:rPr lang="en-US" b="1" dirty="0"/>
              <a:t>TTL</a:t>
            </a:r>
            <a:r>
              <a:rPr lang="en-US" dirty="0"/>
              <a:t> seconds is used for </a:t>
            </a:r>
            <a:r>
              <a:rPr lang="en-US" dirty="0" err="1"/>
              <a:t>timeseries</a:t>
            </a:r>
            <a:r>
              <a:rPr lang="en-US" dirty="0"/>
              <a:t> data </a:t>
            </a:r>
            <a:r>
              <a:rPr lang="en-US" dirty="0" smtClean="0"/>
              <a:t>expiration.</a:t>
            </a:r>
            <a:endParaRPr lang="en-US" dirty="0"/>
          </a:p>
        </p:txBody>
      </p:sp>
      <p:pic>
        <p:nvPicPr>
          <p:cNvPr id="3174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936" y="4316412"/>
            <a:ext cx="4052128" cy="141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676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Save to Custom </a:t>
            </a:r>
            <a:r>
              <a:rPr lang="en-US" dirty="0" smtClean="0"/>
              <a:t>Table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Node stores data from incoming Message payload to the Cassandra database into the predefined custom table that should have </a:t>
            </a:r>
            <a:r>
              <a:rPr lang="en-US" sz="2400" b="1" dirty="0" err="1"/>
              <a:t>cs_tb</a:t>
            </a:r>
            <a:r>
              <a:rPr lang="en-US" sz="2400" b="1" dirty="0"/>
              <a:t>_</a:t>
            </a:r>
            <a:r>
              <a:rPr lang="en-US" sz="2400" dirty="0"/>
              <a:t> prefix, to avoid the data insertion to the common TB tables.</a:t>
            </a:r>
          </a:p>
          <a:p>
            <a:pPr>
              <a:lnSpc>
                <a:spcPct val="100000"/>
              </a:lnSpc>
            </a:pPr>
            <a:r>
              <a:rPr lang="en-US" sz="2400" dirty="0"/>
              <a:t>Please note, that rule node can be used only for </a:t>
            </a:r>
            <a:r>
              <a:rPr lang="en-US" sz="2400" b="1" dirty="0"/>
              <a:t>Cassandra DB</a:t>
            </a:r>
            <a:r>
              <a:rPr lang="en-US" sz="2400" dirty="0" smtClean="0"/>
              <a:t>.</a:t>
            </a:r>
            <a:endParaRPr lang="en-US" sz="2400" dirty="0"/>
          </a:p>
        </p:txBody>
      </p:sp>
      <p:pic>
        <p:nvPicPr>
          <p:cNvPr id="3277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551" y="4495482"/>
            <a:ext cx="3644898"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147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 to Customer Node</a:t>
            </a:r>
            <a:endParaRPr lang="en-US" dirty="0"/>
          </a:p>
        </p:txBody>
      </p:sp>
      <p:sp>
        <p:nvSpPr>
          <p:cNvPr id="3" name="Content Placeholder 2"/>
          <p:cNvSpPr>
            <a:spLocks noGrp="1"/>
          </p:cNvSpPr>
          <p:nvPr>
            <p:ph idx="1"/>
          </p:nvPr>
        </p:nvSpPr>
        <p:spPr/>
        <p:txBody>
          <a:bodyPr>
            <a:normAutofit/>
          </a:bodyPr>
          <a:lstStyle/>
          <a:p>
            <a:r>
              <a:rPr lang="en-US" sz="2400" dirty="0"/>
              <a:t>Assign Message Originator Entity to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assign Originator Entity to this customer.</a:t>
            </a:r>
          </a:p>
          <a:p>
            <a:r>
              <a:rPr lang="en-US" sz="2400" dirty="0"/>
              <a:t>Will create new Customer if it doesn’t exists and </a:t>
            </a:r>
            <a:r>
              <a:rPr lang="en-US" sz="2400" b="1" dirty="0"/>
              <a:t>Create new Customer if not exists</a:t>
            </a:r>
            <a:r>
              <a:rPr lang="en-US" sz="2400" dirty="0"/>
              <a:t> is set to </a:t>
            </a:r>
            <a:r>
              <a:rPr lang="en-US" sz="2400" b="1" dirty="0"/>
              <a:t>true</a:t>
            </a:r>
            <a:r>
              <a:rPr lang="en-US" sz="2400" dirty="0" smtClean="0"/>
              <a:t>.</a:t>
            </a:r>
            <a:endParaRPr lang="en-US" sz="2400" dirty="0"/>
          </a:p>
        </p:txBody>
      </p:sp>
      <p:pic>
        <p:nvPicPr>
          <p:cNvPr id="33794"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832" y="4961255"/>
            <a:ext cx="3556336" cy="143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649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Unassign</a:t>
            </a:r>
            <a:r>
              <a:rPr lang="en-US" dirty="0"/>
              <a:t> From Customer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err="1"/>
              <a:t>Unassign</a:t>
            </a:r>
            <a:r>
              <a:rPr lang="en-US" sz="2400" dirty="0"/>
              <a:t> Message Originator Entity from </a:t>
            </a:r>
            <a:r>
              <a:rPr lang="en-US" sz="2400" dirty="0">
                <a:hlinkClick r:id="rId2"/>
              </a:rPr>
              <a:t>Customer</a:t>
            </a:r>
            <a:r>
              <a:rPr lang="en-US" sz="2400" dirty="0"/>
              <a:t>.</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Dashboard</a:t>
            </a:r>
            <a:r>
              <a:rPr lang="en-US" sz="2400" dirty="0"/>
              <a:t>.</a:t>
            </a:r>
          </a:p>
          <a:p>
            <a:r>
              <a:rPr lang="en-US" sz="2400" dirty="0"/>
              <a:t>Finds target Customer by customer name pattern and then </a:t>
            </a:r>
            <a:r>
              <a:rPr lang="en-US" sz="2400" dirty="0" err="1"/>
              <a:t>unassign</a:t>
            </a:r>
            <a:r>
              <a:rPr lang="en-US" sz="2400" dirty="0"/>
              <a:t> Originator Entity from this customer</a:t>
            </a:r>
            <a:r>
              <a:rPr lang="en-US" sz="2400" dirty="0" smtClean="0"/>
              <a:t>.</a:t>
            </a:r>
            <a:endParaRPr lang="en-US" sz="2400" dirty="0"/>
          </a:p>
        </p:txBody>
      </p:sp>
      <p:pic>
        <p:nvPicPr>
          <p:cNvPr id="3481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4300" y="4112260"/>
            <a:ext cx="38354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6077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Relation </a:t>
            </a:r>
            <a:r>
              <a:rPr lang="en-US" dirty="0" smtClean="0"/>
              <a:t>Node</a:t>
            </a:r>
            <a:endParaRPr lang="en-US" dirty="0"/>
          </a:p>
        </p:txBody>
      </p:sp>
      <p:sp>
        <p:nvSpPr>
          <p:cNvPr id="3" name="Content Placeholder 2"/>
          <p:cNvSpPr>
            <a:spLocks noGrp="1"/>
          </p:cNvSpPr>
          <p:nvPr>
            <p:ph idx="1"/>
          </p:nvPr>
        </p:nvSpPr>
        <p:spPr/>
        <p:txBody>
          <a:bodyPr>
            <a:normAutofit fontScale="62500" lnSpcReduction="20000"/>
          </a:bodyPr>
          <a:lstStyle/>
          <a:p>
            <a:pPr>
              <a:lnSpc>
                <a:spcPct val="120000"/>
              </a:lnSpc>
            </a:pPr>
            <a:r>
              <a:rPr lang="en-US" dirty="0"/>
              <a:t>Create the relation from the selected entity to originator of the message by type and direction.</a:t>
            </a:r>
          </a:p>
          <a:p>
            <a:pPr>
              <a:lnSpc>
                <a:spcPct val="120000"/>
              </a:lnSpc>
            </a:pPr>
            <a:r>
              <a:rPr lang="en-US" dirty="0"/>
              <a:t>Following Message Originator types are allowed: </a:t>
            </a:r>
            <a:r>
              <a:rPr lang="en-US" b="1" dirty="0"/>
              <a:t>Asset</a:t>
            </a:r>
            <a:r>
              <a:rPr lang="en-US" dirty="0"/>
              <a:t>, </a:t>
            </a:r>
            <a:r>
              <a:rPr lang="en-US" b="1" dirty="0"/>
              <a:t>Device</a:t>
            </a:r>
            <a:r>
              <a:rPr lang="en-US" dirty="0"/>
              <a:t>, </a:t>
            </a:r>
            <a:r>
              <a:rPr lang="en-US" b="1" dirty="0"/>
              <a:t>Entity View</a:t>
            </a:r>
            <a:r>
              <a:rPr lang="en-US" dirty="0"/>
              <a:t>, </a:t>
            </a:r>
            <a:r>
              <a:rPr lang="en-US" b="1" dirty="0"/>
              <a:t>Customer</a:t>
            </a:r>
            <a:r>
              <a:rPr lang="en-US" dirty="0"/>
              <a:t>, </a:t>
            </a:r>
            <a:r>
              <a:rPr lang="en-US" b="1" dirty="0"/>
              <a:t>Tenant</a:t>
            </a:r>
            <a:r>
              <a:rPr lang="en-US" dirty="0"/>
              <a:t>, </a:t>
            </a:r>
            <a:r>
              <a:rPr lang="en-US" b="1" dirty="0"/>
              <a:t>Dashboard</a:t>
            </a:r>
            <a:r>
              <a:rPr lang="en-US" dirty="0"/>
              <a:t>.</a:t>
            </a:r>
          </a:p>
          <a:p>
            <a:pPr>
              <a:lnSpc>
                <a:spcPct val="120000"/>
              </a:lnSpc>
            </a:pPr>
            <a:r>
              <a:rPr lang="en-US" dirty="0"/>
              <a:t>Finds target Entity by metadata key patterns and then create a relation between Originator Entity and the target entity.</a:t>
            </a:r>
          </a:p>
          <a:p>
            <a:pPr>
              <a:lnSpc>
                <a:spcPct val="120000"/>
              </a:lnSpc>
            </a:pPr>
            <a:r>
              <a:rPr lang="en-US" dirty="0"/>
              <a:t>If selected entity type </a:t>
            </a:r>
            <a:r>
              <a:rPr lang="en-US" b="1" dirty="0"/>
              <a:t>Asset</a:t>
            </a:r>
            <a:r>
              <a:rPr lang="en-US" dirty="0"/>
              <a:t>, </a:t>
            </a:r>
            <a:r>
              <a:rPr lang="en-US" b="1" dirty="0"/>
              <a:t>Device</a:t>
            </a:r>
            <a:r>
              <a:rPr lang="en-US" dirty="0"/>
              <a:t> or </a:t>
            </a:r>
            <a:r>
              <a:rPr lang="en-US" b="1" dirty="0"/>
              <a:t>Customer</a:t>
            </a:r>
            <a:r>
              <a:rPr lang="en-US" dirty="0"/>
              <a:t> rule node will create new Entity if it doesn’t exist and selected checkbox: </a:t>
            </a:r>
            <a:r>
              <a:rPr lang="en-US" b="1" dirty="0"/>
              <a:t>Create new Entity if not exists</a:t>
            </a:r>
            <a:r>
              <a:rPr lang="en-US" dirty="0"/>
              <a:t>.</a:t>
            </a:r>
          </a:p>
          <a:p>
            <a:pPr>
              <a:lnSpc>
                <a:spcPct val="120000"/>
              </a:lnSpc>
            </a:pPr>
            <a:r>
              <a:rPr lang="en-US" b="1" dirty="0"/>
              <a:t>Note:</a:t>
            </a:r>
            <a:r>
              <a:rPr lang="en-US" dirty="0"/>
              <a:t> if selected entity type </a:t>
            </a:r>
            <a:r>
              <a:rPr lang="en-US" b="1" dirty="0"/>
              <a:t>Asset</a:t>
            </a:r>
            <a:r>
              <a:rPr lang="en-US" dirty="0"/>
              <a:t> or </a:t>
            </a:r>
            <a:r>
              <a:rPr lang="en-US" b="1" dirty="0"/>
              <a:t>Device</a:t>
            </a:r>
            <a:r>
              <a:rPr lang="en-US" dirty="0"/>
              <a:t> you need to set two patterns:</a:t>
            </a:r>
          </a:p>
          <a:p>
            <a:pPr lvl="1">
              <a:lnSpc>
                <a:spcPct val="120000"/>
              </a:lnSpc>
            </a:pPr>
            <a:r>
              <a:rPr lang="en-US" dirty="0"/>
              <a:t>entity name pattern;</a:t>
            </a:r>
          </a:p>
          <a:p>
            <a:pPr lvl="1">
              <a:lnSpc>
                <a:spcPct val="120000"/>
              </a:lnSpc>
            </a:pPr>
            <a:r>
              <a:rPr lang="en-US" dirty="0"/>
              <a:t>entity type pattern.</a:t>
            </a:r>
          </a:p>
          <a:p>
            <a:pPr>
              <a:lnSpc>
                <a:spcPct val="120000"/>
              </a:lnSpc>
            </a:pPr>
            <a:r>
              <a:rPr lang="en-US" dirty="0"/>
              <a:t>Otherwise, only name pattern should be set</a:t>
            </a:r>
            <a:r>
              <a:rPr lang="en-US" dirty="0" smtClean="0"/>
              <a:t>.</a:t>
            </a:r>
            <a:endParaRPr lang="en-US" dirty="0"/>
          </a:p>
        </p:txBody>
      </p:sp>
      <p:pic>
        <p:nvPicPr>
          <p:cNvPr id="35842"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535" y="5168898"/>
            <a:ext cx="285750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5183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Relation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Delete the relation from the selected entity to originator of the message by type and direction.</a:t>
            </a:r>
          </a:p>
          <a:p>
            <a:r>
              <a:rPr lang="en-US" sz="2400" dirty="0"/>
              <a:t>Following Message Originator types are allowed: </a:t>
            </a:r>
            <a:r>
              <a:rPr lang="en-US" sz="2400" b="1" dirty="0"/>
              <a:t>Asset</a:t>
            </a:r>
            <a:r>
              <a:rPr lang="en-US" sz="2400" dirty="0"/>
              <a:t>, </a:t>
            </a:r>
            <a:r>
              <a:rPr lang="en-US" sz="2400" b="1" dirty="0"/>
              <a:t>Device</a:t>
            </a:r>
            <a:r>
              <a:rPr lang="en-US" sz="2400" dirty="0"/>
              <a:t>, </a:t>
            </a:r>
            <a:r>
              <a:rPr lang="en-US" sz="2400" b="1" dirty="0"/>
              <a:t>Entity View</a:t>
            </a:r>
            <a:r>
              <a:rPr lang="en-US" sz="2400" dirty="0"/>
              <a:t>, </a:t>
            </a:r>
            <a:r>
              <a:rPr lang="en-US" sz="2400" b="1" dirty="0"/>
              <a:t>Customer</a:t>
            </a:r>
            <a:r>
              <a:rPr lang="en-US" sz="2400" dirty="0"/>
              <a:t>, </a:t>
            </a:r>
            <a:r>
              <a:rPr lang="en-US" sz="2400" b="1" dirty="0"/>
              <a:t>Tenant</a:t>
            </a:r>
            <a:r>
              <a:rPr lang="en-US" sz="2400" dirty="0"/>
              <a:t>, </a:t>
            </a:r>
            <a:r>
              <a:rPr lang="en-US" sz="2400" b="1" dirty="0"/>
              <a:t>Dashboard</a:t>
            </a:r>
            <a:r>
              <a:rPr lang="en-US" sz="2400" dirty="0"/>
              <a:t>.</a:t>
            </a:r>
          </a:p>
          <a:p>
            <a:r>
              <a:rPr lang="en-US" sz="2400" dirty="0"/>
              <a:t>Finds target Entity by entity name pattern and then delete a relation between Originator Entity and this entity</a:t>
            </a:r>
            <a:r>
              <a:rPr lang="en-US" sz="2400" dirty="0" smtClean="0"/>
              <a:t>.</a:t>
            </a:r>
            <a:endParaRPr lang="en-US" sz="2400" dirty="0"/>
          </a:p>
        </p:txBody>
      </p:sp>
      <p:pic>
        <p:nvPicPr>
          <p:cNvPr id="3686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775" y="4632642"/>
            <a:ext cx="3354822" cy="14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140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normAutofit fontScale="70000" lnSpcReduction="20000"/>
          </a:bodyPr>
          <a:lstStyle/>
          <a:p>
            <a:pPr marL="0" indent="0">
              <a:lnSpc>
                <a:spcPct val="120000"/>
              </a:lnSpc>
              <a:buNone/>
            </a:pPr>
            <a:r>
              <a:rPr lang="en-US" dirty="0" err="1"/>
              <a:t>ThingsBoard</a:t>
            </a:r>
            <a:r>
              <a:rPr lang="en-US" dirty="0"/>
              <a:t> is designed to be:</a:t>
            </a:r>
          </a:p>
          <a:p>
            <a:pPr>
              <a:lnSpc>
                <a:spcPct val="120000"/>
              </a:lnSpc>
            </a:pPr>
            <a:r>
              <a:rPr lang="en-US" b="1" dirty="0"/>
              <a:t>scalable</a:t>
            </a:r>
            <a:r>
              <a:rPr lang="en-US" dirty="0"/>
              <a:t>: horizontally scalable platform, build using leading open-source technologies.</a:t>
            </a:r>
          </a:p>
          <a:p>
            <a:pPr>
              <a:lnSpc>
                <a:spcPct val="120000"/>
              </a:lnSpc>
            </a:pPr>
            <a:r>
              <a:rPr lang="en-US" b="1" dirty="0"/>
              <a:t>fault-tolerant</a:t>
            </a:r>
            <a:r>
              <a:rPr lang="en-US" dirty="0"/>
              <a:t>: no single-point-of-failure, every node in the cluster is identical.</a:t>
            </a:r>
          </a:p>
          <a:p>
            <a:pPr>
              <a:lnSpc>
                <a:spcPct val="120000"/>
              </a:lnSpc>
            </a:pPr>
            <a:r>
              <a:rPr lang="en-US" b="1" dirty="0"/>
              <a:t>robust and efficient</a:t>
            </a:r>
            <a:r>
              <a:rPr lang="en-US" dirty="0"/>
              <a:t>: single server node can handle tens or even hundreds thousands of devices depending on use-case. </a:t>
            </a:r>
            <a:r>
              <a:rPr lang="en-US" dirty="0" err="1"/>
              <a:t>ThingsBoard</a:t>
            </a:r>
            <a:r>
              <a:rPr lang="en-US" dirty="0"/>
              <a:t> cluster can handle millions of devices.</a:t>
            </a:r>
          </a:p>
          <a:p>
            <a:pPr>
              <a:lnSpc>
                <a:spcPct val="120000"/>
              </a:lnSpc>
            </a:pPr>
            <a:r>
              <a:rPr lang="en-US" b="1" dirty="0"/>
              <a:t>customizable</a:t>
            </a:r>
            <a:r>
              <a:rPr lang="en-US" dirty="0"/>
              <a:t>: adding new functionality is easy with customizable widgets and rule engine nodes.</a:t>
            </a:r>
          </a:p>
          <a:p>
            <a:pPr>
              <a:lnSpc>
                <a:spcPct val="120000"/>
              </a:lnSpc>
            </a:pPr>
            <a:r>
              <a:rPr lang="en-US" b="1" dirty="0"/>
              <a:t>durable</a:t>
            </a:r>
            <a:r>
              <a:rPr lang="en-US" dirty="0"/>
              <a:t>: never lose your data</a:t>
            </a:r>
            <a:r>
              <a:rPr lang="en-US" dirty="0" smtClean="0"/>
              <a:t>.</a:t>
            </a:r>
            <a:endParaRPr lang="en-US" dirty="0"/>
          </a:p>
        </p:txBody>
      </p:sp>
    </p:spTree>
    <p:extLst>
      <p:ext uri="{BB962C8B-B14F-4D97-AF65-F5344CB8AC3E}">
        <p14:creationId xmlns:p14="http://schemas.microsoft.com/office/powerpoint/2010/main" val="27014553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GPS </a:t>
            </a:r>
            <a:r>
              <a:rPr lang="en-US" dirty="0" err="1"/>
              <a:t>Geofencing</a:t>
            </a:r>
            <a:r>
              <a:rPr lang="en-US" dirty="0"/>
              <a:t> Events </a:t>
            </a:r>
            <a:r>
              <a:rPr lang="en-US" dirty="0" smtClean="0"/>
              <a:t>Node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000" dirty="0"/>
              <a:t>Produces incoming messages by GPS based parameters. Extracts latitude and longitude from incoming message data or metadata and returns different events based on configuration parameters (geo fence</a:t>
            </a:r>
            <a:r>
              <a:rPr lang="en-US" sz="2000" dirty="0" smtClean="0"/>
              <a:t>).</a:t>
            </a:r>
          </a:p>
          <a:p>
            <a:pPr>
              <a:lnSpc>
                <a:spcPct val="100000"/>
              </a:lnSpc>
            </a:pPr>
            <a:r>
              <a:rPr lang="en-US" sz="2000" dirty="0"/>
              <a:t>There are 4 types of events managed by </a:t>
            </a:r>
            <a:r>
              <a:rPr lang="en-US" sz="2000" dirty="0" err="1"/>
              <a:t>geofencing</a:t>
            </a:r>
            <a:r>
              <a:rPr lang="en-US" sz="2000" dirty="0"/>
              <a:t> rule node:</a:t>
            </a:r>
          </a:p>
          <a:p>
            <a:pPr lvl="1">
              <a:lnSpc>
                <a:spcPct val="100000"/>
              </a:lnSpc>
            </a:pPr>
            <a:r>
              <a:rPr lang="en-US" sz="1800" b="1" dirty="0"/>
              <a:t>Entered</a:t>
            </a:r>
            <a:r>
              <a:rPr lang="en-US" sz="1800" dirty="0"/>
              <a:t> — is reporting whenever latitude and longitude from the incoming message to belong the required perimeter area for the first time;</a:t>
            </a:r>
          </a:p>
          <a:p>
            <a:pPr lvl="1">
              <a:lnSpc>
                <a:spcPct val="100000"/>
              </a:lnSpc>
            </a:pPr>
            <a:r>
              <a:rPr lang="en-US" sz="1800" b="1" dirty="0"/>
              <a:t>Left</a:t>
            </a:r>
            <a:r>
              <a:rPr lang="en-US" sz="1800" dirty="0"/>
              <a:t> — is reporting whenever latitude and longitude from the incoming message not belong the required perimeter area for the first time;</a:t>
            </a:r>
          </a:p>
          <a:p>
            <a:pPr lvl="1">
              <a:lnSpc>
                <a:spcPct val="100000"/>
              </a:lnSpc>
            </a:pPr>
            <a:r>
              <a:rPr lang="en-US" sz="1800" b="1" dirty="0"/>
              <a:t>Inside</a:t>
            </a:r>
            <a:r>
              <a:rPr lang="en-US" sz="1800" dirty="0"/>
              <a:t> and </a:t>
            </a:r>
            <a:r>
              <a:rPr lang="en-US" sz="1800" b="1" dirty="0"/>
              <a:t>Outside</a:t>
            </a:r>
            <a:r>
              <a:rPr lang="en-US" sz="1800" dirty="0"/>
              <a:t> events are used to report current status</a:t>
            </a:r>
            <a:r>
              <a:rPr lang="en-US" sz="1800" dirty="0" smtClean="0"/>
              <a:t>.</a:t>
            </a:r>
            <a:endParaRPr lang="en-US" sz="1800" dirty="0"/>
          </a:p>
        </p:txBody>
      </p:sp>
      <p:pic>
        <p:nvPicPr>
          <p:cNvPr id="3789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7" y="4928235"/>
            <a:ext cx="324802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531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External Nodes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08357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Nodes</a:t>
            </a:r>
            <a:endParaRPr lang="en-US" dirty="0"/>
          </a:p>
        </p:txBody>
      </p:sp>
      <p:sp>
        <p:nvSpPr>
          <p:cNvPr id="3" name="Content Placeholder 2"/>
          <p:cNvSpPr>
            <a:spLocks noGrp="1"/>
          </p:cNvSpPr>
          <p:nvPr>
            <p:ph idx="1"/>
          </p:nvPr>
        </p:nvSpPr>
        <p:spPr/>
        <p:txBody>
          <a:bodyPr>
            <a:normAutofit/>
          </a:bodyPr>
          <a:lstStyle/>
          <a:p>
            <a:r>
              <a:rPr lang="en-US" dirty="0"/>
              <a:t>External Nodes used are used to interact with external systems.</a:t>
            </a:r>
          </a:p>
          <a:p>
            <a:pPr marL="914400" lvl="1" indent="-457200">
              <a:buFont typeface="+mj-lt"/>
              <a:buAutoNum type="arabicPeriod"/>
            </a:pPr>
            <a:r>
              <a:rPr lang="en-US" b="1" dirty="0"/>
              <a:t>AWS SNS Node</a:t>
            </a:r>
            <a:endParaRPr lang="en-US" dirty="0"/>
          </a:p>
          <a:p>
            <a:pPr marL="914400" lvl="1" indent="-457200">
              <a:buFont typeface="+mj-lt"/>
              <a:buAutoNum type="arabicPeriod"/>
            </a:pPr>
            <a:r>
              <a:rPr lang="en-US" b="1" dirty="0"/>
              <a:t>AWS SQS Node</a:t>
            </a:r>
            <a:endParaRPr lang="en-US" dirty="0"/>
          </a:p>
          <a:p>
            <a:pPr marL="914400" lvl="1" indent="-457200">
              <a:buFont typeface="+mj-lt"/>
              <a:buAutoNum type="arabicPeriod"/>
            </a:pPr>
            <a:r>
              <a:rPr lang="en-US" b="1" dirty="0"/>
              <a:t>Kafka Node</a:t>
            </a:r>
            <a:endParaRPr lang="en-US" dirty="0"/>
          </a:p>
          <a:p>
            <a:pPr marL="914400" lvl="1" indent="-457200">
              <a:buFont typeface="+mj-lt"/>
              <a:buAutoNum type="arabicPeriod"/>
            </a:pPr>
            <a:r>
              <a:rPr lang="en-US" b="1" dirty="0"/>
              <a:t>MQTT Node</a:t>
            </a:r>
            <a:endParaRPr lang="en-US" dirty="0"/>
          </a:p>
          <a:p>
            <a:pPr marL="914400" lvl="1" indent="-457200">
              <a:buFont typeface="+mj-lt"/>
              <a:buAutoNum type="arabicPeriod"/>
            </a:pPr>
            <a:r>
              <a:rPr lang="en-US" b="1" dirty="0" err="1"/>
              <a:t>RabbitMQ</a:t>
            </a:r>
            <a:r>
              <a:rPr lang="en-US" b="1" dirty="0"/>
              <a:t> Node</a:t>
            </a:r>
            <a:endParaRPr lang="en-US" dirty="0"/>
          </a:p>
          <a:p>
            <a:pPr marL="914400" lvl="1" indent="-457200">
              <a:buFont typeface="+mj-lt"/>
              <a:buAutoNum type="arabicPeriod"/>
            </a:pPr>
            <a:r>
              <a:rPr lang="en-US" b="1" dirty="0"/>
              <a:t>REST API Call Node</a:t>
            </a:r>
            <a:endParaRPr lang="en-US" dirty="0"/>
          </a:p>
          <a:p>
            <a:pPr marL="914400" lvl="1" indent="-457200">
              <a:buFont typeface="+mj-lt"/>
              <a:buAutoNum type="arabicPeriod"/>
            </a:pPr>
            <a:r>
              <a:rPr lang="en-US" b="1" dirty="0"/>
              <a:t>Send Email Node</a:t>
            </a:r>
            <a:endParaRPr lang="en-US" dirty="0"/>
          </a:p>
          <a:p>
            <a:pPr marL="914400" lvl="1" indent="-457200">
              <a:buFont typeface="+mj-lt"/>
              <a:buAutoNum type="arabicPeriod"/>
            </a:pPr>
            <a:r>
              <a:rPr lang="en-US" b="1" i="1" dirty="0" err="1">
                <a:solidFill>
                  <a:srgbClr val="FF0000"/>
                </a:solidFill>
              </a:rPr>
              <a:t>Twilio</a:t>
            </a:r>
            <a:r>
              <a:rPr lang="en-US" b="1" i="1" dirty="0">
                <a:solidFill>
                  <a:srgbClr val="FF0000"/>
                </a:solidFill>
              </a:rPr>
              <a:t> SMS </a:t>
            </a:r>
            <a:r>
              <a:rPr lang="en-US" b="1" i="1" dirty="0" smtClean="0">
                <a:solidFill>
                  <a:srgbClr val="FF0000"/>
                </a:solidFill>
              </a:rPr>
              <a:t>Node </a:t>
            </a:r>
            <a:r>
              <a:rPr lang="en-US" b="1" i="1" dirty="0" smtClean="0">
                <a:solidFill>
                  <a:srgbClr val="FF0000"/>
                </a:solidFill>
                <a:sym typeface="Wingdings" panose="05000000000000000000" pitchFamily="2" charset="2"/>
              </a:rPr>
              <a:t> only on Professional Edition</a:t>
            </a:r>
            <a:endParaRPr lang="en-US" i="1" dirty="0">
              <a:solidFill>
                <a:srgbClr val="FF0000"/>
              </a:solidFill>
            </a:endParaRPr>
          </a:p>
        </p:txBody>
      </p:sp>
    </p:spTree>
    <p:extLst>
      <p:ext uri="{BB962C8B-B14F-4D97-AF65-F5344CB8AC3E}">
        <p14:creationId xmlns:p14="http://schemas.microsoft.com/office/powerpoint/2010/main" val="32795593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SNS Node</a:t>
            </a:r>
            <a:endParaRPr lang="en-US" dirty="0"/>
          </a:p>
        </p:txBody>
      </p:sp>
      <p:sp>
        <p:nvSpPr>
          <p:cNvPr id="3" name="Content Placeholder 2"/>
          <p:cNvSpPr>
            <a:spLocks noGrp="1"/>
          </p:cNvSpPr>
          <p:nvPr>
            <p:ph idx="1"/>
          </p:nvPr>
        </p:nvSpPr>
        <p:spPr/>
        <p:txBody>
          <a:bodyPr/>
          <a:lstStyle/>
          <a:p>
            <a:r>
              <a:rPr lang="en-US" dirty="0"/>
              <a:t>Node publish messages to AWS SNS (Amazon Simple Notification Service</a:t>
            </a:r>
            <a:r>
              <a:rPr lang="en-US" dirty="0" smtClean="0"/>
              <a:t>).</a:t>
            </a:r>
          </a:p>
          <a:p>
            <a:r>
              <a:rPr lang="en-US" dirty="0" smtClean="0"/>
              <a:t>Configuration:</a:t>
            </a:r>
          </a:p>
        </p:txBody>
      </p:sp>
      <p:pic>
        <p:nvPicPr>
          <p:cNvPr id="3891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700" y="3312948"/>
            <a:ext cx="3860840" cy="2864015"/>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90" y="3312948"/>
            <a:ext cx="298132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2430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AWS SQS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Node publish messages to the AWS SQS (Amazon Simple Queue Service).</a:t>
            </a:r>
          </a:p>
          <a:p>
            <a:r>
              <a:rPr lang="en-US" sz="2400" dirty="0"/>
              <a:t>Configuration</a:t>
            </a:r>
            <a:r>
              <a:rPr lang="en-US" sz="2400" dirty="0" smtClean="0"/>
              <a:t>:</a:t>
            </a:r>
            <a:endParaRPr lang="en-US" sz="2400" dirty="0"/>
          </a:p>
        </p:txBody>
      </p:sp>
      <p:pic>
        <p:nvPicPr>
          <p:cNvPr id="3993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61" y="3091383"/>
            <a:ext cx="5342400" cy="3369481"/>
          </a:xfrm>
          <a:prstGeom prst="rect">
            <a:avLst/>
          </a:prstGeom>
          <a:noFill/>
          <a:extLst>
            <a:ext uri="{909E8E84-426E-40DD-AFC4-6F175D3DCCD1}">
              <a14:hiddenFill xmlns:a14="http://schemas.microsoft.com/office/drawing/2010/main">
                <a:solidFill>
                  <a:srgbClr val="FFFFFF"/>
                </a:solidFill>
              </a14:hiddenFill>
            </a:ext>
          </a:extLst>
        </p:spPr>
      </p:pic>
      <p:pic>
        <p:nvPicPr>
          <p:cNvPr id="39940"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344" y="489744"/>
            <a:ext cx="2990850" cy="1076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9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Kafka Node</a:t>
            </a:r>
            <a:endParaRPr lang="en-US" dirty="0"/>
          </a:p>
        </p:txBody>
      </p:sp>
      <p:sp>
        <p:nvSpPr>
          <p:cNvPr id="3" name="Content Placeholder 2"/>
          <p:cNvSpPr>
            <a:spLocks noGrp="1"/>
          </p:cNvSpPr>
          <p:nvPr>
            <p:ph idx="1"/>
          </p:nvPr>
        </p:nvSpPr>
        <p:spPr/>
        <p:txBody>
          <a:bodyPr>
            <a:normAutofit/>
          </a:bodyPr>
          <a:lstStyle/>
          <a:p>
            <a:r>
              <a:rPr lang="en-US" sz="2400" dirty="0"/>
              <a:t>Kafka Node sends messages to Kafka brokers. Expects messages with any message type. Will send record via Kafka producer to Kafka server.</a:t>
            </a:r>
          </a:p>
          <a:p>
            <a:r>
              <a:rPr lang="en-US" sz="2400" dirty="0"/>
              <a:t>Configuration</a:t>
            </a:r>
            <a:r>
              <a:rPr lang="en-US" sz="2400" dirty="0" smtClean="0"/>
              <a:t>:</a:t>
            </a:r>
            <a:endParaRPr lang="en-US" sz="2400" dirty="0"/>
          </a:p>
        </p:txBody>
      </p:sp>
      <p:pic>
        <p:nvPicPr>
          <p:cNvPr id="40962"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1633" y="3297298"/>
            <a:ext cx="4326599"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1215" y="3396456"/>
            <a:ext cx="2933700" cy="12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27121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MQTT 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topic of the configured MQTT broker with </a:t>
            </a:r>
            <a:r>
              <a:rPr lang="en-US" sz="2400" dirty="0" err="1"/>
              <a:t>QoS</a:t>
            </a:r>
            <a:r>
              <a:rPr lang="en-US" sz="2400" dirty="0"/>
              <a:t> </a:t>
            </a:r>
            <a:r>
              <a:rPr lang="en-US" sz="2400" b="1" dirty="0"/>
              <a:t>AT_LEAST_ONCE</a:t>
            </a:r>
            <a:r>
              <a:rPr lang="en-US" sz="2400" dirty="0"/>
              <a:t>.</a:t>
            </a:r>
          </a:p>
          <a:p>
            <a:r>
              <a:rPr lang="en-US" sz="2400" dirty="0"/>
              <a:t>Configuration</a:t>
            </a:r>
            <a:r>
              <a:rPr lang="en-US" sz="2400" dirty="0" smtClean="0"/>
              <a:t>:</a:t>
            </a:r>
            <a:endParaRPr lang="en-US" sz="2400" dirty="0"/>
          </a:p>
        </p:txBody>
      </p:sp>
      <p:pic>
        <p:nvPicPr>
          <p:cNvPr id="4198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56" y="3119921"/>
            <a:ext cx="6400800" cy="2333562"/>
          </a:xfrm>
          <a:prstGeom prst="rect">
            <a:avLst/>
          </a:prstGeom>
          <a:noFill/>
          <a:extLst>
            <a:ext uri="{909E8E84-426E-40DD-AFC4-6F175D3DCCD1}">
              <a14:hiddenFill xmlns:a14="http://schemas.microsoft.com/office/drawing/2010/main">
                <a:solidFill>
                  <a:srgbClr val="FFFFFF"/>
                </a:solidFill>
              </a14:hiddenFill>
            </a:ext>
          </a:extLst>
        </p:spPr>
      </p:pic>
      <p:pic>
        <p:nvPicPr>
          <p:cNvPr id="41988"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413544"/>
            <a:ext cx="3038475"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3533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RabbitMQ</a:t>
            </a:r>
            <a:r>
              <a:rPr lang="en-US" dirty="0"/>
              <a:t> </a:t>
            </a:r>
            <a:r>
              <a:rPr lang="en-US" dirty="0" smtClean="0"/>
              <a:t>Node</a:t>
            </a:r>
            <a:endParaRPr lang="en-US" dirty="0"/>
          </a:p>
        </p:txBody>
      </p:sp>
      <p:sp>
        <p:nvSpPr>
          <p:cNvPr id="3" name="Content Placeholder 2"/>
          <p:cNvSpPr>
            <a:spLocks noGrp="1"/>
          </p:cNvSpPr>
          <p:nvPr>
            <p:ph idx="1"/>
          </p:nvPr>
        </p:nvSpPr>
        <p:spPr/>
        <p:txBody>
          <a:bodyPr>
            <a:normAutofit/>
          </a:bodyPr>
          <a:lstStyle/>
          <a:p>
            <a:r>
              <a:rPr lang="en-US" sz="2400" dirty="0"/>
              <a:t>Publish incoming message payload to the </a:t>
            </a:r>
            <a:r>
              <a:rPr lang="en-US" sz="2400" dirty="0" err="1"/>
              <a:t>RabbitMQ</a:t>
            </a:r>
            <a:r>
              <a:rPr lang="en-US" sz="2400" dirty="0"/>
              <a:t>.</a:t>
            </a:r>
          </a:p>
          <a:p>
            <a:r>
              <a:rPr lang="en-US" sz="2400" dirty="0"/>
              <a:t>Configuration</a:t>
            </a:r>
            <a:r>
              <a:rPr lang="en-US" sz="2400" dirty="0" smtClean="0"/>
              <a:t>:</a:t>
            </a:r>
            <a:endParaRPr lang="en-US" sz="2400" dirty="0"/>
          </a:p>
        </p:txBody>
      </p:sp>
      <p:pic>
        <p:nvPicPr>
          <p:cNvPr id="43010" name="Picture 2" descr="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2034" y="2787750"/>
            <a:ext cx="500036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43012"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3075" y="456406"/>
            <a:ext cx="2962275"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2724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Call Node</a:t>
            </a:r>
            <a:endParaRPr lang="en-US" dirty="0"/>
          </a:p>
        </p:txBody>
      </p:sp>
      <p:sp>
        <p:nvSpPr>
          <p:cNvPr id="3" name="Content Placeholder 2"/>
          <p:cNvSpPr>
            <a:spLocks noGrp="1"/>
          </p:cNvSpPr>
          <p:nvPr>
            <p:ph idx="1"/>
          </p:nvPr>
        </p:nvSpPr>
        <p:spPr/>
        <p:txBody>
          <a:bodyPr>
            <a:normAutofit/>
          </a:bodyPr>
          <a:lstStyle/>
          <a:p>
            <a:r>
              <a:rPr lang="en-US" sz="2400" dirty="0"/>
              <a:t>Invoke REST API calls to the external REST server.</a:t>
            </a:r>
          </a:p>
          <a:p>
            <a:r>
              <a:rPr lang="en-US" sz="2400" dirty="0"/>
              <a:t>Configuration</a:t>
            </a:r>
            <a:r>
              <a:rPr lang="en-US" sz="2400" dirty="0" smtClean="0"/>
              <a:t>:</a:t>
            </a:r>
            <a:endParaRPr lang="en-US" sz="2400" dirty="0"/>
          </a:p>
        </p:txBody>
      </p:sp>
      <p:pic>
        <p:nvPicPr>
          <p:cNvPr id="44034"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780" y="2925460"/>
            <a:ext cx="6400800" cy="2453540"/>
          </a:xfrm>
          <a:prstGeom prst="rect">
            <a:avLst/>
          </a:prstGeom>
          <a:noFill/>
          <a:extLst>
            <a:ext uri="{909E8E84-426E-40DD-AFC4-6F175D3DCCD1}">
              <a14:hiddenFill xmlns:a14="http://schemas.microsoft.com/office/drawing/2010/main">
                <a:solidFill>
                  <a:srgbClr val="FFFFFF"/>
                </a:solidFill>
              </a14:hiddenFill>
            </a:ext>
          </a:extLst>
        </p:spPr>
      </p:pic>
      <p:pic>
        <p:nvPicPr>
          <p:cNvPr id="44036" name="Picture 4"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730" y="437111"/>
            <a:ext cx="2933700" cy="118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8551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 Email Node</a:t>
            </a:r>
            <a:endParaRPr lang="en-US" dirty="0"/>
          </a:p>
        </p:txBody>
      </p:sp>
      <p:sp>
        <p:nvSpPr>
          <p:cNvPr id="3" name="Content Placeholder 2"/>
          <p:cNvSpPr>
            <a:spLocks noGrp="1"/>
          </p:cNvSpPr>
          <p:nvPr>
            <p:ph idx="1"/>
          </p:nvPr>
        </p:nvSpPr>
        <p:spPr/>
        <p:txBody>
          <a:bodyPr>
            <a:normAutofit/>
          </a:bodyPr>
          <a:lstStyle/>
          <a:p>
            <a:r>
              <a:rPr lang="en-US" sz="2000" dirty="0"/>
              <a:t>Node sends incoming message using configured Mail Server. This Node works only with messages that where created using </a:t>
            </a:r>
            <a:r>
              <a:rPr lang="en-US" sz="2000" b="1" dirty="0">
                <a:hlinkClick r:id="rId2"/>
              </a:rPr>
              <a:t>To </a:t>
            </a:r>
            <a:r>
              <a:rPr lang="en-US" sz="2000" b="1" dirty="0" err="1">
                <a:hlinkClick r:id="rId2"/>
              </a:rPr>
              <a:t>Email</a:t>
            </a:r>
            <a:r>
              <a:rPr lang="en-US" sz="2000" dirty="0" err="1"/>
              <a:t>transformation</a:t>
            </a:r>
            <a:r>
              <a:rPr lang="en-US" sz="2000" dirty="0"/>
              <a:t> Node, please connect this Node with </a:t>
            </a:r>
            <a:r>
              <a:rPr lang="en-US" sz="2000" b="1" dirty="0"/>
              <a:t>To Email</a:t>
            </a:r>
            <a:r>
              <a:rPr lang="en-US" sz="2000" dirty="0"/>
              <a:t> Node using </a:t>
            </a:r>
            <a:r>
              <a:rPr lang="en-US" sz="2000" b="1" dirty="0"/>
              <a:t>Success</a:t>
            </a:r>
            <a:r>
              <a:rPr lang="en-US" sz="2000" dirty="0"/>
              <a:t> chain.</a:t>
            </a:r>
          </a:p>
          <a:p>
            <a:r>
              <a:rPr lang="en-US" sz="2000" dirty="0"/>
              <a:t>Configuration</a:t>
            </a:r>
            <a:r>
              <a:rPr lang="en-US" sz="2000" dirty="0" smtClean="0"/>
              <a:t>:</a:t>
            </a:r>
            <a:endParaRPr lang="en-US" sz="2000" dirty="0"/>
          </a:p>
        </p:txBody>
      </p:sp>
      <p:pic>
        <p:nvPicPr>
          <p:cNvPr id="45058"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4713" y="3461615"/>
            <a:ext cx="6594573"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5060" name="Picture 4" descr="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925" y="446882"/>
            <a:ext cx="30194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772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3" name="Content Placeholder 2"/>
          <p:cNvSpPr>
            <a:spLocks noGrp="1"/>
          </p:cNvSpPr>
          <p:nvPr>
            <p:ph idx="1"/>
          </p:nvPr>
        </p:nvSpPr>
        <p:spPr/>
        <p:txBody>
          <a:bodyPr/>
          <a:lstStyle/>
          <a:p>
            <a:r>
              <a:rPr lang="en-US" b="1" dirty="0" smtClean="0"/>
              <a:t>10 000 foot view</a:t>
            </a:r>
            <a:endParaRPr lang="en-US" dirty="0" smtClean="0"/>
          </a:p>
          <a:p>
            <a:r>
              <a:rPr lang="en-US" b="1" dirty="0" smtClean="0"/>
              <a:t>On-premise OR cloud deployments</a:t>
            </a:r>
            <a:endParaRPr lang="en-US" dirty="0" smtClean="0"/>
          </a:p>
          <a:p>
            <a:r>
              <a:rPr lang="en-US" b="1" dirty="0" smtClean="0"/>
              <a:t>Standalone OR cluster mode</a:t>
            </a:r>
            <a:endParaRPr lang="en-US" dirty="0" smtClean="0"/>
          </a:p>
          <a:p>
            <a:r>
              <a:rPr lang="en-US" b="1" dirty="0" smtClean="0"/>
              <a:t>Monolithic OR </a:t>
            </a:r>
            <a:r>
              <a:rPr lang="en-US" b="1" dirty="0" err="1" smtClean="0"/>
              <a:t>microservices</a:t>
            </a:r>
            <a:r>
              <a:rPr lang="en-US" b="1" dirty="0" smtClean="0"/>
              <a:t> architecture</a:t>
            </a:r>
            <a:endParaRPr lang="en-US" dirty="0" smtClean="0"/>
          </a:p>
          <a:p>
            <a:r>
              <a:rPr lang="en-US" b="1" dirty="0" smtClean="0"/>
              <a:t>SQL OR NoSQL OR Hybrid database approach</a:t>
            </a:r>
            <a:endParaRPr lang="en-US" dirty="0" smtClean="0"/>
          </a:p>
          <a:p>
            <a:r>
              <a:rPr lang="en-US" b="1" dirty="0" smtClean="0"/>
              <a:t>Programming languages and third-party</a:t>
            </a:r>
            <a:endParaRPr lang="en-US" dirty="0"/>
          </a:p>
        </p:txBody>
      </p:sp>
      <p:sp>
        <p:nvSpPr>
          <p:cNvPr id="4" name="Rectangle 3"/>
          <p:cNvSpPr/>
          <p:nvPr/>
        </p:nvSpPr>
        <p:spPr>
          <a:xfrm>
            <a:off x="628650" y="5807631"/>
            <a:ext cx="3783408" cy="369332"/>
          </a:xfrm>
          <a:prstGeom prst="rect">
            <a:avLst/>
          </a:prstGeom>
        </p:spPr>
        <p:txBody>
          <a:bodyPr wrap="none">
            <a:spAutoFit/>
          </a:bodyPr>
          <a:lstStyle/>
          <a:p>
            <a:r>
              <a:rPr lang="en-US" dirty="0">
                <a:hlinkClick r:id="rId2"/>
              </a:rPr>
              <a:t>https://thingsboard.io/docs/reference/</a:t>
            </a:r>
            <a:endParaRPr lang="en-US" dirty="0"/>
          </a:p>
        </p:txBody>
      </p:sp>
    </p:spTree>
    <p:extLst>
      <p:ext uri="{BB962C8B-B14F-4D97-AF65-F5344CB8AC3E}">
        <p14:creationId xmlns:p14="http://schemas.microsoft.com/office/powerpoint/2010/main" val="1490549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Sesi</a:t>
            </a:r>
            <a:r>
              <a:rPr lang="en-US" dirty="0" smtClean="0"/>
              <a:t> </a:t>
            </a:r>
            <a:r>
              <a:rPr lang="en-US" dirty="0" err="1" smtClean="0"/>
              <a:t>Praktek</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000" dirty="0" smtClean="0"/>
              <a:t>Download curl </a:t>
            </a:r>
            <a:r>
              <a:rPr lang="en-US" sz="2000" dirty="0" err="1" smtClean="0"/>
              <a:t>untuk</a:t>
            </a:r>
            <a:r>
              <a:rPr lang="en-US" sz="2000" dirty="0" smtClean="0"/>
              <a:t> Windows (</a:t>
            </a:r>
            <a:r>
              <a:rPr lang="en-US" sz="2000" dirty="0" err="1" smtClean="0"/>
              <a:t>untuk</a:t>
            </a:r>
            <a:r>
              <a:rPr lang="en-US" sz="2000" dirty="0" smtClean="0"/>
              <a:t> testing </a:t>
            </a:r>
            <a:r>
              <a:rPr lang="en-US" sz="2000" dirty="0" err="1" smtClean="0"/>
              <a:t>pengiriman</a:t>
            </a:r>
            <a:r>
              <a:rPr lang="en-US" sz="2000" dirty="0" smtClean="0"/>
              <a:t> data)</a:t>
            </a:r>
          </a:p>
          <a:p>
            <a:pPr marL="457200" lvl="1" indent="0">
              <a:buNone/>
            </a:pPr>
            <a:r>
              <a:rPr lang="en-US" sz="1800" dirty="0">
                <a:hlinkClick r:id="rId2"/>
              </a:rPr>
              <a:t>https://curl.haxx.se/windows</a:t>
            </a:r>
            <a:r>
              <a:rPr lang="en-US" sz="1800" dirty="0" smtClean="0">
                <a:hlinkClick r:id="rId2"/>
              </a:rPr>
              <a:t>/</a:t>
            </a:r>
            <a:r>
              <a:rPr lang="en-US" sz="1800" dirty="0" smtClean="0"/>
              <a:t> </a:t>
            </a:r>
          </a:p>
          <a:p>
            <a:pPr marL="457200" indent="-457200">
              <a:buFont typeface="+mj-lt"/>
              <a:buAutoNum type="arabicPeriod"/>
            </a:pPr>
            <a:r>
              <a:rPr lang="en-US" sz="2000" dirty="0" smtClean="0"/>
              <a:t>Register </a:t>
            </a:r>
            <a:r>
              <a:rPr lang="en-US" sz="2000" dirty="0" err="1" smtClean="0"/>
              <a:t>ke</a:t>
            </a:r>
            <a:r>
              <a:rPr lang="en-US" sz="2000" dirty="0" smtClean="0"/>
              <a:t> </a:t>
            </a:r>
            <a:r>
              <a:rPr lang="en-US" sz="2000" dirty="0">
                <a:hlinkClick r:id="rId3"/>
              </a:rPr>
              <a:t>https://</a:t>
            </a:r>
            <a:r>
              <a:rPr lang="en-US" sz="2000" dirty="0" smtClean="0">
                <a:hlinkClick r:id="rId3"/>
              </a:rPr>
              <a:t>demo.thingsboard.io</a:t>
            </a:r>
            <a:endParaRPr lang="en-US" sz="2000" dirty="0" smtClean="0"/>
          </a:p>
          <a:p>
            <a:pPr marL="457200" indent="-457200">
              <a:buFont typeface="+mj-lt"/>
              <a:buAutoNum type="arabicPeriod"/>
            </a:pPr>
            <a:r>
              <a:rPr lang="en-US" sz="2000" dirty="0" smtClean="0"/>
              <a:t>Overview </a:t>
            </a:r>
            <a:r>
              <a:rPr lang="en-US" sz="2000" dirty="0" err="1" smtClean="0"/>
              <a:t>tentang</a:t>
            </a:r>
            <a:r>
              <a:rPr lang="en-US" sz="2000" dirty="0" smtClean="0"/>
              <a:t> Rule Engine</a:t>
            </a:r>
          </a:p>
          <a:p>
            <a:pPr marL="457200" lvl="1" indent="0">
              <a:buNone/>
            </a:pPr>
            <a:r>
              <a:rPr lang="en-US" sz="1800" dirty="0">
                <a:hlinkClick r:id="rId4"/>
              </a:rPr>
              <a:t>https://thingsboard.io/docs/user-guide/rule-engine-2-0/re-getting-started</a:t>
            </a:r>
            <a:r>
              <a:rPr lang="en-US" sz="1800" dirty="0" smtClean="0">
                <a:hlinkClick r:id="rId4"/>
              </a:rPr>
              <a:t>/</a:t>
            </a:r>
            <a:r>
              <a:rPr lang="en-US" sz="1800" dirty="0" smtClean="0"/>
              <a:t> </a:t>
            </a:r>
          </a:p>
          <a:p>
            <a:pPr marL="0" indent="0">
              <a:buNone/>
            </a:pPr>
            <a:endParaRPr lang="en-ID" sz="2200" dirty="0" smtClean="0"/>
          </a:p>
          <a:p>
            <a:pPr marL="0" indent="0">
              <a:buNone/>
            </a:pPr>
            <a:r>
              <a:rPr lang="en-ID" sz="2200" dirty="0" smtClean="0"/>
              <a:t>Tutorial </a:t>
            </a:r>
            <a:r>
              <a:rPr lang="en-ID" sz="2200" dirty="0" err="1" smtClean="0"/>
              <a:t>dapat</a:t>
            </a:r>
            <a:r>
              <a:rPr lang="en-ID" sz="2200" dirty="0" smtClean="0"/>
              <a:t> </a:t>
            </a:r>
            <a:r>
              <a:rPr lang="en-ID" sz="2200" dirty="0" err="1" smtClean="0"/>
              <a:t>dimodifikasi</a:t>
            </a:r>
            <a:r>
              <a:rPr lang="en-ID" sz="2200" dirty="0" smtClean="0"/>
              <a:t> </a:t>
            </a:r>
            <a:r>
              <a:rPr lang="en-ID" sz="2200" dirty="0" err="1" smtClean="0"/>
              <a:t>dengan</a:t>
            </a:r>
            <a:r>
              <a:rPr lang="en-ID" sz="2200" dirty="0" smtClean="0"/>
              <a:t> </a:t>
            </a:r>
            <a:r>
              <a:rPr lang="en-ID" sz="2200" dirty="0" err="1" smtClean="0"/>
              <a:t>mengirimkan</a:t>
            </a:r>
            <a:r>
              <a:rPr lang="en-ID" sz="2200" dirty="0" smtClean="0"/>
              <a:t> data </a:t>
            </a:r>
            <a:r>
              <a:rPr lang="en-ID" sz="2200" dirty="0" err="1" smtClean="0"/>
              <a:t>dari</a:t>
            </a:r>
            <a:r>
              <a:rPr lang="en-ID" sz="2200" dirty="0" smtClean="0"/>
              <a:t> board ESP32</a:t>
            </a:r>
          </a:p>
        </p:txBody>
      </p:sp>
    </p:spTree>
    <p:extLst>
      <p:ext uri="{BB962C8B-B14F-4D97-AF65-F5344CB8AC3E}">
        <p14:creationId xmlns:p14="http://schemas.microsoft.com/office/powerpoint/2010/main" val="9838960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1: Rule Engine</a:t>
            </a:r>
            <a:endParaRPr lang="en-US" dirty="0"/>
          </a:p>
        </p:txBody>
      </p:sp>
      <p:sp>
        <p:nvSpPr>
          <p:cNvPr id="3" name="Content Placeholder 2"/>
          <p:cNvSpPr>
            <a:spLocks noGrp="1"/>
          </p:cNvSpPr>
          <p:nvPr>
            <p:ph idx="1"/>
          </p:nvPr>
        </p:nvSpPr>
        <p:spPr/>
        <p:txBody>
          <a:bodyPr>
            <a:normAutofit/>
          </a:bodyPr>
          <a:lstStyle/>
          <a:p>
            <a:r>
              <a:rPr lang="en-US" sz="2400" dirty="0">
                <a:hlinkClick r:id="rId2"/>
              </a:rPr>
              <a:t>https://</a:t>
            </a:r>
            <a:r>
              <a:rPr lang="en-US" sz="2400" dirty="0" smtClean="0">
                <a:hlinkClick r:id="rId2"/>
              </a:rPr>
              <a:t>www.youtube.com/watch?v=TwJJbxwQX5k</a:t>
            </a:r>
            <a:endParaRPr lang="en-US" sz="2400" dirty="0" smtClean="0"/>
          </a:p>
          <a:p>
            <a:pPr marL="0" indent="0">
              <a:buNone/>
            </a:pPr>
            <a:endParaRPr lang="en-US" sz="2400" dirty="0"/>
          </a:p>
          <a:p>
            <a:pPr marL="0" indent="0">
              <a:buNone/>
            </a:pPr>
            <a:r>
              <a:rPr lang="en-US" sz="2400" dirty="0" smtClean="0"/>
              <a:t>Agar </a:t>
            </a:r>
            <a:r>
              <a:rPr lang="en-US" sz="2400" dirty="0" err="1" smtClean="0"/>
              <a:t>dapat</a:t>
            </a:r>
            <a:r>
              <a:rPr lang="en-US" sz="2400" dirty="0" smtClean="0"/>
              <a:t> </a:t>
            </a:r>
            <a:r>
              <a:rPr lang="en-US" sz="2400" dirty="0" err="1" smtClean="0"/>
              <a:t>melakukan</a:t>
            </a:r>
            <a:r>
              <a:rPr lang="en-US" sz="2400" dirty="0" smtClean="0"/>
              <a:t> </a:t>
            </a:r>
            <a:r>
              <a:rPr lang="en-US" sz="2400" dirty="0" err="1" smtClean="0"/>
              <a:t>pengiriman</a:t>
            </a:r>
            <a:r>
              <a:rPr lang="en-US" sz="2400" dirty="0" smtClean="0"/>
              <a:t> email </a:t>
            </a:r>
            <a:r>
              <a:rPr lang="en-US" sz="2400" dirty="0" err="1" smtClean="0"/>
              <a:t>notifikasi</a:t>
            </a:r>
            <a:r>
              <a:rPr lang="en-US" sz="2400" dirty="0" smtClean="0"/>
              <a:t> </a:t>
            </a:r>
            <a:r>
              <a:rPr lang="en-US" sz="2400" dirty="0" err="1" smtClean="0"/>
              <a:t>pada</a:t>
            </a:r>
            <a:r>
              <a:rPr lang="en-US" sz="2400" dirty="0" smtClean="0"/>
              <a:t> </a:t>
            </a:r>
            <a:r>
              <a:rPr lang="en-US" sz="2400" dirty="0" err="1" smtClean="0"/>
              <a:t>Thingsboard</a:t>
            </a:r>
            <a:r>
              <a:rPr lang="en-US" sz="2400" dirty="0" smtClean="0"/>
              <a:t>, </a:t>
            </a:r>
            <a:r>
              <a:rPr lang="en-US" sz="2400" dirty="0" err="1" smtClean="0"/>
              <a:t>lakukan</a:t>
            </a:r>
            <a:r>
              <a:rPr lang="en-US" sz="2400" dirty="0"/>
              <a:t> </a:t>
            </a:r>
            <a:r>
              <a:rPr lang="en-US" sz="2400" dirty="0" err="1" smtClean="0"/>
              <a:t>hal</a:t>
            </a:r>
            <a:r>
              <a:rPr lang="en-US" sz="2400" dirty="0" smtClean="0"/>
              <a:t> </a:t>
            </a:r>
            <a:r>
              <a:rPr lang="en-US" sz="2400" dirty="0" err="1" smtClean="0"/>
              <a:t>berikut</a:t>
            </a:r>
            <a:r>
              <a:rPr lang="en-US" sz="2400" dirty="0" smtClean="0"/>
              <a:t>:</a:t>
            </a:r>
          </a:p>
          <a:p>
            <a:pPr marL="514350" indent="-514350">
              <a:buFont typeface="+mj-lt"/>
              <a:buAutoNum type="arabicPeriod"/>
            </a:pPr>
            <a:r>
              <a:rPr lang="en-US" sz="2400" dirty="0" smtClean="0"/>
              <a:t>Register </a:t>
            </a:r>
            <a:r>
              <a:rPr lang="en-US" sz="2400" dirty="0" err="1" smtClean="0"/>
              <a:t>ke</a:t>
            </a:r>
            <a:r>
              <a:rPr lang="en-US" sz="2400" dirty="0" smtClean="0"/>
              <a:t> sendgrid.com</a:t>
            </a:r>
          </a:p>
          <a:p>
            <a:pPr marL="514350" indent="-514350">
              <a:buFont typeface="+mj-lt"/>
              <a:buAutoNum type="arabicPeriod"/>
            </a:pPr>
            <a:r>
              <a:rPr lang="en-US" sz="2400" dirty="0" smtClean="0"/>
              <a:t>Setting sendgrid.com API Key</a:t>
            </a:r>
          </a:p>
          <a:p>
            <a:pPr lvl="1"/>
            <a:r>
              <a:rPr lang="en-US" sz="2000" dirty="0">
                <a:hlinkClick r:id="rId3"/>
              </a:rPr>
              <a:t>https://sendgrid.com/docs/ui/account-and-settings/api-keys</a:t>
            </a:r>
            <a:r>
              <a:rPr lang="en-US" sz="2000" dirty="0" smtClean="0">
                <a:hlinkClick r:id="rId3"/>
              </a:rPr>
              <a:t>/</a:t>
            </a:r>
            <a:endParaRPr lang="en-US" sz="2000" dirty="0" smtClean="0"/>
          </a:p>
          <a:p>
            <a:pPr marL="514350" indent="-514350">
              <a:buFont typeface="+mj-lt"/>
              <a:buAutoNum type="arabicPeriod"/>
            </a:pPr>
            <a:r>
              <a:rPr lang="en-US" sz="2400" dirty="0" err="1" smtClean="0"/>
              <a:t>Gunakan</a:t>
            </a:r>
            <a:r>
              <a:rPr lang="en-US" sz="2400" dirty="0" smtClean="0"/>
              <a:t> API name </a:t>
            </a:r>
            <a:r>
              <a:rPr lang="en-US" sz="2400" dirty="0" err="1" smtClean="0"/>
              <a:t>dan</a:t>
            </a:r>
            <a:r>
              <a:rPr lang="en-US" sz="2400" dirty="0" smtClean="0"/>
              <a:t> API Key </a:t>
            </a:r>
            <a:r>
              <a:rPr lang="en-US" sz="2400" dirty="0" err="1" smtClean="0"/>
              <a:t>pada</a:t>
            </a:r>
            <a:r>
              <a:rPr lang="en-US" sz="2400" dirty="0" smtClean="0"/>
              <a:t> node send email di Rule Engine </a:t>
            </a:r>
            <a:r>
              <a:rPr lang="en-US" sz="2400" dirty="0" err="1" smtClean="0"/>
              <a:t>Thingsboard</a:t>
            </a:r>
            <a:endParaRPr lang="en-US" sz="2400" dirty="0"/>
          </a:p>
        </p:txBody>
      </p:sp>
    </p:spTree>
    <p:extLst>
      <p:ext uri="{BB962C8B-B14F-4D97-AF65-F5344CB8AC3E}">
        <p14:creationId xmlns:p14="http://schemas.microsoft.com/office/powerpoint/2010/main" val="425120225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Tutorial </a:t>
            </a:r>
            <a:r>
              <a:rPr lang="en-US" dirty="0"/>
              <a:t>2: REST API </a:t>
            </a:r>
            <a:r>
              <a:rPr lang="en-US" dirty="0" smtClean="0"/>
              <a:t>Call</a:t>
            </a:r>
            <a:endParaRPr lang="en-US" dirty="0"/>
          </a:p>
        </p:txBody>
      </p:sp>
      <p:sp>
        <p:nvSpPr>
          <p:cNvPr id="3" name="Content Placeholder 2"/>
          <p:cNvSpPr>
            <a:spLocks noGrp="1"/>
          </p:cNvSpPr>
          <p:nvPr>
            <p:ph idx="1"/>
          </p:nvPr>
        </p:nvSpPr>
        <p:spPr/>
        <p:txBody>
          <a:bodyPr/>
          <a:lstStyle/>
          <a:p>
            <a:r>
              <a:rPr lang="en-ID" u="sng" dirty="0">
                <a:hlinkClick r:id="rId2"/>
              </a:rPr>
              <a:t>https://thingsboard.io/docs/user-guide/rule-engine-2-0/tutorials/get-weather-using-rest-api-call</a:t>
            </a:r>
            <a:r>
              <a:rPr lang="en-ID" u="sng" dirty="0" smtClean="0">
                <a:hlinkClick r:id="rId2"/>
              </a:rPr>
              <a:t>/</a:t>
            </a:r>
            <a:endParaRPr lang="en-ID" u="sng" dirty="0"/>
          </a:p>
        </p:txBody>
      </p:sp>
    </p:spTree>
    <p:extLst>
      <p:ext uri="{BB962C8B-B14F-4D97-AF65-F5344CB8AC3E}">
        <p14:creationId xmlns:p14="http://schemas.microsoft.com/office/powerpoint/2010/main" val="838981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xmlns="" id="{088EDB95-D57D-43D6-839D-F21AFB3EFF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2222" r="2424"/>
          <a:stretch/>
        </p:blipFill>
        <p:spPr>
          <a:xfrm>
            <a:off x="4082473" y="15804"/>
            <a:ext cx="5061527" cy="6858000"/>
          </a:xfrm>
          <a:prstGeom prst="rect">
            <a:avLst/>
          </a:prstGeom>
        </p:spPr>
      </p:pic>
      <p:grpSp>
        <p:nvGrpSpPr>
          <p:cNvPr id="6" name="Group 5">
            <a:extLst>
              <a:ext uri="{FF2B5EF4-FFF2-40B4-BE49-F238E27FC236}">
                <a16:creationId xmlns:a16="http://schemas.microsoft.com/office/drawing/2014/main" xmlns="" id="{539FCA66-5646-4B0E-8DAB-6A9D8EC1C265}"/>
              </a:ext>
            </a:extLst>
          </p:cNvPr>
          <p:cNvGrpSpPr/>
          <p:nvPr/>
        </p:nvGrpSpPr>
        <p:grpSpPr>
          <a:xfrm>
            <a:off x="479456" y="3027641"/>
            <a:ext cx="2716277" cy="1073283"/>
            <a:chOff x="2206243" y="3959676"/>
            <a:chExt cx="2716277" cy="1073283"/>
          </a:xfrm>
        </p:grpSpPr>
        <p:pic>
          <p:nvPicPr>
            <p:cNvPr id="7" name="Picture 6">
              <a:extLst>
                <a:ext uri="{FF2B5EF4-FFF2-40B4-BE49-F238E27FC236}">
                  <a16:creationId xmlns:a16="http://schemas.microsoft.com/office/drawing/2014/main" xmlns="" id="{5C0680D9-1347-439D-B54E-62825519D7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37" y="4518056"/>
              <a:ext cx="187746" cy="187746"/>
            </a:xfrm>
            <a:prstGeom prst="rect">
              <a:avLst/>
            </a:prstGeom>
          </p:spPr>
        </p:pic>
        <p:pic>
          <p:nvPicPr>
            <p:cNvPr id="8" name="Picture 7">
              <a:extLst>
                <a:ext uri="{FF2B5EF4-FFF2-40B4-BE49-F238E27FC236}">
                  <a16:creationId xmlns:a16="http://schemas.microsoft.com/office/drawing/2014/main" xmlns="" id="{A4A983BD-FDF3-467D-B6FC-5262B27834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1537" y="4066816"/>
              <a:ext cx="187746" cy="187746"/>
            </a:xfrm>
            <a:prstGeom prst="rect">
              <a:avLst/>
            </a:prstGeom>
          </p:spPr>
        </p:pic>
        <p:pic>
          <p:nvPicPr>
            <p:cNvPr id="9" name="Picture 8">
              <a:extLst>
                <a:ext uri="{FF2B5EF4-FFF2-40B4-BE49-F238E27FC236}">
                  <a16:creationId xmlns:a16="http://schemas.microsoft.com/office/drawing/2014/main" xmlns="" id="{974C9ED1-F614-40B7-B987-364331AEA7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11537" y="4292436"/>
              <a:ext cx="187746" cy="187746"/>
            </a:xfrm>
            <a:prstGeom prst="rect">
              <a:avLst/>
            </a:prstGeom>
          </p:spPr>
        </p:pic>
        <p:sp>
          <p:nvSpPr>
            <p:cNvPr id="10" name="Title 1">
              <a:extLst>
                <a:ext uri="{FF2B5EF4-FFF2-40B4-BE49-F238E27FC236}">
                  <a16:creationId xmlns:a16="http://schemas.microsoft.com/office/drawing/2014/main" xmlns="" id="{1D067117-5FDC-4612-B064-B663709B1833}"/>
                </a:ext>
              </a:extLst>
            </p:cNvPr>
            <p:cNvSpPr txBox="1">
              <a:spLocks/>
            </p:cNvSpPr>
            <p:nvPr/>
          </p:nvSpPr>
          <p:spPr>
            <a:xfrm>
              <a:off x="2424490" y="3959676"/>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1" name="Title 1">
              <a:extLst>
                <a:ext uri="{FF2B5EF4-FFF2-40B4-BE49-F238E27FC236}">
                  <a16:creationId xmlns:a16="http://schemas.microsoft.com/office/drawing/2014/main" xmlns="" id="{1836F539-354E-46E3-8616-C5F4B6531B84}"/>
                </a:ext>
              </a:extLst>
            </p:cNvPr>
            <p:cNvSpPr txBox="1">
              <a:spLocks/>
            </p:cNvSpPr>
            <p:nvPr/>
          </p:nvSpPr>
          <p:spPr>
            <a:xfrm>
              <a:off x="2424490" y="4187630"/>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digitalent.kominfo</a:t>
              </a:r>
              <a:endParaRPr lang="en-US" sz="700" dirty="0">
                <a:solidFill>
                  <a:schemeClr val="accent1">
                    <a:lumMod val="50000"/>
                  </a:schemeClr>
                </a:solidFill>
                <a:latin typeface="HP Simplified" panose="020B0606020204020204" pitchFamily="34" charset="0"/>
              </a:endParaRPr>
            </a:p>
          </p:txBody>
        </p:sp>
        <p:sp>
          <p:nvSpPr>
            <p:cNvPr id="12" name="Title 1">
              <a:extLst>
                <a:ext uri="{FF2B5EF4-FFF2-40B4-BE49-F238E27FC236}">
                  <a16:creationId xmlns:a16="http://schemas.microsoft.com/office/drawing/2014/main" xmlns="" id="{01C47935-32DD-4412-BB89-98F47C0CF21E}"/>
                </a:ext>
              </a:extLst>
            </p:cNvPr>
            <p:cNvSpPr txBox="1">
              <a:spLocks/>
            </p:cNvSpPr>
            <p:nvPr/>
          </p:nvSpPr>
          <p:spPr>
            <a:xfrm>
              <a:off x="2424490" y="4422719"/>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err="1">
                  <a:solidFill>
                    <a:schemeClr val="accent1">
                      <a:lumMod val="50000"/>
                    </a:schemeClr>
                  </a:solidFill>
                  <a:latin typeface="HP Simplified" panose="020B0606020204020204" pitchFamily="34" charset="0"/>
                </a:rPr>
                <a:t>DTS_kominfo</a:t>
              </a:r>
              <a:endParaRPr lang="en-US" sz="700" dirty="0">
                <a:solidFill>
                  <a:schemeClr val="accent1">
                    <a:lumMod val="50000"/>
                  </a:schemeClr>
                </a:solidFill>
                <a:latin typeface="HP Simplified" panose="020B0606020204020204" pitchFamily="34" charset="0"/>
              </a:endParaRPr>
            </a:p>
          </p:txBody>
        </p:sp>
        <p:pic>
          <p:nvPicPr>
            <p:cNvPr id="13" name="Picture 12">
              <a:extLst>
                <a:ext uri="{FF2B5EF4-FFF2-40B4-BE49-F238E27FC236}">
                  <a16:creationId xmlns:a16="http://schemas.microsoft.com/office/drawing/2014/main" xmlns="" id="{CDCACA51-C325-4023-9C88-859ACDFAD9D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06243" y="4743676"/>
              <a:ext cx="193040" cy="193040"/>
            </a:xfrm>
            <a:prstGeom prst="rect">
              <a:avLst/>
            </a:prstGeom>
          </p:spPr>
        </p:pic>
        <p:sp>
          <p:nvSpPr>
            <p:cNvPr id="14" name="Title 1">
              <a:extLst>
                <a:ext uri="{FF2B5EF4-FFF2-40B4-BE49-F238E27FC236}">
                  <a16:creationId xmlns:a16="http://schemas.microsoft.com/office/drawing/2014/main" xmlns="" id="{AB5299A3-9580-4C35-8ACF-51B39D383A60}"/>
                </a:ext>
              </a:extLst>
            </p:cNvPr>
            <p:cNvSpPr txBox="1">
              <a:spLocks/>
            </p:cNvSpPr>
            <p:nvPr/>
          </p:nvSpPr>
          <p:spPr>
            <a:xfrm>
              <a:off x="2424490" y="4654540"/>
              <a:ext cx="2498030"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 Talent Scholarship 2019</a:t>
              </a:r>
              <a:endParaRPr lang="en-US" sz="700" dirty="0">
                <a:solidFill>
                  <a:schemeClr val="accent1">
                    <a:lumMod val="50000"/>
                  </a:schemeClr>
                </a:solidFill>
                <a:latin typeface="HP Simplified" panose="020B0606020204020204" pitchFamily="34" charset="0"/>
              </a:endParaRPr>
            </a:p>
          </p:txBody>
        </p:sp>
      </p:grpSp>
      <p:sp>
        <p:nvSpPr>
          <p:cNvPr id="15" name="Title 1">
            <a:extLst>
              <a:ext uri="{FF2B5EF4-FFF2-40B4-BE49-F238E27FC236}">
                <a16:creationId xmlns:a16="http://schemas.microsoft.com/office/drawing/2014/main" xmlns="" id="{15B4ECB2-1EA2-45BD-A1C4-83B0C6BDA2C2}"/>
              </a:ext>
            </a:extLst>
          </p:cNvPr>
          <p:cNvSpPr txBox="1">
            <a:spLocks/>
          </p:cNvSpPr>
          <p:nvPr/>
        </p:nvSpPr>
        <p:spPr>
          <a:xfrm>
            <a:off x="396745" y="1534458"/>
            <a:ext cx="1827720" cy="5877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600" dirty="0">
                <a:solidFill>
                  <a:schemeClr val="accent1">
                    <a:lumMod val="50000"/>
                  </a:schemeClr>
                </a:solidFill>
                <a:latin typeface="HP Simplified" panose="020B0606020204020204" pitchFamily="34" charset="0"/>
              </a:rPr>
              <a:t>IKUTI KAMI</a:t>
            </a:r>
            <a:endParaRPr lang="en-US" sz="900" dirty="0">
              <a:solidFill>
                <a:schemeClr val="accent1">
                  <a:lumMod val="50000"/>
                </a:schemeClr>
              </a:solidFill>
              <a:latin typeface="HP Simplified" panose="020B0606020204020204" pitchFamily="34" charset="0"/>
            </a:endParaRPr>
          </a:p>
        </p:txBody>
      </p:sp>
      <p:pic>
        <p:nvPicPr>
          <p:cNvPr id="16" name="Picture 15">
            <a:extLst>
              <a:ext uri="{FF2B5EF4-FFF2-40B4-BE49-F238E27FC236}">
                <a16:creationId xmlns:a16="http://schemas.microsoft.com/office/drawing/2014/main" xmlns="" id="{09ECE9BA-4A57-4C40-8543-79ADE3BA9D8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0124" t="28606" r="7380" b="32333"/>
          <a:stretch/>
        </p:blipFill>
        <p:spPr>
          <a:xfrm>
            <a:off x="314035" y="2050357"/>
            <a:ext cx="1827720" cy="865842"/>
          </a:xfrm>
          <a:prstGeom prst="rect">
            <a:avLst/>
          </a:prstGeom>
        </p:spPr>
      </p:pic>
      <p:sp>
        <p:nvSpPr>
          <p:cNvPr id="17" name="Rectangle 16">
            <a:extLst>
              <a:ext uri="{FF2B5EF4-FFF2-40B4-BE49-F238E27FC236}">
                <a16:creationId xmlns:a16="http://schemas.microsoft.com/office/drawing/2014/main" xmlns="" id="{FE69A50C-EA9B-47A2-B1B3-8D385A77FE0F}"/>
              </a:ext>
            </a:extLst>
          </p:cNvPr>
          <p:cNvSpPr/>
          <p:nvPr/>
        </p:nvSpPr>
        <p:spPr>
          <a:xfrm>
            <a:off x="422449" y="4294918"/>
            <a:ext cx="5509449" cy="1384995"/>
          </a:xfrm>
          <a:prstGeom prst="rect">
            <a:avLst/>
          </a:prstGeom>
        </p:spPr>
        <p:txBody>
          <a:bodyPr wrap="square">
            <a:spAutoFit/>
          </a:bodyPr>
          <a:lstStyle/>
          <a:p>
            <a:r>
              <a:rPr lang="en-US" sz="1400" dirty="0">
                <a:solidFill>
                  <a:schemeClr val="accent1">
                    <a:lumMod val="50000"/>
                  </a:schemeClr>
                </a:solidFill>
                <a:latin typeface="HP Simplified" panose="020B0606020204020204" pitchFamily="34" charset="0"/>
              </a:rPr>
              <a:t>Pusat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a:t>
            </a:r>
            <a:r>
              <a:rPr lang="en-US" sz="1400" dirty="0" err="1">
                <a:solidFill>
                  <a:schemeClr val="accent1">
                    <a:lumMod val="50000"/>
                  </a:schemeClr>
                </a:solidFill>
                <a:latin typeface="HP Simplified" panose="020B0606020204020204" pitchFamily="34" charset="0"/>
              </a:rPr>
              <a:t>Profesi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Sertifikasi</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Badan </a:t>
            </a:r>
            <a:r>
              <a:rPr lang="en-US" sz="1400" dirty="0" err="1">
                <a:solidFill>
                  <a:schemeClr val="accent1">
                    <a:lumMod val="50000"/>
                  </a:schemeClr>
                </a:solidFill>
                <a:latin typeface="HP Simplified" panose="020B0606020204020204" pitchFamily="34" charset="0"/>
              </a:rPr>
              <a:t>Penelitian</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Pengembangan</a:t>
            </a:r>
            <a:r>
              <a:rPr lang="en-US" sz="1400" dirty="0">
                <a:solidFill>
                  <a:schemeClr val="accent1">
                    <a:lumMod val="50000"/>
                  </a:schemeClr>
                </a:solidFill>
                <a:latin typeface="HP Simplified" panose="020B0606020204020204" pitchFamily="34" charset="0"/>
              </a:rPr>
              <a:t> SDM</a:t>
            </a:r>
          </a:p>
          <a:p>
            <a:r>
              <a:rPr lang="en-US" sz="1400" dirty="0">
                <a:solidFill>
                  <a:schemeClr val="accent1">
                    <a:lumMod val="50000"/>
                  </a:schemeClr>
                </a:solidFill>
                <a:latin typeface="HP Simplified" panose="020B0606020204020204" pitchFamily="34" charset="0"/>
              </a:rPr>
              <a:t>Kementerian </a:t>
            </a:r>
            <a:r>
              <a:rPr lang="en-US" sz="1400" dirty="0" err="1">
                <a:solidFill>
                  <a:schemeClr val="accent1">
                    <a:lumMod val="50000"/>
                  </a:schemeClr>
                </a:solidFill>
                <a:latin typeface="HP Simplified" panose="020B0606020204020204" pitchFamily="34" charset="0"/>
              </a:rPr>
              <a:t>Komunikasi</a:t>
            </a:r>
            <a:r>
              <a:rPr lang="en-US" sz="1400" dirty="0">
                <a:solidFill>
                  <a:schemeClr val="accent1">
                    <a:lumMod val="50000"/>
                  </a:schemeClr>
                </a:solidFill>
                <a:latin typeface="HP Simplified" panose="020B0606020204020204" pitchFamily="34" charset="0"/>
              </a:rPr>
              <a:t> dan </a:t>
            </a:r>
            <a:r>
              <a:rPr lang="en-US" sz="1400" dirty="0" err="1">
                <a:solidFill>
                  <a:schemeClr val="accent1">
                    <a:lumMod val="50000"/>
                  </a:schemeClr>
                </a:solidFill>
                <a:latin typeface="HP Simplified" panose="020B0606020204020204" pitchFamily="34" charset="0"/>
              </a:rPr>
              <a:t>Informatika</a:t>
            </a:r>
            <a:endParaRPr lang="en-US" sz="1400" dirty="0">
              <a:solidFill>
                <a:schemeClr val="accent1">
                  <a:lumMod val="50000"/>
                </a:schemeClr>
              </a:solidFill>
              <a:latin typeface="HP Simplified" panose="020B0606020204020204" pitchFamily="34" charset="0"/>
            </a:endParaRPr>
          </a:p>
          <a:p>
            <a:r>
              <a:rPr lang="en-US" sz="1400" dirty="0">
                <a:solidFill>
                  <a:schemeClr val="accent1">
                    <a:lumMod val="50000"/>
                  </a:schemeClr>
                </a:solidFill>
                <a:latin typeface="HP Simplified" panose="020B0606020204020204" pitchFamily="34" charset="0"/>
              </a:rPr>
              <a:t>Jl. Medan Merdeka Barat No. 9 </a:t>
            </a:r>
          </a:p>
          <a:p>
            <a:r>
              <a:rPr lang="en-US" sz="1400" dirty="0">
                <a:solidFill>
                  <a:schemeClr val="accent1">
                    <a:lumMod val="50000"/>
                  </a:schemeClr>
                </a:solidFill>
                <a:latin typeface="HP Simplified" panose="020B0606020204020204" pitchFamily="34" charset="0"/>
              </a:rPr>
              <a:t>(Gd. </a:t>
            </a:r>
            <a:r>
              <a:rPr lang="en-US" sz="1400" dirty="0" err="1">
                <a:solidFill>
                  <a:schemeClr val="accent1">
                    <a:lumMod val="50000"/>
                  </a:schemeClr>
                </a:solidFill>
                <a:latin typeface="HP Simplified" panose="020B0606020204020204" pitchFamily="34" charset="0"/>
              </a:rPr>
              <a:t>Belakang</a:t>
            </a:r>
            <a:r>
              <a:rPr lang="en-US" sz="1400" dirty="0">
                <a:solidFill>
                  <a:schemeClr val="accent1">
                    <a:lumMod val="50000"/>
                  </a:schemeClr>
                </a:solidFill>
                <a:latin typeface="HP Simplified" panose="020B0606020204020204" pitchFamily="34" charset="0"/>
              </a:rPr>
              <a:t> Lt. 4 - 5) </a:t>
            </a:r>
          </a:p>
          <a:p>
            <a:r>
              <a:rPr lang="en-US" sz="1400" dirty="0">
                <a:solidFill>
                  <a:schemeClr val="accent1">
                    <a:lumMod val="50000"/>
                  </a:schemeClr>
                </a:solidFill>
                <a:latin typeface="HP Simplified" panose="020B0606020204020204" pitchFamily="34" charset="0"/>
              </a:rPr>
              <a:t>Jakarta Pusat, 10110</a:t>
            </a:r>
          </a:p>
        </p:txBody>
      </p:sp>
      <p:grpSp>
        <p:nvGrpSpPr>
          <p:cNvPr id="20" name="Group 19">
            <a:extLst>
              <a:ext uri="{FF2B5EF4-FFF2-40B4-BE49-F238E27FC236}">
                <a16:creationId xmlns:a16="http://schemas.microsoft.com/office/drawing/2014/main" xmlns="" id="{AD8B2030-99C4-4505-9667-DE6CE4B6CE0B}"/>
              </a:ext>
            </a:extLst>
          </p:cNvPr>
          <p:cNvGrpSpPr/>
          <p:nvPr/>
        </p:nvGrpSpPr>
        <p:grpSpPr>
          <a:xfrm>
            <a:off x="5674242" y="6327045"/>
            <a:ext cx="2170463" cy="378419"/>
            <a:chOff x="4279782" y="5408838"/>
            <a:chExt cx="2170463" cy="378419"/>
          </a:xfrm>
        </p:grpSpPr>
        <p:pic>
          <p:nvPicPr>
            <p:cNvPr id="21" name="Picture 20">
              <a:extLst>
                <a:ext uri="{FF2B5EF4-FFF2-40B4-BE49-F238E27FC236}">
                  <a16:creationId xmlns:a16="http://schemas.microsoft.com/office/drawing/2014/main" xmlns="" id="{9587EFBD-0C26-4194-996D-1BA694E97DC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79782" y="5490038"/>
              <a:ext cx="216020" cy="216020"/>
            </a:xfrm>
            <a:prstGeom prst="rect">
              <a:avLst/>
            </a:prstGeom>
          </p:spPr>
        </p:pic>
        <p:sp>
          <p:nvSpPr>
            <p:cNvPr id="22" name="Title 1">
              <a:extLst>
                <a:ext uri="{FF2B5EF4-FFF2-40B4-BE49-F238E27FC236}">
                  <a16:creationId xmlns:a16="http://schemas.microsoft.com/office/drawing/2014/main" xmlns="" id="{D2C9E095-20A3-45B6-B340-94169BBF4AC4}"/>
                </a:ext>
              </a:extLst>
            </p:cNvPr>
            <p:cNvSpPr txBox="1">
              <a:spLocks/>
            </p:cNvSpPr>
            <p:nvPr/>
          </p:nvSpPr>
          <p:spPr>
            <a:xfrm>
              <a:off x="4457102" y="5408838"/>
              <a:ext cx="1993143" cy="3784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r>
                <a:rPr lang="en-US" sz="1400" dirty="0">
                  <a:solidFill>
                    <a:schemeClr val="accent1">
                      <a:lumMod val="50000"/>
                    </a:schemeClr>
                  </a:solidFill>
                  <a:latin typeface="HP Simplified" panose="020B0606020204020204" pitchFamily="34" charset="0"/>
                </a:rPr>
                <a:t>digitalent.kominfo.go.id</a:t>
              </a:r>
              <a:endParaRPr lang="en-US" sz="700" dirty="0">
                <a:solidFill>
                  <a:schemeClr val="accent1">
                    <a:lumMod val="50000"/>
                  </a:schemeClr>
                </a:solidFill>
                <a:latin typeface="HP Simplified" panose="020B0606020204020204" pitchFamily="34" charset="0"/>
              </a:endParaRPr>
            </a:p>
          </p:txBody>
        </p:sp>
      </p:grpSp>
    </p:spTree>
    <p:extLst>
      <p:ext uri="{BB962C8B-B14F-4D97-AF65-F5344CB8AC3E}">
        <p14:creationId xmlns:p14="http://schemas.microsoft.com/office/powerpoint/2010/main" val="1920748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ThingsBoard</a:t>
            </a:r>
            <a:r>
              <a:rPr lang="en-US" dirty="0" smtClean="0"/>
              <a:t> Rule Engine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0412370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ThingsBoard</a:t>
            </a:r>
            <a:r>
              <a:rPr lang="en-US" dirty="0" smtClean="0"/>
              <a:t> Rule Engine?</a:t>
            </a:r>
            <a:endParaRPr lang="en-US" dirty="0"/>
          </a:p>
        </p:txBody>
      </p:sp>
      <p:sp>
        <p:nvSpPr>
          <p:cNvPr id="5" name="Content Placeholder 4"/>
          <p:cNvSpPr>
            <a:spLocks noGrp="1"/>
          </p:cNvSpPr>
          <p:nvPr>
            <p:ph idx="1"/>
          </p:nvPr>
        </p:nvSpPr>
        <p:spPr/>
        <p:txBody>
          <a:bodyPr>
            <a:normAutofit fontScale="92500" lnSpcReduction="10000"/>
          </a:bodyPr>
          <a:lstStyle/>
          <a:p>
            <a:pPr marL="0" indent="0">
              <a:buNone/>
            </a:pPr>
            <a:r>
              <a:rPr lang="en-US" dirty="0"/>
              <a:t>Rule Engine is an easy to use framework for building event-based workflows. There are 3 main components:</a:t>
            </a:r>
          </a:p>
          <a:p>
            <a:r>
              <a:rPr lang="en-US" b="1" dirty="0"/>
              <a:t>Message</a:t>
            </a:r>
            <a:r>
              <a:rPr lang="en-US" dirty="0"/>
              <a:t> - any incoming event. It can be an incoming data from devices, device life-cycle event, REST API event, RPC request, etc.</a:t>
            </a:r>
          </a:p>
          <a:p>
            <a:r>
              <a:rPr lang="en-US" b="1" dirty="0"/>
              <a:t>Rule Node</a:t>
            </a:r>
            <a:r>
              <a:rPr lang="en-US" dirty="0"/>
              <a:t> - a function that is executed on an incoming message. There are many different Node types that can filter, transform or execute some action on incoming Message.</a:t>
            </a:r>
          </a:p>
          <a:p>
            <a:r>
              <a:rPr lang="en-US" b="1" dirty="0"/>
              <a:t>Rule Chain</a:t>
            </a:r>
            <a:r>
              <a:rPr lang="en-US" dirty="0"/>
              <a:t> - nodes are connected with each other with relations, so the outbound message from rule node is sent to next connected rule nodes</a:t>
            </a:r>
            <a:r>
              <a:rPr lang="en-US" dirty="0" smtClean="0"/>
              <a:t>.</a:t>
            </a:r>
            <a:endParaRPr lang="en-US" dirty="0"/>
          </a:p>
        </p:txBody>
      </p:sp>
    </p:spTree>
    <p:extLst>
      <p:ext uri="{BB962C8B-B14F-4D97-AF65-F5344CB8AC3E}">
        <p14:creationId xmlns:p14="http://schemas.microsoft.com/office/powerpoint/2010/main" val="2626829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HP Simplified"/>
        <a:ea typeface=""/>
        <a:cs typeface=""/>
      </a:majorFont>
      <a:minorFont>
        <a:latin typeface="HP Simplified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517</TotalTime>
  <Words>2418</Words>
  <Application>Microsoft Office PowerPoint</Application>
  <PresentationFormat>On-screen Show (4:3)</PresentationFormat>
  <Paragraphs>361</Paragraphs>
  <Slides>73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Arial</vt:lpstr>
      <vt:lpstr>HP Simplified</vt:lpstr>
      <vt:lpstr>HP Simplified Light</vt:lpstr>
      <vt:lpstr>Wingdings</vt:lpstr>
      <vt:lpstr>Office Theme</vt:lpstr>
      <vt:lpstr>PowerPoint Presentation</vt:lpstr>
      <vt:lpstr>Agenda</vt:lpstr>
      <vt:lpstr>What is ThingsBoard</vt:lpstr>
      <vt:lpstr>What is ThingsBoard</vt:lpstr>
      <vt:lpstr>Features</vt:lpstr>
      <vt:lpstr>Architecture</vt:lpstr>
      <vt:lpstr>Architecture</vt:lpstr>
      <vt:lpstr>ThingsBoard Rule Engine</vt:lpstr>
      <vt:lpstr>What is ThingsBoard Rule Engine?</vt:lpstr>
      <vt:lpstr>Typical Use Case</vt:lpstr>
      <vt:lpstr>Typical Use Case</vt:lpstr>
      <vt:lpstr>Rule Engine Architecture</vt:lpstr>
      <vt:lpstr>Actor Model</vt:lpstr>
      <vt:lpstr>Rule Chain Actor</vt:lpstr>
      <vt:lpstr>Rule Node Actor</vt:lpstr>
      <vt:lpstr>Rule Chain Example</vt:lpstr>
      <vt:lpstr>Rule Engine Node</vt:lpstr>
      <vt:lpstr>Filter Nodes</vt:lpstr>
      <vt:lpstr>Filter Nodes</vt:lpstr>
      <vt:lpstr>Check Relation Filter Nodes</vt:lpstr>
      <vt:lpstr>Check Existence Fields Node</vt:lpstr>
      <vt:lpstr>Message Type Filter Node</vt:lpstr>
      <vt:lpstr>Message Type Switch Node</vt:lpstr>
      <vt:lpstr>Originator Type Filter Node</vt:lpstr>
      <vt:lpstr>Originator Type Switch Node</vt:lpstr>
      <vt:lpstr>Script Filter Node</vt:lpstr>
      <vt:lpstr>Switch Node</vt:lpstr>
      <vt:lpstr>GPS Geofencing Filter Node</vt:lpstr>
      <vt:lpstr>Enrichment Nodes</vt:lpstr>
      <vt:lpstr>Enrichment Nodes</vt:lpstr>
      <vt:lpstr>Customer attributes</vt:lpstr>
      <vt:lpstr>Device Attributes</vt:lpstr>
      <vt:lpstr>Originator Attributes</vt:lpstr>
      <vt:lpstr>Originator Fields</vt:lpstr>
      <vt:lpstr>Related Attributes</vt:lpstr>
      <vt:lpstr>Tenant Attributes</vt:lpstr>
      <vt:lpstr>Tenant Details</vt:lpstr>
      <vt:lpstr>Customer Details</vt:lpstr>
      <vt:lpstr>Transformation Nodes</vt:lpstr>
      <vt:lpstr>Transformation Nodes</vt:lpstr>
      <vt:lpstr>Change Originator Nodes</vt:lpstr>
      <vt:lpstr>Script Transformation Nodes</vt:lpstr>
      <vt:lpstr>To Email Node</vt:lpstr>
      <vt:lpstr>Action Nodes</vt:lpstr>
      <vt:lpstr>Action Nodes</vt:lpstr>
      <vt:lpstr>Create Alarm Nodes</vt:lpstr>
      <vt:lpstr>Clear Alarm Nodes</vt:lpstr>
      <vt:lpstr>Delay Node</vt:lpstr>
      <vt:lpstr>Generator Node</vt:lpstr>
      <vt:lpstr>Log Node</vt:lpstr>
      <vt:lpstr>RPC Call Reply Node</vt:lpstr>
      <vt:lpstr>RPC Call Request Node</vt:lpstr>
      <vt:lpstr>Save Attributes Node</vt:lpstr>
      <vt:lpstr>Save Timeseries Node</vt:lpstr>
      <vt:lpstr>Save to Custom Table</vt:lpstr>
      <vt:lpstr>Assign to Customer Node</vt:lpstr>
      <vt:lpstr>Unassign From Customer Node</vt:lpstr>
      <vt:lpstr>Create Relation Node</vt:lpstr>
      <vt:lpstr>Delete Relation Node</vt:lpstr>
      <vt:lpstr>GPS Geofencing Events Node</vt:lpstr>
      <vt:lpstr>External Nodes</vt:lpstr>
      <vt:lpstr>External Nodes</vt:lpstr>
      <vt:lpstr>AWS SNS Node</vt:lpstr>
      <vt:lpstr>AWS SQS Node</vt:lpstr>
      <vt:lpstr>Kafka Node</vt:lpstr>
      <vt:lpstr>MQTT Node</vt:lpstr>
      <vt:lpstr>RabbitMQ Node</vt:lpstr>
      <vt:lpstr>REST API Call Node</vt:lpstr>
      <vt:lpstr>Send Email Node</vt:lpstr>
      <vt:lpstr>Sesi Praktek</vt:lpstr>
      <vt:lpstr>Tutorial 1: Rule Engine</vt:lpstr>
      <vt:lpstr>Tutorial 2: REST API Call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Jamal Hardy</dc:creator>
  <cp:lastModifiedBy>Abdul Munif</cp:lastModifiedBy>
  <cp:revision>279</cp:revision>
  <dcterms:created xsi:type="dcterms:W3CDTF">2019-04-10T03:52:40Z</dcterms:created>
  <dcterms:modified xsi:type="dcterms:W3CDTF">2019-08-05T14:48:27Z</dcterms:modified>
</cp:coreProperties>
</file>