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59" r:id="rId7"/>
    <p:sldId id="269" r:id="rId8"/>
    <p:sldId id="267" r:id="rId9"/>
    <p:sldId id="272" r:id="rId10"/>
    <p:sldId id="271" r:id="rId11"/>
    <p:sldId id="270" r:id="rId12"/>
    <p:sldId id="262" r:id="rId13"/>
  </p:sldIdLst>
  <p:sldSz cx="12188825" cy="6858000"/>
  <p:notesSz cx="6858000" cy="9144000"/>
  <p:defaultTextStyle>
    <a:defPPr rtl="0">
      <a:defRPr lang="th-TH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55" autoAdjust="0"/>
  </p:normalViewPr>
  <p:slideViewPr>
    <p:cSldViewPr>
      <p:cViewPr varScale="1">
        <p:scale>
          <a:sx n="103" d="100"/>
          <a:sy n="103" d="100"/>
        </p:scale>
        <p:origin x="91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4E09C7-CB08-4976-820A-74576DB0CE5D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29/05/62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pPr algn="r" rtl="0"/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5DF1DDF-362D-4D18-98FF-1FECAE6E4FE2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EBA5BD7-F043-4D1B-AA17-CD412FC534D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38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253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25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0846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464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72905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ตัวเชื่อมต่อตรง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ตัวเชื่อมต่อตรง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เส้นด้านล่าง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รูปแบบอิสระ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0" name="รูปแบบอิสระ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22" name="ตัวแทนวันที่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23" name="ตัวแทนท้ายกระดา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24" name="ตัวแทนหมายเลขสไลด์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ตัวเชื่อมต่อตรง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ตัวเชื่อมต่อตรง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ตัวแทนรูปภาพ 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เส้นด้านซ้าย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รูปแบบอิสระ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4" name="รูปแบบอิสระ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h-TH" dirty="0"/>
              <a:t>แก้ไขสไตล์ข้อความชื่อเรื่องหลัก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29/05/62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948932"/>
            <a:ext cx="3981713" cy="1896054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981844" y="787909"/>
            <a:ext cx="8352927" cy="2247540"/>
          </a:xfrm>
        </p:spPr>
        <p:txBody>
          <a:bodyPr rtlCol="0">
            <a:normAutofit/>
          </a:bodyPr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Microphone sensor</a:t>
            </a:r>
            <a:endParaRPr lang="th-TH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ชื่อเรื่องรอง 4"/>
          <p:cNvSpPr>
            <a:spLocks noGrp="1"/>
          </p:cNvSpPr>
          <p:nvPr>
            <p:ph type="subTitle" idx="1"/>
          </p:nvPr>
        </p:nvSpPr>
        <p:spPr>
          <a:xfrm>
            <a:off x="1053852" y="3035449"/>
            <a:ext cx="8735325" cy="1752600"/>
          </a:xfrm>
        </p:spPr>
        <p:txBody>
          <a:bodyPr rtlCol="0"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arduino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uno</a:t>
            </a:r>
            <a:endParaRPr lang="th-T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ชื่อเรื่อง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10360501" cy="1223963"/>
          </a:xfrm>
        </p:spPr>
        <p:txBody>
          <a:bodyPr rtlCol="0"/>
          <a:lstStyle/>
          <a:p>
            <a:pPr rt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Microphone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sensor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คืออะไร???</a:t>
            </a:r>
          </a:p>
        </p:txBody>
      </p:sp>
      <p:pic>
        <p:nvPicPr>
          <p:cNvPr id="2" name="ตัวแทนเนื้อหา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844824"/>
            <a:ext cx="3816424" cy="381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กล่องข้อความ 2"/>
          <p:cNvSpPr txBox="1"/>
          <p:nvPr/>
        </p:nvSpPr>
        <p:spPr>
          <a:xfrm>
            <a:off x="6238428" y="2204864"/>
            <a:ext cx="504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- ขนาด: 32 </a:t>
            </a:r>
            <a:r>
              <a:rPr lang="th-TH" sz="2800" dirty="0" err="1"/>
              <a:t>มม</a:t>
            </a:r>
            <a:r>
              <a:rPr lang="th-TH" sz="2800" dirty="0"/>
              <a:t> </a:t>
            </a:r>
            <a:r>
              <a:rPr lang="en-US" sz="2800" dirty="0"/>
              <a:t>x 17 </a:t>
            </a:r>
            <a:r>
              <a:rPr lang="th-TH" sz="2800" dirty="0" err="1"/>
              <a:t>มม</a:t>
            </a:r>
            <a:r>
              <a:rPr lang="th-TH" sz="2800" dirty="0"/>
              <a:t>. </a:t>
            </a:r>
            <a:r>
              <a:rPr lang="en-US" sz="2800" dirty="0"/>
              <a:t>x15 </a:t>
            </a:r>
            <a:r>
              <a:rPr lang="th-TH" sz="2800" dirty="0" err="1"/>
              <a:t>มม</a:t>
            </a:r>
            <a:endParaRPr lang="th-TH" sz="2800" dirty="0"/>
          </a:p>
          <a:p>
            <a:r>
              <a:rPr lang="th-TH" sz="2800" dirty="0"/>
              <a:t>- </a:t>
            </a:r>
            <a:r>
              <a:rPr lang="th-TH" sz="2800" dirty="0" err="1"/>
              <a:t>ชิป</a:t>
            </a:r>
            <a:r>
              <a:rPr lang="th-TH" sz="2800" dirty="0"/>
              <a:t>หลัก: </a:t>
            </a:r>
            <a:r>
              <a:rPr lang="en-US" sz="2800" dirty="0"/>
              <a:t>LM393 , </a:t>
            </a:r>
            <a:r>
              <a:rPr lang="th-TH" sz="2800" dirty="0"/>
              <a:t>ไมโครโฟนแบบ </a:t>
            </a:r>
            <a:r>
              <a:rPr lang="en-US" sz="2800" dirty="0"/>
              <a:t>electret 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th-TH" sz="2800" dirty="0"/>
              <a:t>แรงดันไฟฟ้าที่ใช้งานได้: </a:t>
            </a:r>
            <a:r>
              <a:rPr lang="en-US" sz="2800" dirty="0"/>
              <a:t>DC 4 ~ 6V</a:t>
            </a:r>
          </a:p>
          <a:p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12"/>
          <p:cNvSpPr>
            <a:spLocks noGrp="1"/>
          </p:cNvSpPr>
          <p:nvPr>
            <p:ph type="title"/>
          </p:nvPr>
        </p:nvSpPr>
        <p:spPr>
          <a:xfrm>
            <a:off x="1197868" y="188640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Microphone</a:t>
            </a:r>
            <a:r>
              <a:rPr lang="en-US" sz="36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sensor</a:t>
            </a:r>
            <a:endParaRPr lang="th-TH" sz="3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060848"/>
            <a:ext cx="7488832" cy="41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Example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6" name="ตัวแทนเนื้อหา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916832"/>
            <a:ext cx="6984776" cy="4322724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Example code</a:t>
            </a:r>
            <a:endParaRPr lang="th-TH" dirty="0"/>
          </a:p>
        </p:txBody>
      </p:sp>
      <p:sp>
        <p:nvSpPr>
          <p:cNvPr id="2" name="ตัวแทนเนื้อหา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void setup() {</a:t>
            </a:r>
          </a:p>
          <a:p>
            <a:r>
              <a:rPr lang="en-US" b="1" dirty="0" err="1"/>
              <a:t>Serial.begin</a:t>
            </a:r>
            <a:r>
              <a:rPr lang="en-US" b="1" dirty="0"/>
              <a:t>(9600);     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void loop() {</a:t>
            </a:r>
          </a:p>
          <a:p>
            <a:pPr lvl="1"/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sensorValue</a:t>
            </a:r>
            <a:r>
              <a:rPr lang="en-US" sz="2800" b="1" dirty="0"/>
              <a:t> = </a:t>
            </a:r>
            <a:r>
              <a:rPr lang="en-US" sz="2800" b="1" dirty="0" err="1"/>
              <a:t>analogRead</a:t>
            </a:r>
            <a:r>
              <a:rPr lang="en-US" sz="2800" b="1" dirty="0"/>
              <a:t>(A0); </a:t>
            </a:r>
          </a:p>
          <a:p>
            <a:pPr lvl="1"/>
            <a:r>
              <a:rPr lang="en-US" sz="2800" b="1" dirty="0" err="1"/>
              <a:t>Serial.println</a:t>
            </a:r>
            <a:r>
              <a:rPr lang="en-US" sz="2800" b="1" dirty="0"/>
              <a:t>(</a:t>
            </a:r>
            <a:r>
              <a:rPr lang="en-US" sz="2800" b="1" dirty="0" err="1"/>
              <a:t>sensorValue</a:t>
            </a:r>
            <a:r>
              <a:rPr lang="en-US" sz="2800" b="1" dirty="0"/>
              <a:t>); </a:t>
            </a:r>
          </a:p>
          <a:p>
            <a:pPr marL="377886" lvl="1" indent="0">
              <a:buNone/>
            </a:pPr>
            <a:r>
              <a:rPr lang="en-US" sz="2800" b="1" dirty="0"/>
              <a:t>delay(100); </a:t>
            </a:r>
            <a:endParaRPr lang="th-TH" sz="2800" b="1" dirty="0"/>
          </a:p>
          <a:p>
            <a:r>
              <a:rPr lang="th-TH" b="1" dirty="0"/>
              <a:t>}</a:t>
            </a:r>
            <a:endParaRPr lang="en-US" b="1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19" y="3480722"/>
            <a:ext cx="3862165" cy="2886544"/>
          </a:xfrm>
          <a:prstGeom prst="rect">
            <a:avLst/>
          </a:prstGeom>
        </p:spPr>
      </p:pic>
      <p:sp>
        <p:nvSpPr>
          <p:cNvPr id="4" name="คำบรรยายภาพแบบสี่เหลี่ยม 3"/>
          <p:cNvSpPr/>
          <p:nvPr/>
        </p:nvSpPr>
        <p:spPr>
          <a:xfrm>
            <a:off x="8411032" y="1628800"/>
            <a:ext cx="3168352" cy="1439171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อย่าลืม </a:t>
            </a:r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th-TH" sz="36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กันนะจ๊ะ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2217-0DA8-4951-9E04-CF951826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06884"/>
            <a:ext cx="10360501" cy="122396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5DC51-20D6-4C61-A3CA-31A803990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3682" y="443187"/>
            <a:ext cx="4757565" cy="6840760"/>
          </a:xfrm>
        </p:spPr>
      </p:pic>
    </p:spTree>
    <p:extLst>
      <p:ext uri="{BB962C8B-B14F-4D97-AF65-F5344CB8AC3E}">
        <p14:creationId xmlns:p14="http://schemas.microsoft.com/office/powerpoint/2010/main" val="27236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9F19-D9F7-41BD-A92F-B68066F2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60" y="0"/>
            <a:ext cx="10360501" cy="1053345"/>
          </a:xfrm>
        </p:spPr>
        <p:txBody>
          <a:bodyPr/>
          <a:lstStyle/>
          <a:p>
            <a:r>
              <a:rPr lang="en-US" dirty="0"/>
              <a:t>Example code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D1EEA-B781-4FA0-BF3C-8337372E774B}"/>
              </a:ext>
            </a:extLst>
          </p:cNvPr>
          <p:cNvSpPr txBox="1"/>
          <p:nvPr/>
        </p:nvSpPr>
        <p:spPr>
          <a:xfrm>
            <a:off x="1125860" y="1196752"/>
            <a:ext cx="109977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int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ledPin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= 13;      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 (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ขา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digital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ที่ 13)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int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sensorPin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= 7;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 (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ขา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digital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ที่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7)</a:t>
            </a:r>
          </a:p>
          <a:p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boolean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= 0;             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กำหนดตัวแปล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= 0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void setup(){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pinMode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(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ledPin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, OUTPUT);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//set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ledPin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เป็น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output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pinMode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(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sensorPin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, INPUT);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//set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ledPin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เป็น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input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Serial.begin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(9600);       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เปิดพอร์ตอนุกรมตั้งค่าอัตราข้อมูลเป็น 9600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bps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void loop (){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=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digitalRead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(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sensorPin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);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ให้อ่านค่าจากตัว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SensorPin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แล้วเก็บไว้ในตัวแปล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Serial.println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(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);                   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 print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ค่าที่อ่านจากตัวแปล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endParaRPr lang="en-US" dirty="0">
              <a:solidFill>
                <a:schemeClr val="tx1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  delay(100); </a:t>
            </a:r>
            <a:r>
              <a:rPr lang="th-TH" dirty="0">
                <a:latin typeface="Leelawadee" panose="020B0502040204020203" pitchFamily="34" charset="-34"/>
                <a:cs typeface="Leelawadee" panose="020B0502040204020203" pitchFamily="34" charset="-34"/>
              </a:rPr>
              <a:t>                             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 </a:t>
            </a:r>
            <a:r>
              <a:rPr lang="th-TH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หน่วงเวลา 0.1 วินาที</a:t>
            </a:r>
          </a:p>
          <a:p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12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E51D-E9A7-4189-B669-961B7721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6271C-A86B-4854-AB25-2AD2BBD47FCA}"/>
              </a:ext>
            </a:extLst>
          </p:cNvPr>
          <p:cNvSpPr txBox="1"/>
          <p:nvPr/>
        </p:nvSpPr>
        <p:spPr>
          <a:xfrm>
            <a:off x="1053852" y="1916832"/>
            <a:ext cx="107291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 when the sensor detects a signal above the threshold value, LED flashes</a:t>
            </a:r>
            <a:endParaRPr lang="th-TH" dirty="0">
              <a:solidFill>
                <a:schemeClr val="tx1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endParaRPr lang="th-TH" dirty="0">
              <a:solidFill>
                <a:schemeClr val="tx1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if (</a:t>
            </a:r>
            <a:r>
              <a:rPr lang="en-US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== HIGH) {                         </a:t>
            </a:r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 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</a:t>
            </a:r>
            <a:r>
              <a:rPr lang="th-TH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ถ้า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val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th-TH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มีค่าเป็น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HIGH </a:t>
            </a:r>
            <a:endParaRPr lang="th-TH" sz="2800" dirty="0">
              <a:solidFill>
                <a:schemeClr val="tx1">
                  <a:lumMod val="50000"/>
                </a:schemeClr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  </a:t>
            </a:r>
            <a:r>
              <a:rPr lang="en-US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digitalWrite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(</a:t>
            </a:r>
            <a:r>
              <a:rPr lang="en-US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ledPin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, HIGH);   </a:t>
            </a:r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 </a:t>
            </a:r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</a:t>
            </a:r>
            <a:r>
              <a:rPr lang="th-TH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ไฟติด</a:t>
            </a:r>
          </a:p>
          <a:p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}</a:t>
            </a:r>
          </a:p>
          <a:p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else {                                          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</a:t>
            </a:r>
            <a:r>
              <a:rPr lang="th-TH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ถ้าไม่ใช่</a:t>
            </a:r>
          </a:p>
          <a:p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  </a:t>
            </a:r>
            <a:r>
              <a:rPr lang="en-US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digitalWrite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(</a:t>
            </a:r>
            <a:r>
              <a:rPr lang="en-US" sz="2800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ledPin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, LOW);   </a:t>
            </a:r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</a:t>
            </a:r>
            <a:r>
              <a:rPr lang="en-US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//</a:t>
            </a:r>
            <a:r>
              <a:rPr lang="th-TH" sz="2800" dirty="0">
                <a:solidFill>
                  <a:schemeClr val="tx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ไฟดับ</a:t>
            </a:r>
          </a:p>
          <a:p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  }</a:t>
            </a:r>
          </a:p>
          <a:p>
            <a:r>
              <a:rPr lang="th-TH" sz="2800" dirty="0">
                <a:latin typeface="Leelawadee" panose="020B0502040204020203" pitchFamily="34" charset="-34"/>
                <a:cs typeface="Leelawadee" panose="020B0502040204020203" pitchFamily="34" charset="-34"/>
              </a:rPr>
              <a:t>}</a:t>
            </a:r>
            <a:endParaRPr lang="en-US" sz="28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9266D-42CD-4D92-9415-D196C0480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70" y="4338271"/>
            <a:ext cx="3991274" cy="2245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0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4005064"/>
            <a:ext cx="2448272" cy="2448272"/>
          </a:xfrm>
          <a:prstGeom prst="rect">
            <a:avLst/>
          </a:prstGeom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405780" y="1772816"/>
            <a:ext cx="10525532" cy="2146251"/>
          </a:xfrm>
        </p:spPr>
        <p:txBody>
          <a:bodyPr rtlCol="0">
            <a:normAutofit fontScale="90000"/>
          </a:bodyPr>
          <a:lstStyle/>
          <a:p>
            <a:pPr rtl="0"/>
            <a:r>
              <a:rPr lang="th-TH" sz="7200" dirty="0">
                <a:solidFill>
                  <a:srgbClr val="FFFFFF"/>
                </a:solidFill>
              </a:rPr>
              <a:t>       โชคดีกับการต่อบอร์ดนะจ๊ะ </a:t>
            </a:r>
            <a:br>
              <a:rPr lang="th-TH" sz="7200" dirty="0">
                <a:solidFill>
                  <a:srgbClr val="FFFFFF"/>
                </a:solidFill>
              </a:rPr>
            </a:br>
            <a:r>
              <a:rPr lang="th-TH" sz="9600" dirty="0">
                <a:solidFill>
                  <a:srgbClr val="FFFFFF"/>
                </a:solidFill>
              </a:rPr>
              <a:t>                 </a:t>
            </a:r>
            <a:r>
              <a:rPr lang="th-TH" sz="9600" dirty="0" err="1">
                <a:solidFill>
                  <a:srgbClr val="FFFFFF"/>
                </a:solidFill>
              </a:rPr>
              <a:t>อิอิ</a:t>
            </a:r>
            <a:endParaRPr lang="th-TH" sz="9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เทคโนโลยี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3_TF02787990" id="{95A50E2A-AC5E-4DB4-9171-4DA4A2907034}" vid="{B3B71228-F1D8-43B6-9360-D9469D780E05}"/>
    </a:ext>
  </a:extLst>
</a:theme>
</file>

<file path=ppt/theme/theme2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งานนำเสนอเส้นวงจรสามเส้น (หน้าจอกว้าง)</Template>
  <TotalTime>137</TotalTime>
  <Words>283</Words>
  <Application>Microsoft Office PowerPoint</Application>
  <PresentationFormat>Custom</PresentationFormat>
  <Paragraphs>48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Leelawadee</vt:lpstr>
      <vt:lpstr>เทคโนโลยี 16 x 9</vt:lpstr>
      <vt:lpstr>Microphone sensor</vt:lpstr>
      <vt:lpstr>Microphone sensor คืออะไร???</vt:lpstr>
      <vt:lpstr>Microphone sensor</vt:lpstr>
      <vt:lpstr>Example</vt:lpstr>
      <vt:lpstr>Example code</vt:lpstr>
      <vt:lpstr>Example 2</vt:lpstr>
      <vt:lpstr>Example code 2</vt:lpstr>
      <vt:lpstr>Example code 2</vt:lpstr>
      <vt:lpstr>       โชคดีกับการต่อบอร์ดนะจ๊ะ                   อิอิ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Microphone sensor</dc:title>
  <dc:creator>Windows User</dc:creator>
  <cp:lastModifiedBy>LAB207_01</cp:lastModifiedBy>
  <cp:revision>11</cp:revision>
  <dcterms:created xsi:type="dcterms:W3CDTF">2019-05-28T16:59:46Z</dcterms:created>
  <dcterms:modified xsi:type="dcterms:W3CDTF">2019-05-29T05:02:10Z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