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0"/>
    <p:restoredTop sz="94650"/>
  </p:normalViewPr>
  <p:slideViewPr>
    <p:cSldViewPr snapToGrid="0" snapToObjects="1">
      <p:cViewPr varScale="1">
        <p:scale>
          <a:sx n="123" d="100"/>
          <a:sy n="123" d="100"/>
        </p:scale>
        <p:origin x="10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B905-E544-3244-BFF9-3BFBC83B62CE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7879-A75F-BD41-8733-CC00193D91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B905-E544-3244-BFF9-3BFBC83B62CE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7879-A75F-BD41-8733-CC00193D91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B905-E544-3244-BFF9-3BFBC83B62CE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7879-A75F-BD41-8733-CC00193D91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B905-E544-3244-BFF9-3BFBC83B62CE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7879-A75F-BD41-8733-CC00193D91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B905-E544-3244-BFF9-3BFBC83B62CE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7879-A75F-BD41-8733-CC00193D91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B905-E544-3244-BFF9-3BFBC83B62CE}" type="datetimeFigureOut">
              <a:rPr lang="en-US" smtClean="0"/>
              <a:t>6/19/19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7879-A75F-BD41-8733-CC00193D91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B905-E544-3244-BFF9-3BFBC83B62CE}" type="datetimeFigureOut">
              <a:rPr lang="en-US" smtClean="0"/>
              <a:t>6/19/19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7879-A75F-BD41-8733-CC00193D91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B905-E544-3244-BFF9-3BFBC83B62CE}" type="datetimeFigureOut">
              <a:rPr lang="en-US" smtClean="0"/>
              <a:t>6/19/19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7879-A75F-BD41-8733-CC00193D91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B905-E544-3244-BFF9-3BFBC83B62CE}" type="datetimeFigureOut">
              <a:rPr lang="en-US" smtClean="0"/>
              <a:t>6/19/19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7879-A75F-BD41-8733-CC00193D91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B905-E544-3244-BFF9-3BFBC83B62CE}" type="datetimeFigureOut">
              <a:rPr lang="en-US" smtClean="0"/>
              <a:t>6/19/19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7879-A75F-BD41-8733-CC00193D91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B905-E544-3244-BFF9-3BFBC83B62CE}" type="datetimeFigureOut">
              <a:rPr lang="en-US" smtClean="0"/>
              <a:t>6/19/19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7879-A75F-BD41-8733-CC00193D91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5B905-E544-3244-BFF9-3BFBC83B62CE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07879-A75F-BD41-8733-CC00193D9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7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jkoster/ODM-Example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xample.com/iotschema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Schema.org</a:t>
            </a:r>
            <a:r>
              <a:rPr lang="en-US" dirty="0" smtClean="0"/>
              <a:t> extensions for </a:t>
            </a:r>
            <a:r>
              <a:rPr lang="en-US" dirty="0" err="1" smtClean="0"/>
              <a:t>IoT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841029"/>
            <a:ext cx="6858000" cy="1655762"/>
          </a:xfrm>
        </p:spPr>
        <p:txBody>
          <a:bodyPr/>
          <a:lstStyle/>
          <a:p>
            <a:r>
              <a:rPr lang="en-US" dirty="0" smtClean="0"/>
              <a:t>Community Teleconference</a:t>
            </a:r>
          </a:p>
          <a:p>
            <a:r>
              <a:rPr lang="en-US" dirty="0" smtClean="0"/>
              <a:t>June 20,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184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Brief updates</a:t>
            </a:r>
          </a:p>
          <a:p>
            <a:r>
              <a:rPr lang="en-US" dirty="0" smtClean="0"/>
              <a:t>Contribution form for submitting definitions</a:t>
            </a:r>
          </a:p>
          <a:p>
            <a:r>
              <a:rPr lang="en-US" dirty="0" smtClean="0"/>
              <a:t>One Data Model update</a:t>
            </a:r>
          </a:p>
          <a:p>
            <a:r>
              <a:rPr lang="en-US" dirty="0" smtClean="0"/>
              <a:t>AOB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000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and 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W3C Web of Things transition to CR status</a:t>
            </a:r>
          </a:p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W3C workshop in Munich, charter for new work going forward </a:t>
            </a:r>
          </a:p>
          <a:p>
            <a:r>
              <a:rPr lang="en-US" dirty="0" smtClean="0"/>
              <a:t>Some interest in semantics and data schema standardization in the new scope</a:t>
            </a:r>
          </a:p>
          <a:p>
            <a:r>
              <a:rPr lang="en-US" dirty="0" smtClean="0"/>
              <a:t>Still working on spinning up the W3C CG</a:t>
            </a:r>
          </a:p>
          <a:p>
            <a:r>
              <a:rPr lang="en-US" dirty="0" smtClean="0"/>
              <a:t>Working on </a:t>
            </a:r>
            <a:r>
              <a:rPr lang="en-US" dirty="0" err="1" smtClean="0"/>
              <a:t>Schema.org</a:t>
            </a:r>
            <a:r>
              <a:rPr lang="en-US" dirty="0" smtClean="0"/>
              <a:t> integration</a:t>
            </a:r>
          </a:p>
          <a:p>
            <a:r>
              <a:rPr lang="en-US" dirty="0" smtClean="0"/>
              <a:t>Tools work is impacted by One Data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477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0023" y="2817380"/>
            <a:ext cx="5803323" cy="1325563"/>
          </a:xfrm>
        </p:spPr>
        <p:txBody>
          <a:bodyPr/>
          <a:lstStyle/>
          <a:p>
            <a:r>
              <a:rPr lang="en-US" dirty="0" smtClean="0"/>
              <a:t>Contribution 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814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 smtClean="0"/>
              <a:t>One Data Model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43879"/>
            <a:ext cx="7886700" cy="5614121"/>
          </a:xfrm>
        </p:spPr>
        <p:txBody>
          <a:bodyPr/>
          <a:lstStyle/>
          <a:p>
            <a:r>
              <a:rPr lang="en-US" dirty="0" smtClean="0"/>
              <a:t>One Data Model is a collaboration between device vendors, platform vendors, and SDOs to unify data modeling across industry</a:t>
            </a:r>
          </a:p>
          <a:p>
            <a:r>
              <a:rPr lang="en-US" dirty="0" smtClean="0"/>
              <a:t>The JSON DSL (SDF) and vocabulary are stable now and examples are being generated</a:t>
            </a:r>
          </a:p>
          <a:p>
            <a:r>
              <a:rPr lang="en-US" dirty="0" smtClean="0"/>
              <a:t>Examples from OCF, </a:t>
            </a:r>
            <a:r>
              <a:rPr lang="en-US" dirty="0" err="1" smtClean="0"/>
              <a:t>Zigbee</a:t>
            </a:r>
            <a:r>
              <a:rPr lang="en-US" dirty="0" smtClean="0"/>
              <a:t>, OMA LWM2M, others</a:t>
            </a:r>
          </a:p>
          <a:p>
            <a:r>
              <a:rPr lang="en-US" dirty="0" smtClean="0"/>
              <a:t>The DSL is a candidate for an easy format to create and maintain </a:t>
            </a:r>
            <a:r>
              <a:rPr lang="en-US" dirty="0" err="1" smtClean="0"/>
              <a:t>iotschema</a:t>
            </a:r>
            <a:r>
              <a:rPr lang="en-US" dirty="0" smtClean="0"/>
              <a:t> definitions</a:t>
            </a:r>
          </a:p>
          <a:p>
            <a:r>
              <a:rPr lang="en-US" dirty="0" err="1" smtClean="0"/>
              <a:t>iotschema</a:t>
            </a:r>
            <a:r>
              <a:rPr lang="en-US" dirty="0" smtClean="0"/>
              <a:t> vocabulary or model conversion</a:t>
            </a:r>
          </a:p>
          <a:p>
            <a:r>
              <a:rPr lang="en-US" dirty="0" smtClean="0"/>
              <a:t>Tools work is in progress</a:t>
            </a:r>
          </a:p>
          <a:p>
            <a:r>
              <a:rPr lang="en-US" dirty="0">
                <a:hlinkClick r:id="rId2"/>
              </a:rPr>
              <a:t>https://github.com/mjkoster/ODM-Examples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966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659" y="0"/>
            <a:ext cx="7886700" cy="1325563"/>
          </a:xfrm>
        </p:spPr>
        <p:txBody>
          <a:bodyPr/>
          <a:lstStyle/>
          <a:p>
            <a:r>
              <a:rPr lang="en-US" dirty="0" err="1" smtClean="0"/>
              <a:t>OneDM</a:t>
            </a:r>
            <a:r>
              <a:rPr lang="en-US" dirty="0" smtClean="0"/>
              <a:t> DSL Example Mapping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52277" y="1140897"/>
            <a:ext cx="6159211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"namespace": {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st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": "http://</a:t>
            </a:r>
            <a:r>
              <a:rPr lang="en-US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example.com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/capability/</a:t>
            </a:r>
            <a:r>
              <a:rPr lang="en-US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odm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}, 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defaultnamespace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st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", 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b="0" dirty="0" err="1" smtClean="0">
                <a:solidFill>
                  <a:srgbClr val="FF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odmObject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b="0" dirty="0" smtClean="0">
                <a:solidFill>
                  <a:srgbClr val="00B050"/>
                </a:solidFill>
                <a:effectLst/>
                <a:latin typeface="Courier" charset="0"/>
                <a:ea typeface="Courier" charset="0"/>
                <a:cs typeface="Courier" charset="0"/>
              </a:rPr>
              <a:t>Switch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b="0" dirty="0" err="1" smtClean="0">
                <a:solidFill>
                  <a:srgbClr val="FF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odmProperty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    "</a:t>
            </a:r>
            <a:r>
              <a:rPr lang="en-US" b="0" dirty="0" smtClean="0">
                <a:solidFill>
                  <a:srgbClr val="00B050"/>
                </a:solidFill>
                <a:effectLst/>
                <a:latin typeface="Courier" charset="0"/>
                <a:ea typeface="Courier" charset="0"/>
                <a:cs typeface="Courier" charset="0"/>
              </a:rPr>
              <a:t>value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    "type": "string", 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    "</a:t>
            </a:r>
            <a:r>
              <a:rPr lang="en-US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enum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": ["on", "off"]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    }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  }, 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b="0" dirty="0" err="1" smtClean="0">
                <a:solidFill>
                  <a:srgbClr val="FF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odmAction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    "</a:t>
            </a:r>
            <a:r>
              <a:rPr lang="en-US" b="0" dirty="0" smtClean="0">
                <a:solidFill>
                  <a:srgbClr val="00B050"/>
                </a:solidFill>
                <a:effectLst/>
                <a:latin typeface="Courier" charset="0"/>
                <a:ea typeface="Courier" charset="0"/>
                <a:cs typeface="Courier" charset="0"/>
              </a:rPr>
              <a:t>on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": {}, 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    "</a:t>
            </a:r>
            <a:r>
              <a:rPr lang="en-US" b="0" dirty="0" smtClean="0">
                <a:solidFill>
                  <a:srgbClr val="00B050"/>
                </a:solidFill>
                <a:effectLst/>
                <a:latin typeface="Courier" charset="0"/>
                <a:ea typeface="Courier" charset="0"/>
                <a:cs typeface="Courier" charset="0"/>
              </a:rPr>
              <a:t>off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": {}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  }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}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}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3451" y="2530214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iotschema</a:t>
            </a:r>
            <a:r>
              <a:rPr lang="en-US" dirty="0" smtClean="0"/>
              <a:t> Capability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16622" y="3072430"/>
            <a:ext cx="2024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iotschema</a:t>
            </a:r>
            <a:r>
              <a:rPr lang="en-US" dirty="0" smtClean="0"/>
              <a:t> Property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17313" y="4729541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iotschema</a:t>
            </a:r>
            <a:r>
              <a:rPr lang="en-US" dirty="0" smtClean="0"/>
              <a:t> Action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699826" y="2725271"/>
            <a:ext cx="3619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973405" y="3288269"/>
            <a:ext cx="3619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973405" y="4923987"/>
            <a:ext cx="3619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25166" y="1701509"/>
            <a:ext cx="1839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JSON-LD Context 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652277" y="1898340"/>
            <a:ext cx="3619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98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177" y="94962"/>
            <a:ext cx="7886700" cy="1325563"/>
          </a:xfrm>
        </p:spPr>
        <p:txBody>
          <a:bodyPr/>
          <a:lstStyle/>
          <a:p>
            <a:r>
              <a:rPr lang="en-US" dirty="0" smtClean="0"/>
              <a:t>Using the </a:t>
            </a:r>
            <a:r>
              <a:rPr lang="en-US" dirty="0" err="1" smtClean="0"/>
              <a:t>iotschema</a:t>
            </a:r>
            <a:r>
              <a:rPr lang="en-US" dirty="0" smtClean="0"/>
              <a:t> </a:t>
            </a:r>
            <a:r>
              <a:rPr lang="en-US" dirty="0"/>
              <a:t>V</a:t>
            </a:r>
            <a:r>
              <a:rPr lang="en-US" dirty="0" smtClean="0"/>
              <a:t>ocabulary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13163" y="1253663"/>
            <a:ext cx="7117773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"namespace": {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iotschema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": "http://</a:t>
            </a:r>
            <a:r>
              <a:rPr lang="en-US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example.com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iotschema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}, 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defaultnamespace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iotschema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", 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b="0" dirty="0" smtClean="0">
                <a:solidFill>
                  <a:srgbClr val="FF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Capability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b="0" dirty="0" smtClean="0">
                <a:solidFill>
                  <a:srgbClr val="00B050"/>
                </a:solidFill>
                <a:effectLst/>
                <a:latin typeface="Courier" charset="0"/>
                <a:ea typeface="Courier" charset="0"/>
                <a:cs typeface="Courier" charset="0"/>
              </a:rPr>
              <a:t>Switch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b="0" dirty="0" smtClean="0">
                <a:solidFill>
                  <a:srgbClr val="FF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Property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    "</a:t>
            </a:r>
            <a:r>
              <a:rPr lang="en-US" b="0" dirty="0" smtClean="0">
                <a:solidFill>
                  <a:srgbClr val="00B050"/>
                </a:solidFill>
                <a:effectLst/>
                <a:latin typeface="Courier" charset="0"/>
                <a:ea typeface="Courier" charset="0"/>
                <a:cs typeface="Courier" charset="0"/>
              </a:rPr>
              <a:t>value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    "type": "string", 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    "</a:t>
            </a:r>
            <a:r>
              <a:rPr lang="en-US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enum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": ["on", "off"]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    }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  }, 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b="0" dirty="0" smtClean="0">
                <a:solidFill>
                  <a:srgbClr val="FF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Action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    "</a:t>
            </a:r>
            <a:r>
              <a:rPr lang="en-US" b="0" dirty="0" smtClean="0">
                <a:solidFill>
                  <a:srgbClr val="00B050"/>
                </a:solidFill>
                <a:effectLst/>
                <a:latin typeface="Courier" charset="0"/>
                <a:ea typeface="Courier" charset="0"/>
                <a:cs typeface="Courier" charset="0"/>
              </a:rPr>
              <a:t>on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": {}, 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    "</a:t>
            </a:r>
            <a:r>
              <a:rPr lang="en-US" b="0" dirty="0" smtClean="0">
                <a:solidFill>
                  <a:srgbClr val="00B050"/>
                </a:solidFill>
                <a:effectLst/>
                <a:latin typeface="Courier" charset="0"/>
                <a:ea typeface="Courier" charset="0"/>
                <a:cs typeface="Courier" charset="0"/>
              </a:rPr>
              <a:t>off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": {}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  }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}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} </a:t>
            </a:r>
            <a:endParaRPr lang="en-US" b="0" dirty="0" smtClean="0"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644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981" y="219653"/>
            <a:ext cx="8323118" cy="1325563"/>
          </a:xfrm>
        </p:spPr>
        <p:txBody>
          <a:bodyPr/>
          <a:lstStyle/>
          <a:p>
            <a:r>
              <a:rPr lang="en-US" smtClean="0"/>
              <a:t>Free form Input Format (like HJSON)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66354" y="1545216"/>
            <a:ext cx="751262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namespace {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iot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  <a:hlinkClick r:id="rId2"/>
              </a:rPr>
              <a:t>http://example.com/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  <a:hlinkClick r:id="rId2"/>
              </a:rPr>
              <a:t>iotschema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}</a:t>
            </a:r>
          </a:p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defaultnamespace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iot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Capability {  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Switch {    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Property {      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 value {        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   type string        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enum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[ on off ]      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 }    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}    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Action {      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 on {}      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 off {}    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}  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}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73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5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566</TotalTime>
  <Words>401</Words>
  <Application>Microsoft Macintosh PowerPoint</Application>
  <PresentationFormat>Letter Paper (8.5x11 in)</PresentationFormat>
  <Paragraphs>86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Courier</vt:lpstr>
      <vt:lpstr>Arial</vt:lpstr>
      <vt:lpstr>Office Theme</vt:lpstr>
      <vt:lpstr>Schema.org extensions for IoT</vt:lpstr>
      <vt:lpstr>Agenda</vt:lpstr>
      <vt:lpstr>Status and Updates</vt:lpstr>
      <vt:lpstr>Contribution Form</vt:lpstr>
      <vt:lpstr>One Data Model Update</vt:lpstr>
      <vt:lpstr>OneDM DSL Example Mapping </vt:lpstr>
      <vt:lpstr>Using the iotschema Vocabulary</vt:lpstr>
      <vt:lpstr>Free form Input Format (like HJSON)</vt:lpstr>
      <vt:lpstr>AOB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Schema.org extensions for IoT</dc:title>
  <dc:creator>Michael Koster</dc:creator>
  <cp:lastModifiedBy>Michael Koster</cp:lastModifiedBy>
  <cp:revision>23</cp:revision>
  <dcterms:created xsi:type="dcterms:W3CDTF">2019-06-20T05:52:13Z</dcterms:created>
  <dcterms:modified xsi:type="dcterms:W3CDTF">2019-06-20T15:18:44Z</dcterms:modified>
</cp:coreProperties>
</file>