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79" r:id="rId3"/>
    <p:sldId id="281" r:id="rId4"/>
    <p:sldId id="283" r:id="rId5"/>
    <p:sldId id="289" r:id="rId6"/>
    <p:sldId id="278" r:id="rId7"/>
    <p:sldId id="280" r:id="rId8"/>
    <p:sldId id="296" r:id="rId9"/>
    <p:sldId id="297" r:id="rId10"/>
    <p:sldId id="291" r:id="rId11"/>
    <p:sldId id="292" r:id="rId12"/>
    <p:sldId id="293" r:id="rId13"/>
    <p:sldId id="294" r:id="rId14"/>
    <p:sldId id="295" r:id="rId15"/>
    <p:sldId id="290" r:id="rId16"/>
    <p:sldId id="257" r:id="rId17"/>
    <p:sldId id="258" r:id="rId18"/>
    <p:sldId id="259" r:id="rId19"/>
    <p:sldId id="286" r:id="rId20"/>
    <p:sldId id="287" r:id="rId21"/>
    <p:sldId id="288" r:id="rId22"/>
    <p:sldId id="285" r:id="rId2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4"/>
    <p:restoredTop sz="94650"/>
  </p:normalViewPr>
  <p:slideViewPr>
    <p:cSldViewPr snapToGrid="0" snapToObjects="1">
      <p:cViewPr varScale="1">
        <p:scale>
          <a:sx n="114" d="100"/>
          <a:sy n="114" d="100"/>
        </p:scale>
        <p:origin x="1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40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0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9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Extensions for </a:t>
            </a:r>
            <a:r>
              <a:rPr lang="en-US" dirty="0" err="1"/>
              <a:t>schema.org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Teleconference</a:t>
            </a:r>
          </a:p>
          <a:p>
            <a:r>
              <a:rPr lang="en-US" dirty="0"/>
              <a:t>February 20, 2020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453" y="2791044"/>
            <a:ext cx="5915025" cy="994172"/>
          </a:xfrm>
        </p:spPr>
        <p:txBody>
          <a:bodyPr/>
          <a:lstStyle/>
          <a:p>
            <a:pPr algn="ctr"/>
            <a:r>
              <a:rPr lang="en-US" dirty="0"/>
              <a:t>iotschema4Node-RED</a:t>
            </a:r>
          </a:p>
        </p:txBody>
      </p:sp>
    </p:spTree>
    <p:extLst>
      <p:ext uri="{BB962C8B-B14F-4D97-AF65-F5344CB8AC3E}">
        <p14:creationId xmlns:p14="http://schemas.microsoft.com/office/powerpoint/2010/main" val="371901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iot.schema.org for Node-RED</a:t>
            </a:r>
            <a:br>
              <a:rPr lang="en-US" dirty="0"/>
            </a:br>
            <a:r>
              <a:rPr lang="en-US" sz="2100" dirty="0"/>
              <a:t>Semantic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iot.schema.org embedded in Node-RED tool</a:t>
            </a:r>
          </a:p>
          <a:p>
            <a:r>
              <a:rPr lang="en-US" dirty="0"/>
              <a:t>Easies use of semantics for </a:t>
            </a:r>
            <a:r>
              <a:rPr lang="en-US" dirty="0" err="1"/>
              <a:t>WoT</a:t>
            </a:r>
            <a:r>
              <a:rPr lang="en-US" dirty="0"/>
              <a:t> developers </a:t>
            </a:r>
          </a:p>
          <a:p>
            <a:r>
              <a:rPr lang="en-US" dirty="0"/>
              <a:t>Simplify creation of applications with W3C </a:t>
            </a:r>
            <a:r>
              <a:rPr lang="en-US" dirty="0" err="1"/>
              <a:t>WoT</a:t>
            </a:r>
            <a:endParaRPr lang="en-US" dirty="0"/>
          </a:p>
          <a:p>
            <a:r>
              <a:rPr lang="en-US" dirty="0"/>
              <a:t>Demonstrates semantic discovery and processing </a:t>
            </a:r>
          </a:p>
          <a:p>
            <a:r>
              <a:rPr lang="en-US" dirty="0"/>
              <a:t>Handsome tool for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3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9092-BC57-4C14-8534-8DBFC9C5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</a:t>
            </a:r>
            <a:r>
              <a:rPr lang="en-US" dirty="0" err="1"/>
              <a:t>iotschema</a:t>
            </a:r>
            <a:r>
              <a:rPr lang="en-US" dirty="0"/>
              <a:t> Nodes to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7D1E-7747-4046-9AD9-8E46C377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nodes are currently being adapted for publication on the </a:t>
            </a:r>
            <a:r>
              <a:rPr lang="en-US" dirty="0" err="1"/>
              <a:t>npm</a:t>
            </a:r>
            <a:r>
              <a:rPr lang="en-US" dirty="0"/>
              <a:t> repository</a:t>
            </a:r>
          </a:p>
          <a:p>
            <a:r>
              <a:rPr lang="en-US" dirty="0"/>
              <a:t>This will allow </a:t>
            </a:r>
            <a:r>
              <a:rPr lang="en-US" dirty="0" err="1"/>
              <a:t>iotschema</a:t>
            </a:r>
            <a:r>
              <a:rPr lang="en-US" dirty="0"/>
              <a:t> Node-RED developers to easily find and access nodes without having to go via the GitHub route.</a:t>
            </a:r>
          </a:p>
          <a:p>
            <a:r>
              <a:rPr lang="en-US" dirty="0"/>
              <a:t>Currently available:</a:t>
            </a:r>
          </a:p>
          <a:p>
            <a:pPr lvl="1"/>
            <a:r>
              <a:rPr lang="en-US" dirty="0"/>
              <a:t>17 packages</a:t>
            </a:r>
          </a:p>
          <a:p>
            <a:pPr lvl="1"/>
            <a:r>
              <a:rPr lang="en-US" dirty="0"/>
              <a:t>Migration for packages A-C completed</a:t>
            </a:r>
          </a:p>
          <a:p>
            <a:pPr lvl="1"/>
            <a:r>
              <a:rPr lang="en-US" dirty="0"/>
              <a:t>D-W in progress</a:t>
            </a:r>
          </a:p>
        </p:txBody>
      </p:sp>
    </p:spTree>
    <p:extLst>
      <p:ext uri="{BB962C8B-B14F-4D97-AF65-F5344CB8AC3E}">
        <p14:creationId xmlns:p14="http://schemas.microsoft.com/office/powerpoint/2010/main" val="380137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A7AB-DA27-4CC3-88B2-5927CA4D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npm</a:t>
            </a:r>
            <a:r>
              <a:rPr lang="en-US" dirty="0"/>
              <a:t> with </a:t>
            </a:r>
            <a:r>
              <a:rPr lang="en-US" dirty="0" err="1"/>
              <a:t>iotschema</a:t>
            </a:r>
            <a:r>
              <a:rPr lang="en-US" dirty="0"/>
              <a:t>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7300-79B9-4A21-864F-14E54C88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simply issue the `</a:t>
            </a:r>
            <a:r>
              <a:rPr lang="en-US" sz="1500" dirty="0" err="1">
                <a:latin typeface="Lucida Console" panose="020B0609040504020204" pitchFamily="49" charset="0"/>
              </a:rPr>
              <a:t>npm</a:t>
            </a:r>
            <a:r>
              <a:rPr lang="en-US" sz="1500" dirty="0">
                <a:latin typeface="Lucida Console" panose="020B0609040504020204" pitchFamily="49" charset="0"/>
              </a:rPr>
              <a:t> install</a:t>
            </a:r>
            <a:r>
              <a:rPr lang="en-US" dirty="0"/>
              <a:t>` command from their Node-RED environment</a:t>
            </a:r>
          </a:p>
          <a:p>
            <a:pPr lvl="1"/>
            <a:r>
              <a:rPr lang="en-US" dirty="0"/>
              <a:t>Example: </a:t>
            </a:r>
            <a:r>
              <a:rPr lang="en-US" sz="1350" b="1" dirty="0" err="1">
                <a:latin typeface="Lucida Console" panose="020B0609040504020204" pitchFamily="49" charset="0"/>
              </a:rPr>
              <a:t>npm</a:t>
            </a:r>
            <a:r>
              <a:rPr lang="en-US" sz="1350" b="1" dirty="0">
                <a:latin typeface="Lucida Console" panose="020B0609040504020204" pitchFamily="49" charset="0"/>
              </a:rPr>
              <a:t> install @</a:t>
            </a:r>
            <a:r>
              <a:rPr lang="en-US" sz="1350" b="1" dirty="0" err="1">
                <a:latin typeface="Lucida Console" panose="020B0609040504020204" pitchFamily="49" charset="0"/>
              </a:rPr>
              <a:t>iotschema</a:t>
            </a:r>
            <a:r>
              <a:rPr lang="en-US" sz="1350" b="1" dirty="0">
                <a:latin typeface="Lucida Console" panose="020B0609040504020204" pitchFamily="49" charset="0"/>
              </a:rPr>
              <a:t>/</a:t>
            </a:r>
            <a:r>
              <a:rPr lang="en-US" sz="1350" b="1" dirty="0" err="1">
                <a:latin typeface="Lucida Console" panose="020B0609040504020204" pitchFamily="49" charset="0"/>
              </a:rPr>
              <a:t>binaryswitch</a:t>
            </a:r>
            <a:endParaRPr lang="en-US" sz="1350" b="1" dirty="0">
              <a:latin typeface="Lucida Console" panose="020B0609040504020204" pitchFamily="49" charset="0"/>
            </a:endParaRPr>
          </a:p>
          <a:p>
            <a:r>
              <a:rPr lang="en-US" sz="1800" dirty="0"/>
              <a:t>Nodes are hosted on the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reporitory</a:t>
            </a:r>
            <a:r>
              <a:rPr lang="en-US" sz="1800" dirty="0"/>
              <a:t> and are browsable on npmjs.com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8F709-458F-40E7-999B-93889D0E1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211" y="4450249"/>
            <a:ext cx="4698187" cy="1503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B9BA00-AF52-41B6-98E7-6603AD97E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15" y="3513343"/>
            <a:ext cx="6437738" cy="8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51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4304-DEE7-4705-AA3E-D70E5119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Publishing </a:t>
            </a:r>
            <a:r>
              <a:rPr lang="en-US" sz="2700" dirty="0" err="1"/>
              <a:t>iotschema</a:t>
            </a:r>
            <a:r>
              <a:rPr lang="en-US" sz="2700" dirty="0"/>
              <a:t> Nodes to </a:t>
            </a:r>
            <a:r>
              <a:rPr lang="en-US" sz="2700" dirty="0" err="1"/>
              <a:t>npm</a:t>
            </a:r>
            <a:r>
              <a:rPr lang="en-US" sz="2700" dirty="0"/>
              <a:t> –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DB3B-B34D-45FF-AD3E-68787957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umbrella module (</a:t>
            </a:r>
            <a:r>
              <a:rPr lang="en-US" dirty="0" err="1"/>
              <a:t>iotschema</a:t>
            </a:r>
            <a:r>
              <a:rPr lang="en-US" dirty="0"/>
              <a:t>-capability) to install all nodes</a:t>
            </a:r>
          </a:p>
          <a:p>
            <a:r>
              <a:rPr lang="en-US" dirty="0"/>
              <a:t>More granular groups to install only specific types</a:t>
            </a:r>
          </a:p>
          <a:p>
            <a:pPr lvl="1"/>
            <a:r>
              <a:rPr lang="en-US" dirty="0"/>
              <a:t>Example: 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ambientair</a:t>
            </a:r>
            <a:r>
              <a:rPr lang="en-US" dirty="0"/>
              <a:t>-capability</a:t>
            </a:r>
            <a:br>
              <a:rPr lang="en-US" dirty="0"/>
            </a:br>
            <a:r>
              <a:rPr lang="en-US" dirty="0"/>
              <a:t>	|</a:t>
            </a:r>
          </a:p>
          <a:p>
            <a:pPr marL="342900" lvl="1" indent="0">
              <a:buNone/>
            </a:pP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nitrogenconcentration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oxygenconcentration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carbondioxideconcentration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argonconcentration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81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iot.schema.org for Node-RED</a:t>
            </a:r>
            <a:br>
              <a:rPr lang="en-US" dirty="0"/>
            </a:br>
            <a:r>
              <a:rPr lang="en-US" sz="2100" dirty="0"/>
              <a:t>Semantic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iot.schema.org embedded in Node-RED tool</a:t>
            </a:r>
          </a:p>
          <a:p>
            <a:r>
              <a:rPr lang="en-US" dirty="0"/>
              <a:t>Easies use of semantics for </a:t>
            </a:r>
            <a:r>
              <a:rPr lang="en-US" dirty="0" err="1"/>
              <a:t>WoT</a:t>
            </a:r>
            <a:r>
              <a:rPr lang="en-US" dirty="0"/>
              <a:t> developers </a:t>
            </a:r>
          </a:p>
          <a:p>
            <a:r>
              <a:rPr lang="en-US" dirty="0"/>
              <a:t>Simplify creation of applications with W3C </a:t>
            </a:r>
            <a:r>
              <a:rPr lang="en-US" dirty="0" err="1"/>
              <a:t>WoT</a:t>
            </a:r>
            <a:endParaRPr lang="en-US" dirty="0"/>
          </a:p>
          <a:p>
            <a:r>
              <a:rPr lang="en-US" dirty="0"/>
              <a:t>Demonstrates semantic discovery and processing </a:t>
            </a:r>
          </a:p>
          <a:p>
            <a:r>
              <a:rPr lang="en-US" dirty="0"/>
              <a:t>Handsome tool for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4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9092-BC57-4C14-8534-8DBFC9C5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</a:t>
            </a:r>
            <a:r>
              <a:rPr lang="en-US" dirty="0" err="1"/>
              <a:t>iotschema</a:t>
            </a:r>
            <a:r>
              <a:rPr lang="en-US" dirty="0"/>
              <a:t> Nodes to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7D1E-7747-4046-9AD9-8E46C377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nodes are currently being adapted for publication on the </a:t>
            </a:r>
            <a:r>
              <a:rPr lang="en-US" dirty="0" err="1"/>
              <a:t>npm</a:t>
            </a:r>
            <a:r>
              <a:rPr lang="en-US" dirty="0"/>
              <a:t> repository</a:t>
            </a:r>
          </a:p>
          <a:p>
            <a:r>
              <a:rPr lang="en-US" dirty="0"/>
              <a:t>This will allow </a:t>
            </a:r>
            <a:r>
              <a:rPr lang="en-US" dirty="0" err="1"/>
              <a:t>iotschema</a:t>
            </a:r>
            <a:r>
              <a:rPr lang="en-US" dirty="0"/>
              <a:t> Node-RED developers to easily find and access nodes without having to go via the GitHub route.</a:t>
            </a:r>
          </a:p>
          <a:p>
            <a:r>
              <a:rPr lang="en-US" dirty="0"/>
              <a:t>Currently available:</a:t>
            </a:r>
          </a:p>
          <a:p>
            <a:pPr lvl="1"/>
            <a:r>
              <a:rPr lang="en-US" dirty="0"/>
              <a:t>17 packages</a:t>
            </a:r>
          </a:p>
          <a:p>
            <a:pPr lvl="1"/>
            <a:r>
              <a:rPr lang="en-US" dirty="0"/>
              <a:t>Migration for packages A-C completed</a:t>
            </a:r>
          </a:p>
          <a:p>
            <a:pPr lvl="1"/>
            <a:r>
              <a:rPr lang="en-US" dirty="0"/>
              <a:t>D-W in progress</a:t>
            </a:r>
          </a:p>
        </p:txBody>
      </p:sp>
    </p:spTree>
    <p:extLst>
      <p:ext uri="{BB962C8B-B14F-4D97-AF65-F5344CB8AC3E}">
        <p14:creationId xmlns:p14="http://schemas.microsoft.com/office/powerpoint/2010/main" val="311034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A7AB-DA27-4CC3-88B2-5927CA4D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npm</a:t>
            </a:r>
            <a:r>
              <a:rPr lang="en-US" dirty="0"/>
              <a:t> with </a:t>
            </a:r>
            <a:r>
              <a:rPr lang="en-US" dirty="0" err="1"/>
              <a:t>iotschema</a:t>
            </a:r>
            <a:r>
              <a:rPr lang="en-US" dirty="0"/>
              <a:t>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7300-79B9-4A21-864F-14E54C88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simply issue the `</a:t>
            </a:r>
            <a:r>
              <a:rPr lang="en-US" sz="1500" dirty="0" err="1">
                <a:latin typeface="Lucida Console" panose="020B0609040504020204" pitchFamily="49" charset="0"/>
              </a:rPr>
              <a:t>npm</a:t>
            </a:r>
            <a:r>
              <a:rPr lang="en-US" sz="1500" dirty="0">
                <a:latin typeface="Lucida Console" panose="020B0609040504020204" pitchFamily="49" charset="0"/>
              </a:rPr>
              <a:t> install</a:t>
            </a:r>
            <a:r>
              <a:rPr lang="en-US" dirty="0"/>
              <a:t>` command from their Node-RED environment</a:t>
            </a:r>
          </a:p>
          <a:p>
            <a:pPr lvl="1"/>
            <a:r>
              <a:rPr lang="en-US" dirty="0"/>
              <a:t>Example: </a:t>
            </a:r>
            <a:r>
              <a:rPr lang="en-US" sz="1350" b="1" dirty="0" err="1">
                <a:latin typeface="Lucida Console" panose="020B0609040504020204" pitchFamily="49" charset="0"/>
              </a:rPr>
              <a:t>npm</a:t>
            </a:r>
            <a:r>
              <a:rPr lang="en-US" sz="1350" b="1" dirty="0">
                <a:latin typeface="Lucida Console" panose="020B0609040504020204" pitchFamily="49" charset="0"/>
              </a:rPr>
              <a:t> install @</a:t>
            </a:r>
            <a:r>
              <a:rPr lang="en-US" sz="1350" b="1" dirty="0" err="1">
                <a:latin typeface="Lucida Console" panose="020B0609040504020204" pitchFamily="49" charset="0"/>
              </a:rPr>
              <a:t>iotschema</a:t>
            </a:r>
            <a:r>
              <a:rPr lang="en-US" sz="1350" b="1" dirty="0">
                <a:latin typeface="Lucida Console" panose="020B0609040504020204" pitchFamily="49" charset="0"/>
              </a:rPr>
              <a:t>/</a:t>
            </a:r>
            <a:r>
              <a:rPr lang="en-US" sz="1350" b="1" dirty="0" err="1">
                <a:latin typeface="Lucida Console" panose="020B0609040504020204" pitchFamily="49" charset="0"/>
              </a:rPr>
              <a:t>binaryswitch</a:t>
            </a:r>
            <a:endParaRPr lang="en-US" sz="1350" b="1" dirty="0">
              <a:latin typeface="Lucida Console" panose="020B0609040504020204" pitchFamily="49" charset="0"/>
            </a:endParaRPr>
          </a:p>
          <a:p>
            <a:r>
              <a:rPr lang="en-US" sz="1800" dirty="0"/>
              <a:t>Nodes are hosted on the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reporitory</a:t>
            </a:r>
            <a:r>
              <a:rPr lang="en-US" sz="1800" dirty="0"/>
              <a:t> and are browsable on npmjs.com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8F709-458F-40E7-999B-93889D0E1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211" y="4450249"/>
            <a:ext cx="4698187" cy="1503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B9BA00-AF52-41B6-98E7-6603AD97E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15" y="3513343"/>
            <a:ext cx="6437738" cy="8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02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4304-DEE7-4705-AA3E-D70E5119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Publishing </a:t>
            </a:r>
            <a:r>
              <a:rPr lang="en-US" sz="2700" dirty="0" err="1"/>
              <a:t>iotschema</a:t>
            </a:r>
            <a:r>
              <a:rPr lang="en-US" sz="2700" dirty="0"/>
              <a:t> Nodes to </a:t>
            </a:r>
            <a:r>
              <a:rPr lang="en-US" sz="2700" dirty="0" err="1"/>
              <a:t>npm</a:t>
            </a:r>
            <a:r>
              <a:rPr lang="en-US" sz="2700" dirty="0"/>
              <a:t> –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DB3B-B34D-45FF-AD3E-68787957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umbrella module (</a:t>
            </a:r>
            <a:r>
              <a:rPr lang="en-US" dirty="0" err="1"/>
              <a:t>iotschema</a:t>
            </a:r>
            <a:r>
              <a:rPr lang="en-US" dirty="0"/>
              <a:t>-capability) to install all nodes</a:t>
            </a:r>
          </a:p>
          <a:p>
            <a:r>
              <a:rPr lang="en-US" dirty="0"/>
              <a:t>More granular groups to install only specific types</a:t>
            </a:r>
          </a:p>
          <a:p>
            <a:pPr lvl="1"/>
            <a:r>
              <a:rPr lang="en-US" dirty="0"/>
              <a:t>Example: 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ambientair</a:t>
            </a:r>
            <a:r>
              <a:rPr lang="en-US" dirty="0"/>
              <a:t>-capability</a:t>
            </a:r>
            <a:br>
              <a:rPr lang="en-US" dirty="0"/>
            </a:br>
            <a:r>
              <a:rPr lang="en-US" dirty="0"/>
              <a:t>	|</a:t>
            </a:r>
          </a:p>
          <a:p>
            <a:pPr marL="342900" lvl="1" indent="0">
              <a:buNone/>
            </a:pP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nitrogenconcentration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oxygenconcentration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carbondioxideconcentration</a:t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argonconcentration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03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names Event, Action, Property conflict</a:t>
            </a:r>
          </a:p>
          <a:p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71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/>
              <a:t>Agenda review</a:t>
            </a:r>
          </a:p>
          <a:p>
            <a:r>
              <a:rPr lang="en-US" dirty="0"/>
              <a:t>Announcements </a:t>
            </a:r>
            <a:r>
              <a:rPr lang="mr-IN" dirty="0"/>
              <a:t>–</a:t>
            </a:r>
            <a:r>
              <a:rPr lang="en-US" dirty="0"/>
              <a:t> T2TRG Workshop on Data Models and One Data Model + WISHI Hackathon</a:t>
            </a:r>
          </a:p>
          <a:p>
            <a:r>
              <a:rPr lang="en-US" dirty="0"/>
              <a:t>Recent developments </a:t>
            </a:r>
            <a:r>
              <a:rPr lang="mr-IN" dirty="0"/>
              <a:t>–</a:t>
            </a:r>
            <a:r>
              <a:rPr lang="en-US" dirty="0"/>
              <a:t> Project CHIP</a:t>
            </a:r>
          </a:p>
          <a:p>
            <a:r>
              <a:rPr lang="en-US" dirty="0"/>
              <a:t>Proposal for adding a thing class</a:t>
            </a:r>
          </a:p>
          <a:p>
            <a:r>
              <a:rPr lang="en-US" dirty="0"/>
              <a:t>Availability of iotschema4Node-RED over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Hosting and </a:t>
            </a:r>
            <a:r>
              <a:rPr lang="en-US" dirty="0" err="1"/>
              <a:t>schema.org</a:t>
            </a:r>
            <a:r>
              <a:rPr lang="en-US" dirty="0"/>
              <a:t> extension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545921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WoT</a:t>
            </a:r>
            <a:r>
              <a:rPr lang="en-US" dirty="0"/>
              <a:t> use case is based on annotation consisting of RDF @type statements that point to URIs of defined terms for specialized types that conform to the classes in the meta-model</a:t>
            </a:r>
          </a:p>
          <a:p>
            <a:r>
              <a:rPr lang="en-US" dirty="0"/>
              <a:t>These meta-model classes would only add about 6 new property types to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iotData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endParaRPr lang="en-US" dirty="0"/>
          </a:p>
          <a:p>
            <a:pPr lvl="1"/>
            <a:r>
              <a:rPr lang="en-US" dirty="0"/>
              <a:t>new types like </a:t>
            </a:r>
            <a:r>
              <a:rPr lang="en-US" dirty="0" err="1"/>
              <a:t>iotInterface</a:t>
            </a:r>
            <a:r>
              <a:rPr lang="en-US" dirty="0"/>
              <a:t>, </a:t>
            </a:r>
            <a:r>
              <a:rPr lang="en-US" dirty="0" err="1"/>
              <a:t>iotThing</a:t>
            </a:r>
            <a:r>
              <a:rPr lang="en-US" dirty="0"/>
              <a:t>, etc. as needed</a:t>
            </a:r>
          </a:p>
        </p:txBody>
      </p:sp>
    </p:spTree>
    <p:extLst>
      <p:ext uri="{BB962C8B-B14F-4D97-AF65-F5344CB8AC3E}">
        <p14:creationId xmlns:p14="http://schemas.microsoft.com/office/powerpoint/2010/main" val="192793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697"/>
            <a:ext cx="7985414" cy="4637375"/>
          </a:xfrm>
        </p:spPr>
        <p:txBody>
          <a:bodyPr/>
          <a:lstStyle/>
          <a:p>
            <a:r>
              <a:rPr lang="en-US" dirty="0"/>
              <a:t>There is a potential example pattern in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MedicalEntity</a:t>
            </a:r>
            <a:r>
              <a:rPr lang="en-US" dirty="0"/>
              <a:t>, with about 7 property types</a:t>
            </a:r>
          </a:p>
          <a:p>
            <a:r>
              <a:rPr lang="en-US" dirty="0"/>
              <a:t>Likewise, an instance of </a:t>
            </a:r>
            <a:r>
              <a:rPr lang="en-US" dirty="0" err="1"/>
              <a:t>IoT</a:t>
            </a:r>
            <a:r>
              <a:rPr lang="en-US" dirty="0"/>
              <a:t> Schema would contain some set of </a:t>
            </a:r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r>
              <a:rPr lang="en-US" dirty="0"/>
              <a:t> properties</a:t>
            </a:r>
          </a:p>
          <a:p>
            <a:r>
              <a:rPr lang="en-US" dirty="0"/>
              <a:t>Specialization of </a:t>
            </a:r>
            <a:r>
              <a:rPr lang="en-US" dirty="0" err="1"/>
              <a:t>iot</a:t>
            </a:r>
            <a:r>
              <a:rPr lang="en-US" dirty="0"/>
              <a:t> types would happen at the next level in the graph </a:t>
            </a:r>
            <a:r>
              <a:rPr lang="mr-IN" dirty="0"/>
              <a:t>–</a:t>
            </a:r>
            <a:r>
              <a:rPr lang="en-US" dirty="0"/>
              <a:t> hosted in a separate namespace </a:t>
            </a:r>
          </a:p>
          <a:p>
            <a:pPr lvl="1"/>
            <a:r>
              <a:rPr lang="en-US" dirty="0"/>
              <a:t>URIs that point to accepted specialized definitions in one or more specialized namespaces</a:t>
            </a:r>
          </a:p>
          <a:p>
            <a:pPr lvl="1"/>
            <a:r>
              <a:rPr lang="en-US" dirty="0"/>
              <a:t>lighting controls, thermostats, etc. that conform to the base types but have their own properties </a:t>
            </a:r>
          </a:p>
        </p:txBody>
      </p:sp>
    </p:spTree>
    <p:extLst>
      <p:ext uri="{BB962C8B-B14F-4D97-AF65-F5344CB8AC3E}">
        <p14:creationId xmlns:p14="http://schemas.microsoft.com/office/powerpoint/2010/main" val="187933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20447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0045"/>
            <a:ext cx="7886700" cy="1325563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Online Virtual F2F March 16-18</a:t>
            </a:r>
          </a:p>
          <a:p>
            <a:r>
              <a:rPr lang="en-US" dirty="0"/>
              <a:t>T2TRG Workshop March 20 at IETF 107 Vancouver</a:t>
            </a:r>
          </a:p>
          <a:p>
            <a:pPr lvl="1"/>
            <a:r>
              <a:rPr lang="en-US" dirty="0"/>
              <a:t>Technical review of SDF language (</a:t>
            </a:r>
            <a:r>
              <a:rPr lang="en-US" dirty="0" err="1"/>
              <a:t>OneDM</a:t>
            </a:r>
            <a:r>
              <a:rPr lang="en-US" dirty="0"/>
              <a:t>)</a:t>
            </a:r>
          </a:p>
          <a:p>
            <a:r>
              <a:rPr lang="en-US" dirty="0"/>
              <a:t>WISHI Hackathon March 21 and 22 at IETF 107</a:t>
            </a:r>
          </a:p>
          <a:p>
            <a:pPr lvl="1"/>
            <a:r>
              <a:rPr lang="en-US" dirty="0"/>
              <a:t>Semantic Proxy using W3C </a:t>
            </a:r>
            <a:r>
              <a:rPr lang="en-US" dirty="0" err="1"/>
              <a:t>WoT</a:t>
            </a:r>
            <a:r>
              <a:rPr lang="en-US" dirty="0"/>
              <a:t> and </a:t>
            </a:r>
            <a:r>
              <a:rPr lang="en-US" dirty="0" err="1"/>
              <a:t>iotschema</a:t>
            </a:r>
            <a:r>
              <a:rPr lang="en-US" dirty="0"/>
              <a:t> annotation from </a:t>
            </a:r>
            <a:r>
              <a:rPr lang="en-US" dirty="0" err="1"/>
              <a:t>OneDM</a:t>
            </a:r>
            <a:r>
              <a:rPr lang="en-US" dirty="0"/>
              <a:t> definitions</a:t>
            </a:r>
          </a:p>
          <a:p>
            <a:r>
              <a:rPr lang="en-US" dirty="0" err="1"/>
              <a:t>OneDM</a:t>
            </a:r>
            <a:r>
              <a:rPr lang="en-US" dirty="0"/>
              <a:t> F2F late April, Qualcomm in San Diego</a:t>
            </a:r>
          </a:p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Helsinki June 6-11 with T2TRG </a:t>
            </a:r>
          </a:p>
        </p:txBody>
      </p:sp>
    </p:spTree>
    <p:extLst>
      <p:ext uri="{BB962C8B-B14F-4D97-AF65-F5344CB8AC3E}">
        <p14:creationId xmlns:p14="http://schemas.microsoft.com/office/powerpoint/2010/main" val="11212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/>
              <a:t>Project CHIP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5071"/>
            <a:ext cx="7886700" cy="4351338"/>
          </a:xfrm>
        </p:spPr>
        <p:txBody>
          <a:bodyPr/>
          <a:lstStyle/>
          <a:p>
            <a:r>
              <a:rPr lang="en-US" dirty="0"/>
              <a:t>Google and Apple joined </a:t>
            </a:r>
            <a:r>
              <a:rPr lang="en-US" dirty="0" err="1"/>
              <a:t>Zigbee</a:t>
            </a:r>
            <a:r>
              <a:rPr lang="en-US" dirty="0"/>
              <a:t> Alliance to create a new interoperable network standard for connected homes </a:t>
            </a:r>
            <a:r>
              <a:rPr lang="mr-IN" dirty="0"/>
              <a:t>–</a:t>
            </a:r>
            <a:r>
              <a:rPr lang="en-US" dirty="0"/>
              <a:t> Project Connected Home over IP</a:t>
            </a:r>
          </a:p>
          <a:p>
            <a:r>
              <a:rPr lang="en-US" dirty="0"/>
              <a:t>Deliver a standard, open source reference stack, and certification program for interoperable devices </a:t>
            </a:r>
          </a:p>
          <a:p>
            <a:r>
              <a:rPr lang="en-US" dirty="0"/>
              <a:t>What it means to </a:t>
            </a:r>
            <a:r>
              <a:rPr lang="en-US" dirty="0" err="1"/>
              <a:t>iotschema</a:t>
            </a:r>
            <a:r>
              <a:rPr lang="en-US" dirty="0"/>
              <a:t> - standardized data models for connected home devices + Event, Action, Property model + open source license</a:t>
            </a:r>
          </a:p>
          <a:p>
            <a:r>
              <a:rPr lang="en-US" dirty="0"/>
              <a:t>Still need to address system level modeling with location, context , behavior + application domains</a:t>
            </a:r>
          </a:p>
        </p:txBody>
      </p:sp>
    </p:spTree>
    <p:extLst>
      <p:ext uri="{BB962C8B-B14F-4D97-AF65-F5344CB8AC3E}">
        <p14:creationId xmlns:p14="http://schemas.microsoft.com/office/powerpoint/2010/main" val="67334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Encapsulate reusable Capabilities</a:t>
            </a:r>
          </a:p>
          <a:p>
            <a:pPr lvl="1"/>
            <a:r>
              <a:rPr lang="en-US" dirty="0"/>
              <a:t>On/Off with state Property, Commands, and Events</a:t>
            </a:r>
          </a:p>
          <a:p>
            <a:pPr lvl="1"/>
            <a:r>
              <a:rPr lang="en-US" dirty="0"/>
              <a:t>Compose Air Conditioner Thing from </a:t>
            </a:r>
            <a:r>
              <a:rPr lang="en-US" dirty="0" err="1"/>
              <a:t>OnOff</a:t>
            </a:r>
            <a:r>
              <a:rPr lang="en-US" dirty="0"/>
              <a:t>, Mode, Speed, etc. as reusable Capabilities</a:t>
            </a:r>
          </a:p>
          <a:p>
            <a:r>
              <a:rPr lang="en-US" dirty="0"/>
              <a:t>Reusable compositions of Capabilities</a:t>
            </a:r>
          </a:p>
          <a:p>
            <a:pPr lvl="1"/>
            <a:r>
              <a:rPr lang="en-US" dirty="0"/>
              <a:t>An Outlet unit for a multi-outlet strip</a:t>
            </a:r>
          </a:p>
          <a:p>
            <a:pPr lvl="1"/>
            <a:r>
              <a:rPr lang="en-US" dirty="0"/>
              <a:t>Each Outlet has </a:t>
            </a:r>
            <a:r>
              <a:rPr lang="en-US" dirty="0" err="1"/>
              <a:t>OnOff</a:t>
            </a:r>
            <a:r>
              <a:rPr lang="en-US" dirty="0"/>
              <a:t>, Energy Monitor, Overcurrent and </a:t>
            </a:r>
            <a:r>
              <a:rPr lang="en-US" dirty="0" err="1"/>
              <a:t>Overtemperature</a:t>
            </a:r>
            <a:r>
              <a:rPr lang="en-US" dirty="0"/>
              <a:t> protection Capabilities</a:t>
            </a:r>
          </a:p>
          <a:p>
            <a:pPr lvl="1"/>
            <a:r>
              <a:rPr lang="en-US" dirty="0"/>
              <a:t>Multiple Outlets are composed into an outlet strip</a:t>
            </a:r>
          </a:p>
          <a:p>
            <a:pPr lvl="1"/>
            <a:r>
              <a:rPr lang="en-US" dirty="0"/>
              <a:t>Outlet unit can be a Thing</a:t>
            </a:r>
          </a:p>
          <a:p>
            <a:pPr lvl="1"/>
            <a:r>
              <a:rPr lang="en-US" dirty="0"/>
              <a:t>Outlet Strip can also be a Thing</a:t>
            </a:r>
          </a:p>
        </p:txBody>
      </p:sp>
    </p:spTree>
    <p:extLst>
      <p:ext uri="{BB962C8B-B14F-4D97-AF65-F5344CB8AC3E}">
        <p14:creationId xmlns:p14="http://schemas.microsoft.com/office/powerpoint/2010/main" val="139985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284843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Extension</a:t>
            </a:r>
            <a:br>
              <a:rPr lang="en-US" dirty="0"/>
            </a:br>
            <a:r>
              <a:rPr lang="en-US" dirty="0"/>
              <a:t>Meta Model with Thing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7393" y="2015406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19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1760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6225" y="3661546"/>
            <a:ext cx="1060597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IotAction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5273" y="3661547"/>
            <a:ext cx="88401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IotEvent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2808" y="3661546"/>
            <a:ext cx="1184475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IotProperty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17311" y="3064675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4463" y="2599143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225658" y="2357826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244150" y="2579983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44638" y="4596454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6572" y="4952414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81722" y="4420089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81722" y="4767556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40674" y="525298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0674" y="5677851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2160" y="4309472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61422" y="291296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69798" y="3431842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39489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60650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77230" y="3435702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69882" y="3216389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87243" y="3519817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87243" y="3838244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514198" y="3216388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717185" y="3064676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  <a:endCxn id="5" idx="0"/>
          </p:cNvCxnSpPr>
          <p:nvPr/>
        </p:nvCxnSpPr>
        <p:spPr>
          <a:xfrm>
            <a:off x="1852382" y="2319110"/>
            <a:ext cx="2513" cy="5938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99606" y="201568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2413" y="2319271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hasIotThing</a:t>
            </a:r>
            <a:endParaRPr lang="en-US" sz="1600" dirty="0"/>
          </a:p>
          <a:p>
            <a:pPr algn="r"/>
            <a:r>
              <a:rPr lang="en-US" sz="1600" dirty="0" err="1">
                <a:solidFill>
                  <a:schemeClr val="tx1"/>
                </a:solidFill>
              </a:rPr>
              <a:t>hasIotCapability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1"/>
            <a:endCxn id="35" idx="3"/>
          </p:cNvCxnSpPr>
          <p:nvPr/>
        </p:nvCxnSpPr>
        <p:spPr>
          <a:xfrm flipH="1">
            <a:off x="2705157" y="2167120"/>
            <a:ext cx="562236" cy="27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556414" cy="1325563"/>
          </a:xfrm>
        </p:spPr>
        <p:txBody>
          <a:bodyPr/>
          <a:lstStyle/>
          <a:p>
            <a:r>
              <a:rPr lang="en-US" dirty="0"/>
              <a:t>UML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72" y="644235"/>
            <a:ext cx="6334783" cy="56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652" y="537151"/>
            <a:ext cx="4581260" cy="58532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4577195" cy="1325563"/>
          </a:xfrm>
        </p:spPr>
        <p:txBody>
          <a:bodyPr/>
          <a:lstStyle/>
          <a:p>
            <a:r>
              <a:rPr lang="en-US" dirty="0"/>
              <a:t>ODM Meta-Model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02941"/>
            <a:ext cx="34445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 Class to compose Objects</a:t>
            </a:r>
          </a:p>
          <a:p>
            <a:r>
              <a:rPr lang="en-US" dirty="0"/>
              <a:t>View (Interface) Class to virtualize affordances</a:t>
            </a:r>
          </a:p>
          <a:p>
            <a:r>
              <a:rPr lang="en-US" dirty="0"/>
              <a:t>Reusable Objects</a:t>
            </a:r>
          </a:p>
          <a:p>
            <a:pPr lvl="1"/>
            <a:r>
              <a:rPr lang="en-US" dirty="0"/>
              <a:t>Property, Action, and Event Affordances</a:t>
            </a:r>
          </a:p>
          <a:p>
            <a:r>
              <a:rPr lang="en-US" dirty="0"/>
              <a:t>Reusable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2" y="-49577"/>
            <a:ext cx="7886700" cy="1325563"/>
          </a:xfrm>
        </p:spPr>
        <p:txBody>
          <a:bodyPr/>
          <a:lstStyle/>
          <a:p>
            <a:r>
              <a:rPr lang="en-US" dirty="0"/>
              <a:t>High Level </a:t>
            </a:r>
          </a:p>
        </p:txBody>
      </p:sp>
      <p:sp>
        <p:nvSpPr>
          <p:cNvPr id="5" name="Snip Single Corner Rectangle 4"/>
          <p:cNvSpPr/>
          <p:nvPr/>
        </p:nvSpPr>
        <p:spPr>
          <a:xfrm flipH="1">
            <a:off x="3954173" y="33978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137746" y="35502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 flipH="1">
            <a:off x="5496358" y="208900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 flipH="1">
            <a:off x="5496358" y="479713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 flipH="1">
            <a:off x="7100455" y="33566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 flipH="1">
            <a:off x="7284028" y="35090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1"/>
          <p:cNvSpPr/>
          <p:nvPr/>
        </p:nvSpPr>
        <p:spPr>
          <a:xfrm flipH="1">
            <a:off x="2357839" y="22331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ingle Corner Rectangle 12"/>
          <p:cNvSpPr/>
          <p:nvPr/>
        </p:nvSpPr>
        <p:spPr>
          <a:xfrm flipH="1">
            <a:off x="2541412" y="23855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4290" y="1335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 flipH="1">
            <a:off x="734290" y="1749350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Single Corner Rectangle 15"/>
          <p:cNvSpPr/>
          <p:nvPr/>
        </p:nvSpPr>
        <p:spPr>
          <a:xfrm flipH="1">
            <a:off x="2414369" y="43676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ingle Corner Rectangle 16"/>
          <p:cNvSpPr/>
          <p:nvPr/>
        </p:nvSpPr>
        <p:spPr>
          <a:xfrm flipH="1">
            <a:off x="2597942" y="45200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ingle Corner Rectangle 17"/>
          <p:cNvSpPr/>
          <p:nvPr/>
        </p:nvSpPr>
        <p:spPr>
          <a:xfrm flipH="1">
            <a:off x="719676" y="3294352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58034" y="3773395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7979" y="294665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iotschema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6060" y="1380018"/>
            <a:ext cx="15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OMA LWM2M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0420" y="291941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36839" y="3917806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Templates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8973" y="1681652"/>
            <a:ext cx="92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WoT</a:t>
            </a:r>
            <a:r>
              <a:rPr lang="en-US" dirty="0"/>
              <a:t> TD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8866" y="43353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34130" y="2642849"/>
            <a:ext cx="145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BRICKschema</a:t>
            </a:r>
            <a:endParaRPr lang="en-US" dirty="0"/>
          </a:p>
          <a:p>
            <a:r>
              <a:rPr lang="en-US" dirty="0" err="1"/>
              <a:t>VSSschema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5" idx="2"/>
            <a:endCxn id="12" idx="0"/>
          </p:cNvCxnSpPr>
          <p:nvPr/>
        </p:nvCxnSpPr>
        <p:spPr>
          <a:xfrm>
            <a:off x="1659081" y="2310460"/>
            <a:ext cx="698758" cy="483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</p:cNvCxnSpPr>
          <p:nvPr/>
        </p:nvCxnSpPr>
        <p:spPr>
          <a:xfrm flipV="1">
            <a:off x="1644467" y="2946658"/>
            <a:ext cx="865772" cy="908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531337" y="4478916"/>
            <a:ext cx="523313" cy="647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96842" y="2959737"/>
            <a:ext cx="498769" cy="438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18079" y="2874067"/>
            <a:ext cx="601708" cy="609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0"/>
          </p:cNvCxnSpPr>
          <p:nvPr/>
        </p:nvCxnSpPr>
        <p:spPr>
          <a:xfrm>
            <a:off x="4927084" y="4628287"/>
            <a:ext cx="569274" cy="72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476785" y="2794257"/>
            <a:ext cx="642880" cy="614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476785" y="4704713"/>
            <a:ext cx="711885" cy="784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0631" y="184147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SDF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47718" y="4834578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798225" y="5041356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Annotate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87462" y="3267563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Annotate</a:t>
            </a:r>
            <a:endParaRPr lang="en-US" dirty="0"/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53DB7200-A888-E94D-BC76-5D432CE1D362}"/>
              </a:ext>
            </a:extLst>
          </p:cNvPr>
          <p:cNvSpPr/>
          <p:nvPr/>
        </p:nvSpPr>
        <p:spPr>
          <a:xfrm flipH="1">
            <a:off x="734290" y="4873339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F839AC-EB25-5744-9395-0C9DE6D98C44}"/>
              </a:ext>
            </a:extLst>
          </p:cNvPr>
          <p:cNvSpPr txBox="1"/>
          <p:nvPr/>
        </p:nvSpPr>
        <p:spPr>
          <a:xfrm>
            <a:off x="358700" y="4545895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ZA/CHIP DMWG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802C58-1A4A-9D4F-B2DF-15493F4409EB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1659081" y="3550228"/>
            <a:ext cx="930257" cy="1884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6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6523</TotalTime>
  <Words>1023</Words>
  <Application>Microsoft Macintosh PowerPoint</Application>
  <PresentationFormat>Letter Paper (8.5x11 in)</PresentationFormat>
  <Paragraphs>148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Lucida Console</vt:lpstr>
      <vt:lpstr>Office Theme</vt:lpstr>
      <vt:lpstr>IoT Extensions for schema.org </vt:lpstr>
      <vt:lpstr>Agenda</vt:lpstr>
      <vt:lpstr>Announcements</vt:lpstr>
      <vt:lpstr>Project CHIP</vt:lpstr>
      <vt:lpstr>Thing Class</vt:lpstr>
      <vt:lpstr>schema.org IoT Extension Meta Model with Thing Class</vt:lpstr>
      <vt:lpstr>UML </vt:lpstr>
      <vt:lpstr>ODM Meta-Model</vt:lpstr>
      <vt:lpstr>High Level </vt:lpstr>
      <vt:lpstr>iotschema4Node-RED</vt:lpstr>
      <vt:lpstr>iot.schema.org for Node-RED Semantic Interoperability</vt:lpstr>
      <vt:lpstr>Publishing iotschema Nodes to npm</vt:lpstr>
      <vt:lpstr>How to use npm with iotschema nodes</vt:lpstr>
      <vt:lpstr>Publishing iotschema Nodes to npm – Grouping</vt:lpstr>
      <vt:lpstr>iot.schema.org for Node-RED Semantic Interoperability</vt:lpstr>
      <vt:lpstr>Publishing iotschema Nodes to npm</vt:lpstr>
      <vt:lpstr>How to use npm with iotschema nodes</vt:lpstr>
      <vt:lpstr>Publishing iotschema Nodes to npm – Grouping</vt:lpstr>
      <vt:lpstr>Schema.org Integration</vt:lpstr>
      <vt:lpstr>Schema.org Integration</vt:lpstr>
      <vt:lpstr>Schema.org Integration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Michael Koster</cp:lastModifiedBy>
  <cp:revision>70</cp:revision>
  <cp:lastPrinted>2019-03-21T15:58:17Z</cp:lastPrinted>
  <dcterms:created xsi:type="dcterms:W3CDTF">2019-02-21T13:28:37Z</dcterms:created>
  <dcterms:modified xsi:type="dcterms:W3CDTF">2020-04-16T15:00:09Z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