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79" r:id="rId3"/>
    <p:sldId id="281" r:id="rId4"/>
    <p:sldId id="283" r:id="rId5"/>
    <p:sldId id="298" r:id="rId6"/>
    <p:sldId id="299" r:id="rId7"/>
    <p:sldId id="289" r:id="rId8"/>
    <p:sldId id="280" r:id="rId9"/>
    <p:sldId id="278" r:id="rId10"/>
    <p:sldId id="301" r:id="rId11"/>
    <p:sldId id="300" r:id="rId12"/>
    <p:sldId id="302" r:id="rId13"/>
    <p:sldId id="303" r:id="rId14"/>
    <p:sldId id="304" r:id="rId15"/>
    <p:sldId id="297" r:id="rId16"/>
    <p:sldId id="285" r:id="rId17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77"/>
    <p:restoredTop sz="94650"/>
  </p:normalViewPr>
  <p:slideViewPr>
    <p:cSldViewPr snapToGrid="0" snapToObjects="1">
      <p:cViewPr varScale="1">
        <p:scale>
          <a:sx n="114" d="100"/>
          <a:sy n="114" d="100"/>
        </p:scale>
        <p:origin x="1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BBBB3-5D7B-284E-801E-D00035F0C91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C56E-AEF4-D743-9CAA-476596BBE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572E-0D61-7C4C-A97B-03BC6FC8585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Extensions for </a:t>
            </a:r>
            <a:r>
              <a:rPr lang="en-US" dirty="0" err="1"/>
              <a:t>schema.org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Community Teleconference</a:t>
            </a:r>
          </a:p>
          <a:p>
            <a:r>
              <a:rPr lang="en-US" dirty="0"/>
              <a:t>April 16, 2020</a:t>
            </a:r>
          </a:p>
        </p:txBody>
      </p:sp>
    </p:spTree>
    <p:extLst>
      <p:ext uri="{BB962C8B-B14F-4D97-AF65-F5344CB8AC3E}">
        <p14:creationId xmlns:p14="http://schemas.microsoft.com/office/powerpoint/2010/main" val="142785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9035-24C8-3748-81EB-8927E302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and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06671-E541-F244-9FF7-1996FD050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Ontology</a:t>
            </a:r>
          </a:p>
          <a:p>
            <a:r>
              <a:rPr lang="en-US" dirty="0" err="1"/>
              <a:t>Schema.org</a:t>
            </a:r>
            <a:r>
              <a:rPr lang="en-US" dirty="0"/>
              <a:t> integration </a:t>
            </a:r>
          </a:p>
          <a:p>
            <a:r>
              <a:rPr lang="en-US" dirty="0"/>
              <a:t>Hosting</a:t>
            </a:r>
          </a:p>
          <a:p>
            <a:r>
              <a:rPr lang="en-US" dirty="0"/>
              <a:t>Governance </a:t>
            </a:r>
          </a:p>
        </p:txBody>
      </p:sp>
    </p:spTree>
    <p:extLst>
      <p:ext uri="{BB962C8B-B14F-4D97-AF65-F5344CB8AC3E}">
        <p14:creationId xmlns:p14="http://schemas.microsoft.com/office/powerpoint/2010/main" val="1532178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384F-C4AB-9248-AD27-A9F65653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76AF8-C882-5747-80C4-645D9A784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 class</a:t>
            </a:r>
          </a:p>
          <a:p>
            <a:r>
              <a:rPr lang="en-US" dirty="0"/>
              <a:t>Context integration, connectors to external ontologies</a:t>
            </a:r>
          </a:p>
          <a:p>
            <a:r>
              <a:rPr lang="en-US" dirty="0"/>
              <a:t>Behavioral specification – state machines, rules,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76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44F5-6126-5440-9A33-7FE77420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F2B25-D798-524A-B43D-09897DD6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 affordance ontology classes</a:t>
            </a:r>
          </a:p>
          <a:p>
            <a:r>
              <a:rPr lang="en-US" dirty="0"/>
              <a:t>Connector properties to </a:t>
            </a:r>
            <a:r>
              <a:rPr lang="en-US" dirty="0" err="1"/>
              <a:t>iotschema</a:t>
            </a:r>
            <a:r>
              <a:rPr lang="en-US" dirty="0"/>
              <a:t> classes</a:t>
            </a:r>
          </a:p>
          <a:p>
            <a:r>
              <a:rPr lang="en-US" dirty="0"/>
              <a:t>Separate namespace for </a:t>
            </a:r>
            <a:r>
              <a:rPr lang="en-US" dirty="0" err="1"/>
              <a:t>iotschema</a:t>
            </a:r>
            <a:r>
              <a:rPr lang="en-US" dirty="0"/>
              <a:t> types</a:t>
            </a:r>
          </a:p>
          <a:p>
            <a:r>
              <a:rPr lang="en-US" dirty="0"/>
              <a:t>Connector properties for IoT adjacent ontologies</a:t>
            </a:r>
          </a:p>
          <a:p>
            <a:pPr lvl="1"/>
            <a:r>
              <a:rPr lang="en-US" dirty="0" err="1"/>
              <a:t>BRICKschema</a:t>
            </a:r>
            <a:endParaRPr lang="en-US" dirty="0"/>
          </a:p>
          <a:p>
            <a:pPr lvl="1"/>
            <a:r>
              <a:rPr lang="en-US" dirty="0" err="1"/>
              <a:t>VSSschema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76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3423-00BA-DB4A-A89A-C94F43D8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4BDAD-9D4D-B843-AA6F-A7E0BA543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W3C Community Group and community process</a:t>
            </a:r>
          </a:p>
          <a:p>
            <a:r>
              <a:rPr lang="en-US" dirty="0"/>
              <a:t>Open source license BSD or other permissive</a:t>
            </a:r>
          </a:p>
          <a:p>
            <a:r>
              <a:rPr lang="en-US" dirty="0"/>
              <a:t>W3C Evergreen process</a:t>
            </a:r>
          </a:p>
        </p:txBody>
      </p:sp>
    </p:spTree>
    <p:extLst>
      <p:ext uri="{BB962C8B-B14F-4D97-AF65-F5344CB8AC3E}">
        <p14:creationId xmlns:p14="http://schemas.microsoft.com/office/powerpoint/2010/main" val="300237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3CA9-C398-F841-9649-8AED6A17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13CC5-70B0-924D-8E7A-F2794A0D7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on a separate namespace</a:t>
            </a:r>
          </a:p>
          <a:p>
            <a:r>
              <a:rPr lang="en-US" dirty="0"/>
              <a:t>Other options, W3C?</a:t>
            </a:r>
          </a:p>
        </p:txBody>
      </p:sp>
    </p:spTree>
    <p:extLst>
      <p:ext uri="{BB962C8B-B14F-4D97-AF65-F5344CB8AC3E}">
        <p14:creationId xmlns:p14="http://schemas.microsoft.com/office/powerpoint/2010/main" val="4212960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672" y="-49577"/>
            <a:ext cx="7886700" cy="1325563"/>
          </a:xfrm>
        </p:spPr>
        <p:txBody>
          <a:bodyPr/>
          <a:lstStyle/>
          <a:p>
            <a:r>
              <a:rPr lang="en-US" dirty="0"/>
              <a:t>High Level Example Workflow </a:t>
            </a:r>
          </a:p>
        </p:txBody>
      </p:sp>
      <p:sp>
        <p:nvSpPr>
          <p:cNvPr id="5" name="Snip Single Corner Rectangle 4"/>
          <p:cNvSpPr/>
          <p:nvPr/>
        </p:nvSpPr>
        <p:spPr>
          <a:xfrm flipH="1">
            <a:off x="3954173" y="339782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flipH="1">
            <a:off x="4137746" y="355022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Single Corner Rectangle 6"/>
          <p:cNvSpPr/>
          <p:nvPr/>
        </p:nvSpPr>
        <p:spPr>
          <a:xfrm flipH="1">
            <a:off x="5529811" y="208900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Single Corner Rectangle 7"/>
          <p:cNvSpPr/>
          <p:nvPr/>
        </p:nvSpPr>
        <p:spPr>
          <a:xfrm flipH="1">
            <a:off x="5540962" y="479713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Single Corner Rectangle 8"/>
          <p:cNvSpPr/>
          <p:nvPr/>
        </p:nvSpPr>
        <p:spPr>
          <a:xfrm flipH="1">
            <a:off x="7100455" y="335669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 flipH="1">
            <a:off x="7284028" y="350909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Single Corner Rectangle 11"/>
          <p:cNvSpPr/>
          <p:nvPr/>
        </p:nvSpPr>
        <p:spPr>
          <a:xfrm flipH="1">
            <a:off x="2357839" y="223314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Single Corner Rectangle 12"/>
          <p:cNvSpPr/>
          <p:nvPr/>
        </p:nvSpPr>
        <p:spPr>
          <a:xfrm flipH="1">
            <a:off x="2541412" y="238554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4290" y="13358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Snip Single Corner Rectangle 14"/>
          <p:cNvSpPr/>
          <p:nvPr/>
        </p:nvSpPr>
        <p:spPr>
          <a:xfrm flipH="1">
            <a:off x="734290" y="1749350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Single Corner Rectangle 15"/>
          <p:cNvSpPr/>
          <p:nvPr/>
        </p:nvSpPr>
        <p:spPr>
          <a:xfrm flipH="1">
            <a:off x="2414369" y="436764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Single Corner Rectangle 16"/>
          <p:cNvSpPr/>
          <p:nvPr/>
        </p:nvSpPr>
        <p:spPr>
          <a:xfrm flipH="1">
            <a:off x="2597942" y="452004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Single Corner Rectangle 17"/>
          <p:cNvSpPr/>
          <p:nvPr/>
        </p:nvSpPr>
        <p:spPr>
          <a:xfrm flipH="1">
            <a:off x="719676" y="3294352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967979" y="294665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iotschema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6060" y="1380018"/>
            <a:ext cx="152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OMA LWM2M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0420" y="291941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OCF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30536" y="4019952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RDF Shapes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54728" y="1681652"/>
            <a:ext cx="92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WoT</a:t>
            </a:r>
            <a:r>
              <a:rPr lang="en-US" dirty="0"/>
              <a:t> TD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47766" y="444362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34130" y="2642849"/>
            <a:ext cx="1453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BRICKschema</a:t>
            </a:r>
            <a:endParaRPr lang="en-US" dirty="0"/>
          </a:p>
          <a:p>
            <a:r>
              <a:rPr lang="en-US" dirty="0" err="1"/>
              <a:t>VSSschema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5" idx="2"/>
            <a:endCxn id="12" idx="0"/>
          </p:cNvCxnSpPr>
          <p:nvPr/>
        </p:nvCxnSpPr>
        <p:spPr>
          <a:xfrm>
            <a:off x="1659081" y="2310460"/>
            <a:ext cx="698758" cy="483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2"/>
          </p:cNvCxnSpPr>
          <p:nvPr/>
        </p:nvCxnSpPr>
        <p:spPr>
          <a:xfrm flipV="1">
            <a:off x="1644467" y="2946658"/>
            <a:ext cx="865772" cy="908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531337" y="4478916"/>
            <a:ext cx="523313" cy="647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96842" y="2959737"/>
            <a:ext cx="498769" cy="438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918079" y="2874067"/>
            <a:ext cx="601708" cy="609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8" idx="0"/>
          </p:cNvCxnSpPr>
          <p:nvPr/>
        </p:nvCxnSpPr>
        <p:spPr>
          <a:xfrm>
            <a:off x="4971688" y="4628287"/>
            <a:ext cx="569274" cy="72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476785" y="2794257"/>
            <a:ext cx="642880" cy="614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476785" y="4704713"/>
            <a:ext cx="711885" cy="7847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0631" y="184147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SDF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427041" y="2558550"/>
            <a:ext cx="92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98225" y="5041356"/>
            <a:ext cx="105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Annotate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87462" y="3267563"/>
            <a:ext cx="105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Annotate</a:t>
            </a:r>
            <a:endParaRPr lang="en-US" dirty="0"/>
          </a:p>
        </p:txBody>
      </p: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53DB7200-A888-E94D-BC76-5D432CE1D362}"/>
              </a:ext>
            </a:extLst>
          </p:cNvPr>
          <p:cNvSpPr/>
          <p:nvPr/>
        </p:nvSpPr>
        <p:spPr>
          <a:xfrm flipH="1">
            <a:off x="734290" y="4873339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F839AC-EB25-5744-9395-0C9DE6D98C44}"/>
              </a:ext>
            </a:extLst>
          </p:cNvPr>
          <p:cNvSpPr txBox="1"/>
          <p:nvPr/>
        </p:nvSpPr>
        <p:spPr>
          <a:xfrm>
            <a:off x="358700" y="4545895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ZA/CHIP DMWG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802C58-1A4A-9D4F-B2DF-15493F4409EB}"/>
              </a:ext>
            </a:extLst>
          </p:cNvPr>
          <p:cNvCxnSpPr>
            <a:cxnSpLocks/>
            <a:stCxn id="36" idx="2"/>
          </p:cNvCxnSpPr>
          <p:nvPr/>
        </p:nvCxnSpPr>
        <p:spPr>
          <a:xfrm flipV="1">
            <a:off x="1659081" y="3550228"/>
            <a:ext cx="930257" cy="1884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04FBD2F-BEBF-244F-922D-0F67AAA928B8}"/>
              </a:ext>
            </a:extLst>
          </p:cNvPr>
          <p:cNvSpPr txBox="1"/>
          <p:nvPr/>
        </p:nvSpPr>
        <p:spPr>
          <a:xfrm>
            <a:off x="1611640" y="1762343"/>
            <a:ext cx="92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</a:t>
            </a:r>
          </a:p>
        </p:txBody>
      </p:sp>
    </p:spTree>
    <p:extLst>
      <p:ext uri="{BB962C8B-B14F-4D97-AF65-F5344CB8AC3E}">
        <p14:creationId xmlns:p14="http://schemas.microsoft.com/office/powerpoint/2010/main" val="1088560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20447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2" y="1825625"/>
            <a:ext cx="7684077" cy="4351338"/>
          </a:xfrm>
        </p:spPr>
        <p:txBody>
          <a:bodyPr/>
          <a:lstStyle/>
          <a:p>
            <a:r>
              <a:rPr lang="en-US" dirty="0"/>
              <a:t>Agenda review</a:t>
            </a:r>
          </a:p>
          <a:p>
            <a:r>
              <a:rPr lang="en-US" dirty="0"/>
              <a:t>Updates</a:t>
            </a:r>
          </a:p>
          <a:p>
            <a:r>
              <a:rPr lang="en-US" dirty="0"/>
              <a:t>Discussion - proposal for adding a thing class</a:t>
            </a:r>
          </a:p>
          <a:p>
            <a:r>
              <a:rPr lang="en-US" dirty="0"/>
              <a:t>Roadmap planning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54592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0045"/>
            <a:ext cx="7886700" cy="1325563"/>
          </a:xfrm>
        </p:spPr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WoT</a:t>
            </a:r>
            <a:r>
              <a:rPr lang="en-US" dirty="0"/>
              <a:t> is now an official W3C Recommendation</a:t>
            </a:r>
          </a:p>
          <a:p>
            <a:pPr lvl="1"/>
            <a:r>
              <a:rPr lang="en-US" dirty="0"/>
              <a:t>Thing Description and Architecture documents</a:t>
            </a:r>
          </a:p>
          <a:p>
            <a:r>
              <a:rPr lang="en-US" dirty="0"/>
              <a:t>WISHI Online Hackathon was March 9</a:t>
            </a:r>
          </a:p>
          <a:p>
            <a:pPr lvl="1"/>
            <a:r>
              <a:rPr lang="en-US" dirty="0"/>
              <a:t>Semantic Proxy using W3C </a:t>
            </a:r>
            <a:r>
              <a:rPr lang="en-US" dirty="0" err="1"/>
              <a:t>WoT</a:t>
            </a:r>
            <a:r>
              <a:rPr lang="en-US" dirty="0"/>
              <a:t> and annotation from </a:t>
            </a:r>
            <a:r>
              <a:rPr lang="en-US" dirty="0" err="1"/>
              <a:t>OneDM</a:t>
            </a:r>
            <a:r>
              <a:rPr lang="en-US" dirty="0"/>
              <a:t> definitions</a:t>
            </a:r>
          </a:p>
          <a:p>
            <a:r>
              <a:rPr lang="en-US" dirty="0" err="1"/>
              <a:t>OneDM</a:t>
            </a:r>
            <a:r>
              <a:rPr lang="en-US" dirty="0"/>
              <a:t> F2F coming up in May, 2 hour blocks</a:t>
            </a:r>
          </a:p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F2F, June in Helsinki, feat. T2TRG </a:t>
            </a:r>
          </a:p>
          <a:p>
            <a:pPr lvl="1"/>
            <a:r>
              <a:rPr lang="en-US" dirty="0"/>
              <a:t>Now online with online </a:t>
            </a:r>
            <a:r>
              <a:rPr lang="en-US" dirty="0" err="1"/>
              <a:t>plugfest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/>
              <a:t>Project CHIP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5071"/>
            <a:ext cx="7886700" cy="4351338"/>
          </a:xfrm>
        </p:spPr>
        <p:txBody>
          <a:bodyPr/>
          <a:lstStyle/>
          <a:p>
            <a:r>
              <a:rPr lang="en-US" dirty="0"/>
              <a:t>CHIP Project is scaled up and driving toward smart home certification around the end of the year 2020</a:t>
            </a:r>
          </a:p>
          <a:p>
            <a:r>
              <a:rPr lang="en-US" dirty="0"/>
              <a:t>Data models drawn from Zigbee ZCL</a:t>
            </a:r>
          </a:p>
          <a:p>
            <a:r>
              <a:rPr lang="en-US" dirty="0"/>
              <a:t>Focus mostly on communication protocols and device networking</a:t>
            </a:r>
          </a:p>
        </p:txBody>
      </p:sp>
    </p:spTree>
    <p:extLst>
      <p:ext uri="{BB962C8B-B14F-4D97-AF65-F5344CB8AC3E}">
        <p14:creationId xmlns:p14="http://schemas.microsoft.com/office/powerpoint/2010/main" val="67334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379A8-72EA-8F4C-BC29-4067D882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7D605-ADCB-1A40-BB32-858F178BB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SDF Version 0.9 </a:t>
            </a:r>
          </a:p>
          <a:p>
            <a:r>
              <a:rPr lang="en-US" dirty="0"/>
              <a:t>Playground with CI tools</a:t>
            </a:r>
          </a:p>
          <a:p>
            <a:r>
              <a:rPr lang="en-US" dirty="0"/>
              <a:t>Automatic conversion to/from OCF and OMA LWM2M</a:t>
            </a:r>
          </a:p>
          <a:p>
            <a:r>
              <a:rPr lang="en-US" dirty="0"/>
              <a:t>Organizations adopting as the developer language</a:t>
            </a:r>
          </a:p>
          <a:p>
            <a:r>
              <a:rPr lang="en-US" dirty="0"/>
              <a:t>Starting standardization in IETF </a:t>
            </a:r>
          </a:p>
          <a:p>
            <a:r>
              <a:rPr lang="en-US" dirty="0"/>
              <a:t>Schema-driven editors and schema validation</a:t>
            </a:r>
          </a:p>
        </p:txBody>
      </p:sp>
    </p:spTree>
    <p:extLst>
      <p:ext uri="{BB962C8B-B14F-4D97-AF65-F5344CB8AC3E}">
        <p14:creationId xmlns:p14="http://schemas.microsoft.com/office/powerpoint/2010/main" val="260973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4B05136-1E35-8548-9E4E-A464A5CAE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957" y="908270"/>
            <a:ext cx="5497550" cy="54726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9E4000-9D46-754A-9603-BD7D79E0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Data Model</a:t>
            </a:r>
          </a:p>
        </p:txBody>
      </p:sp>
    </p:spTree>
    <p:extLst>
      <p:ext uri="{BB962C8B-B14F-4D97-AF65-F5344CB8AC3E}">
        <p14:creationId xmlns:p14="http://schemas.microsoft.com/office/powerpoint/2010/main" val="174739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Encapsulate reusable Capabilities</a:t>
            </a:r>
          </a:p>
          <a:p>
            <a:pPr lvl="1"/>
            <a:r>
              <a:rPr lang="en-US" dirty="0"/>
              <a:t>On/Off with state Property, Commands, and Events</a:t>
            </a:r>
          </a:p>
          <a:p>
            <a:pPr lvl="1"/>
            <a:r>
              <a:rPr lang="en-US" dirty="0"/>
              <a:t>Compose Air Conditioner Thing from </a:t>
            </a:r>
            <a:r>
              <a:rPr lang="en-US" dirty="0" err="1"/>
              <a:t>OnOff</a:t>
            </a:r>
            <a:r>
              <a:rPr lang="en-US" dirty="0"/>
              <a:t>, Mode, Speed, etc. as reusable Capabilities</a:t>
            </a:r>
          </a:p>
          <a:p>
            <a:r>
              <a:rPr lang="en-US" dirty="0"/>
              <a:t>Reusable compositions of Capabilities</a:t>
            </a:r>
          </a:p>
          <a:p>
            <a:pPr lvl="1"/>
            <a:r>
              <a:rPr lang="en-US" dirty="0"/>
              <a:t>An Outlet unit for a multi-outlet strip</a:t>
            </a:r>
          </a:p>
          <a:p>
            <a:pPr lvl="1"/>
            <a:r>
              <a:rPr lang="en-US" dirty="0"/>
              <a:t>Each Outlet has </a:t>
            </a:r>
            <a:r>
              <a:rPr lang="en-US" dirty="0" err="1"/>
              <a:t>OnOff</a:t>
            </a:r>
            <a:r>
              <a:rPr lang="en-US" dirty="0"/>
              <a:t>, Energy Monitor, Overcurrent and </a:t>
            </a:r>
            <a:r>
              <a:rPr lang="en-US" dirty="0" err="1"/>
              <a:t>Overtemperature</a:t>
            </a:r>
            <a:r>
              <a:rPr lang="en-US" dirty="0"/>
              <a:t> protection Capabilities</a:t>
            </a:r>
          </a:p>
          <a:p>
            <a:pPr lvl="1"/>
            <a:r>
              <a:rPr lang="en-US" dirty="0"/>
              <a:t>Multiple Outlets are composed into an outlet strip</a:t>
            </a:r>
          </a:p>
          <a:p>
            <a:pPr lvl="1"/>
            <a:r>
              <a:rPr lang="en-US" dirty="0"/>
              <a:t>Outlet unit can be a Thing</a:t>
            </a:r>
          </a:p>
          <a:p>
            <a:pPr lvl="1"/>
            <a:r>
              <a:rPr lang="en-US" dirty="0"/>
              <a:t>Outlet Strip can also be a Thing</a:t>
            </a:r>
          </a:p>
        </p:txBody>
      </p:sp>
    </p:spTree>
    <p:extLst>
      <p:ext uri="{BB962C8B-B14F-4D97-AF65-F5344CB8AC3E}">
        <p14:creationId xmlns:p14="http://schemas.microsoft.com/office/powerpoint/2010/main" val="139985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4556414" cy="1325563"/>
          </a:xfrm>
        </p:spPr>
        <p:txBody>
          <a:bodyPr/>
          <a:lstStyle/>
          <a:p>
            <a:r>
              <a:rPr lang="en-US" dirty="0"/>
              <a:t>UML 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29B5E82-8CE8-D840-B50F-DDD9E6A34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246" y="1282391"/>
            <a:ext cx="6750104" cy="466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2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42" y="284843"/>
            <a:ext cx="7886700" cy="1325563"/>
          </a:xfrm>
        </p:spPr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</a:t>
            </a:r>
            <a:r>
              <a:rPr lang="en-US" dirty="0" err="1"/>
              <a:t>IoT</a:t>
            </a:r>
            <a:r>
              <a:rPr lang="en-US" dirty="0"/>
              <a:t> Extension</a:t>
            </a:r>
            <a:br>
              <a:rPr lang="en-US" dirty="0"/>
            </a:br>
            <a:r>
              <a:rPr lang="en-US" dirty="0"/>
              <a:t>Meta Model with Thing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67393" y="2015406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schema:thing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2119" y="291296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IotCapability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1760" y="291296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InteractionPattern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6225" y="3661546"/>
            <a:ext cx="1060597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IotAction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45273" y="3661547"/>
            <a:ext cx="884016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IotEvent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22808" y="3661546"/>
            <a:ext cx="1184475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IotProperty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517311" y="3064675"/>
            <a:ext cx="1144111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24463" y="2599143"/>
            <a:ext cx="16430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acceptsInputData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225658" y="2357826"/>
            <a:ext cx="1881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providesOutputData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244150" y="2579983"/>
            <a:ext cx="2421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providesInteractionPattern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44638" y="4596454"/>
            <a:ext cx="521916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6572" y="4952414"/>
            <a:ext cx="528208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81722" y="4420089"/>
            <a:ext cx="1290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rdfs:subclassOf</a:t>
            </a:r>
            <a:endParaRPr lang="en-US" sz="1400"/>
          </a:p>
        </p:txBody>
      </p:sp>
      <p:sp>
        <p:nvSpPr>
          <p:cNvPr id="18" name="Rectangle 17"/>
          <p:cNvSpPr/>
          <p:nvPr/>
        </p:nvSpPr>
        <p:spPr>
          <a:xfrm>
            <a:off x="1781722" y="4767556"/>
            <a:ext cx="1429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schema:Property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240674" y="525298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iotschema Class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40674" y="5677851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Reused Class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42160" y="4309472"/>
            <a:ext cx="2397970" cy="1821167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61422" y="291296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IotDataItem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569798" y="3431842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739489" y="3430474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660650" y="3430474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77230" y="3435702"/>
            <a:ext cx="21622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669882" y="3216389"/>
            <a:ext cx="1" cy="22317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87243" y="3519817"/>
            <a:ext cx="2256228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87243" y="3838244"/>
            <a:ext cx="2256229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schema:PropertyValueSpec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7514198" y="3216388"/>
            <a:ext cx="1159" cy="303429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6" idx="1"/>
          </p:cNvCxnSpPr>
          <p:nvPr/>
        </p:nvCxnSpPr>
        <p:spPr>
          <a:xfrm flipV="1">
            <a:off x="2717185" y="3064676"/>
            <a:ext cx="1094575" cy="9913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  <a:endCxn id="5" idx="0"/>
          </p:cNvCxnSpPr>
          <p:nvPr/>
        </p:nvCxnSpPr>
        <p:spPr>
          <a:xfrm>
            <a:off x="1852382" y="2319110"/>
            <a:ext cx="2513" cy="593852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99606" y="2015683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2413" y="2319271"/>
            <a:ext cx="1519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err="1"/>
              <a:t>hasIotThing</a:t>
            </a:r>
            <a:endParaRPr lang="en-US" sz="1600" dirty="0"/>
          </a:p>
          <a:p>
            <a:pPr algn="r"/>
            <a:r>
              <a:rPr lang="en-US" sz="1600" dirty="0" err="1">
                <a:solidFill>
                  <a:schemeClr val="tx1"/>
                </a:solidFill>
              </a:rPr>
              <a:t>hasIotCapability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4" idx="1"/>
            <a:endCxn id="35" idx="3"/>
          </p:cNvCxnSpPr>
          <p:nvPr/>
        </p:nvCxnSpPr>
        <p:spPr>
          <a:xfrm flipH="1">
            <a:off x="2705157" y="2167120"/>
            <a:ext cx="562236" cy="277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6579</TotalTime>
  <Words>386</Words>
  <Application>Microsoft Macintosh PowerPoint</Application>
  <PresentationFormat>Letter Paper (8.5x11 in)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IoT Extensions for schema.org </vt:lpstr>
      <vt:lpstr>Agenda</vt:lpstr>
      <vt:lpstr>Updates</vt:lpstr>
      <vt:lpstr>Project CHIP</vt:lpstr>
      <vt:lpstr>One Data Model</vt:lpstr>
      <vt:lpstr>One Data Model</vt:lpstr>
      <vt:lpstr>Thing Class</vt:lpstr>
      <vt:lpstr>UML </vt:lpstr>
      <vt:lpstr>schema.org IoT Extension Meta Model with Thing Class</vt:lpstr>
      <vt:lpstr>Roadmap and Planning</vt:lpstr>
      <vt:lpstr>Ontology</vt:lpstr>
      <vt:lpstr>Schema.org integration</vt:lpstr>
      <vt:lpstr>Governance </vt:lpstr>
      <vt:lpstr>Hosting</vt:lpstr>
      <vt:lpstr>High Level Example Workflow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</dc:title>
  <dc:creator>Michael Koster</dc:creator>
  <cp:keywords>C_Unrestricted</cp:keywords>
  <cp:lastModifiedBy>Michael Koster</cp:lastModifiedBy>
  <cp:revision>79</cp:revision>
  <cp:lastPrinted>2019-03-21T15:58:17Z</cp:lastPrinted>
  <dcterms:created xsi:type="dcterms:W3CDTF">2019-02-21T13:28:37Z</dcterms:created>
  <dcterms:modified xsi:type="dcterms:W3CDTF">2020-04-16T15:56:15Z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