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79" r:id="rId3"/>
    <p:sldId id="281" r:id="rId4"/>
    <p:sldId id="302" r:id="rId5"/>
    <p:sldId id="285" r:id="rId6"/>
    <p:sldId id="303" r:id="rId7"/>
    <p:sldId id="283" r:id="rId8"/>
    <p:sldId id="296" r:id="rId9"/>
    <p:sldId id="289" r:id="rId10"/>
    <p:sldId id="280" r:id="rId11"/>
    <p:sldId id="278" r:id="rId12"/>
    <p:sldId id="297" r:id="rId13"/>
    <p:sldId id="299" r:id="rId14"/>
    <p:sldId id="300" r:id="rId15"/>
    <p:sldId id="301" r:id="rId16"/>
    <p:sldId id="286" r:id="rId17"/>
    <p:sldId id="287" r:id="rId18"/>
    <p:sldId id="288" r:id="rId1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/>
    <p:restoredTop sz="94650"/>
  </p:normalViewPr>
  <p:slideViewPr>
    <p:cSldViewPr snapToGrid="0" snapToObjects="1">
      <p:cViewPr varScale="1">
        <p:scale>
          <a:sx n="124" d="100"/>
          <a:sy n="124" d="100"/>
        </p:scale>
        <p:origin x="1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9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6/18/20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6/18/20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Extensions for </a:t>
            </a:r>
            <a:r>
              <a:rPr lang="en-US" dirty="0" err="1"/>
              <a:t>schema.org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Teleconference</a:t>
            </a:r>
          </a:p>
          <a:p>
            <a:r>
              <a:rPr lang="en-US" dirty="0"/>
              <a:t>June 18, 2020</a:t>
            </a:r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64" y="1381990"/>
            <a:ext cx="6981591" cy="4841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06" y="56427"/>
            <a:ext cx="7981949" cy="1325563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UML with </a:t>
            </a:r>
            <a:r>
              <a:rPr lang="en-US" dirty="0" err="1"/>
              <a:t>iotThing</a:t>
            </a:r>
            <a:r>
              <a:rPr lang="en-US" dirty="0"/>
              <a:t> class </a:t>
            </a:r>
          </a:p>
        </p:txBody>
      </p:sp>
    </p:spTree>
    <p:extLst>
      <p:ext uri="{BB962C8B-B14F-4D97-AF65-F5344CB8AC3E}">
        <p14:creationId xmlns:p14="http://schemas.microsoft.com/office/powerpoint/2010/main" val="114432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42" y="284843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Extension</a:t>
            </a:r>
            <a:br>
              <a:rPr lang="en-US" dirty="0"/>
            </a:br>
            <a:r>
              <a:rPr lang="en-US" dirty="0"/>
              <a:t>Meta Model with Thing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67393" y="2015406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schema:thing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2119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1760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InteractionPattern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6225" y="3661546"/>
            <a:ext cx="1060597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IotAction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5273" y="3661547"/>
            <a:ext cx="884016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IotEvent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2808" y="3661546"/>
            <a:ext cx="1184475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IotProperty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517311" y="3064675"/>
            <a:ext cx="1144111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24463" y="2599143"/>
            <a:ext cx="1643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acceptsInputData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225658" y="2357826"/>
            <a:ext cx="1881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providesOutputData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244150" y="2579983"/>
            <a:ext cx="2421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providesInteractionPattern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44638" y="4596454"/>
            <a:ext cx="521916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6572" y="4952414"/>
            <a:ext cx="528208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81722" y="4420089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1781722" y="4767556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schema:Property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240674" y="525298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40674" y="5677851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2160" y="4309472"/>
            <a:ext cx="2397970" cy="1821167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61422" y="291296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IotDataItem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569798" y="3431842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739489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60650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77230" y="3435702"/>
            <a:ext cx="21622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69882" y="3216389"/>
            <a:ext cx="1" cy="2231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87243" y="3519817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87243" y="3838244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7514198" y="3216388"/>
            <a:ext cx="1159" cy="303429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1"/>
          </p:cNvCxnSpPr>
          <p:nvPr/>
        </p:nvCxnSpPr>
        <p:spPr>
          <a:xfrm flipV="1">
            <a:off x="2717185" y="3064676"/>
            <a:ext cx="1094575" cy="991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  <a:endCxn id="5" idx="0"/>
          </p:cNvCxnSpPr>
          <p:nvPr/>
        </p:nvCxnSpPr>
        <p:spPr>
          <a:xfrm>
            <a:off x="1852382" y="2319110"/>
            <a:ext cx="2513" cy="59385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99606" y="201568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2413" y="2319271"/>
            <a:ext cx="1519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err="1"/>
              <a:t>hasIotThing</a:t>
            </a:r>
            <a:endParaRPr lang="en-US" sz="1600" dirty="0"/>
          </a:p>
          <a:p>
            <a:pPr algn="r"/>
            <a:r>
              <a:rPr lang="en-US" sz="1600" dirty="0" err="1">
                <a:solidFill>
                  <a:schemeClr val="tx1"/>
                </a:solidFill>
              </a:rPr>
              <a:t>hasIotCapability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4" idx="1"/>
            <a:endCxn id="35" idx="3"/>
          </p:cNvCxnSpPr>
          <p:nvPr/>
        </p:nvCxnSpPr>
        <p:spPr>
          <a:xfrm flipH="1">
            <a:off x="2705157" y="2167120"/>
            <a:ext cx="562236" cy="277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2" y="-49577"/>
            <a:ext cx="7886700" cy="1325563"/>
          </a:xfrm>
        </p:spPr>
        <p:txBody>
          <a:bodyPr/>
          <a:lstStyle/>
          <a:p>
            <a:r>
              <a:rPr lang="en-US" dirty="0"/>
              <a:t>High Level Integration Patterns  </a:t>
            </a:r>
          </a:p>
        </p:txBody>
      </p:sp>
      <p:sp>
        <p:nvSpPr>
          <p:cNvPr id="5" name="Snip Single Corner Rectangle 4"/>
          <p:cNvSpPr/>
          <p:nvPr/>
        </p:nvSpPr>
        <p:spPr>
          <a:xfrm flipH="1">
            <a:off x="3954173" y="339782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flipH="1">
            <a:off x="4137746" y="355022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ingle Corner Rectangle 6"/>
          <p:cNvSpPr/>
          <p:nvPr/>
        </p:nvSpPr>
        <p:spPr>
          <a:xfrm flipH="1">
            <a:off x="5496358" y="208900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 flipH="1">
            <a:off x="5496358" y="479713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 flipH="1">
            <a:off x="7100455" y="335669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 flipH="1">
            <a:off x="7284028" y="350909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Single Corner Rectangle 11"/>
          <p:cNvSpPr/>
          <p:nvPr/>
        </p:nvSpPr>
        <p:spPr>
          <a:xfrm flipH="1">
            <a:off x="2357839" y="223314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ingle Corner Rectangle 12"/>
          <p:cNvSpPr/>
          <p:nvPr/>
        </p:nvSpPr>
        <p:spPr>
          <a:xfrm flipH="1">
            <a:off x="2541412" y="238554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4290" y="13358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Snip Single Corner Rectangle 14"/>
          <p:cNvSpPr/>
          <p:nvPr/>
        </p:nvSpPr>
        <p:spPr>
          <a:xfrm flipH="1">
            <a:off x="734290" y="1749350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Single Corner Rectangle 15"/>
          <p:cNvSpPr/>
          <p:nvPr/>
        </p:nvSpPr>
        <p:spPr>
          <a:xfrm flipH="1">
            <a:off x="2414369" y="436764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ingle Corner Rectangle 16"/>
          <p:cNvSpPr/>
          <p:nvPr/>
        </p:nvSpPr>
        <p:spPr>
          <a:xfrm flipH="1">
            <a:off x="2597942" y="452004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ingle Corner Rectangle 17"/>
          <p:cNvSpPr/>
          <p:nvPr/>
        </p:nvSpPr>
        <p:spPr>
          <a:xfrm flipH="1">
            <a:off x="719676" y="3294352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58034" y="3773395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7979" y="294665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iotschema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6060" y="1380018"/>
            <a:ext cx="15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OMA LWM2M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0420" y="291941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36839" y="3917806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Templates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98973" y="1681652"/>
            <a:ext cx="92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WoT</a:t>
            </a:r>
            <a:r>
              <a:rPr lang="en-US" dirty="0"/>
              <a:t> TD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48866" y="43353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34130" y="2642849"/>
            <a:ext cx="1453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BRICKschema</a:t>
            </a:r>
            <a:endParaRPr lang="en-US" dirty="0"/>
          </a:p>
          <a:p>
            <a:r>
              <a:rPr lang="en-US" dirty="0" err="1"/>
              <a:t>VSSschema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5" idx="2"/>
            <a:endCxn id="12" idx="0"/>
          </p:cNvCxnSpPr>
          <p:nvPr/>
        </p:nvCxnSpPr>
        <p:spPr>
          <a:xfrm>
            <a:off x="1659081" y="2310460"/>
            <a:ext cx="698758" cy="483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</p:cNvCxnSpPr>
          <p:nvPr/>
        </p:nvCxnSpPr>
        <p:spPr>
          <a:xfrm flipV="1">
            <a:off x="1644467" y="2946658"/>
            <a:ext cx="865772" cy="908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531337" y="4478916"/>
            <a:ext cx="523313" cy="647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96842" y="2959737"/>
            <a:ext cx="498769" cy="438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918079" y="2874067"/>
            <a:ext cx="601708" cy="609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8" idx="0"/>
          </p:cNvCxnSpPr>
          <p:nvPr/>
        </p:nvCxnSpPr>
        <p:spPr>
          <a:xfrm>
            <a:off x="4927084" y="4628287"/>
            <a:ext cx="569274" cy="72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476785" y="2794257"/>
            <a:ext cx="642880" cy="614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476785" y="4704713"/>
            <a:ext cx="711885" cy="784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0631" y="184147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SDF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47718" y="4834578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Convert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798225" y="5041356"/>
            <a:ext cx="105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Annotate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87462" y="3267563"/>
            <a:ext cx="105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Annotate</a:t>
            </a:r>
            <a:endParaRPr lang="en-US" dirty="0"/>
          </a:p>
        </p:txBody>
      </p: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53DB7200-A888-E94D-BC76-5D432CE1D362}"/>
              </a:ext>
            </a:extLst>
          </p:cNvPr>
          <p:cNvSpPr/>
          <p:nvPr/>
        </p:nvSpPr>
        <p:spPr>
          <a:xfrm flipH="1">
            <a:off x="734290" y="4873339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F839AC-EB25-5744-9395-0C9DE6D98C44}"/>
              </a:ext>
            </a:extLst>
          </p:cNvPr>
          <p:cNvSpPr txBox="1"/>
          <p:nvPr/>
        </p:nvSpPr>
        <p:spPr>
          <a:xfrm>
            <a:off x="358700" y="4545895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ZA/CHIP DMWG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802C58-1A4A-9D4F-B2DF-15493F4409EB}"/>
              </a:ext>
            </a:extLst>
          </p:cNvPr>
          <p:cNvCxnSpPr>
            <a:cxnSpLocks/>
            <a:stCxn id="36" idx="2"/>
          </p:cNvCxnSpPr>
          <p:nvPr/>
        </p:nvCxnSpPr>
        <p:spPr>
          <a:xfrm flipV="1">
            <a:off x="1659081" y="3550228"/>
            <a:ext cx="930257" cy="1884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60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Data Model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Re-shape One Data Model definitions as </a:t>
            </a:r>
            <a:r>
              <a:rPr lang="en-US" dirty="0" err="1"/>
              <a:t>iotschema</a:t>
            </a:r>
            <a:r>
              <a:rPr lang="en-US" dirty="0"/>
              <a:t> definitions</a:t>
            </a:r>
          </a:p>
          <a:p>
            <a:r>
              <a:rPr lang="en-US" dirty="0"/>
              <a:t>One Data Model uses JSON object hierarchy vs. RDF links</a:t>
            </a:r>
          </a:p>
          <a:p>
            <a:pPr lvl="1"/>
            <a:r>
              <a:rPr lang="en-US" dirty="0"/>
              <a:t>JSON pointer fragment identifiers</a:t>
            </a:r>
          </a:p>
          <a:p>
            <a:pPr lvl="1"/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r>
              <a:rPr lang="en-US" dirty="0" err="1"/>
              <a:t>iot:onoffCapability</a:t>
            </a:r>
            <a:r>
              <a:rPr lang="en-US" dirty="0"/>
              <a:t> =&gt; </a:t>
            </a:r>
            <a:r>
              <a:rPr lang="en-US" dirty="0" err="1"/>
              <a:t>iot:providesTurnonAction</a:t>
            </a:r>
            <a:r>
              <a:rPr lang="en-US" dirty="0"/>
              <a:t> =&gt; </a:t>
            </a:r>
            <a:r>
              <a:rPr lang="en-US" dirty="0" err="1"/>
              <a:t>iot:turnonAction</a:t>
            </a:r>
            <a:endParaRPr lang="en-US" dirty="0"/>
          </a:p>
          <a:p>
            <a:pPr lvl="1"/>
            <a:r>
              <a:rPr lang="en-US" dirty="0" err="1"/>
              <a:t>iot:providesTurnonAction</a:t>
            </a:r>
            <a:r>
              <a:rPr lang="en-US" dirty="0"/>
              <a:t> is a sub-class property from </a:t>
            </a:r>
            <a:r>
              <a:rPr lang="en-US" dirty="0" err="1"/>
              <a:t>iot:providesInteractionPattern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9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from </a:t>
            </a:r>
            <a:r>
              <a:rPr lang="en-US" dirty="0" err="1"/>
              <a:t>OneDM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r>
              <a:rPr lang="en-US" dirty="0" err="1"/>
              <a:t>sdfObject</a:t>
            </a:r>
            <a:r>
              <a:rPr lang="en-US" dirty="0"/>
              <a:t> is "</a:t>
            </a:r>
            <a:r>
              <a:rPr lang="en-US" dirty="0" err="1"/>
              <a:t>sameAs</a:t>
            </a:r>
            <a:r>
              <a:rPr lang="en-US" dirty="0"/>
              <a:t>" </a:t>
            </a:r>
            <a:r>
              <a:rPr lang="en-US" dirty="0" err="1"/>
              <a:t>iotCapability</a:t>
            </a:r>
            <a:endParaRPr lang="en-US" dirty="0"/>
          </a:p>
          <a:p>
            <a:r>
              <a:rPr lang="en-US" dirty="0"/>
              <a:t>Create type names</a:t>
            </a:r>
          </a:p>
          <a:p>
            <a:pPr lvl="1"/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/switch =&gt; </a:t>
            </a:r>
            <a:r>
              <a:rPr lang="en-US" dirty="0" err="1"/>
              <a:t>iot:switchCapability</a:t>
            </a:r>
            <a:endParaRPr lang="en-US" dirty="0"/>
          </a:p>
          <a:p>
            <a:pPr lvl="1"/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/switch/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r>
              <a:rPr lang="en-US" dirty="0"/>
              <a:t> =&gt; </a:t>
            </a:r>
            <a:r>
              <a:rPr lang="en-US" dirty="0" err="1"/>
              <a:t>iot:turnOnAction</a:t>
            </a:r>
            <a:r>
              <a:rPr lang="en-US" dirty="0"/>
              <a:t> (</a:t>
            </a:r>
            <a:r>
              <a:rPr lang="en-US" dirty="0" err="1"/>
              <a:t>iot:switchTurnOnAction</a:t>
            </a:r>
            <a:r>
              <a:rPr lang="en-US" dirty="0"/>
              <a:t>?)</a:t>
            </a:r>
          </a:p>
          <a:p>
            <a:r>
              <a:rPr lang="en-US" dirty="0"/>
              <a:t>Synthesize the </a:t>
            </a:r>
            <a:r>
              <a:rPr lang="en-US" dirty="0" err="1"/>
              <a:t>schema.org</a:t>
            </a:r>
            <a:r>
              <a:rPr lang="en-US" dirty="0"/>
              <a:t> style property types</a:t>
            </a:r>
          </a:p>
          <a:p>
            <a:pPr lvl="1"/>
            <a:r>
              <a:rPr lang="en-US" dirty="0" err="1"/>
              <a:t>providesInteractionPattern</a:t>
            </a:r>
            <a:r>
              <a:rPr lang="en-US" dirty="0"/>
              <a:t> subtypes</a:t>
            </a:r>
          </a:p>
          <a:p>
            <a:pPr lvl="1"/>
            <a:r>
              <a:rPr lang="en-US" i="1" dirty="0" err="1"/>
              <a:t>providesSwitchTurnOnAction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63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Construct in RDF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pPr lvl="1"/>
            <a:r>
              <a:rPr lang="en-US" dirty="0"/>
              <a:t>"@id": "</a:t>
            </a:r>
            <a:r>
              <a:rPr lang="en-US" dirty="0" err="1"/>
              <a:t>iot:iotCapability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"@id": "</a:t>
            </a:r>
            <a:r>
              <a:rPr lang="en-US" dirty="0" err="1"/>
              <a:t>iot:iotCapability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iotAction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r>
              <a:rPr lang="en-US" dirty="0"/>
              <a:t>"</a:t>
            </a:r>
          </a:p>
          <a:p>
            <a:r>
              <a:rPr lang="en-US" dirty="0"/>
              <a:t>What does the property type look like?</a:t>
            </a:r>
          </a:p>
          <a:p>
            <a:pPr lvl="1"/>
            <a:r>
              <a:rPr lang="en-US" dirty="0" err="1"/>
              <a:t>iot:providesInteractionPattern</a:t>
            </a:r>
            <a:endParaRPr lang="en-US" dirty="0"/>
          </a:p>
          <a:p>
            <a:pPr lvl="1"/>
            <a:r>
              <a:rPr lang="en-US" dirty="0" err="1"/>
              <a:t>iot:providesTurnonAction</a:t>
            </a:r>
            <a:endParaRPr lang="en-US" dirty="0"/>
          </a:p>
          <a:p>
            <a:pPr lvl="1"/>
            <a:r>
              <a:rPr lang="en-US" dirty="0" err="1"/>
              <a:t>iot:providesiotCapability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iotAction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43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names Event, Action, Property conflict</a:t>
            </a:r>
          </a:p>
          <a:p>
            <a:r>
              <a:rPr lang="en-US" dirty="0" err="1"/>
              <a:t>iotschema</a:t>
            </a:r>
            <a:r>
              <a:rPr lang="en-US" dirty="0"/>
              <a:t> has diverse semantic types for objects, </a:t>
            </a:r>
            <a:r>
              <a:rPr lang="en-US" dirty="0" err="1"/>
              <a:t>schema.org</a:t>
            </a:r>
            <a:r>
              <a:rPr lang="en-US" dirty="0"/>
              <a:t> has diverse property types</a:t>
            </a:r>
          </a:p>
          <a:p>
            <a:r>
              <a:rPr lang="en-US" dirty="0"/>
              <a:t>Property types could be synthesized from objects but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iotschema</a:t>
            </a:r>
            <a:r>
              <a:rPr lang="en-US" dirty="0"/>
              <a:t> will potentially define hundreds of types for physical quantities (temperature, humidity, voltage, acceleration</a:t>
            </a:r>
            <a:r>
              <a:rPr lang="mr-IN" dirty="0"/>
              <a:t>…</a:t>
            </a:r>
            <a:r>
              <a:rPr lang="en-US" dirty="0"/>
              <a:t>), control affordances (open/close, brightness, color control, camera controls, operating modes</a:t>
            </a:r>
            <a:r>
              <a:rPr lang="mr-IN" dirty="0"/>
              <a:t>…</a:t>
            </a:r>
            <a:r>
              <a:rPr lang="en-US" dirty="0"/>
              <a:t>), and features of interest (rooms, machines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4716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WoT</a:t>
            </a:r>
            <a:r>
              <a:rPr lang="en-US" dirty="0"/>
              <a:t> use case is based on annotation consisting of RDF @type statements that point to URIs of defined terms for specialized types that conform to the classes in the meta-model</a:t>
            </a:r>
          </a:p>
          <a:p>
            <a:r>
              <a:rPr lang="en-US" dirty="0"/>
              <a:t>These meta-model classes would only add about 6 new property types to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iotCapability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iotData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endParaRPr lang="en-US" dirty="0"/>
          </a:p>
          <a:p>
            <a:pPr lvl="1"/>
            <a:r>
              <a:rPr lang="en-US" dirty="0"/>
              <a:t>new types like </a:t>
            </a:r>
            <a:r>
              <a:rPr lang="en-US" dirty="0" err="1"/>
              <a:t>iotInterface</a:t>
            </a:r>
            <a:r>
              <a:rPr lang="en-US" dirty="0"/>
              <a:t>, </a:t>
            </a:r>
            <a:r>
              <a:rPr lang="en-US" dirty="0" err="1"/>
              <a:t>iotThing</a:t>
            </a:r>
            <a:r>
              <a:rPr lang="en-US" dirty="0"/>
              <a:t>, etc. as needed</a:t>
            </a:r>
          </a:p>
        </p:txBody>
      </p:sp>
    </p:spTree>
    <p:extLst>
      <p:ext uri="{BB962C8B-B14F-4D97-AF65-F5344CB8AC3E}">
        <p14:creationId xmlns:p14="http://schemas.microsoft.com/office/powerpoint/2010/main" val="192793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1697"/>
            <a:ext cx="7985414" cy="4637375"/>
          </a:xfrm>
        </p:spPr>
        <p:txBody>
          <a:bodyPr/>
          <a:lstStyle/>
          <a:p>
            <a:r>
              <a:rPr lang="en-US" dirty="0"/>
              <a:t>There is a potential example pattern in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MedicalEntity</a:t>
            </a:r>
            <a:r>
              <a:rPr lang="en-US" dirty="0"/>
              <a:t>, with about 7 property types</a:t>
            </a:r>
          </a:p>
          <a:p>
            <a:r>
              <a:rPr lang="en-US" dirty="0"/>
              <a:t>Likewise, an </a:t>
            </a:r>
            <a:r>
              <a:rPr lang="en-US" dirty="0" err="1"/>
              <a:t>IoT</a:t>
            </a:r>
            <a:r>
              <a:rPr lang="en-US" dirty="0"/>
              <a:t> Schema instance would contain some set of </a:t>
            </a:r>
            <a:r>
              <a:rPr lang="en-US" dirty="0" err="1"/>
              <a:t>iotCapability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r>
              <a:rPr lang="en-US" dirty="0"/>
              <a:t> properties</a:t>
            </a:r>
          </a:p>
          <a:p>
            <a:r>
              <a:rPr lang="en-US" dirty="0"/>
              <a:t>Specialization of </a:t>
            </a:r>
            <a:r>
              <a:rPr lang="en-US" dirty="0" err="1"/>
              <a:t>iot</a:t>
            </a:r>
            <a:r>
              <a:rPr lang="en-US" dirty="0"/>
              <a:t> types would happen at the next level in the graph </a:t>
            </a:r>
            <a:r>
              <a:rPr lang="mr-IN" dirty="0"/>
              <a:t>–</a:t>
            </a:r>
            <a:r>
              <a:rPr lang="en-US" dirty="0"/>
              <a:t> hosted in a separate namespace </a:t>
            </a:r>
          </a:p>
          <a:p>
            <a:pPr lvl="1"/>
            <a:r>
              <a:rPr lang="en-US" dirty="0"/>
              <a:t>URIs that point to accepted specialized definitions in one or more specialized namespaces</a:t>
            </a:r>
          </a:p>
          <a:p>
            <a:pPr lvl="1"/>
            <a:r>
              <a:rPr lang="en-US" dirty="0"/>
              <a:t>lighting controls, thermostats, etc. that conform to the base types but have their own properties </a:t>
            </a:r>
          </a:p>
        </p:txBody>
      </p:sp>
    </p:spTree>
    <p:extLst>
      <p:ext uri="{BB962C8B-B14F-4D97-AF65-F5344CB8AC3E}">
        <p14:creationId xmlns:p14="http://schemas.microsoft.com/office/powerpoint/2010/main" val="187933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01841"/>
            <a:ext cx="78867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825625"/>
            <a:ext cx="7684077" cy="4351338"/>
          </a:xfrm>
        </p:spPr>
        <p:txBody>
          <a:bodyPr/>
          <a:lstStyle/>
          <a:p>
            <a:r>
              <a:rPr lang="en-US" dirty="0"/>
              <a:t>Agenda review</a:t>
            </a:r>
          </a:p>
          <a:p>
            <a:r>
              <a:rPr lang="en-US" dirty="0"/>
              <a:t>Announcements  and industry developments </a:t>
            </a:r>
          </a:p>
          <a:p>
            <a:r>
              <a:rPr lang="en-US" dirty="0"/>
              <a:t>Status review</a:t>
            </a:r>
          </a:p>
          <a:p>
            <a:r>
              <a:rPr lang="en-US" dirty="0"/>
              <a:t>Ongoing topics – new progress ?</a:t>
            </a:r>
          </a:p>
          <a:p>
            <a:pPr lvl="1"/>
            <a:r>
              <a:rPr lang="en-US" dirty="0"/>
              <a:t>Thing class</a:t>
            </a:r>
          </a:p>
          <a:p>
            <a:pPr lvl="1"/>
            <a:r>
              <a:rPr lang="en-US" dirty="0"/>
              <a:t>One Data Model integration/format conversion</a:t>
            </a:r>
          </a:p>
          <a:p>
            <a:pPr lvl="1"/>
            <a:r>
              <a:rPr lang="en-US" dirty="0" err="1"/>
              <a:t>schema.org</a:t>
            </a:r>
            <a:r>
              <a:rPr lang="en-US" dirty="0"/>
              <a:t> integration patterns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54592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959"/>
            <a:ext cx="7886700" cy="1325563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2086"/>
            <a:ext cx="78867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Online Virtual F2F June 15-19</a:t>
            </a:r>
          </a:p>
          <a:p>
            <a:pPr lvl="1"/>
            <a:r>
              <a:rPr lang="en-US" dirty="0"/>
              <a:t>Focus on directory integration, discovery, semantics</a:t>
            </a:r>
          </a:p>
          <a:p>
            <a:r>
              <a:rPr lang="en-US" dirty="0" err="1"/>
              <a:t>OneDM</a:t>
            </a:r>
            <a:r>
              <a:rPr lang="en-US" dirty="0"/>
              <a:t> preparing to emerge and "go public"</a:t>
            </a:r>
          </a:p>
          <a:p>
            <a:pPr lvl="1"/>
            <a:r>
              <a:rPr lang="en-US" dirty="0"/>
              <a:t>SDF language is stable and moving toward IETF standardization</a:t>
            </a:r>
          </a:p>
          <a:p>
            <a:pPr lvl="1"/>
            <a:r>
              <a:rPr lang="en-US" dirty="0"/>
              <a:t>~200 models in the playground; OCF, LWM2Mp, Zigbee, BLE Mesh examples, Energy models are another focus</a:t>
            </a:r>
          </a:p>
          <a:p>
            <a:pPr lvl="1"/>
            <a:r>
              <a:rPr lang="en-US" dirty="0"/>
              <a:t>Working on public-facing content for web pages and FAQ</a:t>
            </a:r>
          </a:p>
          <a:p>
            <a:r>
              <a:rPr lang="en-US" dirty="0"/>
              <a:t>New group in Building and Lighting industry to harmonize across several standards – commercial focus but may spawn a data model harmonization activity</a:t>
            </a:r>
          </a:p>
        </p:txBody>
      </p:sp>
    </p:spTree>
    <p:extLst>
      <p:ext uri="{BB962C8B-B14F-4D97-AF65-F5344CB8AC3E}">
        <p14:creationId xmlns:p14="http://schemas.microsoft.com/office/powerpoint/2010/main" val="11212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5689-BE48-DD45-ACC9-B91E1107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FBBD-D11B-EF41-956A-9209685A2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status</a:t>
            </a:r>
          </a:p>
        </p:txBody>
      </p:sp>
    </p:spTree>
    <p:extLst>
      <p:ext uri="{BB962C8B-B14F-4D97-AF65-F5344CB8AC3E}">
        <p14:creationId xmlns:p14="http://schemas.microsoft.com/office/powerpoint/2010/main" val="252200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ongoing topics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20447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09DD-7029-984D-B4D7-DB3ED30B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E2FF-C86B-2A42-8BDC-70CE4A934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8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/>
              <a:t>Project CHIP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5071"/>
            <a:ext cx="7886700" cy="4351338"/>
          </a:xfrm>
        </p:spPr>
        <p:txBody>
          <a:bodyPr/>
          <a:lstStyle/>
          <a:p>
            <a:r>
              <a:rPr lang="en-US" dirty="0"/>
              <a:t>Google and Apple joined </a:t>
            </a:r>
            <a:r>
              <a:rPr lang="en-US" dirty="0" err="1"/>
              <a:t>Zigbee</a:t>
            </a:r>
            <a:r>
              <a:rPr lang="en-US" dirty="0"/>
              <a:t> Alliance to create a new interoperable network standard for connected homes </a:t>
            </a:r>
            <a:r>
              <a:rPr lang="mr-IN" dirty="0"/>
              <a:t>–</a:t>
            </a:r>
            <a:r>
              <a:rPr lang="en-US" dirty="0"/>
              <a:t> Project Connected Home over IP</a:t>
            </a:r>
          </a:p>
          <a:p>
            <a:r>
              <a:rPr lang="en-US" dirty="0"/>
              <a:t>Deliver a standard, open source reference stack, and certification program for interoperable devices </a:t>
            </a:r>
          </a:p>
          <a:p>
            <a:r>
              <a:rPr lang="en-US" dirty="0"/>
              <a:t>What it means to </a:t>
            </a:r>
            <a:r>
              <a:rPr lang="en-US" dirty="0" err="1"/>
              <a:t>iotschema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unified data models for connected home devices + Event, Action, Property model + open source license</a:t>
            </a:r>
          </a:p>
          <a:p>
            <a:r>
              <a:rPr lang="en-US" dirty="0"/>
              <a:t>Still need to address system level modeling with location, context , behavior + application domains</a:t>
            </a:r>
          </a:p>
        </p:txBody>
      </p:sp>
    </p:spTree>
    <p:extLst>
      <p:ext uri="{BB962C8B-B14F-4D97-AF65-F5344CB8AC3E}">
        <p14:creationId xmlns:p14="http://schemas.microsoft.com/office/powerpoint/2010/main" val="67334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527" y="576263"/>
            <a:ext cx="5254534" cy="5242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089"/>
            <a:ext cx="4577195" cy="1325563"/>
          </a:xfrm>
        </p:spPr>
        <p:txBody>
          <a:bodyPr/>
          <a:lstStyle/>
          <a:p>
            <a:r>
              <a:rPr lang="en-US" dirty="0"/>
              <a:t>ODM Meta-Model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602941"/>
            <a:ext cx="34445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Thing Class to compose Objects</a:t>
            </a:r>
          </a:p>
          <a:p>
            <a:r>
              <a:rPr lang="en-US" dirty="0"/>
              <a:t>View (Interface) Class to virtualize affordances</a:t>
            </a:r>
          </a:p>
          <a:p>
            <a:r>
              <a:rPr lang="en-US" dirty="0"/>
              <a:t>Reusable Objects</a:t>
            </a:r>
          </a:p>
          <a:p>
            <a:pPr lvl="1"/>
            <a:r>
              <a:rPr lang="en-US" dirty="0"/>
              <a:t>Property, Action, and Event Affordances</a:t>
            </a:r>
          </a:p>
          <a:p>
            <a:r>
              <a:rPr lang="en-US" dirty="0"/>
              <a:t>Reusable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Encapsulate reusable Capabilities</a:t>
            </a:r>
          </a:p>
          <a:p>
            <a:pPr lvl="1"/>
            <a:r>
              <a:rPr lang="en-US" dirty="0"/>
              <a:t>On/Off with state Property, Commands, and Events</a:t>
            </a:r>
          </a:p>
          <a:p>
            <a:pPr lvl="1"/>
            <a:r>
              <a:rPr lang="en-US" dirty="0"/>
              <a:t>Compose Air Conditioner Thing from </a:t>
            </a:r>
            <a:r>
              <a:rPr lang="en-US" dirty="0" err="1"/>
              <a:t>OnOff</a:t>
            </a:r>
            <a:r>
              <a:rPr lang="en-US" dirty="0"/>
              <a:t>, Mode, Speed, etc. as reusable Capabilities</a:t>
            </a:r>
          </a:p>
          <a:p>
            <a:r>
              <a:rPr lang="en-US" dirty="0"/>
              <a:t>Reusable compositions of Capabilities</a:t>
            </a:r>
          </a:p>
          <a:p>
            <a:pPr lvl="1"/>
            <a:r>
              <a:rPr lang="en-US" dirty="0"/>
              <a:t>An Outlet unit for a multi-outlet strip</a:t>
            </a:r>
          </a:p>
          <a:p>
            <a:pPr lvl="1"/>
            <a:r>
              <a:rPr lang="en-US" dirty="0"/>
              <a:t>Each Outlet has </a:t>
            </a:r>
            <a:r>
              <a:rPr lang="en-US" dirty="0" err="1"/>
              <a:t>OnOff</a:t>
            </a:r>
            <a:r>
              <a:rPr lang="en-US" dirty="0"/>
              <a:t>, Energy Monitor, Overcurrent and </a:t>
            </a:r>
            <a:r>
              <a:rPr lang="en-US" dirty="0" err="1"/>
              <a:t>Overtemperature</a:t>
            </a:r>
            <a:r>
              <a:rPr lang="en-US" dirty="0"/>
              <a:t> protection Capabilities</a:t>
            </a:r>
          </a:p>
          <a:p>
            <a:pPr lvl="1"/>
            <a:r>
              <a:rPr lang="en-US" dirty="0"/>
              <a:t>Multiple Outlets are composed into an outlet strip</a:t>
            </a:r>
          </a:p>
          <a:p>
            <a:pPr lvl="1"/>
            <a:r>
              <a:rPr lang="en-US" dirty="0"/>
              <a:t>Outlet unit can be a Thing</a:t>
            </a:r>
          </a:p>
          <a:p>
            <a:pPr lvl="1"/>
            <a:r>
              <a:rPr lang="en-US" dirty="0"/>
              <a:t>Outlet Strip can also be a Thing</a:t>
            </a:r>
          </a:p>
        </p:txBody>
      </p:sp>
    </p:spTree>
    <p:extLst>
      <p:ext uri="{BB962C8B-B14F-4D97-AF65-F5344CB8AC3E}">
        <p14:creationId xmlns:p14="http://schemas.microsoft.com/office/powerpoint/2010/main" val="139985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6667</TotalTime>
  <Words>824</Words>
  <Application>Microsoft Macintosh PowerPoint</Application>
  <PresentationFormat>Letter Paper (8.5x11 in)</PresentationFormat>
  <Paragraphs>126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IoT Extensions for schema.org </vt:lpstr>
      <vt:lpstr>Agenda</vt:lpstr>
      <vt:lpstr>Announcements</vt:lpstr>
      <vt:lpstr>Status update</vt:lpstr>
      <vt:lpstr>Conclusion</vt:lpstr>
      <vt:lpstr>Backup</vt:lpstr>
      <vt:lpstr>Project CHIP</vt:lpstr>
      <vt:lpstr>ODM Meta-Model</vt:lpstr>
      <vt:lpstr>Thing Class</vt:lpstr>
      <vt:lpstr>iotschema UML with iotThing class </vt:lpstr>
      <vt:lpstr>schema.org IoT Extension Meta Model with Thing Class</vt:lpstr>
      <vt:lpstr>High Level Integration Patterns  </vt:lpstr>
      <vt:lpstr>One Data Model integration</vt:lpstr>
      <vt:lpstr>iotschema from OneDM</vt:lpstr>
      <vt:lpstr>Path Construct in RDF </vt:lpstr>
      <vt:lpstr>Schema.org Integration</vt:lpstr>
      <vt:lpstr>Schema.org Integration</vt:lpstr>
      <vt:lpstr>Schema.org Integration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keywords>C_Unrestricted</cp:keywords>
  <cp:lastModifiedBy>Michael Koster</cp:lastModifiedBy>
  <cp:revision>88</cp:revision>
  <cp:lastPrinted>2020-05-21T13:15:52Z</cp:lastPrinted>
  <dcterms:created xsi:type="dcterms:W3CDTF">2019-02-21T13:28:37Z</dcterms:created>
  <dcterms:modified xsi:type="dcterms:W3CDTF">2020-06-18T15:54:29Z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