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8"/>
  </p:sldMasterIdLst>
  <p:notesMasterIdLst>
    <p:notesMasterId r:id="rId29"/>
  </p:notesMasterIdLst>
  <p:sldIdLst>
    <p:sldId id="1055" r:id="rId9"/>
    <p:sldId id="1056" r:id="rId10"/>
    <p:sldId id="1057" r:id="rId11"/>
    <p:sldId id="1058" r:id="rId12"/>
    <p:sldId id="256" r:id="rId13"/>
    <p:sldId id="257" r:id="rId14"/>
    <p:sldId id="261" r:id="rId15"/>
    <p:sldId id="260" r:id="rId16"/>
    <p:sldId id="1053" r:id="rId17"/>
    <p:sldId id="259" r:id="rId18"/>
    <p:sldId id="281" r:id="rId19"/>
    <p:sldId id="262" r:id="rId20"/>
    <p:sldId id="1059" r:id="rId21"/>
    <p:sldId id="1060" r:id="rId22"/>
    <p:sldId id="1061" r:id="rId23"/>
    <p:sldId id="263" r:id="rId24"/>
    <p:sldId id="264" r:id="rId25"/>
    <p:sldId id="258" r:id="rId26"/>
    <p:sldId id="1054" r:id="rId27"/>
    <p:sldId id="1052" r:id="rId28"/>
  </p:sldIdLst>
  <p:sldSz cx="9144000" cy="6858000" type="letter"/>
  <p:notesSz cx="6858000" cy="9144000"/>
  <p:custDataLst>
    <p:custData r:id="rId5"/>
    <p:custData r:id="rId6"/>
    <p:custData r:id="rId1"/>
    <p:custData r:id="rId2"/>
    <p:custData r:id="rId3"/>
    <p:custData r:id="rId7"/>
    <p:custData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ko Anicic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1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slideMaster" Target="slideMasters/slideMaster1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39E3-6883-42FC-9789-B075C6AE667C}" type="datetimeFigureOut">
              <a:rPr lang="de-DE" smtClean="0"/>
              <a:t>20.11.19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3AE-56B5-4D33-933E-747D896FF9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3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064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495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50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739775"/>
            <a:ext cx="4752975" cy="3563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5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27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53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57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4FBCF-C3C7-B24B-9323-9B8C8BD54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544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5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319D-5064-8D4A-B0F9-332A5EB526CE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706D9-11A0-F348-B0DA-9972BA125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5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iot-schema-collab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iotschema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github.com/iot-schema-collab/teleconferences" TargetMode="External"/><Relationship Id="rId6" Type="http://schemas.openxmlformats.org/officeDocument/2006/relationships/hyperlink" Target="https://github.com/iot-schema-collab/ws-charter" TargetMode="External"/><Relationship Id="rId7" Type="http://schemas.openxmlformats.org/officeDocument/2006/relationships/hyperlink" Target="http://iotschema.org/docs/full.html" TargetMode="External"/><Relationship Id="rId8" Type="http://schemas.openxmlformats.org/officeDocument/2006/relationships/hyperlink" Target="http://iotschema.org/" TargetMode="External"/><Relationship Id="rId9" Type="http://schemas.openxmlformats.org/officeDocument/2006/relationships/hyperlink" Target="https://github.com/iot-schema-collab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Extensions for </a:t>
            </a:r>
            <a:r>
              <a:rPr lang="en-US" dirty="0" err="1" smtClean="0"/>
              <a:t>schema.org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Community Teleconference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19046"/>
            <a:ext cx="6858000" cy="1655762"/>
          </a:xfrm>
        </p:spPr>
        <p:txBody>
          <a:bodyPr/>
          <a:lstStyle/>
          <a:p>
            <a:r>
              <a:rPr lang="en-US" smtClean="0"/>
              <a:t>November 21, 2019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43623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</a:t>
            </a:r>
            <a:r>
              <a:rPr lang="en-US" dirty="0" err="1"/>
              <a:t>iotschema</a:t>
            </a:r>
            <a:r>
              <a:rPr lang="en-US" dirty="0"/>
              <a:t> definitions with </a:t>
            </a:r>
            <a:r>
              <a:rPr lang="en-US" dirty="0" err="1"/>
              <a:t>WoT</a:t>
            </a:r>
            <a:r>
              <a:rPr lang="en-US" dirty="0"/>
              <a:t> Thing Description as semantic annotation (example)</a:t>
            </a:r>
          </a:p>
          <a:p>
            <a:r>
              <a:rPr lang="en-US" dirty="0"/>
              <a:t>Created strawman definitions for common use</a:t>
            </a:r>
          </a:p>
          <a:p>
            <a:r>
              <a:rPr lang="en-US" dirty="0"/>
              <a:t>Investigated use in discovery and configuration</a:t>
            </a:r>
          </a:p>
          <a:p>
            <a:r>
              <a:rPr lang="en-US" dirty="0"/>
              <a:t>Several organizations used semantic annotation</a:t>
            </a:r>
          </a:p>
          <a:p>
            <a:r>
              <a:rPr lang="en-US" dirty="0"/>
              <a:t>Node-RED application for semantic interoperability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WoT</a:t>
            </a:r>
            <a:r>
              <a:rPr lang="en-US" dirty="0"/>
              <a:t> Thing Description with </a:t>
            </a:r>
            <a:r>
              <a:rPr lang="en-US" dirty="0" err="1"/>
              <a:t>iotschema</a:t>
            </a:r>
            <a:r>
              <a:rPr lang="en-US" dirty="0"/>
              <a:t> annotation</a:t>
            </a:r>
          </a:p>
          <a:p>
            <a:r>
              <a:rPr lang="en-US" dirty="0" err="1"/>
              <a:t>WoT</a:t>
            </a:r>
            <a:r>
              <a:rPr lang="en-US" dirty="0"/>
              <a:t> discovery will be further developed </a:t>
            </a:r>
          </a:p>
        </p:txBody>
      </p:sp>
    </p:spTree>
    <p:extLst>
      <p:ext uri="{BB962C8B-B14F-4D97-AF65-F5344CB8AC3E}">
        <p14:creationId xmlns:p14="http://schemas.microsoft.com/office/powerpoint/2010/main" val="137610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for Node-RED</a:t>
            </a:r>
            <a:br>
              <a:rPr lang="en-US" dirty="0"/>
            </a:br>
            <a:r>
              <a:rPr lang="en-US" sz="3200" dirty="0"/>
              <a:t>Recipe-based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iotschema</a:t>
            </a:r>
            <a:r>
              <a:rPr lang="en-US" dirty="0"/>
              <a:t> embedded in Node-RED tool</a:t>
            </a:r>
          </a:p>
          <a:p>
            <a:pPr lvl="1"/>
            <a:r>
              <a:rPr lang="en-US" dirty="0"/>
              <a:t>Enables an easy configuration of things using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Easies the use of semantics for IoT developers</a:t>
            </a:r>
          </a:p>
          <a:p>
            <a:pPr lvl="1"/>
            <a:r>
              <a:rPr lang="en-US" dirty="0"/>
              <a:t>No need for a developer to know RDF(S), JSON-LD, RDF Shapes ...</a:t>
            </a:r>
          </a:p>
          <a:p>
            <a:r>
              <a:rPr lang="en-US" dirty="0"/>
              <a:t>Simplify creation of applications with W3C </a:t>
            </a:r>
            <a:r>
              <a:rPr lang="en-US" dirty="0" err="1"/>
              <a:t>WoT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Avoids translations of serializations formats, data types, units ...</a:t>
            </a:r>
          </a:p>
          <a:p>
            <a:r>
              <a:rPr lang="en-US" dirty="0"/>
              <a:t>Demonstrates semantic discovery and processing </a:t>
            </a:r>
          </a:p>
          <a:p>
            <a:pPr lvl="1"/>
            <a:r>
              <a:rPr lang="en-US" dirty="0"/>
              <a:t>Integrates </a:t>
            </a:r>
            <a:r>
              <a:rPr lang="en-US" dirty="0" err="1"/>
              <a:t>WoT</a:t>
            </a:r>
            <a:r>
              <a:rPr lang="en-US" dirty="0"/>
              <a:t> Thing Directory</a:t>
            </a:r>
          </a:p>
          <a:p>
            <a:r>
              <a:rPr lang="en-US" dirty="0"/>
              <a:t>GitHub project location: </a:t>
            </a:r>
          </a:p>
          <a:p>
            <a:pPr lvl="1"/>
            <a:r>
              <a:rPr lang="en-GB" dirty="0">
                <a:hlinkClick r:id="rId3"/>
              </a:rPr>
              <a:t>https://github.com/iot-schema-collab/iotschema-node-red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</a:t>
            </a:r>
            <a:r>
              <a:rPr lang="en-US" dirty="0"/>
              <a:t>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1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WoT</a:t>
            </a:r>
            <a:r>
              <a:rPr lang="en-US" dirty="0" smtClean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 smtClean="0"/>
              <a:t>These meta-model classes would only add about 6 new property types 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iotData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endParaRPr lang="en-US" dirty="0" smtClean="0"/>
          </a:p>
          <a:p>
            <a:pPr lvl="1"/>
            <a:r>
              <a:rPr lang="en-US" dirty="0" smtClean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, </a:t>
            </a:r>
            <a:r>
              <a:rPr lang="en-US" dirty="0" err="1" smtClean="0"/>
              <a:t>iotThing</a:t>
            </a:r>
            <a:r>
              <a:rPr lang="en-US" dirty="0" smtClean="0"/>
              <a:t>, etc.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5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886700" cy="4637375"/>
          </a:xfrm>
        </p:spPr>
        <p:txBody>
          <a:bodyPr/>
          <a:lstStyle/>
          <a:p>
            <a:r>
              <a:rPr lang="en-US" dirty="0" smtClean="0"/>
              <a:t>There is a potential example pattern in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err="1" smtClean="0"/>
              <a:t>MedicalEntity</a:t>
            </a:r>
            <a:r>
              <a:rPr lang="en-US" dirty="0" smtClean="0"/>
              <a:t>, with about 7 property types</a:t>
            </a:r>
          </a:p>
          <a:p>
            <a:r>
              <a:rPr lang="en-US" dirty="0" smtClean="0"/>
              <a:t>Likewise, an instance of </a:t>
            </a:r>
            <a:r>
              <a:rPr lang="en-US" dirty="0" err="1" smtClean="0"/>
              <a:t>IoT</a:t>
            </a:r>
            <a:r>
              <a:rPr lang="en-US" dirty="0" smtClean="0"/>
              <a:t> Schema would contain some set of </a:t>
            </a:r>
            <a:r>
              <a:rPr lang="en-US" dirty="0" err="1" smtClean="0"/>
              <a:t>iotCapability</a:t>
            </a:r>
            <a:r>
              <a:rPr lang="en-US" dirty="0" smtClean="0"/>
              <a:t>, </a:t>
            </a:r>
            <a:r>
              <a:rPr lang="en-US" dirty="0" err="1" smtClean="0"/>
              <a:t>iotAction</a:t>
            </a:r>
            <a:r>
              <a:rPr lang="en-US" dirty="0" smtClean="0"/>
              <a:t>, </a:t>
            </a:r>
            <a:r>
              <a:rPr lang="en-US" dirty="0" err="1" smtClean="0"/>
              <a:t>iotProperty</a:t>
            </a:r>
            <a:r>
              <a:rPr lang="en-US" dirty="0" smtClean="0"/>
              <a:t>, </a:t>
            </a:r>
            <a:r>
              <a:rPr lang="en-US" dirty="0" err="1" smtClean="0"/>
              <a:t>iotEvent</a:t>
            </a:r>
            <a:r>
              <a:rPr lang="en-US" dirty="0" smtClean="0"/>
              <a:t>, </a:t>
            </a:r>
            <a:r>
              <a:rPr lang="en-US" dirty="0" err="1" smtClean="0"/>
              <a:t>iotFeatureOfInterest</a:t>
            </a:r>
            <a:r>
              <a:rPr lang="en-US" dirty="0" smtClean="0"/>
              <a:t> properties</a:t>
            </a:r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</a:t>
            </a:r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URIs that point to accepted specialized definitions in a different namespace (?) </a:t>
            </a:r>
          </a:p>
          <a:p>
            <a:pPr lvl="1"/>
            <a:r>
              <a:rPr lang="en-US" dirty="0" smtClean="0"/>
              <a:t>lighting controls, thermostats, etc. that conform to the base types but have their own properties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5052"/>
            <a:ext cx="7886700" cy="4637375"/>
          </a:xfrm>
        </p:spPr>
        <p:txBody>
          <a:bodyPr/>
          <a:lstStyle/>
          <a:p>
            <a:r>
              <a:rPr lang="en-US" dirty="0" smtClean="0"/>
              <a:t>The base properties line up with semantic classes that have software </a:t>
            </a:r>
            <a:r>
              <a:rPr lang="en-US" dirty="0" err="1" smtClean="0"/>
              <a:t>handlers,e.g</a:t>
            </a:r>
            <a:r>
              <a:rPr lang="en-US" dirty="0" smtClean="0"/>
              <a:t>. to discover, display, control</a:t>
            </a:r>
          </a:p>
          <a:p>
            <a:r>
              <a:rPr lang="en-US" dirty="0" smtClean="0"/>
              <a:t>The specialization information enables selection of application elements that can understand and interoperate with the specialized affordances, for example lighting controls</a:t>
            </a:r>
          </a:p>
          <a:p>
            <a:r>
              <a:rPr lang="en-US" dirty="0" smtClean="0"/>
              <a:t>More general applications might reason about semantic constructions based on their ability to parse the semantic graph</a:t>
            </a:r>
          </a:p>
          <a:p>
            <a:r>
              <a:rPr lang="en-US" dirty="0" smtClean="0"/>
              <a:t>Adaptation software may need special properties to describe data types, units, and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7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Community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early 2019</a:t>
            </a:r>
          </a:p>
          <a:p>
            <a:r>
              <a:rPr lang="en-US" dirty="0"/>
              <a:t>A few members have joined but not active yet</a:t>
            </a:r>
          </a:p>
          <a:p>
            <a:r>
              <a:rPr lang="en-US" dirty="0"/>
              <a:t>IPR policy for contributions based on CG membership</a:t>
            </a:r>
          </a:p>
          <a:p>
            <a:r>
              <a:rPr lang="en-US" dirty="0"/>
              <a:t>CG membership will become part of the community and be required for contributors and participants</a:t>
            </a:r>
          </a:p>
          <a:p>
            <a:r>
              <a:rPr lang="en-US" dirty="0"/>
              <a:t>Can we adopt the BSD 3-Clause license for our contributed and published content?</a:t>
            </a:r>
          </a:p>
        </p:txBody>
      </p:sp>
    </p:spTree>
    <p:extLst>
      <p:ext uri="{BB962C8B-B14F-4D97-AF65-F5344CB8AC3E}">
        <p14:creationId xmlns:p14="http://schemas.microsoft.com/office/powerpoint/2010/main" val="31805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9508"/>
            <a:ext cx="7886700" cy="1325563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Liaison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9"/>
            <a:ext cx="7886700" cy="4351338"/>
          </a:xfrm>
        </p:spPr>
        <p:txBody>
          <a:bodyPr/>
          <a:lstStyle/>
          <a:p>
            <a:r>
              <a:rPr lang="en-US" dirty="0"/>
              <a:t>Semi-private group of SDOs and associated vendors </a:t>
            </a:r>
          </a:p>
          <a:p>
            <a:r>
              <a:rPr lang="en-US" dirty="0"/>
              <a:t>Goal is to create a common </a:t>
            </a:r>
            <a:r>
              <a:rPr lang="en-US" dirty="0" err="1"/>
              <a:t>IoT</a:t>
            </a:r>
            <a:r>
              <a:rPr lang="en-US" dirty="0"/>
              <a:t> data model and normalized device definitions</a:t>
            </a:r>
          </a:p>
          <a:p>
            <a:r>
              <a:rPr lang="en-US" dirty="0"/>
              <a:t>Creating open source JSON language and developer tools for definitions, using BSD 3-Clause license</a:t>
            </a:r>
          </a:p>
          <a:p>
            <a:r>
              <a:rPr lang="en-US" dirty="0"/>
              <a:t>High level alignment with the Property-Action-Event meta-model</a:t>
            </a:r>
          </a:p>
          <a:p>
            <a:r>
              <a:rPr lang="en-US" dirty="0" err="1"/>
              <a:t>OneDM</a:t>
            </a:r>
            <a:r>
              <a:rPr lang="en-US" dirty="0"/>
              <a:t> definitions can feed </a:t>
            </a:r>
            <a:r>
              <a:rPr lang="en-US" dirty="0" err="1"/>
              <a:t>iotschema</a:t>
            </a:r>
            <a:endParaRPr lang="en-US" dirty="0"/>
          </a:p>
          <a:p>
            <a:r>
              <a:rPr lang="en-US" dirty="0"/>
              <a:t>We can share </a:t>
            </a:r>
            <a:r>
              <a:rPr lang="en-US" dirty="0" err="1"/>
              <a:t>OneDM</a:t>
            </a:r>
            <a:r>
              <a:rPr lang="en-US" dirty="0"/>
              <a:t> language and tools </a:t>
            </a:r>
          </a:p>
        </p:txBody>
      </p:sp>
    </p:spTree>
    <p:extLst>
      <p:ext uri="{BB962C8B-B14F-4D97-AF65-F5344CB8AC3E}">
        <p14:creationId xmlns:p14="http://schemas.microsoft.com/office/powerpoint/2010/main" val="182728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4962"/>
            <a:ext cx="7886700" cy="1325563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05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experimental area on </a:t>
            </a:r>
            <a:r>
              <a:rPr lang="en-US" dirty="0" err="1"/>
              <a:t>schema.org</a:t>
            </a:r>
            <a:r>
              <a:rPr lang="en-US" dirty="0"/>
              <a:t> for normalized, accepted </a:t>
            </a:r>
            <a:r>
              <a:rPr lang="en-US" dirty="0" err="1"/>
              <a:t>iotschema</a:t>
            </a:r>
            <a:r>
              <a:rPr lang="en-US" dirty="0"/>
              <a:t> content</a:t>
            </a:r>
          </a:p>
          <a:p>
            <a:r>
              <a:rPr lang="en-US" dirty="0"/>
              <a:t>Create a </a:t>
            </a:r>
            <a:r>
              <a:rPr lang="en-US" dirty="0" err="1"/>
              <a:t>namespaced</a:t>
            </a:r>
            <a:r>
              <a:rPr lang="en-US" dirty="0"/>
              <a:t> area per contributing org in the public </a:t>
            </a:r>
            <a:r>
              <a:rPr lang="en-US" dirty="0" err="1"/>
              <a:t>github</a:t>
            </a:r>
            <a:r>
              <a:rPr lang="en-US" dirty="0"/>
              <a:t>, allow open contribution of raw content</a:t>
            </a:r>
          </a:p>
          <a:p>
            <a:pPr lvl="1"/>
            <a:r>
              <a:rPr lang="en-US" dirty="0"/>
              <a:t>CI tools validate the contributed definitions</a:t>
            </a:r>
          </a:p>
          <a:p>
            <a:r>
              <a:rPr lang="en-US" dirty="0"/>
              <a:t>The definition can immediately be dereferenced in the contributor's namespace (on </a:t>
            </a:r>
            <a:r>
              <a:rPr lang="en-US" dirty="0" err="1"/>
              <a:t>schema.org</a:t>
            </a:r>
            <a:r>
              <a:rPr lang="en-US" dirty="0"/>
              <a:t>?)</a:t>
            </a:r>
          </a:p>
          <a:p>
            <a:r>
              <a:rPr lang="en-US" dirty="0"/>
              <a:t>Move definitions into the official </a:t>
            </a:r>
            <a:r>
              <a:rPr lang="en-US" dirty="0" err="1"/>
              <a:t>github</a:t>
            </a:r>
            <a:r>
              <a:rPr lang="en-US" dirty="0"/>
              <a:t> repository and </a:t>
            </a:r>
            <a:r>
              <a:rPr lang="en-US" dirty="0" err="1"/>
              <a:t>schema.org</a:t>
            </a:r>
            <a:r>
              <a:rPr lang="en-US" dirty="0"/>
              <a:t> experimental area when they are accepted</a:t>
            </a:r>
          </a:p>
        </p:txBody>
      </p:sp>
    </p:spTree>
    <p:extLst>
      <p:ext uri="{BB962C8B-B14F-4D97-AF65-F5344CB8AC3E}">
        <p14:creationId xmlns:p14="http://schemas.microsoft.com/office/powerpoint/2010/main" val="131974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</a:t>
            </a:r>
            <a:r>
              <a:rPr lang="en-US" dirty="0" err="1" smtClean="0"/>
              <a:t>iotschema</a:t>
            </a:r>
            <a:r>
              <a:rPr lang="en-US" dirty="0" smtClean="0"/>
              <a:t> W3C Community Group into the process, define licensing and publication</a:t>
            </a:r>
          </a:p>
          <a:p>
            <a:r>
              <a:rPr lang="en-US" dirty="0" smtClean="0"/>
              <a:t>Design a namespace scheme for contributing orgs and for linked ontologies</a:t>
            </a:r>
          </a:p>
          <a:p>
            <a:r>
              <a:rPr lang="en-US" dirty="0"/>
              <a:t>Refactor the vocabulary as necessary to remediate the name conflicts</a:t>
            </a:r>
          </a:p>
          <a:p>
            <a:r>
              <a:rPr lang="en-US" dirty="0" smtClean="0"/>
              <a:t>Build and deploy CI tools to check contributions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Agenda review</a:t>
            </a:r>
          </a:p>
          <a:p>
            <a:r>
              <a:rPr lang="en-US" dirty="0" smtClean="0"/>
              <a:t>New </a:t>
            </a:r>
            <a:r>
              <a:rPr lang="en-US" dirty="0"/>
              <a:t>Capability proposals: </a:t>
            </a:r>
          </a:p>
          <a:p>
            <a:pPr lvl="1"/>
            <a:r>
              <a:rPr lang="en-US" dirty="0" smtClean="0"/>
              <a:t>Electric </a:t>
            </a:r>
            <a:r>
              <a:rPr lang="en-US" dirty="0"/>
              <a:t>Power System</a:t>
            </a:r>
          </a:p>
          <a:p>
            <a:pPr lvl="1"/>
            <a:r>
              <a:rPr lang="en-US" dirty="0" smtClean="0"/>
              <a:t>Electric </a:t>
            </a:r>
            <a:r>
              <a:rPr lang="en-US" dirty="0"/>
              <a:t>Battery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 </a:t>
            </a:r>
            <a:r>
              <a:rPr lang="en-US" dirty="0">
                <a:hlinkClick r:id="rId2"/>
              </a:rPr>
              <a:t>schema.org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/>
              <a:t>and community items</a:t>
            </a:r>
          </a:p>
          <a:p>
            <a:r>
              <a:rPr lang="en-US" dirty="0" smtClean="0"/>
              <a:t>AOB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: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W3C Community Group: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The Schema Extensions For IoT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de-DE" sz="1200" dirty="0">
                <a:solidFill>
                  <a:prstClr val="black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https://www.w3.org/community/iotschema/</a:t>
            </a:r>
            <a:r>
              <a:rPr lang="en-US" sz="1449" dirty="0">
                <a:solidFill>
                  <a:prstClr val="black"/>
                </a:solidFill>
              </a:rPr>
              <a:t/>
            </a:r>
            <a:br>
              <a:rPr lang="en-US" sz="1449" dirty="0">
                <a:solidFill>
                  <a:prstClr val="black"/>
                </a:solidFill>
              </a:rPr>
            </a:br>
            <a:endParaRPr lang="en-US" sz="1974" dirty="0">
              <a:solidFill>
                <a:prstClr val="black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GitHub repository:</a:t>
            </a:r>
            <a:endParaRPr lang="en-US" sz="2400" dirty="0"/>
          </a:p>
          <a:p>
            <a:r>
              <a:rPr lang="de-DE" sz="1200" dirty="0">
                <a:hlinkClick r:id="rId4"/>
              </a:rPr>
              <a:t>https://github.com/iot-schema-collab/iotschema</a:t>
            </a:r>
            <a:endParaRPr lang="en-US" sz="1200" dirty="0"/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Teleconferences: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https://github.com/iot-schema-collab/teleconferences</a:t>
            </a:r>
            <a:endParaRPr lang="en-US" sz="1974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Contributions: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https://github.com/iot-schema-collab/iotschema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200" dirty="0">
                <a:solidFill>
                  <a:prstClr val="black"/>
                </a:solidFill>
              </a:rPr>
              <a:t>       </a:t>
            </a:r>
            <a:r>
              <a:rPr lang="en-US" sz="1974" dirty="0"/>
              <a:t>Charter:</a:t>
            </a:r>
          </a:p>
          <a:p>
            <a:r>
              <a:rPr lang="en-GB" sz="1200" dirty="0">
                <a:hlinkClick r:id="rId6"/>
              </a:rPr>
              <a:t>https://github.com/iot-schema-collab/ws-charter</a:t>
            </a:r>
            <a:endParaRPr lang="en-US" sz="1200" dirty="0"/>
          </a:p>
          <a:p>
            <a:pPr marL="0" indent="0">
              <a:buNone/>
            </a:pPr>
            <a:r>
              <a:rPr lang="en-US" sz="1974" dirty="0"/>
              <a:t>        </a:t>
            </a:r>
            <a:endParaRPr lang="en-US" sz="12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sz="1574" dirty="0"/>
          </a:p>
          <a:p>
            <a:pPr lvl="1"/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14850" y="1825625"/>
            <a:ext cx="41006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 site: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Current location</a:t>
            </a:r>
            <a:endParaRPr lang="en-US" sz="2400" dirty="0"/>
          </a:p>
          <a:p>
            <a:r>
              <a:rPr lang="de-DE" sz="1200" dirty="0">
                <a:hlinkClick r:id="rId7"/>
              </a:rPr>
              <a:t>http://iotschema.org/docs/full.html</a:t>
            </a:r>
            <a:r>
              <a:rPr lang="en-US" sz="1449" dirty="0">
                <a:hlinkClick r:id="rId8"/>
              </a:rPr>
              <a:t> </a:t>
            </a:r>
            <a:r>
              <a:rPr lang="en-US" sz="1974" dirty="0"/>
              <a:t/>
            </a:r>
            <a:br>
              <a:rPr lang="en-US" sz="1974" dirty="0"/>
            </a:br>
            <a:endParaRPr lang="en-US" sz="1974" dirty="0"/>
          </a:p>
          <a:p>
            <a:pPr marL="0" indent="0">
              <a:buNone/>
            </a:pPr>
            <a:r>
              <a:rPr lang="en-US" sz="1974" dirty="0">
                <a:solidFill>
                  <a:prstClr val="black"/>
                </a:solidFill>
              </a:rPr>
              <a:t>    </a:t>
            </a:r>
            <a:endParaRPr lang="en-GB" dirty="0"/>
          </a:p>
          <a:p>
            <a:r>
              <a:rPr lang="en-GB" sz="2400" dirty="0"/>
              <a:t>Tools:</a:t>
            </a:r>
          </a:p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 err="1">
                <a:solidFill>
                  <a:prstClr val="black"/>
                </a:solidFill>
              </a:rPr>
              <a:t>iotschema</a:t>
            </a:r>
            <a:r>
              <a:rPr lang="en-US" sz="1900" dirty="0">
                <a:solidFill>
                  <a:prstClr val="black"/>
                </a:solidFill>
              </a:rPr>
              <a:t> for Node-RED</a:t>
            </a:r>
            <a:endParaRPr lang="en-US" sz="2400" dirty="0"/>
          </a:p>
          <a:p>
            <a:r>
              <a:rPr lang="en-GB" sz="1200" dirty="0">
                <a:hlinkClick r:id="rId9"/>
              </a:rPr>
              <a:t>https://github.com/iot-schema-collab/iotschema-node-red </a:t>
            </a:r>
            <a:r>
              <a:rPr lang="en-US" sz="1449" dirty="0"/>
              <a:t/>
            </a:r>
            <a:br>
              <a:rPr lang="en-US" sz="1449" dirty="0"/>
            </a:br>
            <a:endParaRPr lang="en-US" sz="1974" dirty="0"/>
          </a:p>
          <a:p>
            <a:endParaRPr lang="en-GB" dirty="0"/>
          </a:p>
          <a:p>
            <a:pPr lvl="1">
              <a:buNone/>
            </a:pPr>
            <a:endParaRPr lang="en-US" sz="1574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2682299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New Capability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</a:t>
            </a:r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to summarize what we set out to do and where we are</a:t>
            </a:r>
          </a:p>
          <a:p>
            <a:r>
              <a:rPr lang="en-US" dirty="0" smtClean="0"/>
              <a:t>Technical summary </a:t>
            </a:r>
          </a:p>
          <a:p>
            <a:r>
              <a:rPr lang="en-US" dirty="0" smtClean="0"/>
              <a:t>Integration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7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Review:</a:t>
            </a:r>
            <a:br>
              <a:rPr lang="en-US" dirty="0"/>
            </a:br>
            <a:r>
              <a:rPr lang="en-US" dirty="0"/>
              <a:t>Status and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5883"/>
            <a:ext cx="6858000" cy="1655762"/>
          </a:xfrm>
        </p:spPr>
        <p:txBody>
          <a:bodyPr/>
          <a:lstStyle/>
          <a:p>
            <a:r>
              <a:rPr lang="en-US" dirty="0"/>
              <a:t>September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FD80D52-A0AD-4B52-BC8C-AB56009BF88B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de-DE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5296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Charter and Objectives </a:t>
            </a:r>
            <a:r>
              <a:rPr lang="mr-IN" dirty="0"/>
              <a:t>–</a:t>
            </a:r>
            <a:r>
              <a:rPr lang="en-US" dirty="0"/>
              <a:t> What we started out to do</a:t>
            </a:r>
          </a:p>
          <a:p>
            <a:r>
              <a:rPr lang="en-US" dirty="0"/>
              <a:t>Status </a:t>
            </a:r>
            <a:r>
              <a:rPr lang="mr-IN" dirty="0"/>
              <a:t>–</a:t>
            </a:r>
            <a:r>
              <a:rPr lang="en-US" dirty="0"/>
              <a:t> What we have accomplished</a:t>
            </a:r>
          </a:p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Test case and results</a:t>
            </a:r>
          </a:p>
          <a:p>
            <a:r>
              <a:rPr lang="en-US" dirty="0" err="1"/>
              <a:t>Schema.org</a:t>
            </a:r>
            <a:r>
              <a:rPr lang="en-US" dirty="0"/>
              <a:t> integration </a:t>
            </a:r>
            <a:r>
              <a:rPr lang="mr-IN" dirty="0"/>
              <a:t>–</a:t>
            </a:r>
            <a:r>
              <a:rPr lang="en-US" dirty="0"/>
              <a:t> Proposal and issues</a:t>
            </a:r>
          </a:p>
          <a:p>
            <a:r>
              <a:rPr lang="en-US" dirty="0"/>
              <a:t>W3C Community Group </a:t>
            </a:r>
            <a:r>
              <a:rPr lang="mr-IN" dirty="0"/>
              <a:t>–</a:t>
            </a:r>
            <a:r>
              <a:rPr lang="en-US" dirty="0"/>
              <a:t> IPR policy and continuity</a:t>
            </a:r>
          </a:p>
          <a:p>
            <a:r>
              <a:rPr lang="en-US" dirty="0" err="1"/>
              <a:t>OneDM</a:t>
            </a:r>
            <a:r>
              <a:rPr lang="en-US" dirty="0"/>
              <a:t> Liaison Group </a:t>
            </a:r>
            <a:r>
              <a:rPr lang="mr-IN" dirty="0"/>
              <a:t>–</a:t>
            </a:r>
            <a:r>
              <a:rPr lang="en-US" dirty="0"/>
              <a:t> Report out</a:t>
            </a:r>
          </a:p>
          <a:p>
            <a:r>
              <a:rPr lang="en-US" dirty="0"/>
              <a:t>Going forward </a:t>
            </a:r>
            <a:r>
              <a:rPr lang="mr-IN" dirty="0"/>
              <a:t>–</a:t>
            </a:r>
            <a:r>
              <a:rPr lang="en-US" dirty="0"/>
              <a:t> a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217"/>
            <a:ext cx="7886700" cy="1325563"/>
          </a:xfrm>
        </p:spPr>
        <p:txBody>
          <a:bodyPr/>
          <a:lstStyle/>
          <a:p>
            <a:r>
              <a:rPr lang="en-US" dirty="0"/>
              <a:t>Charter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an extension to </a:t>
            </a:r>
            <a:r>
              <a:rPr lang="en-US" dirty="0" err="1"/>
              <a:t>Schema.org</a:t>
            </a:r>
            <a:r>
              <a:rPr lang="en-US" dirty="0"/>
              <a:t> that will enable </a:t>
            </a:r>
            <a:r>
              <a:rPr lang="en-US" dirty="0" err="1"/>
              <a:t>IoT</a:t>
            </a:r>
            <a:r>
              <a:rPr lang="en-US" dirty="0"/>
              <a:t> semantics</a:t>
            </a:r>
          </a:p>
          <a:p>
            <a:r>
              <a:rPr lang="en-US" dirty="0"/>
              <a:t>Work with relevant vendors and SDOs to architect a common information model for </a:t>
            </a:r>
            <a:r>
              <a:rPr lang="en-US" dirty="0" err="1"/>
              <a:t>IoT</a:t>
            </a:r>
            <a:endParaRPr lang="en-US" dirty="0"/>
          </a:p>
          <a:p>
            <a:r>
              <a:rPr lang="en-US" dirty="0"/>
              <a:t>Develop a process to enable free contribution from diverse organizations, driving toward normalization to a common model</a:t>
            </a:r>
          </a:p>
          <a:p>
            <a:r>
              <a:rPr lang="en-US" dirty="0"/>
              <a:t>Enable domain and subject experts to create and maintain definitions and models</a:t>
            </a:r>
          </a:p>
          <a:p>
            <a:r>
              <a:rPr lang="en-US" dirty="0"/>
              <a:t>Work on practical integration with </a:t>
            </a:r>
            <a:r>
              <a:rPr lang="en-US" dirty="0" err="1"/>
              <a:t>Schema.org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4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 common meta-model which is well adopted in industry (graphic)</a:t>
            </a:r>
          </a:p>
          <a:p>
            <a:pPr lvl="1"/>
            <a:r>
              <a:rPr lang="en-US" dirty="0"/>
              <a:t>Functional/semantic capabilities with common Property, Action, and Event classes of affordances</a:t>
            </a:r>
          </a:p>
          <a:p>
            <a:pPr lvl="1"/>
            <a:r>
              <a:rPr lang="en-US" dirty="0"/>
              <a:t>Feature of Interest integration from other namespaces </a:t>
            </a:r>
            <a:r>
              <a:rPr lang="mr-IN" dirty="0"/>
              <a:t>–</a:t>
            </a:r>
            <a:r>
              <a:rPr lang="en-US" dirty="0"/>
              <a:t> GENIVI/VSS, </a:t>
            </a:r>
            <a:r>
              <a:rPr lang="en-US" dirty="0" err="1"/>
              <a:t>BrickSchema</a:t>
            </a:r>
            <a:r>
              <a:rPr lang="en-US" dirty="0"/>
              <a:t>, Project Haystack</a:t>
            </a:r>
          </a:p>
          <a:p>
            <a:pPr lvl="1"/>
            <a:r>
              <a:rPr lang="en-US" dirty="0"/>
              <a:t>Integration with W3C SOSA/SSN</a:t>
            </a:r>
          </a:p>
          <a:p>
            <a:r>
              <a:rPr lang="en-US" dirty="0"/>
              <a:t> Published strawman definitions for some common IoT capabilities</a:t>
            </a:r>
          </a:p>
          <a:p>
            <a:r>
              <a:rPr lang="en-US" dirty="0"/>
              <a:t>Conducted test case evaluation with W3C Web of Things and IRTF T2TRG WISHI including hands-on</a:t>
            </a:r>
          </a:p>
        </p:txBody>
      </p:sp>
    </p:spTree>
    <p:extLst>
      <p:ext uri="{BB962C8B-B14F-4D97-AF65-F5344CB8AC3E}">
        <p14:creationId xmlns:p14="http://schemas.microsoft.com/office/powerpoint/2010/main" val="18607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>
            <a:normAutofit/>
          </a:bodyPr>
          <a:lstStyle/>
          <a:p>
            <a:r>
              <a:rPr lang="de-DE" dirty="0" smtClean="0"/>
              <a:t>Information Meta</a:t>
            </a:r>
            <a:r>
              <a:rPr lang="de-DE" dirty="0"/>
              <a:t>-</a:t>
            </a:r>
            <a:r>
              <a:rPr lang="de-DE" dirty="0" smtClean="0"/>
              <a:t>Model</a:t>
            </a:r>
          </a:p>
        </p:txBody>
      </p:sp>
      <p:pic>
        <p:nvPicPr>
          <p:cNvPr id="2051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3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28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Definition name="AD_HOC" displayName="AD_HOC" id="a7efae0f-bf3b-4f04-9a8a-5f8ba0942200" isdomainofvalue="False" dataSourceId="91a92945-8732-45a5-a7f6-6a4f1dc96a76"/>
</file>

<file path=customXml/item2.xml><?xml version="1.0" encoding="utf-8"?>
<VariableList UniqueId="a7efae0f-bf3b-4f04-9a8a-5f8ba0942200" Name="AD_HOC" ContentType="XML" MajorVersion="0" MinorVersion="1" isLocalCopy="False" IsBaseObject="False" DataSourceId="91a92945-8732-45a5-a7f6-6a4f1dc96a76" DataSourceMajorVersion="0" DataSourceMinorVersion="1"/>
</file>

<file path=customXml/item3.xml><?xml version="1.0" encoding="utf-8"?>
<VariableListDefinition name="Computed" displayName="Computed" id="95457265-e885-40a5-bd19-f7be5211f22d" isdomainofvalue="False" dataSourceId="9a643267-fec7-4277-a2fa-e1c55ce4fd64"/>
</file>

<file path=customXml/item4.xml><?xml version="1.0" encoding="utf-8"?>
<VariableList UniqueId="e615e2fc-b70a-4fc4-83cb-9e41691c7bed" Name="System" ContentType="XML" MajorVersion="0" MinorVersion="1" isLocalCopy="False" IsBaseObject="False" DataSourceId="98776475-e145-415d-beaf-50fa72f7070e" DataSourceMajorVersion="0" DataSourceMinorVersion="1"/>
</file>

<file path=customXml/item5.xml><?xml version="1.0" encoding="utf-8"?>
<AllExternalAdhocVariableMappings/>
</file>

<file path=customXml/item6.xml><?xml version="1.0" encoding="utf-8"?>
<VariableListDefinition name="System" displayName="System" id="e615e2fc-b70a-4fc4-83cb-9e41691c7bed" isdomainofvalue="False" dataSourceId="98776475-e145-415d-beaf-50fa72f7070e"/>
</file>

<file path=customXml/item7.xml><?xml version="1.0" encoding="utf-8"?>
<VariableList UniqueId="95457265-e885-40a5-bd19-f7be5211f22d" Name="Computed" ContentType="XML" MajorVersion="0" MinorVersion="1" isLocalCopy="False" IsBaseObject="False" DataSourceId="9a643267-fec7-4277-a2fa-e1c55ce4fd64" DataSourceMajorVersion="0" DataSourceMinorVersion="1"/>
</file>

<file path=customXml/itemProps1.xml><?xml version="1.0" encoding="utf-8"?>
<ds:datastoreItem xmlns:ds="http://schemas.openxmlformats.org/officeDocument/2006/customXml" ds:itemID="{80DA9FCD-43D2-45F1-A7DF-B38A8A226B2E}">
  <ds:schemaRefs/>
</ds:datastoreItem>
</file>

<file path=customXml/itemProps2.xml><?xml version="1.0" encoding="utf-8"?>
<ds:datastoreItem xmlns:ds="http://schemas.openxmlformats.org/officeDocument/2006/customXml" ds:itemID="{1CD79B36-6038-4ADA-AE1B-4BF9D35CC6B7}">
  <ds:schemaRefs/>
</ds:datastoreItem>
</file>

<file path=customXml/itemProps3.xml><?xml version="1.0" encoding="utf-8"?>
<ds:datastoreItem xmlns:ds="http://schemas.openxmlformats.org/officeDocument/2006/customXml" ds:itemID="{E3750C8C-4412-45D2-9B52-28C67E0882C1}">
  <ds:schemaRefs/>
</ds:datastoreItem>
</file>

<file path=customXml/itemProps4.xml><?xml version="1.0" encoding="utf-8"?>
<ds:datastoreItem xmlns:ds="http://schemas.openxmlformats.org/officeDocument/2006/customXml" ds:itemID="{1F86386A-5FD6-47ED-BDE1-C9FB123D2BFA}">
  <ds:schemaRefs/>
</ds:datastoreItem>
</file>

<file path=customXml/itemProps5.xml><?xml version="1.0" encoding="utf-8"?>
<ds:datastoreItem xmlns:ds="http://schemas.openxmlformats.org/officeDocument/2006/customXml" ds:itemID="{99B396FE-857D-4604-AC30-367735219A2B}">
  <ds:schemaRefs/>
</ds:datastoreItem>
</file>

<file path=customXml/itemProps6.xml><?xml version="1.0" encoding="utf-8"?>
<ds:datastoreItem xmlns:ds="http://schemas.openxmlformats.org/officeDocument/2006/customXml" ds:itemID="{BAA68394-47FF-4655-AC2C-FCB07A472A0B}">
  <ds:schemaRefs/>
</ds:datastoreItem>
</file>

<file path=customXml/itemProps7.xml><?xml version="1.0" encoding="utf-8"?>
<ds:datastoreItem xmlns:ds="http://schemas.openxmlformats.org/officeDocument/2006/customXml" ds:itemID="{70CA4A5D-7350-423B-8BDB-F47683E8A39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</TotalTime>
  <Words>919</Words>
  <Application>Microsoft Macintosh PowerPoint</Application>
  <PresentationFormat>Letter Paper (8.5x11 in)</PresentationFormat>
  <Paragraphs>142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Mangal</vt:lpstr>
      <vt:lpstr>Arial</vt:lpstr>
      <vt:lpstr>Office Theme</vt:lpstr>
      <vt:lpstr>IoT Extensions for schema.org Community Teleconference</vt:lpstr>
      <vt:lpstr>Agenda</vt:lpstr>
      <vt:lpstr>New Capability Proposals</vt:lpstr>
      <vt:lpstr>Integration with schema.org</vt:lpstr>
      <vt:lpstr>iotschema Review: Status and Planning</vt:lpstr>
      <vt:lpstr>Contents</vt:lpstr>
      <vt:lpstr>Charter and Objectives</vt:lpstr>
      <vt:lpstr>Status</vt:lpstr>
      <vt:lpstr>Information Meta-Model</vt:lpstr>
      <vt:lpstr>W3C WoT Test Case</vt:lpstr>
      <vt:lpstr>iotschema for Node-RED Recipe-based applications</vt:lpstr>
      <vt:lpstr>Schema.org Integration</vt:lpstr>
      <vt:lpstr>Schema.org Integration</vt:lpstr>
      <vt:lpstr>Schema.org Integration</vt:lpstr>
      <vt:lpstr>Schema.org Integration</vt:lpstr>
      <vt:lpstr>W3C Community Group</vt:lpstr>
      <vt:lpstr>OneDM Liaison Group</vt:lpstr>
      <vt:lpstr>Going Forward</vt:lpstr>
      <vt:lpstr>To Do</vt:lpstr>
      <vt:lpstr>iotschema: Resources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iotschema Status and Planning</dc:title>
  <dc:creator>Michael Koster</dc:creator>
  <cp:keywords>C_Unrestricted</cp:keywords>
  <cp:lastModifiedBy>Michael Koster</cp:lastModifiedBy>
  <cp:revision>33</cp:revision>
  <cp:lastPrinted>2019-09-19T04:04:24Z</cp:lastPrinted>
  <dcterms:created xsi:type="dcterms:W3CDTF">2019-09-16T14:42:55Z</dcterms:created>
  <dcterms:modified xsi:type="dcterms:W3CDTF">2019-11-20T23:55:21Z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