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79" r:id="rId3"/>
    <p:sldId id="316" r:id="rId4"/>
    <p:sldId id="317" r:id="rId5"/>
    <p:sldId id="318" r:id="rId6"/>
    <p:sldId id="319" r:id="rId7"/>
    <p:sldId id="321" r:id="rId8"/>
    <p:sldId id="320" r:id="rId9"/>
    <p:sldId id="310" r:id="rId10"/>
    <p:sldId id="312" r:id="rId11"/>
    <p:sldId id="314" r:id="rId12"/>
    <p:sldId id="315" r:id="rId13"/>
    <p:sldId id="313" r:id="rId14"/>
    <p:sldId id="311" r:id="rId15"/>
    <p:sldId id="303" r:id="rId16"/>
    <p:sldId id="302" r:id="rId17"/>
    <p:sldId id="304" r:id="rId18"/>
    <p:sldId id="289" r:id="rId19"/>
    <p:sldId id="296" r:id="rId20"/>
    <p:sldId id="280" r:id="rId21"/>
    <p:sldId id="278" r:id="rId22"/>
    <p:sldId id="299" r:id="rId23"/>
    <p:sldId id="300" r:id="rId24"/>
    <p:sldId id="301" r:id="rId25"/>
    <p:sldId id="305" r:id="rId26"/>
    <p:sldId id="306" r:id="rId27"/>
    <p:sldId id="307" r:id="rId28"/>
    <p:sldId id="308" r:id="rId29"/>
    <p:sldId id="309" r:id="rId3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84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hyperlink" Target="https://openconnectivity.org/developer/specifications/upnp-resources/upnp/" TargetMode="External"/><Relationship Id="rId12" Type="http://schemas.openxmlformats.org/officeDocument/2006/relationships/hyperlink" Target="https://www.bluetooth.com/specifications/mesh-specifications/" TargetMode="External"/><Relationship Id="rId13" Type="http://schemas.openxmlformats.org/officeDocument/2006/relationships/hyperlink" Target="https://github.com/Azure/IoTPlugandPlay/tree/master/DTDL" TargetMode="External"/><Relationship Id="rId14" Type="http://schemas.openxmlformats.org/officeDocument/2006/relationships/hyperlink" Target="http://www.onem2m.org/tr-0039/ipe-and-sdt" TargetMode="External"/><Relationship Id="rId15" Type="http://schemas.openxmlformats.org/officeDocument/2006/relationships/hyperlink" Target="https://opcfoundation.org/developer-tools/specifications-unified-architectur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ne-data-model/language" TargetMode="External"/><Relationship Id="rId3" Type="http://schemas.openxmlformats.org/officeDocument/2006/relationships/hyperlink" Target="https://www.w3.org/TR/wot-thing-description/" TargetMode="External"/><Relationship Id="rId4" Type="http://schemas.openxmlformats.org/officeDocument/2006/relationships/hyperlink" Target="https://github.com/iot-schema-collab/iotschema" TargetMode="External"/><Relationship Id="rId5" Type="http://schemas.openxmlformats.org/officeDocument/2006/relationships/hyperlink" Target="https://zigbeealliance.org/wp-content/uploads/zip/dotdot-ip-package.zip" TargetMode="External"/><Relationship Id="rId6" Type="http://schemas.openxmlformats.org/officeDocument/2006/relationships/hyperlink" Target="https://openconnectivity.org/developer/specifications/" TargetMode="External"/><Relationship Id="rId7" Type="http://schemas.openxmlformats.org/officeDocument/2006/relationships/hyperlink" Target="https://docs.smartthings.com/en/latest/capabilities-reference.html" TargetMode="External"/><Relationship Id="rId8" Type="http://schemas.openxmlformats.org/officeDocument/2006/relationships/hyperlink" Target="http://www.openmobilealliance.org/wp/omna/lwm2m/lwm2mregistry.html" TargetMode="External"/><Relationship Id="rId9" Type="http://schemas.openxmlformats.org/officeDocument/2006/relationships/hyperlink" Target="https://openweave.io/guides/weave-primer/schema" TargetMode="External"/><Relationship Id="rId10" Type="http://schemas.openxmlformats.org/officeDocument/2006/relationships/hyperlink" Target="https://github.com/eclipse/vorto/tree/development/doc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smtClean="0"/>
              <a:t>February </a:t>
            </a:r>
            <a:r>
              <a:rPr lang="en-US" dirty="0" smtClean="0"/>
              <a:t>18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Re-charter – re-alignment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6535"/>
            <a:ext cx="7886700" cy="4722320"/>
          </a:xfrm>
        </p:spPr>
        <p:txBody>
          <a:bodyPr/>
          <a:lstStyle/>
          <a:p>
            <a:r>
              <a:rPr lang="en-US" dirty="0" smtClean="0"/>
              <a:t>There is still a need for a common web entry point for </a:t>
            </a:r>
            <a:r>
              <a:rPr lang="en-US" dirty="0" err="1" smtClean="0"/>
              <a:t>IoT</a:t>
            </a:r>
            <a:r>
              <a:rPr lang="en-US" dirty="0" smtClean="0"/>
              <a:t> semantic models in RDF</a:t>
            </a:r>
          </a:p>
          <a:p>
            <a:r>
              <a:rPr lang="en-US" dirty="0" smtClean="0"/>
              <a:t>Align with W3C </a:t>
            </a:r>
            <a:r>
              <a:rPr lang="en-US" dirty="0" err="1" smtClean="0"/>
              <a:t>WoT</a:t>
            </a:r>
            <a:r>
              <a:rPr lang="en-US" dirty="0" smtClean="0"/>
              <a:t>, </a:t>
            </a:r>
            <a:r>
              <a:rPr lang="en-US" dirty="0" err="1" smtClean="0"/>
              <a:t>OneDM</a:t>
            </a:r>
            <a:r>
              <a:rPr lang="en-US" dirty="0" smtClean="0"/>
              <a:t>, and semantic graphs</a:t>
            </a:r>
          </a:p>
          <a:p>
            <a:r>
              <a:rPr lang="en-US" b="1" dirty="0" smtClean="0"/>
              <a:t>Build out ontology to include quantities and features of interest</a:t>
            </a:r>
          </a:p>
          <a:p>
            <a:r>
              <a:rPr lang="en-US" dirty="0" smtClean="0"/>
              <a:t>Become a common public set of RDF models for </a:t>
            </a:r>
            <a:r>
              <a:rPr lang="en-US" dirty="0" err="1" smtClean="0"/>
              <a:t>IoT</a:t>
            </a:r>
            <a:r>
              <a:rPr lang="en-US" dirty="0" smtClean="0"/>
              <a:t> system integration – one stop shop and entry point</a:t>
            </a:r>
          </a:p>
          <a:p>
            <a:r>
              <a:rPr lang="en-US" dirty="0" smtClean="0"/>
              <a:t>Develop the browser around the new integration patterns</a:t>
            </a:r>
          </a:p>
          <a:p>
            <a:r>
              <a:rPr lang="en-US" dirty="0" smtClean="0"/>
              <a:t>Conversion and shape validation tools</a:t>
            </a:r>
          </a:p>
          <a:p>
            <a:r>
              <a:rPr lang="en-US" dirty="0" smtClean="0"/>
              <a:t>Contribute directly or from e.g. SDF conversions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4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players are behind successful activities</a:t>
            </a:r>
          </a:p>
          <a:p>
            <a:r>
              <a:rPr lang="en-US" dirty="0" smtClean="0"/>
              <a:t>Information models + communication</a:t>
            </a:r>
          </a:p>
          <a:p>
            <a:r>
              <a:rPr lang="en-US" dirty="0" err="1" smtClean="0"/>
              <a:t>Vorto</a:t>
            </a:r>
            <a:r>
              <a:rPr lang="en-US" dirty="0" smtClean="0"/>
              <a:t> is not RDF but code oriented, tool chain</a:t>
            </a:r>
          </a:p>
          <a:p>
            <a:r>
              <a:rPr lang="en-US" dirty="0" smtClean="0"/>
              <a:t>Microsoft, Amazon also offer complete solutions</a:t>
            </a:r>
          </a:p>
          <a:p>
            <a:r>
              <a:rPr lang="en-US" dirty="0" smtClean="0"/>
              <a:t>We are compatible with W3C </a:t>
            </a:r>
            <a:r>
              <a:rPr lang="en-US" dirty="0" err="1" smtClean="0"/>
              <a:t>WoT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Get support of major </a:t>
            </a:r>
            <a:r>
              <a:rPr lang="en-US" dirty="0" err="1" smtClean="0"/>
              <a:t>WoT</a:t>
            </a:r>
            <a:r>
              <a:rPr lang="en-US" dirty="0" smtClean="0"/>
              <a:t> players</a:t>
            </a:r>
          </a:p>
          <a:p>
            <a:r>
              <a:rPr lang="en-US" dirty="0" smtClean="0"/>
              <a:t>we should be useful for other ecosystems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support for information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people use </a:t>
            </a:r>
            <a:r>
              <a:rPr lang="en-US" dirty="0" err="1" smtClean="0"/>
              <a:t>WoT</a:t>
            </a:r>
            <a:r>
              <a:rPr lang="en-US" dirty="0" smtClean="0"/>
              <a:t> TD?</a:t>
            </a:r>
          </a:p>
          <a:p>
            <a:r>
              <a:rPr lang="en-US" dirty="0" smtClean="0"/>
              <a:t>What semantics are needed for gateways</a:t>
            </a:r>
          </a:p>
          <a:p>
            <a:r>
              <a:rPr lang="en-US" dirty="0" smtClean="0"/>
              <a:t>What are benefits, use case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Re-charter -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consortium of interested parties from W3C </a:t>
            </a:r>
            <a:r>
              <a:rPr lang="en-US" dirty="0" err="1" smtClean="0"/>
              <a:t>WoT</a:t>
            </a:r>
            <a:r>
              <a:rPr lang="en-US" dirty="0" smtClean="0"/>
              <a:t>, </a:t>
            </a:r>
            <a:r>
              <a:rPr lang="en-US" dirty="0" err="1" smtClean="0"/>
              <a:t>OneDM</a:t>
            </a:r>
            <a:r>
              <a:rPr lang="en-US" dirty="0" smtClean="0"/>
              <a:t>, OneM2M, and other prospective organizations</a:t>
            </a:r>
          </a:p>
          <a:p>
            <a:r>
              <a:rPr lang="en-US" dirty="0" smtClean="0"/>
              <a:t>Discuss at </a:t>
            </a:r>
            <a:r>
              <a:rPr lang="en-US" dirty="0" err="1" smtClean="0"/>
              <a:t>WoT</a:t>
            </a:r>
            <a:r>
              <a:rPr lang="en-US" dirty="0" smtClean="0"/>
              <a:t> VF2F</a:t>
            </a:r>
          </a:p>
          <a:p>
            <a:r>
              <a:rPr lang="en-US" dirty="0" smtClean="0"/>
              <a:t>Agree on a venue – W3C CG?</a:t>
            </a:r>
          </a:p>
          <a:p>
            <a:r>
              <a:rPr lang="en-US" dirty="0" smtClean="0"/>
              <a:t>Define priorities, deliverables, and work streams</a:t>
            </a:r>
          </a:p>
          <a:p>
            <a:r>
              <a:rPr lang="en-US" dirty="0" smtClean="0"/>
              <a:t>Discuss contributions and license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3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mailing list/interest list for outreach</a:t>
            </a:r>
          </a:p>
          <a:p>
            <a:r>
              <a:rPr lang="en-US" dirty="0" smtClean="0"/>
              <a:t>W3C Community group chartered for </a:t>
            </a:r>
            <a:r>
              <a:rPr lang="en-US" dirty="0" err="1" smtClean="0"/>
              <a:t>schema.org</a:t>
            </a:r>
            <a:r>
              <a:rPr lang="en-US" dirty="0" smtClean="0"/>
              <a:t> extensions – currently no activity </a:t>
            </a:r>
          </a:p>
          <a:p>
            <a:r>
              <a:rPr lang="en-US" dirty="0" smtClean="0"/>
              <a:t>Google group and 2017 discussions (archive)</a:t>
            </a:r>
          </a:p>
          <a:p>
            <a:r>
              <a:rPr lang="en-US" dirty="0"/>
              <a:t>D</a:t>
            </a:r>
            <a:r>
              <a:rPr lang="en-US" dirty="0" smtClean="0"/>
              <a:t>iscussion on use of the W3C </a:t>
            </a:r>
            <a:r>
              <a:rPr lang="en-US" dirty="0" err="1" smtClean="0"/>
              <a:t>WoT</a:t>
            </a:r>
            <a:r>
              <a:rPr lang="en-US" dirty="0" smtClean="0"/>
              <a:t> CG</a:t>
            </a:r>
          </a:p>
          <a:p>
            <a:r>
              <a:rPr lang="en-US" dirty="0" smtClean="0"/>
              <a:t>Move toward a W3C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1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steps/meeting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8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 model survey</a:t>
            </a:r>
          </a:p>
          <a:p>
            <a:r>
              <a:rPr lang="en-US" dirty="0" smtClean="0"/>
              <a:t>Thing Class</a:t>
            </a:r>
          </a:p>
          <a:p>
            <a:r>
              <a:rPr lang="en-US" dirty="0" err="1" smtClean="0"/>
              <a:t>OneDM</a:t>
            </a:r>
            <a:r>
              <a:rPr lang="en-US" dirty="0" smtClean="0"/>
              <a:t> </a:t>
            </a:r>
            <a:r>
              <a:rPr lang="en-US" dirty="0" smtClean="0"/>
              <a:t>Integration</a:t>
            </a:r>
          </a:p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0A5A3CD-ACE9-6B46-BE14-7E83290A87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3086" y="1787703"/>
          <a:ext cx="8537825" cy="4490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525">
                  <a:extLst>
                    <a:ext uri="{9D8B030D-6E8A-4147-A177-3AD203B41FA5}">
                      <a16:colId xmlns="" xmlns:a16="http://schemas.microsoft.com/office/drawing/2014/main" val="274007524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602369387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4050609351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556770306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491409776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224826571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609481297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654983923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201914955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4201039865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358268512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3611746484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553376876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97507757"/>
                    </a:ext>
                  </a:extLst>
                </a:gridCol>
                <a:gridCol w="537713">
                  <a:extLst>
                    <a:ext uri="{9D8B030D-6E8A-4147-A177-3AD203B41FA5}">
                      <a16:colId xmlns="" xmlns:a16="http://schemas.microsoft.com/office/drawing/2014/main" val="3645273718"/>
                    </a:ext>
                  </a:extLst>
                </a:gridCol>
              </a:tblGrid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Information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OCF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SmartThings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Weave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Vorto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BLE Mesh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27277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Governing 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OneDM Liaison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W3C/schema.org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Zigbee Alliance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OCF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SmartThings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 SpecWorks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Google/Nest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OCF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BT Sig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Microsoft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oneM2M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1391156370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Tools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Many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78617098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Models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 Models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 Attr. 4.0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33216269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representation language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vortolang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130675058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Content Format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sdf+json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td+jsonld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zcl+xml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swagger+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sdt+xml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2532533646"/>
                  </a:ext>
                </a:extLst>
              </a:tr>
              <a:tr h="33342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Reference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https://github.com/one-data-model/language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https://www.w3.org/TR/wot-thing-description/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4"/>
                        </a:rPr>
                        <a:t>https://github.com/iot-schema-collab/iotschema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sng" strike="noStrike" dirty="0">
                          <a:effectLst/>
                          <a:hlinkClick r:id="rId5"/>
                        </a:rPr>
                        <a:t>https://zigbeealliance.org/wp-content/uploads/zip/dotdot-ip-package.zip</a:t>
                      </a:r>
                      <a:endParaRPr 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6"/>
                        </a:rPr>
                        <a:t>https://openconnectivity.org/developer/specifications/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7"/>
                        </a:rPr>
                        <a:t>https://docs.smartthings.com/en/latest/capabilities-reference.html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8"/>
                        </a:rPr>
                        <a:t>http://www.openmobilealliance.org/wp/omna/lwm2m/lwm2mregistry.html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9"/>
                        </a:rPr>
                        <a:t>https://openweave.io/guides/weave-primer/schema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0"/>
                        </a:rPr>
                        <a:t>https://github.com/eclipse/vorto/tree/development/docs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https://openconnectivity.org/developer/specifications/upnp-resources/upnp/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2"/>
                        </a:rPr>
                        <a:t>https://www.bluetooth.com/specifications/mesh-specifications/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https://github.com/Azure/IoTPlugandPlay/tree/master/DTDL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http://www.onem2m.org/tr-0039/ipe-and-sdt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5"/>
                        </a:rPr>
                        <a:t>https://opcfoundation.org/developer-tools/specifications-unified-architecture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1369775777"/>
                  </a:ext>
                </a:extLst>
              </a:tr>
              <a:tr h="4807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769381227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Terminology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Azure  DTDL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6038382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Composed Instance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Thing/Thing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Thing/Thing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Device/EP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Platform/Device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Fingerprint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Registration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Info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Device, Server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990817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Atomic Functionality Unit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Object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(Thing)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Cluster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Function Block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Service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Interface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ModuleClass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080761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Externalized state 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Config, Status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State Variable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 Point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Attribute,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Variable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633475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External method accepted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Executable Res.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Operation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Write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Method, Program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229453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 signal emitted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Report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Telemetry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Event, Alarm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659186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Reusable data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definition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Reusable Res.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schema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 types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register 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3321904"/>
                  </a:ext>
                </a:extLst>
              </a:tr>
              <a:tr h="4701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264678046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Network Binding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40007377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Mapping Files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SenML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DTDL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7271821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 Binding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TD Forms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ZCL Commands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Handlers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 defined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 GATT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172551358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MQTT,HTTP,CoAP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Zigbee Pro, 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HTTP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69061361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9541569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5E1E70-3CE8-134B-8E43-D1107FC4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18302"/>
            <a:ext cx="7886700" cy="1325563"/>
          </a:xfrm>
        </p:spPr>
        <p:txBody>
          <a:bodyPr/>
          <a:lstStyle/>
          <a:p>
            <a:r>
              <a:rPr lang="en-US" dirty="0"/>
              <a:t>Meta-model survey – Common Affordance Semantics</a:t>
            </a:r>
          </a:p>
        </p:txBody>
      </p:sp>
    </p:spTree>
    <p:extLst>
      <p:ext uri="{BB962C8B-B14F-4D97-AF65-F5344CB8AC3E}">
        <p14:creationId xmlns:p14="http://schemas.microsoft.com/office/powerpoint/2010/main" val="98814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27" y="576263"/>
            <a:ext cx="5254534" cy="524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/>
              <a:t>ODM Meta-Model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/>
              <a:t>Reusable Objects</a:t>
            </a:r>
          </a:p>
          <a:p>
            <a:pPr lvl="1"/>
            <a:r>
              <a:rPr lang="en-US" dirty="0"/>
              <a:t>Property, Action, and Event Affordances</a:t>
            </a:r>
          </a:p>
          <a:p>
            <a:r>
              <a:rPr lang="en-US" dirty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01841"/>
            <a:ext cx="78867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 smtClean="0"/>
              <a:t>Discuss </a:t>
            </a:r>
            <a:r>
              <a:rPr lang="en-US" dirty="0" err="1" smtClean="0"/>
              <a:t>iotschema</a:t>
            </a:r>
            <a:r>
              <a:rPr lang="en-US" dirty="0" smtClean="0"/>
              <a:t> re-charter</a:t>
            </a:r>
            <a:endParaRPr lang="en-US" dirty="0"/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UML with </a:t>
            </a:r>
            <a:r>
              <a:rPr lang="en-US" dirty="0" err="1"/>
              <a:t>iotThing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Re-shape One Data Model definitions as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/>
              <a:t>One Data Model uses JSON object hierarchy vs. RDF links</a:t>
            </a:r>
          </a:p>
          <a:p>
            <a:pPr lvl="1"/>
            <a:r>
              <a:rPr lang="en-US" dirty="0"/>
              <a:t>JSON pointer fragment identifiers</a:t>
            </a:r>
          </a:p>
          <a:p>
            <a:pPr lvl="1"/>
            <a:r>
              <a:rPr lang="en-US" dirty="0" err="1" smtClean="0"/>
              <a:t>odm</a:t>
            </a:r>
            <a:r>
              <a:rPr lang="en-US" dirty="0" smtClean="0"/>
              <a:t>:/#/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iot:onoffCapability</a:t>
            </a:r>
            <a:r>
              <a:rPr lang="en-US" dirty="0"/>
              <a:t> =&gt; </a:t>
            </a:r>
            <a:r>
              <a:rPr lang="en-US" dirty="0" err="1"/>
              <a:t>iot:providesTurnonAction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r>
              <a:rPr lang="en-US" dirty="0"/>
              <a:t> is a sub-class property from </a:t>
            </a:r>
            <a:r>
              <a:rPr lang="en-US" dirty="0" err="1"/>
              <a:t>iot:providesInteractionPattern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7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from </a:t>
            </a:r>
            <a:r>
              <a:rPr lang="en-US" dirty="0" err="1"/>
              <a:t>OneDM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odm</a:t>
            </a:r>
            <a:r>
              <a:rPr lang="en-US" dirty="0" smtClean="0"/>
              <a:t>:/#/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sdfObject</a:t>
            </a:r>
            <a:r>
              <a:rPr lang="en-US" dirty="0"/>
              <a:t> is "</a:t>
            </a:r>
            <a:r>
              <a:rPr lang="en-US" dirty="0" err="1"/>
              <a:t>sameAs</a:t>
            </a:r>
            <a:r>
              <a:rPr lang="en-US" dirty="0"/>
              <a:t>" </a:t>
            </a:r>
            <a:r>
              <a:rPr lang="en-US" dirty="0" err="1"/>
              <a:t>iotCapability</a:t>
            </a:r>
            <a:endParaRPr lang="en-US" dirty="0"/>
          </a:p>
          <a:p>
            <a:r>
              <a:rPr lang="en-US" dirty="0"/>
              <a:t>Create type names</a:t>
            </a:r>
          </a:p>
          <a:p>
            <a:pPr lvl="1"/>
            <a:r>
              <a:rPr lang="en-US" dirty="0" err="1" smtClean="0"/>
              <a:t>odm</a:t>
            </a:r>
            <a:r>
              <a:rPr lang="en-US" dirty="0" smtClean="0"/>
              <a:t>:/#/</a:t>
            </a:r>
            <a:r>
              <a:rPr lang="en-US" dirty="0" err="1"/>
              <a:t>sdfObject</a:t>
            </a:r>
            <a:r>
              <a:rPr lang="en-US" dirty="0"/>
              <a:t>/switch =&gt; </a:t>
            </a:r>
            <a:r>
              <a:rPr lang="en-US" dirty="0" err="1"/>
              <a:t>iot:switchCapability</a:t>
            </a:r>
            <a:endParaRPr lang="en-US" dirty="0"/>
          </a:p>
          <a:p>
            <a:pPr lvl="1"/>
            <a:r>
              <a:rPr lang="en-US" dirty="0" err="1" smtClean="0"/>
              <a:t>odm</a:t>
            </a:r>
            <a:r>
              <a:rPr lang="en-US" dirty="0" smtClean="0"/>
              <a:t>:/#/</a:t>
            </a:r>
            <a:r>
              <a:rPr lang="en-US" dirty="0" err="1"/>
              <a:t>sdfObject</a:t>
            </a:r>
            <a:r>
              <a:rPr lang="en-US" dirty="0"/>
              <a:t>/switch/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r>
              <a:rPr lang="en-US" dirty="0"/>
              <a:t> (</a:t>
            </a:r>
            <a:r>
              <a:rPr lang="en-US" dirty="0" err="1"/>
              <a:t>iot:switchTurnOnAction</a:t>
            </a:r>
            <a:r>
              <a:rPr lang="en-US" dirty="0"/>
              <a:t>?)</a:t>
            </a:r>
          </a:p>
          <a:p>
            <a:r>
              <a:rPr lang="en-US" dirty="0"/>
              <a:t>Synthesize the </a:t>
            </a:r>
            <a:r>
              <a:rPr lang="en-US" dirty="0" err="1"/>
              <a:t>schema.org</a:t>
            </a:r>
            <a:r>
              <a:rPr lang="en-US" dirty="0"/>
              <a:t> style property types</a:t>
            </a:r>
          </a:p>
          <a:p>
            <a:pPr lvl="1"/>
            <a:r>
              <a:rPr lang="en-US" dirty="0" err="1"/>
              <a:t>providesInteractionPattern</a:t>
            </a:r>
            <a:r>
              <a:rPr lang="en-US" dirty="0"/>
              <a:t> subtypes</a:t>
            </a:r>
          </a:p>
          <a:p>
            <a:pPr lvl="1"/>
            <a:r>
              <a:rPr lang="en-US" i="1" dirty="0" err="1"/>
              <a:t>providesSwitchTurnOnAction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3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Construct in RDF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odm</a:t>
            </a:r>
            <a:r>
              <a:rPr lang="en-US" dirty="0" smtClean="0"/>
              <a:t>:/#/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pPr lvl="1"/>
            <a:r>
              <a:rPr lang="en-US" dirty="0" err="1" smtClean="0"/>
              <a:t>iot:iotCapability</a:t>
            </a:r>
            <a:r>
              <a:rPr lang="en-US" dirty="0" smtClean="0"/>
              <a:t>/</a:t>
            </a:r>
            <a:r>
              <a:rPr lang="en-US" dirty="0" err="1" smtClean="0"/>
              <a:t>onoff</a:t>
            </a:r>
            <a:r>
              <a:rPr lang="en-US" dirty="0" smtClean="0"/>
              <a:t>/</a:t>
            </a:r>
            <a:r>
              <a:rPr lang="en-US" dirty="0" err="1" smtClean="0"/>
              <a:t>iotAction</a:t>
            </a:r>
            <a:r>
              <a:rPr lang="en-US" dirty="0" smtClean="0"/>
              <a:t>/</a:t>
            </a:r>
            <a:r>
              <a:rPr lang="en-US" dirty="0" err="1" smtClean="0"/>
              <a:t>turnon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Contains the statement:</a:t>
            </a:r>
            <a:endParaRPr lang="en-US" dirty="0" smtClean="0"/>
          </a:p>
          <a:p>
            <a:pPr lvl="1"/>
            <a:r>
              <a:rPr lang="en-US" dirty="0"/>
              <a:t>"@id": </a:t>
            </a:r>
            <a:r>
              <a:rPr lang="en-US" dirty="0" smtClean="0"/>
              <a:t>"</a:t>
            </a:r>
            <a:r>
              <a:rPr lang="en-US" dirty="0" err="1" smtClean="0"/>
              <a:t>odm</a:t>
            </a:r>
            <a:r>
              <a:rPr lang="en-US" dirty="0" smtClean="0"/>
              <a:t>:/#/</a:t>
            </a:r>
            <a:r>
              <a:rPr lang="en-US" dirty="0" err="1" smtClean="0"/>
              <a:t>sdfObject</a:t>
            </a:r>
            <a:r>
              <a:rPr lang="en-US" dirty="0" smtClean="0"/>
              <a:t>/</a:t>
            </a:r>
            <a:r>
              <a:rPr lang="en-US" dirty="0" err="1" smtClean="0"/>
              <a:t>onoff</a:t>
            </a:r>
            <a:r>
              <a:rPr lang="en-US" dirty="0" smtClean="0"/>
              <a:t>/</a:t>
            </a:r>
            <a:r>
              <a:rPr lang="en-US" dirty="0" err="1" smtClean="0"/>
              <a:t>sdfAction</a:t>
            </a:r>
            <a:r>
              <a:rPr lang="en-US" dirty="0" smtClean="0"/>
              <a:t>/</a:t>
            </a:r>
            <a:r>
              <a:rPr lang="en-US" dirty="0" err="1" smtClean="0"/>
              <a:t>turnon</a:t>
            </a:r>
            <a:r>
              <a:rPr lang="en-US" dirty="0"/>
              <a:t>"</a:t>
            </a:r>
          </a:p>
          <a:p>
            <a:pPr lvl="1"/>
            <a:endParaRPr lang="en-US" dirty="0"/>
          </a:p>
          <a:p>
            <a:r>
              <a:rPr lang="en-US" dirty="0"/>
              <a:t>What does the </a:t>
            </a:r>
            <a:r>
              <a:rPr lang="en-US" dirty="0" smtClean="0"/>
              <a:t>mapped property </a:t>
            </a:r>
            <a:r>
              <a:rPr lang="en-US" dirty="0"/>
              <a:t>type look like?</a:t>
            </a:r>
          </a:p>
          <a:p>
            <a:pPr lvl="1"/>
            <a:r>
              <a:rPr lang="en-US" dirty="0" err="1"/>
              <a:t>iot:providesInteractionPattern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endParaRPr lang="en-US" dirty="0"/>
          </a:p>
          <a:p>
            <a:pPr lvl="1"/>
            <a:r>
              <a:rPr lang="en-US" dirty="0" err="1"/>
              <a:t>iot:providesiotCapability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43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89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</a:t>
            </a:r>
            <a:r>
              <a:rPr lang="en-US" dirty="0" smtClean="0"/>
              <a:t>add 7 </a:t>
            </a:r>
            <a:r>
              <a:rPr lang="en-US" dirty="0"/>
              <a:t>new </a:t>
            </a:r>
            <a:r>
              <a:rPr lang="en-US" dirty="0" err="1" smtClean="0"/>
              <a:t>iot</a:t>
            </a:r>
            <a:r>
              <a:rPr lang="en-US" dirty="0" smtClean="0"/>
              <a:t> types </a:t>
            </a:r>
            <a:r>
              <a:rPr lang="en-US" dirty="0"/>
              <a:t>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iotThing</a:t>
            </a:r>
            <a:r>
              <a:rPr lang="en-US" dirty="0" smtClean="0"/>
              <a:t>, </a:t>
            </a:r>
            <a:r>
              <a:rPr lang="en-US" dirty="0" err="1" smtClean="0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 smtClean="0"/>
              <a:t>iotInterface</a:t>
            </a:r>
            <a:r>
              <a:rPr lang="en-US" dirty="0" smtClean="0"/>
              <a:t> </a:t>
            </a:r>
            <a:r>
              <a:rPr lang="en-US" dirty="0"/>
              <a:t>as needed</a:t>
            </a:r>
          </a:p>
        </p:txBody>
      </p:sp>
    </p:spTree>
    <p:extLst>
      <p:ext uri="{BB962C8B-B14F-4D97-AF65-F5344CB8AC3E}">
        <p14:creationId xmlns:p14="http://schemas.microsoft.com/office/powerpoint/2010/main" val="380167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21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</a:t>
            </a:r>
            <a:r>
              <a:rPr lang="en-US" dirty="0" smtClean="0"/>
              <a:t>7 </a:t>
            </a:r>
            <a:r>
              <a:rPr lang="en-US" dirty="0"/>
              <a:t>property types</a:t>
            </a:r>
          </a:p>
          <a:p>
            <a:r>
              <a:rPr lang="en-US" dirty="0"/>
              <a:t>Likewise, an </a:t>
            </a:r>
            <a:r>
              <a:rPr lang="en-US" dirty="0" err="1"/>
              <a:t>IoT</a:t>
            </a:r>
            <a:r>
              <a:rPr lang="en-US" dirty="0"/>
              <a:t> Schema instance would contain some set of </a:t>
            </a:r>
            <a:r>
              <a:rPr lang="en-US" dirty="0" err="1" smtClean="0"/>
              <a:t>iotThing</a:t>
            </a:r>
            <a:r>
              <a:rPr lang="en-US" dirty="0" smtClean="0"/>
              <a:t>, </a:t>
            </a:r>
            <a:r>
              <a:rPr lang="en-US" dirty="0" err="1" smtClean="0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</a:t>
            </a:r>
            <a:r>
              <a:rPr lang="en-US" dirty="0" smtClean="0"/>
              <a:t>classes and associated Property Types</a:t>
            </a:r>
            <a:endParaRPr lang="en-US" dirty="0"/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</a:t>
            </a:r>
            <a:r>
              <a:rPr lang="en-US" dirty="0" smtClean="0"/>
              <a:t>Property Types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93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97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smtClean="0"/>
              <a:t>Application Type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1748" y="1767115"/>
            <a:ext cx="915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hasSwitch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0163" y="3098952"/>
            <a:ext cx="102258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OnOffControl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113" y="3845822"/>
            <a:ext cx="1886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providesOnOffProperty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1487" y="3815044"/>
            <a:ext cx="1837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providesTurnOnAction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providesTurnOffAction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providesToggleAction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3829" y="5668788"/>
            <a:ext cx="196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providesOnOffStateData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4499" y="3802494"/>
            <a:ext cx="2525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providesPowerInterruptedEvent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providesPowerRestoredEvent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3702" y="2429240"/>
            <a:ext cx="141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hasOnOffControl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782" y="4484970"/>
            <a:ext cx="110414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OnOffProperty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4862" y="4507946"/>
            <a:ext cx="105035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TurnOnAction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5651" y="5879271"/>
            <a:ext cx="117064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B050"/>
                </a:solidFill>
              </a:rPr>
              <a:t>OnOffStateData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4871" y="1760523"/>
            <a:ext cx="59516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B050"/>
                </a:solidFill>
              </a:rPr>
              <a:t>Switch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7370" y="4488051"/>
            <a:ext cx="164480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PowerInterruptedEvent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3590" y="1255479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schema:hasIotThing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46826" y="1520385"/>
            <a:ext cx="143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iot:hasSwitch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53590" y="2149521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iot:Switch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46826" y="1886224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schema:IotThing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471"/>
            <a:ext cx="7886700" cy="1325563"/>
          </a:xfrm>
        </p:spPr>
        <p:txBody>
          <a:bodyPr/>
          <a:lstStyle/>
          <a:p>
            <a:r>
              <a:rPr lang="en-US" dirty="0" err="1" smtClean="0"/>
              <a:t>iotschema</a:t>
            </a:r>
            <a:r>
              <a:rPr lang="en-US" dirty="0" smtClean="0"/>
              <a:t> re-charter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provides an RDF integration pattern for common application semantics, using categories </a:t>
            </a:r>
            <a:r>
              <a:rPr lang="en-US" dirty="0" smtClean="0"/>
              <a:t>that are well-aligned </a:t>
            </a:r>
            <a:r>
              <a:rPr lang="en-US" dirty="0"/>
              <a:t>with </a:t>
            </a:r>
            <a:r>
              <a:rPr lang="en-US" dirty="0" err="1"/>
              <a:t>WoT</a:t>
            </a:r>
            <a:r>
              <a:rPr lang="en-US" dirty="0"/>
              <a:t> </a:t>
            </a:r>
            <a:r>
              <a:rPr lang="en-US" dirty="0" smtClean="0"/>
              <a:t>TD</a:t>
            </a:r>
          </a:p>
          <a:p>
            <a:pPr lvl="1"/>
            <a:r>
              <a:rPr lang="en-US" dirty="0" err="1" smtClean="0"/>
              <a:t>schema.org</a:t>
            </a:r>
            <a:r>
              <a:rPr lang="en-US" dirty="0" smtClean="0"/>
              <a:t> will not benefit from integration of </a:t>
            </a:r>
            <a:r>
              <a:rPr lang="en-US" dirty="0" err="1" smtClean="0"/>
              <a:t>IoT</a:t>
            </a:r>
            <a:r>
              <a:rPr lang="en-US" dirty="0" smtClean="0"/>
              <a:t> affordances – rather, vertical domain vocabularies</a:t>
            </a:r>
          </a:p>
          <a:p>
            <a:r>
              <a:rPr lang="en-US" dirty="0" err="1" smtClean="0"/>
              <a:t>iotschema</a:t>
            </a:r>
            <a:r>
              <a:rPr lang="en-US" dirty="0" smtClean="0"/>
              <a:t> set out to attract product vendors to adopt a common format and entry point for </a:t>
            </a:r>
            <a:r>
              <a:rPr lang="en-US" dirty="0" err="1" smtClean="0"/>
              <a:t>iot</a:t>
            </a:r>
            <a:r>
              <a:rPr lang="en-US" dirty="0" smtClean="0"/>
              <a:t> information models</a:t>
            </a:r>
          </a:p>
          <a:p>
            <a:pPr lvl="1"/>
            <a:r>
              <a:rPr lang="en-US" dirty="0" smtClean="0"/>
              <a:t>One Data Model liaison group has achieved this with respect to </a:t>
            </a:r>
            <a:r>
              <a:rPr lang="en-US" dirty="0" err="1" smtClean="0"/>
              <a:t>IoT</a:t>
            </a:r>
            <a:r>
              <a:rPr lang="en-US" dirty="0" smtClean="0"/>
              <a:t> device information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4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iotschema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4662"/>
            <a:ext cx="7886700" cy="4888786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ommon information </a:t>
            </a:r>
            <a:r>
              <a:rPr lang="en-US" smtClean="0"/>
              <a:t>models provide more </a:t>
            </a:r>
            <a:r>
              <a:rPr lang="en-US" dirty="0" smtClean="0"/>
              <a:t>benefit to system integrators that need to work across vendors and verticals</a:t>
            </a:r>
          </a:p>
          <a:p>
            <a:r>
              <a:rPr lang="en-US" dirty="0" err="1" smtClean="0"/>
              <a:t>WoT</a:t>
            </a:r>
            <a:r>
              <a:rPr lang="en-US" dirty="0" smtClean="0"/>
              <a:t> use cases are more aligned with system integration</a:t>
            </a:r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OneDM</a:t>
            </a:r>
            <a:r>
              <a:rPr lang="en-US" dirty="0" smtClean="0"/>
              <a:t> and SDF provide a common translation format for device data models, </a:t>
            </a:r>
            <a:r>
              <a:rPr lang="en-US" dirty="0" err="1" smtClean="0"/>
              <a:t>iotschema</a:t>
            </a:r>
            <a:r>
              <a:rPr lang="en-US" dirty="0" smtClean="0"/>
              <a:t> provides </a:t>
            </a:r>
            <a:r>
              <a:rPr lang="en-US" b="1" dirty="0" smtClean="0"/>
              <a:t>common RDF integration patterns </a:t>
            </a:r>
            <a:r>
              <a:rPr lang="en-US" dirty="0" smtClean="0"/>
              <a:t>for multiple ecosystems that can be used in </a:t>
            </a:r>
            <a:r>
              <a:rPr lang="en-US" dirty="0" err="1" smtClean="0"/>
              <a:t>WoT</a:t>
            </a:r>
            <a:r>
              <a:rPr lang="en-US" dirty="0" smtClean="0"/>
              <a:t> deployments</a:t>
            </a:r>
          </a:p>
          <a:p>
            <a:r>
              <a:rPr lang="en-US" dirty="0" err="1" smtClean="0"/>
              <a:t>iotschema</a:t>
            </a:r>
            <a:r>
              <a:rPr lang="en-US" dirty="0" smtClean="0"/>
              <a:t> can represent and integrate quantities and features of interest from diverse information model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2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iotschema</a:t>
            </a:r>
            <a:r>
              <a:rPr lang="en-US" dirty="0" smtClean="0"/>
              <a:t> + </a:t>
            </a:r>
            <a:r>
              <a:rPr lang="en-US" dirty="0" err="1" smtClean="0"/>
              <a:t>WoT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is an integration language</a:t>
            </a:r>
          </a:p>
          <a:p>
            <a:r>
              <a:rPr lang="en-US" dirty="0" err="1" smtClean="0"/>
              <a:t>iotschema</a:t>
            </a:r>
            <a:r>
              <a:rPr lang="en-US" dirty="0" smtClean="0"/>
              <a:t> is the semantic database</a:t>
            </a:r>
          </a:p>
          <a:p>
            <a:r>
              <a:rPr lang="en-US" dirty="0" smtClean="0"/>
              <a:t>data models from different ecosystems can be mapped to common </a:t>
            </a:r>
            <a:r>
              <a:rPr lang="en-US" dirty="0" err="1" smtClean="0"/>
              <a:t>iotschema</a:t>
            </a:r>
            <a:r>
              <a:rPr lang="en-US" dirty="0" smtClean="0"/>
              <a:t> concepts and exposed using </a:t>
            </a:r>
            <a:r>
              <a:rPr lang="en-US" dirty="0" err="1" smtClean="0"/>
              <a:t>WoT</a:t>
            </a:r>
            <a:r>
              <a:rPr lang="en-US" dirty="0" smtClean="0"/>
              <a:t> TD</a:t>
            </a:r>
          </a:p>
          <a:p>
            <a:r>
              <a:rPr lang="en-US" dirty="0" smtClean="0"/>
              <a:t>System integrations e.g. digital twin, can adapt to diverse field devices using common semantic affordances defined in </a:t>
            </a:r>
            <a:r>
              <a:rPr lang="en-US" dirty="0" err="1" smtClean="0"/>
              <a:t>iotschema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3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model with any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96538" y="3331775"/>
            <a:ext cx="1439917" cy="14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iotschema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22402" y="3331775"/>
            <a:ext cx="1439917" cy="14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9368" y="2174160"/>
            <a:ext cx="1142343" cy="1087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infomodel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9367" y="3587797"/>
            <a:ext cx="1142343" cy="1087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infomodel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9367" y="5001434"/>
            <a:ext cx="1142343" cy="10878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infomodel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67147" y="2174160"/>
            <a:ext cx="1142343" cy="1087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System 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67147" y="3587797"/>
            <a:ext cx="1142343" cy="10878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67147" y="5001434"/>
            <a:ext cx="1142343" cy="10878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69688" y="2480854"/>
            <a:ext cx="2505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Semantic "narrow waist"</a:t>
            </a:r>
          </a:p>
          <a:p>
            <a:r>
              <a:rPr lang="en-US" dirty="0" err="1" smtClean="0"/>
              <a:t>infomodels</a:t>
            </a:r>
            <a:r>
              <a:rPr lang="en-US" dirty="0" smtClean="0"/>
              <a:t> =&gt; systems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73222" y="2965602"/>
            <a:ext cx="388883" cy="323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17022" y="4917351"/>
            <a:ext cx="388883" cy="323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39870" y="4935687"/>
            <a:ext cx="355860" cy="304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964920" y="2964104"/>
            <a:ext cx="355860" cy="304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0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0533"/>
            <a:ext cx="7886700" cy="1325563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Is there interest in going forward, will people adopt it?</a:t>
            </a:r>
          </a:p>
          <a:p>
            <a:r>
              <a:rPr lang="en-US" dirty="0" smtClean="0"/>
              <a:t>All system integrators using </a:t>
            </a:r>
            <a:r>
              <a:rPr lang="en-US" dirty="0" err="1" smtClean="0"/>
              <a:t>WoT</a:t>
            </a:r>
            <a:r>
              <a:rPr lang="en-US" dirty="0" smtClean="0"/>
              <a:t> would benefit from common tools and formats</a:t>
            </a:r>
          </a:p>
          <a:p>
            <a:r>
              <a:rPr lang="en-US" dirty="0" smtClean="0"/>
              <a:t>Developer tools can layer on top of </a:t>
            </a:r>
            <a:r>
              <a:rPr lang="en-US" dirty="0" err="1" smtClean="0"/>
              <a:t>WoT</a:t>
            </a:r>
            <a:r>
              <a:rPr lang="en-US" dirty="0" smtClean="0"/>
              <a:t> to provide semantic APIs to help with discovery, and for mapping affordances and data</a:t>
            </a:r>
          </a:p>
          <a:p>
            <a:r>
              <a:rPr lang="en-US" dirty="0" smtClean="0"/>
              <a:t>Continue to deploy in </a:t>
            </a:r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 err="1" smtClean="0"/>
              <a:t>plugfests</a:t>
            </a:r>
            <a:endParaRPr lang="en-US" dirty="0" smtClean="0"/>
          </a:p>
          <a:p>
            <a:r>
              <a:rPr lang="en-US" dirty="0" smtClean="0"/>
              <a:t>Develop use cases to illustrate the benefits of semantic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8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7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come to a check point in this work</a:t>
            </a:r>
          </a:p>
          <a:p>
            <a:r>
              <a:rPr lang="en-US" dirty="0" err="1" smtClean="0"/>
              <a:t>schema.org</a:t>
            </a:r>
            <a:r>
              <a:rPr lang="en-US" dirty="0" smtClean="0"/>
              <a:t> extension is unlikely in the current form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iotschema</a:t>
            </a:r>
            <a:r>
              <a:rPr lang="en-US" dirty="0" smtClean="0"/>
              <a:t> focus on affordances is not aligned with </a:t>
            </a:r>
            <a:r>
              <a:rPr lang="en-US" dirty="0" err="1" smtClean="0"/>
              <a:t>schema.org</a:t>
            </a:r>
            <a:r>
              <a:rPr lang="en-US" dirty="0" smtClean="0"/>
              <a:t> use cases</a:t>
            </a:r>
          </a:p>
          <a:p>
            <a:pPr lvl="1"/>
            <a:r>
              <a:rPr lang="en-US" dirty="0" smtClean="0"/>
              <a:t>Data types may be an integration point but will not drive </a:t>
            </a:r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Roll up some conclusions and publish a report</a:t>
            </a:r>
          </a:p>
          <a:p>
            <a:r>
              <a:rPr lang="en-US" dirty="0" smtClean="0"/>
              <a:t>Drive the work forward with new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5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14248</TotalTime>
  <Words>1487</Words>
  <Application>Microsoft Macintosh PowerPoint</Application>
  <PresentationFormat>Letter Paper (8.5x11 in)</PresentationFormat>
  <Paragraphs>440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Mangal</vt:lpstr>
      <vt:lpstr>Arial</vt:lpstr>
      <vt:lpstr>Office Theme</vt:lpstr>
      <vt:lpstr>iotschema.org</vt:lpstr>
      <vt:lpstr>Agenda</vt:lpstr>
      <vt:lpstr>iotschema re-charter</vt:lpstr>
      <vt:lpstr>iotschema benefits</vt:lpstr>
      <vt:lpstr>iotschema + WoT benefits</vt:lpstr>
      <vt:lpstr>Any model with any system</vt:lpstr>
      <vt:lpstr>Next steps</vt:lpstr>
      <vt:lpstr>PowerPoint Presentation</vt:lpstr>
      <vt:lpstr>Re-charter</vt:lpstr>
      <vt:lpstr>Re-charter – re-alignment</vt:lpstr>
      <vt:lpstr>More adoption</vt:lpstr>
      <vt:lpstr>Build support for information model</vt:lpstr>
      <vt:lpstr>Re-charter - logistics</vt:lpstr>
      <vt:lpstr>Venue</vt:lpstr>
      <vt:lpstr>Conclusion</vt:lpstr>
      <vt:lpstr>Backup</vt:lpstr>
      <vt:lpstr>Meta-model survey – Common Affordance Semantics</vt:lpstr>
      <vt:lpstr>Thing Class</vt:lpstr>
      <vt:lpstr>ODM Meta-Model</vt:lpstr>
      <vt:lpstr>iotschema UML with iotThing class </vt:lpstr>
      <vt:lpstr>schema.org IoT Extension Meta Model with Thing Class</vt:lpstr>
      <vt:lpstr>One Data Model integration</vt:lpstr>
      <vt:lpstr>iotschema from OneDM</vt:lpstr>
      <vt:lpstr>Path Construct in RDF </vt:lpstr>
      <vt:lpstr>Schema.org Integration</vt:lpstr>
      <vt:lpstr>Schema.org Integration</vt:lpstr>
      <vt:lpstr>iotschema UML</vt:lpstr>
      <vt:lpstr>Schema.org Integration</vt:lpstr>
      <vt:lpstr>Application Type Example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130</cp:revision>
  <cp:lastPrinted>2021-03-18T13:17:42Z</cp:lastPrinted>
  <dcterms:created xsi:type="dcterms:W3CDTF">2019-02-21T13:28:37Z</dcterms:created>
  <dcterms:modified xsi:type="dcterms:W3CDTF">2021-03-18T18:17:26Z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