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16" r:id="rId3"/>
    <p:sldId id="317" r:id="rId4"/>
    <p:sldId id="318" r:id="rId5"/>
    <p:sldId id="319" r:id="rId6"/>
    <p:sldId id="321" r:id="rId7"/>
    <p:sldId id="320" r:id="rId8"/>
    <p:sldId id="324" r:id="rId9"/>
    <p:sldId id="325" r:id="rId10"/>
    <p:sldId id="323" r:id="rId11"/>
    <p:sldId id="304" r:id="rId12"/>
    <p:sldId id="322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50"/>
  </p:normalViewPr>
  <p:slideViewPr>
    <p:cSldViewPr snapToGrid="0" snapToObjects="1">
      <p:cViewPr>
        <p:scale>
          <a:sx n="136" d="100"/>
          <a:sy n="136" d="100"/>
        </p:scale>
        <p:origin x="6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mobilealliance.org/wp/omna/lwm2m/lwm2mregistry.html" TargetMode="External"/><Relationship Id="rId13" Type="http://schemas.openxmlformats.org/officeDocument/2006/relationships/hyperlink" Target="https://github.com/Azure/IoTPlugandPlay/tree/master/DTDL" TargetMode="External"/><Relationship Id="rId3" Type="http://schemas.openxmlformats.org/officeDocument/2006/relationships/hyperlink" Target="https://www.w3.org/TR/wot-thing-description/" TargetMode="External"/><Relationship Id="rId7" Type="http://schemas.openxmlformats.org/officeDocument/2006/relationships/hyperlink" Target="https://docs.smartthings.com/en/latest/capabilities-reference.html" TargetMode="External"/><Relationship Id="rId12" Type="http://schemas.openxmlformats.org/officeDocument/2006/relationships/hyperlink" Target="https://www.bluetooth.com/specifications/mesh-specifications/" TargetMode="External"/><Relationship Id="rId2" Type="http://schemas.openxmlformats.org/officeDocument/2006/relationships/hyperlink" Target="https://github.com/one-data-model/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nnectivity.org/developer/specifications/" TargetMode="External"/><Relationship Id="rId11" Type="http://schemas.openxmlformats.org/officeDocument/2006/relationships/hyperlink" Target="https://openconnectivity.org/developer/specifications/upnp-resources/upnp/" TargetMode="External"/><Relationship Id="rId5" Type="http://schemas.openxmlformats.org/officeDocument/2006/relationships/hyperlink" Target="https://zigbeealliance.org/wp-content/uploads/zip/dotdot-ip-package.zip" TargetMode="External"/><Relationship Id="rId15" Type="http://schemas.openxmlformats.org/officeDocument/2006/relationships/hyperlink" Target="https://opcfoundation.org/developer-tools/specifications-unified-architecture" TargetMode="External"/><Relationship Id="rId10" Type="http://schemas.openxmlformats.org/officeDocument/2006/relationships/hyperlink" Target="https://github.com/eclipse/vorto/tree/development/docs" TargetMode="External"/><Relationship Id="rId4" Type="http://schemas.openxmlformats.org/officeDocument/2006/relationships/hyperlink" Target="https://github.com/iot-schema-collab/iotschema" TargetMode="External"/><Relationship Id="rId9" Type="http://schemas.openxmlformats.org/officeDocument/2006/relationships/hyperlink" Target="https://openweave.io/guides/weave-primer/schema" TargetMode="External"/><Relationship Id="rId14" Type="http://schemas.openxmlformats.org/officeDocument/2006/relationships/hyperlink" Target="http://www.onem2m.org/tr-0039/ipe-and-sd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3827"/>
            <a:ext cx="7772400" cy="2387600"/>
          </a:xfrm>
        </p:spPr>
        <p:txBody>
          <a:bodyPr/>
          <a:lstStyle/>
          <a:p>
            <a:r>
              <a:rPr lang="en-US" dirty="0" err="1"/>
              <a:t>iotschema.org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"Semantic Integration Made Simple"</a:t>
            </a:r>
          </a:p>
          <a:p>
            <a:r>
              <a:rPr lang="en-US" dirty="0"/>
              <a:t>April 15, 2021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Meta-information model survey across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 err="1"/>
              <a:t>iotschema</a:t>
            </a:r>
            <a:r>
              <a:rPr lang="en-US" dirty="0"/>
              <a:t> ontology</a:t>
            </a:r>
          </a:p>
        </p:txBody>
      </p:sp>
    </p:spTree>
    <p:extLst>
      <p:ext uri="{BB962C8B-B14F-4D97-AF65-F5344CB8AC3E}">
        <p14:creationId xmlns:p14="http://schemas.microsoft.com/office/powerpoint/2010/main" val="45287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 dirty="0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4929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71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re-charter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provides an RDF integration pattern for common application semantics, using categories that are well-aligned with </a:t>
            </a:r>
            <a:r>
              <a:rPr lang="en-US" dirty="0" err="1"/>
              <a:t>WoT</a:t>
            </a:r>
            <a:r>
              <a:rPr lang="en-US" dirty="0"/>
              <a:t> TD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will not benefit from integration of </a:t>
            </a:r>
            <a:r>
              <a:rPr lang="en-US" dirty="0" err="1"/>
              <a:t>IoT</a:t>
            </a:r>
            <a:r>
              <a:rPr lang="en-US" dirty="0"/>
              <a:t> affordances – rather, vertical domain vocabularies</a:t>
            </a:r>
          </a:p>
          <a:p>
            <a:r>
              <a:rPr lang="en-US" dirty="0" err="1"/>
              <a:t>iotschema</a:t>
            </a:r>
            <a:r>
              <a:rPr lang="en-US" dirty="0"/>
              <a:t> set out to attract product vendors to adopt a common format and entry point for </a:t>
            </a:r>
            <a:r>
              <a:rPr lang="en-US" dirty="0" err="1"/>
              <a:t>iot</a:t>
            </a:r>
            <a:r>
              <a:rPr lang="en-US" dirty="0"/>
              <a:t> information models</a:t>
            </a:r>
          </a:p>
          <a:p>
            <a:pPr lvl="1"/>
            <a:r>
              <a:rPr lang="en-US" dirty="0"/>
              <a:t>One Data Model liaison group has achieved this with respect to </a:t>
            </a:r>
            <a:r>
              <a:rPr lang="en-US" dirty="0" err="1"/>
              <a:t>IoT</a:t>
            </a:r>
            <a:r>
              <a:rPr lang="en-US" dirty="0"/>
              <a:t> device information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4662"/>
            <a:ext cx="7886700" cy="4888786"/>
          </a:xfrm>
        </p:spPr>
        <p:txBody>
          <a:bodyPr/>
          <a:lstStyle/>
          <a:p>
            <a:r>
              <a:rPr lang="en-US" dirty="0"/>
              <a:t>Common information </a:t>
            </a:r>
            <a:r>
              <a:rPr lang="en-US"/>
              <a:t>models provide more </a:t>
            </a:r>
            <a:r>
              <a:rPr lang="en-US" dirty="0"/>
              <a:t>benefit to system integrators that need to work across vendors and verticals</a:t>
            </a:r>
          </a:p>
          <a:p>
            <a:r>
              <a:rPr lang="en-US" dirty="0" err="1"/>
              <a:t>WoT</a:t>
            </a:r>
            <a:r>
              <a:rPr lang="en-US" dirty="0"/>
              <a:t> use cases are more aligned with system integration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OneDM</a:t>
            </a:r>
            <a:r>
              <a:rPr lang="en-US" dirty="0"/>
              <a:t> and SDF provide a common translation format for device data models, </a:t>
            </a:r>
            <a:r>
              <a:rPr lang="en-US" dirty="0" err="1"/>
              <a:t>iotschema</a:t>
            </a:r>
            <a:r>
              <a:rPr lang="en-US" dirty="0"/>
              <a:t> provides </a:t>
            </a:r>
            <a:r>
              <a:rPr lang="en-US" b="1" dirty="0"/>
              <a:t>common RDF integration patterns </a:t>
            </a:r>
            <a:r>
              <a:rPr lang="en-US" dirty="0"/>
              <a:t>for multiple ecosystems that can be used in </a:t>
            </a:r>
            <a:r>
              <a:rPr lang="en-US" dirty="0" err="1"/>
              <a:t>WoT</a:t>
            </a:r>
            <a:r>
              <a:rPr lang="en-US" dirty="0"/>
              <a:t> deployments</a:t>
            </a:r>
          </a:p>
          <a:p>
            <a:r>
              <a:rPr lang="en-US" dirty="0" err="1"/>
              <a:t>iotschema</a:t>
            </a:r>
            <a:r>
              <a:rPr lang="en-US" dirty="0"/>
              <a:t> can represent and integrate quantities and features of interest from diverse information model sources</a:t>
            </a:r>
          </a:p>
        </p:txBody>
      </p:sp>
    </p:spTree>
    <p:extLst>
      <p:ext uri="{BB962C8B-B14F-4D97-AF65-F5344CB8AC3E}">
        <p14:creationId xmlns:p14="http://schemas.microsoft.com/office/powerpoint/2010/main" val="17541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+ </a:t>
            </a:r>
            <a:r>
              <a:rPr lang="en-US" dirty="0" err="1"/>
              <a:t>WoT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is an integration language</a:t>
            </a:r>
          </a:p>
          <a:p>
            <a:r>
              <a:rPr lang="en-US" dirty="0" err="1"/>
              <a:t>iotschema</a:t>
            </a:r>
            <a:r>
              <a:rPr lang="en-US" dirty="0"/>
              <a:t> is the semantic database</a:t>
            </a:r>
          </a:p>
          <a:p>
            <a:r>
              <a:rPr lang="en-US" dirty="0"/>
              <a:t>data models from different ecosystems can be mapped to common </a:t>
            </a:r>
            <a:r>
              <a:rPr lang="en-US" dirty="0" err="1"/>
              <a:t>iotschema</a:t>
            </a:r>
            <a:r>
              <a:rPr lang="en-US" dirty="0"/>
              <a:t> concepts and exposed using </a:t>
            </a:r>
            <a:r>
              <a:rPr lang="en-US" dirty="0" err="1"/>
              <a:t>WoT</a:t>
            </a:r>
            <a:r>
              <a:rPr lang="en-US" dirty="0"/>
              <a:t> TD</a:t>
            </a:r>
          </a:p>
          <a:p>
            <a:r>
              <a:rPr lang="en-US" dirty="0"/>
              <a:t>System integrations e.g. digital twin, can adapt to diverse field devices using common semantic affordances defined in </a:t>
            </a:r>
            <a:r>
              <a:rPr lang="en-US" dirty="0" err="1"/>
              <a:t>iotschema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74" y="257366"/>
            <a:ext cx="7886700" cy="1325563"/>
          </a:xfrm>
        </p:spPr>
        <p:txBody>
          <a:bodyPr/>
          <a:lstStyle/>
          <a:p>
            <a:r>
              <a:rPr lang="en-US" dirty="0"/>
              <a:t>Any model with any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7255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iotschema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3119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0085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008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B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008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C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7864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8786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786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405" y="2365241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"narrow waist"</a:t>
            </a:r>
          </a:p>
          <a:p>
            <a:r>
              <a:rPr lang="en-US" dirty="0" err="1"/>
              <a:t>infomodels</a:t>
            </a:r>
            <a:r>
              <a:rPr lang="en-US" dirty="0"/>
              <a:t> =&gt; systems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3939" y="2849989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37739" y="4801738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0587" y="4820074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85637" y="2848491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857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337"/>
            <a:ext cx="8042384" cy="4731132"/>
          </a:xfrm>
        </p:spPr>
        <p:txBody>
          <a:bodyPr/>
          <a:lstStyle/>
          <a:p>
            <a:r>
              <a:rPr lang="en-US" dirty="0"/>
              <a:t>System integrators using </a:t>
            </a:r>
            <a:r>
              <a:rPr lang="en-US" dirty="0" err="1"/>
              <a:t>WoT</a:t>
            </a:r>
            <a:r>
              <a:rPr lang="en-US" dirty="0"/>
              <a:t>, etc. would benefit from common tools and formats for semantic integration </a:t>
            </a:r>
          </a:p>
          <a:p>
            <a:r>
              <a:rPr lang="en-US" dirty="0"/>
              <a:t>Developer tools can layer on top of </a:t>
            </a:r>
            <a:r>
              <a:rPr lang="en-US" dirty="0" err="1"/>
              <a:t>WoT</a:t>
            </a:r>
            <a:r>
              <a:rPr lang="en-US" dirty="0"/>
              <a:t> to provide semantic APIs to help with discovery, and for mapping affordances and data</a:t>
            </a:r>
          </a:p>
          <a:p>
            <a:r>
              <a:rPr lang="en-US" dirty="0"/>
              <a:t>Continue to deploy in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  <a:p>
            <a:r>
              <a:rPr lang="en-US" dirty="0"/>
              <a:t>Develop use cases to illustrate the benefits of semantic integration</a:t>
            </a:r>
          </a:p>
          <a:p>
            <a:r>
              <a:rPr lang="en-US" dirty="0"/>
              <a:t>Is there interest going forward; will people adopt it? </a:t>
            </a:r>
          </a:p>
          <a:p>
            <a:r>
              <a:rPr lang="en-US" dirty="0"/>
              <a:t>Can we build a new consortium?</a:t>
            </a:r>
          </a:p>
        </p:txBody>
      </p:sp>
    </p:spTree>
    <p:extLst>
      <p:ext uri="{BB962C8B-B14F-4D97-AF65-F5344CB8AC3E}">
        <p14:creationId xmlns:p14="http://schemas.microsoft.com/office/powerpoint/2010/main" val="104898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requirements across </a:t>
            </a:r>
            <a:r>
              <a:rPr lang="en-US" dirty="0" err="1"/>
              <a:t>WoT</a:t>
            </a:r>
            <a:r>
              <a:rPr lang="en-US" dirty="0"/>
              <a:t> use cases?</a:t>
            </a:r>
          </a:p>
          <a:p>
            <a:r>
              <a:rPr lang="en-US" dirty="0"/>
              <a:t>What are priorities, models, tools, formats?</a:t>
            </a:r>
          </a:p>
          <a:p>
            <a:r>
              <a:rPr lang="en-US" dirty="0"/>
              <a:t>Verticals are in different points in standardization</a:t>
            </a:r>
          </a:p>
          <a:p>
            <a:r>
              <a:rPr lang="en-US" dirty="0"/>
              <a:t>Move toward a W3C activity, work with VSS Ontology, </a:t>
            </a:r>
            <a:r>
              <a:rPr lang="en-US" dirty="0" err="1"/>
              <a:t>BRICKSchema</a:t>
            </a:r>
            <a:r>
              <a:rPr lang="en-US" dirty="0"/>
              <a:t> etc. </a:t>
            </a:r>
          </a:p>
          <a:p>
            <a:r>
              <a:rPr lang="en-US" dirty="0"/>
              <a:t>What is the venue? Engage the </a:t>
            </a:r>
            <a:r>
              <a:rPr lang="en-US" dirty="0" err="1"/>
              <a:t>WoT</a:t>
            </a:r>
            <a:r>
              <a:rPr lang="en-US" dirty="0"/>
              <a:t> CG and IG?</a:t>
            </a:r>
          </a:p>
        </p:txBody>
      </p:sp>
    </p:spTree>
    <p:extLst>
      <p:ext uri="{BB962C8B-B14F-4D97-AF65-F5344CB8AC3E}">
        <p14:creationId xmlns:p14="http://schemas.microsoft.com/office/powerpoint/2010/main" val="7270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1030-A1C8-224E-9A26-6EA97829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748"/>
            <a:ext cx="7886700" cy="1325563"/>
          </a:xfrm>
        </p:spPr>
        <p:txBody>
          <a:bodyPr/>
          <a:lstStyle/>
          <a:p>
            <a:r>
              <a:rPr lang="en-US" dirty="0"/>
              <a:t>New Charter for </a:t>
            </a:r>
            <a:r>
              <a:rPr lang="en-US" dirty="0" err="1"/>
              <a:t>iotschema.org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B450-F43A-1340-B50E-2354E63E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614"/>
            <a:ext cx="7886700" cy="4351338"/>
          </a:xfrm>
        </p:spPr>
        <p:txBody>
          <a:bodyPr/>
          <a:lstStyle/>
          <a:p>
            <a:r>
              <a:rPr lang="en-US" dirty="0"/>
              <a:t>Develop semantic integration patterns for IoT information models</a:t>
            </a:r>
          </a:p>
          <a:p>
            <a:r>
              <a:rPr lang="en-US" dirty="0"/>
              <a:t>Connect IoT affordance models (</a:t>
            </a:r>
            <a:r>
              <a:rPr lang="en-US" dirty="0" err="1"/>
              <a:t>OneDM</a:t>
            </a:r>
            <a:r>
              <a:rPr lang="en-US" dirty="0"/>
              <a:t>, etc.) to physical world models (</a:t>
            </a:r>
            <a:r>
              <a:rPr lang="en-US" dirty="0" err="1"/>
              <a:t>BRICKschema</a:t>
            </a:r>
            <a:r>
              <a:rPr lang="en-US" dirty="0"/>
              <a:t>, </a:t>
            </a:r>
            <a:r>
              <a:rPr lang="en-US" dirty="0" err="1"/>
              <a:t>VSSschema</a:t>
            </a:r>
            <a:r>
              <a:rPr lang="en-US" dirty="0"/>
              <a:t>) using consistent patterns and shapes</a:t>
            </a:r>
          </a:p>
          <a:p>
            <a:r>
              <a:rPr lang="en-US" dirty="0"/>
              <a:t>Become a go-to place for semantic integration</a:t>
            </a:r>
          </a:p>
          <a:p>
            <a:r>
              <a:rPr lang="en-US" dirty="0"/>
              <a:t>Re-use existing ontologies and ontological patterns</a:t>
            </a:r>
          </a:p>
          <a:p>
            <a:r>
              <a:rPr lang="en-US" dirty="0"/>
              <a:t>Focus on W3C </a:t>
            </a:r>
            <a:r>
              <a:rPr lang="en-US" dirty="0" err="1"/>
              <a:t>WoT</a:t>
            </a:r>
            <a:r>
              <a:rPr lang="en-US" dirty="0"/>
              <a:t> and hypermedia integrations</a:t>
            </a:r>
          </a:p>
          <a:p>
            <a:r>
              <a:rPr lang="en-US" dirty="0"/>
              <a:t>Develop tools and repositories for models</a:t>
            </a:r>
          </a:p>
          <a:p>
            <a:r>
              <a:rPr lang="en-US" dirty="0"/>
              <a:t>Operate as a consortium with sub-teams</a:t>
            </a:r>
          </a:p>
        </p:txBody>
      </p:sp>
    </p:spTree>
    <p:extLst>
      <p:ext uri="{BB962C8B-B14F-4D97-AF65-F5344CB8AC3E}">
        <p14:creationId xmlns:p14="http://schemas.microsoft.com/office/powerpoint/2010/main" val="67869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76C8-01E9-EC42-AD16-126ED03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Work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768D-F985-5F4B-9204-2C424CCC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055"/>
            <a:ext cx="7886700" cy="4964635"/>
          </a:xfrm>
        </p:spPr>
        <p:txBody>
          <a:bodyPr/>
          <a:lstStyle/>
          <a:p>
            <a:r>
              <a:rPr lang="en-US" dirty="0"/>
              <a:t>Revise the meta-model and shape constraints</a:t>
            </a:r>
          </a:p>
          <a:p>
            <a:pPr lvl="1"/>
            <a:r>
              <a:rPr lang="en-US" dirty="0" err="1"/>
              <a:t>iotThing</a:t>
            </a:r>
            <a:r>
              <a:rPr lang="en-US" dirty="0"/>
              <a:t> class, refactor category names</a:t>
            </a:r>
          </a:p>
          <a:p>
            <a:pPr lvl="1"/>
            <a:r>
              <a:rPr lang="en-US" dirty="0"/>
              <a:t>Make some choices about quantities and units</a:t>
            </a:r>
          </a:p>
          <a:p>
            <a:r>
              <a:rPr lang="en-US" dirty="0"/>
              <a:t>Develop the browser and some simple demonstration tools like a metadata chooser plugin</a:t>
            </a:r>
          </a:p>
          <a:p>
            <a:r>
              <a:rPr lang="en-US" dirty="0"/>
              <a:t>Develop integration patterns for physical ontologies and digital twin</a:t>
            </a:r>
          </a:p>
          <a:p>
            <a:pPr lvl="1"/>
            <a:r>
              <a:rPr lang="en-US" dirty="0"/>
              <a:t>Feature of Interest and related property types</a:t>
            </a:r>
          </a:p>
          <a:p>
            <a:r>
              <a:rPr lang="en-US" dirty="0"/>
              <a:t>Define a release schedule and priorities for released datasets</a:t>
            </a:r>
          </a:p>
          <a:p>
            <a:r>
              <a:rPr lang="en-US" dirty="0"/>
              <a:t>Define an administrative structure and ground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1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32229</TotalTime>
  <Words>1050</Words>
  <Application>Microsoft Macintosh PowerPoint</Application>
  <PresentationFormat>Letter Paper (8.5x11 in)</PresentationFormat>
  <Paragraphs>316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iotschema.org</vt:lpstr>
      <vt:lpstr>iotschema re-charter</vt:lpstr>
      <vt:lpstr>iotschema benefits</vt:lpstr>
      <vt:lpstr>iotschema + WoT benefits</vt:lpstr>
      <vt:lpstr>Any model with any system</vt:lpstr>
      <vt:lpstr>Going Forward</vt:lpstr>
      <vt:lpstr>Open questions</vt:lpstr>
      <vt:lpstr>New Charter for iotschema.org</vt:lpstr>
      <vt:lpstr>Work Streams</vt:lpstr>
      <vt:lpstr>Technical backup</vt:lpstr>
      <vt:lpstr>Meta-model survey – Common Affordance Semantics</vt:lpstr>
      <vt:lpstr>iotschema UML with iotThing class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148</cp:revision>
  <cp:lastPrinted>2021-03-18T13:17:42Z</cp:lastPrinted>
  <dcterms:created xsi:type="dcterms:W3CDTF">2019-02-21T13:28:37Z</dcterms:created>
  <dcterms:modified xsi:type="dcterms:W3CDTF">2021-04-15T13:49:34Z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