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59"/>
  </p:notesMasterIdLst>
  <p:sldIdLst>
    <p:sldId id="1055" r:id="rId9"/>
    <p:sldId id="1056" r:id="rId10"/>
    <p:sldId id="1062" r:id="rId11"/>
    <p:sldId id="1094" r:id="rId12"/>
    <p:sldId id="1095" r:id="rId13"/>
    <p:sldId id="1097" r:id="rId14"/>
    <p:sldId id="1096" r:id="rId15"/>
    <p:sldId id="1064" r:id="rId16"/>
    <p:sldId id="1090" r:id="rId17"/>
    <p:sldId id="1065" r:id="rId18"/>
    <p:sldId id="1066" r:id="rId19"/>
    <p:sldId id="1067" r:id="rId20"/>
    <p:sldId id="1091" r:id="rId21"/>
    <p:sldId id="1092" r:id="rId22"/>
    <p:sldId id="1070" r:id="rId23"/>
    <p:sldId id="1071" r:id="rId24"/>
    <p:sldId id="1072" r:id="rId25"/>
    <p:sldId id="1073" r:id="rId26"/>
    <p:sldId id="1074" r:id="rId27"/>
    <p:sldId id="1075" r:id="rId28"/>
    <p:sldId id="1076" r:id="rId29"/>
    <p:sldId id="1077" r:id="rId30"/>
    <p:sldId id="1078" r:id="rId31"/>
    <p:sldId id="1079" r:id="rId32"/>
    <p:sldId id="1080" r:id="rId33"/>
    <p:sldId id="1081" r:id="rId34"/>
    <p:sldId id="1082" r:id="rId35"/>
    <p:sldId id="1083" r:id="rId36"/>
    <p:sldId id="1084" r:id="rId37"/>
    <p:sldId id="1085" r:id="rId38"/>
    <p:sldId id="1086" r:id="rId39"/>
    <p:sldId id="1087" r:id="rId40"/>
    <p:sldId id="1088" r:id="rId41"/>
    <p:sldId id="1089" r:id="rId42"/>
    <p:sldId id="256" r:id="rId43"/>
    <p:sldId id="257" r:id="rId44"/>
    <p:sldId id="261" r:id="rId45"/>
    <p:sldId id="260" r:id="rId46"/>
    <p:sldId id="1053" r:id="rId47"/>
    <p:sldId id="259" r:id="rId48"/>
    <p:sldId id="281" r:id="rId49"/>
    <p:sldId id="262" r:id="rId50"/>
    <p:sldId id="1059" r:id="rId51"/>
    <p:sldId id="1060" r:id="rId52"/>
    <p:sldId id="1061" r:id="rId53"/>
    <p:sldId id="263" r:id="rId54"/>
    <p:sldId id="264" r:id="rId55"/>
    <p:sldId id="258" r:id="rId56"/>
    <p:sldId id="1054" r:id="rId57"/>
    <p:sldId id="1052" r:id="rId58"/>
  </p:sldIdLst>
  <p:sldSz cx="9144000" cy="6858000" type="letter"/>
  <p:notesSz cx="6858000" cy="9144000"/>
  <p:custDataLst>
    <p:custData r:id="rId5"/>
    <p:custData r:id="rId6"/>
    <p:custData r:id="rId1"/>
    <p:custData r:id="rId2"/>
    <p:custData r:id="rId3"/>
    <p:custData r:id="rId7"/>
    <p:custData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o Anicic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39E3-6883-42FC-9789-B075C6AE667C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3AE-56B5-4D33-933E-747D896FF9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3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6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49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0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739775"/>
            <a:ext cx="4752975" cy="3563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7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3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7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54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319D-5064-8D4A-B0F9-332A5EB526C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" TargetMode="External"/><Relationship Id="rId4" Type="http://schemas.openxmlformats.org/officeDocument/2006/relationships/hyperlink" Target="https://github.com/tum-ei-esi/virtual-thing" TargetMode="External"/><Relationship Id="rId5" Type="http://schemas.openxmlformats.org/officeDocument/2006/relationships/hyperlink" Target="https://www.w3.org/TR/2019/CR-wot-thing-description-20191106/" TargetMode="External"/><Relationship Id="rId6" Type="http://schemas.openxmlformats.org/officeDocument/2006/relationships/hyperlink" Target="https://www.w3.org/TR/2019/CR-wot-architecture-201911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yokogawa.com/us/library/resources/yokogawa-technical-reports/energy-saving-solutions-by-advanced-process-control-apc-technology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ot-schema-colla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iotschema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github.com/iot-schema-collab/teleconferences" TargetMode="External"/><Relationship Id="rId6" Type="http://schemas.openxmlformats.org/officeDocument/2006/relationships/hyperlink" Target="https://github.com/iot-schema-collab/ws-charter" TargetMode="External"/><Relationship Id="rId7" Type="http://schemas.openxmlformats.org/officeDocument/2006/relationships/hyperlink" Target="http://iotschema.org/docs/full.html" TargetMode="External"/><Relationship Id="rId8" Type="http://schemas.openxmlformats.org/officeDocument/2006/relationships/hyperlink" Target="http://iotschema.org/" TargetMode="External"/><Relationship Id="rId9" Type="http://schemas.openxmlformats.org/officeDocument/2006/relationships/hyperlink" Target="https://github.com/iot-schema-collab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1823"/>
            <a:ext cx="7772400" cy="23876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Community Teleconference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20383"/>
            <a:ext cx="6858000" cy="1655762"/>
          </a:xfrm>
        </p:spPr>
        <p:txBody>
          <a:bodyPr/>
          <a:lstStyle/>
          <a:p>
            <a:r>
              <a:rPr lang="en-US" dirty="0" smtClean="0"/>
              <a:t>January 16, 2020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4362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Operations of Abstract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value = Read(), Write(value)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status </a:t>
            </a:r>
            <a:r>
              <a:rPr lang="en-US" dirty="0" smtClean="0"/>
              <a:t>response(s) = Invoke(parameters)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/>
              <a:t>event occurrence </a:t>
            </a:r>
            <a:r>
              <a:rPr lang="en-US" dirty="0" smtClean="0"/>
              <a:t>responses = Subscribe()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7368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Protocol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common semantic model to connect applications to things over diverse network protocols and communication patterns</a:t>
            </a:r>
          </a:p>
          <a:p>
            <a:r>
              <a:rPr lang="en-US" dirty="0" smtClean="0"/>
              <a:t>Proxy maps the meta-model operations to network messages in the target protocol using protocol bindings</a:t>
            </a:r>
          </a:p>
          <a:p>
            <a:r>
              <a:rPr lang="en-US" dirty="0"/>
              <a:t>Flavors of REST, Pub/Sub, RPC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Example using W3C Web of Things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W3C Web of Things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543"/>
            <a:ext cx="7886700" cy="4351338"/>
          </a:xfrm>
        </p:spPr>
        <p:txBody>
          <a:bodyPr/>
          <a:lstStyle/>
          <a:p>
            <a:r>
              <a:rPr lang="en-US" dirty="0" smtClean="0"/>
              <a:t>"Thing Description" associates semantic identifiers for Properties, Actions, and Events with affordance descriptions consisting of data schemas and protocol bindings</a:t>
            </a:r>
          </a:p>
          <a:p>
            <a:r>
              <a:rPr lang="en-US" dirty="0" smtClean="0"/>
              <a:t>Protocol bindings associate network operations with meta-operations in the semantic model</a:t>
            </a:r>
          </a:p>
          <a:p>
            <a:r>
              <a:rPr lang="en-US" dirty="0" smtClean="0"/>
              <a:t>"Incoming" Consumed TD and "Outgoing" Exposed TD have the same affordances in the semantic model, and customized data schemas and protocol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56942" y="2471561"/>
            <a:ext cx="3239157" cy="2582967"/>
          </a:xfrm>
        </p:spPr>
        <p:txBody>
          <a:bodyPr/>
          <a:lstStyle/>
          <a:p>
            <a:r>
              <a:rPr lang="en-US" smtClean="0"/>
              <a:t>Exposed </a:t>
            </a:r>
            <a:r>
              <a:rPr lang="en-US" dirty="0" smtClean="0"/>
              <a:t>Thing TD has OCF protocol binding</a:t>
            </a:r>
          </a:p>
          <a:p>
            <a:r>
              <a:rPr lang="en-US" dirty="0" smtClean="0"/>
              <a:t>Consumed Thing TD has IPSO protocol binding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7775" y="3066673"/>
            <a:ext cx="761325" cy="341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30268" y="4574273"/>
            <a:ext cx="888831" cy="35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924433" y="3748253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2596386" y="3739028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8907" y="4252212"/>
            <a:ext cx="5474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00057" y="3475495"/>
            <a:ext cx="673679" cy="472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12589" y="4322619"/>
            <a:ext cx="655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58633" y="4681427"/>
            <a:ext cx="92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9423636">
            <a:off x="3436997" y="3676694"/>
            <a:ext cx="105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Annotate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736782" y="1400492"/>
            <a:ext cx="3239157" cy="1901247"/>
          </a:xfrm>
        </p:spPr>
        <p:txBody>
          <a:bodyPr/>
          <a:lstStyle/>
          <a:p>
            <a:r>
              <a:rPr lang="en-US" dirty="0"/>
              <a:t>Both TDs have the same meta interactions and operations </a:t>
            </a:r>
            <a:r>
              <a:rPr lang="en-US" dirty="0" smtClean="0"/>
              <a:t>defined by </a:t>
            </a:r>
            <a:r>
              <a:rPr lang="en-US" dirty="0" err="1" smtClean="0"/>
              <a:t>OneDM</a:t>
            </a:r>
            <a:r>
              <a:rPr lang="en-US" dirty="0" smtClean="0"/>
              <a:t> models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nip Single Corner Rectangle 44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Snip Single Corner Rectangle 49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RDF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Thing Description can use </a:t>
            </a:r>
            <a:r>
              <a:rPr lang="en-US" dirty="0" err="1"/>
              <a:t>iotschema</a:t>
            </a:r>
            <a:r>
              <a:rPr lang="en-US" dirty="0"/>
              <a:t> definitions for annotation</a:t>
            </a:r>
          </a:p>
          <a:p>
            <a:pPr lvl="1"/>
            <a:r>
              <a:rPr lang="en-US" dirty="0" err="1"/>
              <a:t>WoT</a:t>
            </a:r>
            <a:r>
              <a:rPr lang="en-US" dirty="0"/>
              <a:t> TD only has Thing and affordance (P/A/E) classes</a:t>
            </a:r>
          </a:p>
          <a:p>
            <a:r>
              <a:rPr lang="en-US" dirty="0" err="1"/>
              <a:t>iotschema</a:t>
            </a:r>
            <a:r>
              <a:rPr lang="en-US" dirty="0"/>
              <a:t> style RDF definitions are aligned with the </a:t>
            </a:r>
            <a:r>
              <a:rPr lang="en-US" dirty="0" err="1"/>
              <a:t>OneDM</a:t>
            </a:r>
            <a:r>
              <a:rPr lang="en-US" dirty="0"/>
              <a:t> SDF meta-model</a:t>
            </a:r>
          </a:p>
          <a:p>
            <a:r>
              <a:rPr lang="en-US" dirty="0" smtClean="0"/>
              <a:t>Create RDF statements from </a:t>
            </a:r>
            <a:r>
              <a:rPr lang="en-US" dirty="0" err="1" smtClean="0"/>
              <a:t>OneDM</a:t>
            </a:r>
            <a:r>
              <a:rPr lang="en-US" dirty="0" smtClean="0"/>
              <a:t> definitions for use in semantic tooling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maps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don't directly map but can extend </a:t>
            </a:r>
            <a:r>
              <a:rPr lang="en-US" dirty="0" err="1" smtClean="0"/>
              <a:t>iotschema</a:t>
            </a:r>
            <a:r>
              <a:rPr lang="en-US" dirty="0" smtClean="0"/>
              <a:t>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SDF Documents to an </a:t>
            </a:r>
            <a:r>
              <a:rPr lang="en-US" dirty="0" err="1" smtClean="0"/>
              <a:t>iotschema</a:t>
            </a:r>
            <a:r>
              <a:rPr lang="en-US" dirty="0" smtClean="0"/>
              <a:t> style Definitions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01386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 Document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7088328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iotschema</a:t>
            </a:r>
            <a:r>
              <a:rPr lang="en-US" dirty="0" smtClean="0">
                <a:solidFill>
                  <a:schemeClr val="tx1"/>
                </a:solidFill>
              </a:rPr>
              <a:t> Definition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JSON-LD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37209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 Shape Document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894857" y="4048990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16130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Frame Document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6558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50029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0350" y="3657600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1140" y="3657599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Example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13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584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275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2788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6367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367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28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5239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2788" y="1160145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/#"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5972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5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- 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2162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9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Agenda review</a:t>
            </a:r>
          </a:p>
          <a:p>
            <a:r>
              <a:rPr lang="en-US" dirty="0" smtClean="0"/>
              <a:t>Recent developments </a:t>
            </a:r>
            <a:r>
              <a:rPr lang="mr-IN" dirty="0" smtClean="0"/>
              <a:t>–</a:t>
            </a:r>
            <a:r>
              <a:rPr lang="en-US" dirty="0" smtClean="0"/>
              <a:t> Project CHIP</a:t>
            </a:r>
          </a:p>
          <a:p>
            <a:r>
              <a:rPr lang="en-US" dirty="0" smtClean="0"/>
              <a:t>System level modeling - Feature of Interest relation types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mapping to </a:t>
            </a:r>
            <a:r>
              <a:rPr lang="en-US" dirty="0" err="1" smtClean="0"/>
              <a:t>iotschema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Semantic Proxy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/>
              <a:t>and community </a:t>
            </a:r>
            <a:r>
              <a:rPr lang="en-US" dirty="0" smtClean="0"/>
              <a:t>items - Planning</a:t>
            </a:r>
            <a:endParaRPr lang="en-US" dirty="0"/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4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en-US"/>
              <a:t>E</a:t>
            </a:r>
            <a:r>
              <a:rPr lang="en-US" smtClean="0"/>
              <a:t>xpected </a:t>
            </a:r>
            <a:r>
              <a:rPr lang="en-US" dirty="0" smtClean="0"/>
              <a:t>Result -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66" y="1462089"/>
            <a:ext cx="8151668" cy="4845193"/>
          </a:xfrm>
        </p:spPr>
        <p:txBody>
          <a:bodyPr/>
          <a:lstStyle/>
          <a:p>
            <a:r>
              <a:rPr lang="en-US" dirty="0" smtClean="0"/>
              <a:t>How do we describe </a:t>
            </a:r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err="1" smtClean="0"/>
              <a:t>iotschema</a:t>
            </a:r>
            <a:r>
              <a:rPr lang="en-US" dirty="0" smtClean="0"/>
              <a:t> style RDF?</a:t>
            </a:r>
          </a:p>
          <a:p>
            <a:r>
              <a:rPr lang="en-US" dirty="0" smtClean="0"/>
              <a:t>How do we map </a:t>
            </a:r>
            <a:r>
              <a:rPr lang="en-US" dirty="0" err="1" smtClean="0"/>
              <a:t>enum</a:t>
            </a:r>
            <a:r>
              <a:rPr lang="en-US" dirty="0" smtClean="0"/>
              <a:t> values in RDF (which are URIs) to concrete representation values in schemas?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true, false], [1, 0], ["on", "off"]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Could use schema annotation, like @type but for </a:t>
            </a:r>
            <a:r>
              <a:rPr lang="en-US" dirty="0" err="1" smtClean="0">
                <a:ea typeface="Courier" charset="0"/>
                <a:cs typeface="Courier" charset="0"/>
              </a:rPr>
              <a:t>enum</a:t>
            </a:r>
            <a:r>
              <a:rPr lang="en-US" dirty="0" smtClean="0">
                <a:ea typeface="Courier" charset="0"/>
                <a:cs typeface="Courier" charset="0"/>
              </a:rPr>
              <a:t> values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[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"on"},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iot:Switch.State.Off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"off"} 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2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2355" y="1220204"/>
            <a:ext cx="70710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iot:SwitchStateValue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2355" y="3915612"/>
            <a:ext cx="70710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69991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0818" y="1942881"/>
            <a:ext cx="6743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2218" y="1568809"/>
            <a:ext cx="67437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{"@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"on"}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{"@id":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off"}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06" y="106019"/>
            <a:ext cx="7886700" cy="1325563"/>
          </a:xfrm>
        </p:spPr>
        <p:txBody>
          <a:bodyPr/>
          <a:lstStyle/>
          <a:p>
            <a:r>
              <a:rPr lang="en-US" dirty="0" smtClean="0"/>
              <a:t>TD Semantic Annotation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62435" y="1324436"/>
          <a:ext cx="6932081" cy="223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3"/>
                <a:gridCol w="4453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iotschema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TD @type annotation</a:t>
                      </a:r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iot:SwitchCapability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iot:SwitchStateProperty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iot:SwitchStateData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iot:SwitchOnState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iot:SwitchOffState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iot:SwitchOnAction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iot:SwitchOffAction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62436" y="3580011"/>
          <a:ext cx="6932081" cy="277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436"/>
                <a:gridCol w="444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OneDM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TD @type annotation</a:t>
                      </a:r>
                      <a:endParaRPr lang="en-US" b="0" dirty="0"/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odmProperty</a:t>
                      </a:r>
                      <a:r>
                        <a:rPr lang="en-US" dirty="0" smtClean="0">
                          <a:latin typeface="+mn-lt"/>
                        </a:rPr>
                        <a:t>/State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/0, </a:t>
                      </a: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/On, </a:t>
                      </a: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/Off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659" y="-144527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360" y="809200"/>
            <a:ext cx="935181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context":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://www.w3.org/2019/wot/td/v1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{"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/"}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 "Thing",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properties":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observable":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true,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forms":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{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/properties/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observeproperty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1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336" y="850762"/>
            <a:ext cx="88426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"actions":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5040" y="-15491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Semantic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134"/>
            <a:ext cx="7886700" cy="4351338"/>
          </a:xfrm>
        </p:spPr>
        <p:txBody>
          <a:bodyPr/>
          <a:lstStyle/>
          <a:p>
            <a:r>
              <a:rPr lang="en-US" dirty="0"/>
              <a:t>Names of affordances are resolved through Semantic Discovery</a:t>
            </a:r>
          </a:p>
          <a:p>
            <a:pPr lvl="1"/>
            <a:r>
              <a:rPr lang="en-US" dirty="0" err="1"/>
              <a:t>PropertyName</a:t>
            </a:r>
            <a:r>
              <a:rPr lang="en-US" dirty="0"/>
              <a:t>=discover(</a:t>
            </a:r>
            <a:r>
              <a:rPr lang="en-US" dirty="0" err="1"/>
              <a:t>FilterParameters</a:t>
            </a:r>
            <a:r>
              <a:rPr lang="en-US" dirty="0"/>
              <a:t>)</a:t>
            </a:r>
          </a:p>
          <a:p>
            <a:r>
              <a:rPr lang="en-US" dirty="0" smtClean="0"/>
              <a:t>Applications use meta-model affordances and operations</a:t>
            </a:r>
          </a:p>
          <a:p>
            <a:pPr lvl="1"/>
            <a:r>
              <a:rPr lang="en-US" dirty="0" smtClean="0"/>
              <a:t>data=</a:t>
            </a:r>
            <a:r>
              <a:rPr lang="en-US" dirty="0" err="1" smtClean="0"/>
              <a:t>readProperty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writeProperty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, data)</a:t>
            </a:r>
          </a:p>
          <a:p>
            <a:pPr lvl="1"/>
            <a:r>
              <a:rPr lang="en-US" dirty="0" smtClean="0"/>
              <a:t>result=</a:t>
            </a:r>
            <a:r>
              <a:rPr lang="en-US" dirty="0" err="1" smtClean="0"/>
              <a:t>invokeAction</a:t>
            </a:r>
            <a:r>
              <a:rPr lang="en-US" dirty="0" smtClean="0"/>
              <a:t>(</a:t>
            </a:r>
            <a:r>
              <a:rPr lang="en-US" dirty="0" err="1" smtClean="0"/>
              <a:t>ActionName</a:t>
            </a:r>
            <a:r>
              <a:rPr lang="en-US" dirty="0" smtClean="0"/>
              <a:t>, parameters)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ata=</a:t>
            </a:r>
            <a:r>
              <a:rPr lang="en-US" dirty="0" err="1" smtClean="0"/>
              <a:t>subscribeEvent</a:t>
            </a:r>
            <a:r>
              <a:rPr lang="en-US" dirty="0" smtClean="0"/>
              <a:t>(</a:t>
            </a:r>
            <a:r>
              <a:rPr lang="en-US" dirty="0" err="1" smtClean="0"/>
              <a:t>EventName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Supports modular, declarative programming models </a:t>
            </a:r>
            <a:r>
              <a:rPr lang="mr-IN" dirty="0" smtClean="0"/>
              <a:t>–</a:t>
            </a:r>
            <a:r>
              <a:rPr lang="en-US" dirty="0" smtClean="0"/>
              <a:t> Node-RED</a:t>
            </a:r>
          </a:p>
        </p:txBody>
      </p:sp>
    </p:spTree>
    <p:extLst>
      <p:ext uri="{BB962C8B-B14F-4D97-AF65-F5344CB8AC3E}">
        <p14:creationId xmlns:p14="http://schemas.microsoft.com/office/powerpoint/2010/main" val="121811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01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946"/>
            <a:ext cx="7886700" cy="4894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Data Model SDF and Model work in progress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github.com/one-data-model/language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github.com/one-data-model/playground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/>
              <a:t>Semantic Proxy and W3C </a:t>
            </a:r>
            <a:r>
              <a:rPr lang="en-US" dirty="0" err="1" smtClean="0"/>
              <a:t>WoT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github.com/tum-ei-esi/virtual-thing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https://www.w3.org/TR/2019/CR-wot-thing-description-20191106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https://www.w3.org/TR/2019/CR-wot-architecture-20191106/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smtClean="0"/>
              <a:t>Project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 smtClean="0"/>
              <a:t>Google and Apple joined </a:t>
            </a:r>
            <a:r>
              <a:rPr lang="en-US" dirty="0" err="1" smtClean="0"/>
              <a:t>Zigbee</a:t>
            </a:r>
            <a:r>
              <a:rPr lang="en-US" dirty="0" smtClean="0"/>
              <a:t> Alliance to create a new interoperable network standard for connected homes </a:t>
            </a:r>
            <a:r>
              <a:rPr lang="mr-IN" dirty="0" smtClean="0"/>
              <a:t>–</a:t>
            </a:r>
            <a:r>
              <a:rPr lang="en-US" dirty="0" smtClean="0"/>
              <a:t> Project Connected </a:t>
            </a:r>
            <a:r>
              <a:rPr lang="en-US" dirty="0"/>
              <a:t>Home over IP</a:t>
            </a:r>
          </a:p>
          <a:p>
            <a:r>
              <a:rPr lang="en-US" dirty="0" smtClean="0"/>
              <a:t>Deliver a standard, open source reference stack, and certification program for interoperable devices </a:t>
            </a:r>
          </a:p>
          <a:p>
            <a:r>
              <a:rPr lang="en-US" dirty="0" smtClean="0"/>
              <a:t>What it means to </a:t>
            </a:r>
            <a:r>
              <a:rPr lang="en-US" dirty="0" err="1" smtClean="0"/>
              <a:t>iotschema</a:t>
            </a:r>
            <a:r>
              <a:rPr lang="en-US" dirty="0" smtClean="0"/>
              <a:t> - standardized data models for connected home devices + open source license</a:t>
            </a:r>
          </a:p>
          <a:p>
            <a:r>
              <a:rPr lang="en-US" dirty="0" smtClean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1134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iot:Capability.Switch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Capability.Switch.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54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Actions (.)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7669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8193232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2836" y="1220204"/>
            <a:ext cx="77152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2835" y="3915612"/>
            <a:ext cx="7920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4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 (.)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1" y="1942881"/>
            <a:ext cx="8224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7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Review:</a:t>
            </a:r>
            <a:br>
              <a:rPr lang="en-US" dirty="0"/>
            </a:br>
            <a:r>
              <a:rPr lang="en-US" dirty="0"/>
              <a:t>Status and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35883"/>
            <a:ext cx="6858000" cy="1655762"/>
          </a:xfrm>
        </p:spPr>
        <p:txBody>
          <a:bodyPr/>
          <a:lstStyle/>
          <a:p>
            <a:r>
              <a:rPr lang="en-US" dirty="0"/>
              <a:t>September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52960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and Objectives </a:t>
            </a:r>
            <a:r>
              <a:rPr lang="mr-IN" dirty="0"/>
              <a:t>–</a:t>
            </a:r>
            <a:r>
              <a:rPr lang="en-US" dirty="0"/>
              <a:t> What we started out to do</a:t>
            </a:r>
          </a:p>
          <a:p>
            <a:r>
              <a:rPr lang="en-US" dirty="0"/>
              <a:t>Status </a:t>
            </a:r>
            <a:r>
              <a:rPr lang="mr-IN" dirty="0"/>
              <a:t>–</a:t>
            </a:r>
            <a:r>
              <a:rPr lang="en-US" dirty="0"/>
              <a:t> What we have accomplished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Test case and results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Proposal and issues</a:t>
            </a:r>
          </a:p>
          <a:p>
            <a:r>
              <a:rPr lang="en-US" dirty="0"/>
              <a:t>W3C Community Group </a:t>
            </a:r>
            <a:r>
              <a:rPr lang="mr-IN" dirty="0"/>
              <a:t>–</a:t>
            </a:r>
            <a:r>
              <a:rPr lang="en-US" dirty="0"/>
              <a:t> IPR policy and continuity</a:t>
            </a:r>
          </a:p>
          <a:p>
            <a:r>
              <a:rPr lang="en-US" dirty="0" err="1"/>
              <a:t>OneDM</a:t>
            </a:r>
            <a:r>
              <a:rPr lang="en-US" dirty="0"/>
              <a:t> Liaison Group </a:t>
            </a:r>
            <a:r>
              <a:rPr lang="mr-IN" dirty="0"/>
              <a:t>–</a:t>
            </a:r>
            <a:r>
              <a:rPr lang="en-US" dirty="0"/>
              <a:t> Report out</a:t>
            </a:r>
          </a:p>
          <a:p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a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3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/>
              <a:t>Charter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extension to </a:t>
            </a:r>
            <a:r>
              <a:rPr lang="en-US" dirty="0" err="1"/>
              <a:t>Schema.org</a:t>
            </a:r>
            <a:r>
              <a:rPr lang="en-US" dirty="0"/>
              <a:t> that will enable </a:t>
            </a:r>
            <a:r>
              <a:rPr lang="en-US" dirty="0" err="1"/>
              <a:t>IoT</a:t>
            </a:r>
            <a:r>
              <a:rPr lang="en-US" dirty="0"/>
              <a:t> semantics</a:t>
            </a:r>
          </a:p>
          <a:p>
            <a:r>
              <a:rPr lang="en-US" dirty="0"/>
              <a:t>Work with relevant vendors and SDOs to architect a common information model for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Develop a process to enable free contribution from diverse organizations, driving toward normalization to a common model</a:t>
            </a:r>
          </a:p>
          <a:p>
            <a:r>
              <a:rPr lang="en-US" dirty="0"/>
              <a:t>Enable domain and subject experts to create and maintain definitions and models</a:t>
            </a:r>
          </a:p>
          <a:p>
            <a:r>
              <a:rPr lang="en-US" dirty="0"/>
              <a:t>Work on practical integration with </a:t>
            </a:r>
            <a:r>
              <a:rPr lang="en-US" dirty="0" err="1"/>
              <a:t>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42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a common meta-model which is well adopted in industry (graphic)</a:t>
            </a:r>
          </a:p>
          <a:p>
            <a:pPr lvl="1"/>
            <a:r>
              <a:rPr lang="en-US" dirty="0"/>
              <a:t>Functional/semantic capabilities with common Property, Action, and Event classes of affordances</a:t>
            </a:r>
          </a:p>
          <a:p>
            <a:pPr lvl="1"/>
            <a:r>
              <a:rPr lang="en-US" dirty="0"/>
              <a:t>Feature of Interest integration from other namespaces </a:t>
            </a:r>
            <a:r>
              <a:rPr lang="mr-IN" dirty="0"/>
              <a:t>–</a:t>
            </a:r>
            <a:r>
              <a:rPr lang="en-US" dirty="0"/>
              <a:t> GENIVI/VSS, </a:t>
            </a:r>
            <a:r>
              <a:rPr lang="en-US" dirty="0" err="1"/>
              <a:t>BrickSchema</a:t>
            </a:r>
            <a:r>
              <a:rPr lang="en-US" dirty="0"/>
              <a:t>, Project Haystack</a:t>
            </a:r>
          </a:p>
          <a:p>
            <a:pPr lvl="1"/>
            <a:r>
              <a:rPr lang="en-US" dirty="0"/>
              <a:t>Integration with W3C SOSA/SSN</a:t>
            </a:r>
          </a:p>
          <a:p>
            <a:r>
              <a:rPr lang="en-US" dirty="0"/>
              <a:t> Published strawman definitions for some common IoT capabilities</a:t>
            </a:r>
          </a:p>
          <a:p>
            <a:r>
              <a:rPr lang="en-US" dirty="0"/>
              <a:t>Conducted test case evaluation with W3C Web of Things and IRTF T2TRG WISHI including hands-on</a:t>
            </a:r>
          </a:p>
        </p:txBody>
      </p:sp>
    </p:spTree>
    <p:extLst>
      <p:ext uri="{BB962C8B-B14F-4D97-AF65-F5344CB8AC3E}">
        <p14:creationId xmlns:p14="http://schemas.microsoft.com/office/powerpoint/2010/main" val="1860772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>
            <a:normAutofit/>
          </a:bodyPr>
          <a:lstStyle/>
          <a:p>
            <a:r>
              <a:rPr lang="de-DE" dirty="0" smtClean="0"/>
              <a:t>Information Meta</a:t>
            </a:r>
            <a:r>
              <a:rPr lang="de-DE" dirty="0"/>
              <a:t>-</a:t>
            </a:r>
            <a:r>
              <a:rPr lang="de-DE" dirty="0" smtClean="0"/>
              <a:t>Model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8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3519"/>
            <a:ext cx="7886700" cy="1325563"/>
          </a:xfrm>
        </p:spPr>
        <p:txBody>
          <a:bodyPr/>
          <a:lstStyle/>
          <a:p>
            <a:r>
              <a:rPr lang="en-US" dirty="0" smtClean="0"/>
              <a:t>System Level </a:t>
            </a:r>
            <a:r>
              <a:rPr lang="en-US" dirty="0"/>
              <a:t>M</a:t>
            </a:r>
            <a:r>
              <a:rPr lang="en-US" dirty="0" smtClean="0"/>
              <a:t>odeling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4" y="1219165"/>
            <a:ext cx="6795655" cy="47581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050" y="58733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https://www.yokogawa.com/us/library/resources/yokogawa-technical-reports/energy-saving-solutions-by-advanced-process-control-apc-technology/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86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</a:t>
            </a:r>
            <a:r>
              <a:rPr lang="en-US" dirty="0" err="1"/>
              <a:t>iotschema</a:t>
            </a:r>
            <a:r>
              <a:rPr lang="en-US" dirty="0"/>
              <a:t> definitions with </a:t>
            </a:r>
            <a:r>
              <a:rPr lang="en-US" dirty="0" err="1"/>
              <a:t>WoT</a:t>
            </a:r>
            <a:r>
              <a:rPr lang="en-US" dirty="0"/>
              <a:t> Thing Description as semantic annotation (example)</a:t>
            </a:r>
          </a:p>
          <a:p>
            <a:r>
              <a:rPr lang="en-US" dirty="0"/>
              <a:t>Created strawman definitions for common use</a:t>
            </a:r>
          </a:p>
          <a:p>
            <a:r>
              <a:rPr lang="en-US" dirty="0"/>
              <a:t>Investigated use in discovery and configuration</a:t>
            </a:r>
          </a:p>
          <a:p>
            <a:r>
              <a:rPr lang="en-US" dirty="0"/>
              <a:t>Several organizations used semantic annotation</a:t>
            </a:r>
          </a:p>
          <a:p>
            <a:r>
              <a:rPr lang="en-US" dirty="0"/>
              <a:t>Node-RED application for semantic interoperability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WoT</a:t>
            </a:r>
            <a:r>
              <a:rPr lang="en-US" dirty="0"/>
              <a:t> Thing Description with </a:t>
            </a:r>
            <a:r>
              <a:rPr lang="en-US" dirty="0" err="1"/>
              <a:t>iotschema</a:t>
            </a:r>
            <a:r>
              <a:rPr lang="en-US" dirty="0"/>
              <a:t> annotation</a:t>
            </a:r>
          </a:p>
          <a:p>
            <a:r>
              <a:rPr lang="en-US" dirty="0" err="1"/>
              <a:t>WoT</a:t>
            </a:r>
            <a:r>
              <a:rPr lang="en-US" dirty="0"/>
              <a:t> discovery will be further developed </a:t>
            </a:r>
          </a:p>
        </p:txBody>
      </p:sp>
    </p:spTree>
    <p:extLst>
      <p:ext uri="{BB962C8B-B14F-4D97-AF65-F5344CB8AC3E}">
        <p14:creationId xmlns:p14="http://schemas.microsoft.com/office/powerpoint/2010/main" val="1376109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for Node-RED</a:t>
            </a:r>
            <a:br>
              <a:rPr lang="en-US" dirty="0"/>
            </a:br>
            <a:r>
              <a:rPr lang="en-US" sz="3200" dirty="0"/>
              <a:t>Recipe-based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iotschema</a:t>
            </a:r>
            <a:r>
              <a:rPr lang="en-US" dirty="0"/>
              <a:t> embedded in Node-RED tool</a:t>
            </a:r>
          </a:p>
          <a:p>
            <a:pPr lvl="1"/>
            <a:r>
              <a:rPr lang="en-US" dirty="0"/>
              <a:t>Enables an easy configuration of things using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Easies the use of semantics for IoT developers</a:t>
            </a:r>
          </a:p>
          <a:p>
            <a:pPr lvl="1"/>
            <a:r>
              <a:rPr lang="en-US" dirty="0"/>
              <a:t>No need for a developer to know RDF(S), JSON-LD, RDF Shapes ...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Avoids translations of serializations formats, data types, units ...</a:t>
            </a:r>
          </a:p>
          <a:p>
            <a:r>
              <a:rPr lang="en-US" dirty="0"/>
              <a:t>Demonstrates semantic discovery and processing </a:t>
            </a:r>
          </a:p>
          <a:p>
            <a:pPr lvl="1"/>
            <a:r>
              <a:rPr lang="en-US" dirty="0"/>
              <a:t>Integrates </a:t>
            </a:r>
            <a:r>
              <a:rPr lang="en-US" dirty="0" err="1"/>
              <a:t>WoT</a:t>
            </a:r>
            <a:r>
              <a:rPr lang="en-US" dirty="0"/>
              <a:t> Thing Directory</a:t>
            </a:r>
          </a:p>
          <a:p>
            <a:r>
              <a:rPr lang="en-US" dirty="0"/>
              <a:t>GitHub project location: </a:t>
            </a:r>
          </a:p>
          <a:p>
            <a:pPr lvl="1"/>
            <a:r>
              <a:rPr lang="en-GB" dirty="0">
                <a:hlinkClick r:id="rId3"/>
              </a:rPr>
              <a:t>https://github.com/iot-schema-collab/iotschema-node-red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13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 smtClean="0"/>
              <a:t>These meta-model classes would only add about 6 new property types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iotData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endParaRPr lang="en-US" dirty="0" smtClean="0"/>
          </a:p>
          <a:p>
            <a:pPr lvl="1"/>
            <a:r>
              <a:rPr lang="en-US" dirty="0" smtClean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, </a:t>
            </a:r>
            <a:r>
              <a:rPr lang="en-US" dirty="0" err="1" smtClean="0"/>
              <a:t>iotThing</a:t>
            </a:r>
            <a:r>
              <a:rPr lang="en-US" dirty="0" smtClean="0"/>
              <a:t>, etc.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56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886700" cy="4637375"/>
          </a:xfrm>
        </p:spPr>
        <p:txBody>
          <a:bodyPr/>
          <a:lstStyle/>
          <a:p>
            <a:r>
              <a:rPr lang="en-US" dirty="0" smtClean="0"/>
              <a:t>There is a potential example pattern in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MedicalEntity</a:t>
            </a:r>
            <a:r>
              <a:rPr lang="en-US" dirty="0" smtClean="0"/>
              <a:t>, with about 7 property types</a:t>
            </a:r>
          </a:p>
          <a:p>
            <a:r>
              <a:rPr lang="en-US" dirty="0" smtClean="0"/>
              <a:t>Likewise, an instance of </a:t>
            </a:r>
            <a:r>
              <a:rPr lang="en-US" dirty="0" err="1" smtClean="0"/>
              <a:t>IoT</a:t>
            </a:r>
            <a:r>
              <a:rPr lang="en-US" dirty="0" smtClean="0"/>
              <a:t> Schema would contain some set of </a:t>
            </a:r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r>
              <a:rPr lang="en-US" dirty="0" smtClean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URIs that point to accepted specialized definitions in a different namespace (?) </a:t>
            </a:r>
          </a:p>
          <a:p>
            <a:pPr lvl="1"/>
            <a:r>
              <a:rPr lang="en-US" dirty="0" smtClean="0"/>
              <a:t>lighting controls, thermostats, etc. that conform to the base types but have their own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5052"/>
            <a:ext cx="7886700" cy="4637375"/>
          </a:xfrm>
        </p:spPr>
        <p:txBody>
          <a:bodyPr/>
          <a:lstStyle/>
          <a:p>
            <a:r>
              <a:rPr lang="en-US" dirty="0" smtClean="0"/>
              <a:t>The base properties line up with semantic classes that have software </a:t>
            </a:r>
            <a:r>
              <a:rPr lang="en-US" dirty="0" err="1" smtClean="0"/>
              <a:t>handlers,e.g</a:t>
            </a:r>
            <a:r>
              <a:rPr lang="en-US" dirty="0" smtClean="0"/>
              <a:t>. to discover, display, control</a:t>
            </a:r>
          </a:p>
          <a:p>
            <a:r>
              <a:rPr lang="en-US" dirty="0" smtClean="0"/>
              <a:t>The specialization information enables selection of application elements that can understand and interoperate with the specialized affordances, for example lighting controls</a:t>
            </a:r>
          </a:p>
          <a:p>
            <a:r>
              <a:rPr lang="en-US" dirty="0" smtClean="0"/>
              <a:t>More general applications might reason about semantic constructions based on their ability to parse the semantic graph</a:t>
            </a:r>
          </a:p>
          <a:p>
            <a:r>
              <a:rPr lang="en-US" dirty="0" smtClean="0"/>
              <a:t>Adaptation software may need special properties to describe data types, units, and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77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early 2019</a:t>
            </a:r>
          </a:p>
          <a:p>
            <a:r>
              <a:rPr lang="en-US" dirty="0"/>
              <a:t>A few members have joined but not active yet</a:t>
            </a:r>
          </a:p>
          <a:p>
            <a:r>
              <a:rPr lang="en-US" dirty="0"/>
              <a:t>IPR policy for contributions based on CG membership</a:t>
            </a:r>
          </a:p>
          <a:p>
            <a:r>
              <a:rPr lang="en-US" dirty="0"/>
              <a:t>CG membership will become part of the community and be required for contributors and participants</a:t>
            </a:r>
          </a:p>
          <a:p>
            <a:r>
              <a:rPr lang="en-US" dirty="0"/>
              <a:t>Can we adopt the BSD 3-Clause license for our contributed and published content?</a:t>
            </a:r>
          </a:p>
        </p:txBody>
      </p:sp>
    </p:spTree>
    <p:extLst>
      <p:ext uri="{BB962C8B-B14F-4D97-AF65-F5344CB8AC3E}">
        <p14:creationId xmlns:p14="http://schemas.microsoft.com/office/powerpoint/2010/main" val="318057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508"/>
            <a:ext cx="7886700" cy="1325563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99"/>
            <a:ext cx="7886700" cy="4351338"/>
          </a:xfrm>
        </p:spPr>
        <p:txBody>
          <a:bodyPr/>
          <a:lstStyle/>
          <a:p>
            <a:r>
              <a:rPr lang="en-US" dirty="0"/>
              <a:t>Semi-private group of SDOs and associated vendors </a:t>
            </a:r>
          </a:p>
          <a:p>
            <a:r>
              <a:rPr lang="en-US" dirty="0"/>
              <a:t>Goal is to create a common </a:t>
            </a:r>
            <a:r>
              <a:rPr lang="en-US" dirty="0" err="1"/>
              <a:t>IoT</a:t>
            </a:r>
            <a:r>
              <a:rPr lang="en-US" dirty="0"/>
              <a:t> data model and normalized device definitions</a:t>
            </a:r>
          </a:p>
          <a:p>
            <a:r>
              <a:rPr lang="en-US" dirty="0"/>
              <a:t>Creating open source JSON language and developer tools for definitions, using BSD 3-Clause license</a:t>
            </a:r>
          </a:p>
          <a:p>
            <a:r>
              <a:rPr lang="en-US" dirty="0"/>
              <a:t>High level alignment with the Property-Action-Event meta-model</a:t>
            </a:r>
          </a:p>
          <a:p>
            <a:r>
              <a:rPr lang="en-US" dirty="0" err="1"/>
              <a:t>OneDM</a:t>
            </a:r>
            <a:r>
              <a:rPr lang="en-US" dirty="0"/>
              <a:t> definitions can feed </a:t>
            </a:r>
            <a:r>
              <a:rPr lang="en-US" dirty="0" err="1"/>
              <a:t>iotschema</a:t>
            </a:r>
            <a:endParaRPr lang="en-US" dirty="0"/>
          </a:p>
          <a:p>
            <a:r>
              <a:rPr lang="en-US" dirty="0"/>
              <a:t>We can share </a:t>
            </a:r>
            <a:r>
              <a:rPr lang="en-US" dirty="0" err="1"/>
              <a:t>OneDM</a:t>
            </a:r>
            <a:r>
              <a:rPr lang="en-US" dirty="0"/>
              <a:t> language and tools </a:t>
            </a:r>
          </a:p>
        </p:txBody>
      </p:sp>
    </p:spTree>
    <p:extLst>
      <p:ext uri="{BB962C8B-B14F-4D97-AF65-F5344CB8AC3E}">
        <p14:creationId xmlns:p14="http://schemas.microsoft.com/office/powerpoint/2010/main" val="1827287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62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5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experimental area on </a:t>
            </a:r>
            <a:r>
              <a:rPr lang="en-US" dirty="0" err="1"/>
              <a:t>schema.org</a:t>
            </a:r>
            <a:r>
              <a:rPr lang="en-US" dirty="0"/>
              <a:t> for normalized, accepted </a:t>
            </a:r>
            <a:r>
              <a:rPr lang="en-US" dirty="0" err="1"/>
              <a:t>iotschema</a:t>
            </a:r>
            <a:r>
              <a:rPr lang="en-US" dirty="0"/>
              <a:t> content</a:t>
            </a:r>
          </a:p>
          <a:p>
            <a:r>
              <a:rPr lang="en-US" dirty="0"/>
              <a:t>Create a </a:t>
            </a:r>
            <a:r>
              <a:rPr lang="en-US" dirty="0" err="1"/>
              <a:t>namespaced</a:t>
            </a:r>
            <a:r>
              <a:rPr lang="en-US" dirty="0"/>
              <a:t> area per contributing org in the public </a:t>
            </a:r>
            <a:r>
              <a:rPr lang="en-US" dirty="0" err="1"/>
              <a:t>github</a:t>
            </a:r>
            <a:r>
              <a:rPr lang="en-US" dirty="0"/>
              <a:t>, allow open contribution of raw content</a:t>
            </a:r>
          </a:p>
          <a:p>
            <a:pPr lvl="1"/>
            <a:r>
              <a:rPr lang="en-US" dirty="0"/>
              <a:t>CI tools validate the contributed definitions</a:t>
            </a:r>
          </a:p>
          <a:p>
            <a:r>
              <a:rPr lang="en-US" dirty="0"/>
              <a:t>The definition can immediately be dereferenced in the contributor's namespace (on </a:t>
            </a:r>
            <a:r>
              <a:rPr lang="en-US" dirty="0" err="1"/>
              <a:t>schema.org</a:t>
            </a:r>
            <a:r>
              <a:rPr lang="en-US" dirty="0"/>
              <a:t>?)</a:t>
            </a:r>
          </a:p>
          <a:p>
            <a:r>
              <a:rPr lang="en-US" dirty="0"/>
              <a:t>Move definitions into the official </a:t>
            </a:r>
            <a:r>
              <a:rPr lang="en-US" dirty="0" err="1"/>
              <a:t>github</a:t>
            </a:r>
            <a:r>
              <a:rPr lang="en-US" dirty="0"/>
              <a:t> repository and </a:t>
            </a:r>
            <a:r>
              <a:rPr lang="en-US" dirty="0" err="1"/>
              <a:t>schema.org</a:t>
            </a:r>
            <a:r>
              <a:rPr lang="en-US" dirty="0"/>
              <a:t> experimental area when they are accepted</a:t>
            </a:r>
          </a:p>
        </p:txBody>
      </p:sp>
    </p:spTree>
    <p:extLst>
      <p:ext uri="{BB962C8B-B14F-4D97-AF65-F5344CB8AC3E}">
        <p14:creationId xmlns:p14="http://schemas.microsoft.com/office/powerpoint/2010/main" val="1319747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</a:t>
            </a:r>
            <a:r>
              <a:rPr lang="en-US" dirty="0" err="1" smtClean="0"/>
              <a:t>iotschema</a:t>
            </a:r>
            <a:r>
              <a:rPr lang="en-US" dirty="0" smtClean="0"/>
              <a:t> W3C Community Group into the process, define licensing and publication</a:t>
            </a:r>
          </a:p>
          <a:p>
            <a:r>
              <a:rPr lang="en-US" dirty="0" smtClean="0"/>
              <a:t>Design a namespace scheme for contributing orgs and for linked ontologies</a:t>
            </a:r>
          </a:p>
          <a:p>
            <a:r>
              <a:rPr lang="en-US" dirty="0"/>
              <a:t>Refactor the vocabulary as necessary to remediate the name conflicts</a:t>
            </a:r>
          </a:p>
          <a:p>
            <a:r>
              <a:rPr lang="en-US" dirty="0" smtClean="0"/>
              <a:t>Build and deploy CI tools to check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990"/>
            <a:ext cx="7886700" cy="1325563"/>
          </a:xfrm>
        </p:spPr>
        <p:txBody>
          <a:bodyPr/>
          <a:lstStyle/>
          <a:p>
            <a:r>
              <a:rPr lang="en-US" dirty="0" smtClean="0"/>
              <a:t>System Level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4"/>
            <a:ext cx="8047759" cy="4866121"/>
          </a:xfrm>
        </p:spPr>
        <p:txBody>
          <a:bodyPr/>
          <a:lstStyle/>
          <a:p>
            <a:r>
              <a:rPr lang="en-US" dirty="0"/>
              <a:t>Inversion of the </a:t>
            </a:r>
            <a:r>
              <a:rPr lang="en-US" dirty="0" smtClean="0"/>
              <a:t>prevailing architecture focus </a:t>
            </a:r>
            <a:endParaRPr lang="en-US" dirty="0"/>
          </a:p>
          <a:p>
            <a:pPr lvl="1"/>
            <a:r>
              <a:rPr lang="en-US" dirty="0" smtClean="0"/>
              <a:t>Inappropriate network </a:t>
            </a:r>
            <a:r>
              <a:rPr lang="en-US" dirty="0"/>
              <a:t>centric device interaction </a:t>
            </a:r>
            <a:r>
              <a:rPr lang="en-US" dirty="0" smtClean="0"/>
              <a:t>models  </a:t>
            </a:r>
            <a:endParaRPr lang="en-US" dirty="0"/>
          </a:p>
          <a:p>
            <a:pPr lvl="1"/>
            <a:r>
              <a:rPr lang="en-US" dirty="0" smtClean="0"/>
              <a:t>Serves device </a:t>
            </a:r>
            <a:r>
              <a:rPr lang="en-US" dirty="0"/>
              <a:t>and network technology vendors</a:t>
            </a:r>
          </a:p>
          <a:p>
            <a:r>
              <a:rPr lang="en-US" dirty="0" smtClean="0"/>
              <a:t>System level modeling</a:t>
            </a:r>
          </a:p>
          <a:p>
            <a:pPr lvl="1"/>
            <a:r>
              <a:rPr lang="en-US" dirty="0" smtClean="0"/>
              <a:t>Focus of modeling on the physical plant with attached devices</a:t>
            </a:r>
          </a:p>
          <a:p>
            <a:pPr lvl="1"/>
            <a:r>
              <a:rPr lang="en-US" dirty="0" smtClean="0"/>
              <a:t>Abstraction of devices =&gt; Affordances on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Descriptive effort to focus on </a:t>
            </a:r>
            <a:r>
              <a:rPr lang="en-US" dirty="0" err="1" smtClean="0"/>
              <a:t>FoI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discovery will focus on </a:t>
            </a:r>
            <a:r>
              <a:rPr lang="en-US" dirty="0" err="1"/>
              <a:t>FoI</a:t>
            </a:r>
            <a:r>
              <a:rPr lang="en-US" dirty="0"/>
              <a:t> and </a:t>
            </a:r>
            <a:r>
              <a:rPr lang="en-US" dirty="0" smtClean="0"/>
              <a:t>affordances to satisfy "business logic" objectives </a:t>
            </a:r>
            <a:r>
              <a:rPr lang="mr-IN" dirty="0" smtClean="0"/>
              <a:t>–</a:t>
            </a:r>
            <a:r>
              <a:rPr lang="en-US" dirty="0" smtClean="0"/>
              <a:t> content for directories</a:t>
            </a:r>
          </a:p>
          <a:p>
            <a:pPr lvl="1"/>
            <a:r>
              <a:rPr lang="en-US" dirty="0" smtClean="0"/>
              <a:t>Natural exposure of models for Digital Twin style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: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W3C Community Group: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The Schema Extensions For IoT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de-DE" sz="1200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https://www.w3.org/community/iotschema/</a:t>
            </a:r>
            <a:r>
              <a:rPr lang="en-US" sz="1449" dirty="0">
                <a:solidFill>
                  <a:prstClr val="black"/>
                </a:solidFill>
              </a:rPr>
              <a:t/>
            </a:r>
            <a:br>
              <a:rPr lang="en-US" sz="1449" dirty="0">
                <a:solidFill>
                  <a:prstClr val="black"/>
                </a:solidFill>
              </a:rPr>
            </a:br>
            <a:endParaRPr lang="en-US" sz="1974" dirty="0">
              <a:solidFill>
                <a:prstClr val="black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GitHub repository:</a:t>
            </a:r>
            <a:endParaRPr lang="en-US" sz="2400" dirty="0"/>
          </a:p>
          <a:p>
            <a:r>
              <a:rPr lang="de-DE" sz="1200" dirty="0">
                <a:hlinkClick r:id="rId4"/>
              </a:rPr>
              <a:t>https://github.com/iot-schema-collab/iotschema</a:t>
            </a:r>
            <a:endParaRPr lang="en-US" sz="1200" dirty="0"/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Teleconferences: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https://github.com/iot-schema-collab/teleconferences</a:t>
            </a:r>
            <a:endParaRPr lang="en-US" sz="1974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Contributions: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https://github.com/iot-schema-collab/iotschema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  </a:t>
            </a:r>
            <a:r>
              <a:rPr lang="en-US" sz="1974" dirty="0"/>
              <a:t>Charter:</a:t>
            </a:r>
          </a:p>
          <a:p>
            <a:r>
              <a:rPr lang="en-GB" sz="1200" dirty="0">
                <a:hlinkClick r:id="rId6"/>
              </a:rPr>
              <a:t>https://github.com/iot-schema-collab/ws-charter</a:t>
            </a:r>
            <a:endParaRPr lang="en-US" sz="1200" dirty="0"/>
          </a:p>
          <a:p>
            <a:pPr marL="0" indent="0">
              <a:buNone/>
            </a:pPr>
            <a:r>
              <a:rPr lang="en-US" sz="1974" dirty="0"/>
              <a:t>        </a:t>
            </a:r>
            <a:endParaRPr lang="en-US" sz="12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sz="1574" dirty="0"/>
          </a:p>
          <a:p>
            <a:pPr lvl="1"/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14850" y="1825625"/>
            <a:ext cx="41006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 site: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Current location</a:t>
            </a:r>
            <a:endParaRPr lang="en-US" sz="2400" dirty="0"/>
          </a:p>
          <a:p>
            <a:r>
              <a:rPr lang="de-DE" sz="1200" dirty="0">
                <a:hlinkClick r:id="rId7"/>
              </a:rPr>
              <a:t>http://iotschema.org/docs/full.html</a:t>
            </a:r>
            <a:r>
              <a:rPr lang="en-US" sz="1449" dirty="0">
                <a:hlinkClick r:id="rId8"/>
              </a:rPr>
              <a:t> </a:t>
            </a:r>
            <a:r>
              <a:rPr lang="en-US" sz="1974" dirty="0"/>
              <a:t/>
            </a:r>
            <a:br>
              <a:rPr lang="en-US" sz="1974" dirty="0"/>
            </a:br>
            <a:endParaRPr lang="en-US" sz="1974" dirty="0"/>
          </a:p>
          <a:p>
            <a:pPr mar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</a:t>
            </a:r>
            <a:endParaRPr lang="en-GB" dirty="0"/>
          </a:p>
          <a:p>
            <a:r>
              <a:rPr lang="en-GB" sz="2400" dirty="0"/>
              <a:t>Tools: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 err="1">
                <a:solidFill>
                  <a:prstClr val="black"/>
                </a:solidFill>
              </a:rPr>
              <a:t>iotschema</a:t>
            </a:r>
            <a:r>
              <a:rPr lang="en-US" sz="1900" dirty="0">
                <a:solidFill>
                  <a:prstClr val="black"/>
                </a:solidFill>
              </a:rPr>
              <a:t> for Node-RED</a:t>
            </a:r>
            <a:endParaRPr lang="en-US" sz="2400" dirty="0"/>
          </a:p>
          <a:p>
            <a:r>
              <a:rPr lang="en-GB" sz="1200" dirty="0">
                <a:hlinkClick r:id="rId9"/>
              </a:rPr>
              <a:t>https://github.com/iot-schema-collab/iotschema-node-red </a:t>
            </a:r>
            <a:r>
              <a:rPr lang="en-US" sz="1449" dirty="0"/>
              <a:t/>
            </a:r>
            <a:br>
              <a:rPr lang="en-US" sz="1449" dirty="0"/>
            </a:br>
            <a:endParaRPr lang="en-US" sz="1974" dirty="0"/>
          </a:p>
          <a:p>
            <a:endParaRPr lang="en-GB" dirty="0"/>
          </a:p>
          <a:p>
            <a:pPr lvl="1">
              <a:buNone/>
            </a:pPr>
            <a:endParaRPr lang="en-US" sz="1574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1"/>
            <a:ext cx="7886700" cy="1325563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Level </a:t>
            </a:r>
            <a:r>
              <a:rPr lang="en-US" dirty="0" smtClean="0"/>
              <a:t>Model Extension Candidates for </a:t>
            </a:r>
            <a:r>
              <a:rPr lang="en-US" dirty="0" err="1" smtClean="0"/>
              <a:t>iotschema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42" y="1742498"/>
            <a:ext cx="7886700" cy="4351338"/>
          </a:xfrm>
        </p:spPr>
        <p:txBody>
          <a:bodyPr/>
          <a:lstStyle/>
          <a:p>
            <a:r>
              <a:rPr lang="en-US" dirty="0" smtClean="0"/>
              <a:t>Feature of Interest</a:t>
            </a:r>
          </a:p>
          <a:p>
            <a:r>
              <a:rPr lang="en-US" dirty="0" smtClean="0"/>
              <a:t>Interaction models </a:t>
            </a:r>
          </a:p>
          <a:p>
            <a:pPr lvl="1"/>
            <a:r>
              <a:rPr lang="en-US" dirty="0" smtClean="0"/>
              <a:t>Interaction data </a:t>
            </a:r>
            <a:r>
              <a:rPr lang="mr-IN" dirty="0" smtClean="0"/>
              <a:t>–</a:t>
            </a:r>
            <a:r>
              <a:rPr lang="en-US" dirty="0" smtClean="0"/>
              <a:t> modes and states</a:t>
            </a:r>
          </a:p>
          <a:p>
            <a:pPr lvl="1"/>
            <a:r>
              <a:rPr lang="en-US" dirty="0" smtClean="0"/>
              <a:t>Enumerations</a:t>
            </a:r>
          </a:p>
          <a:p>
            <a:pPr lvl="1"/>
            <a:r>
              <a:rPr lang="en-US" dirty="0" smtClean="0"/>
              <a:t>State Machines</a:t>
            </a:r>
          </a:p>
          <a:p>
            <a:pPr lvl="1"/>
            <a:r>
              <a:rPr lang="en-US" dirty="0" smtClean="0"/>
              <a:t>Behaviors</a:t>
            </a:r>
          </a:p>
          <a:p>
            <a:pPr lvl="1"/>
            <a:r>
              <a:rPr lang="en-US" dirty="0" smtClean="0"/>
              <a:t>Processes</a:t>
            </a:r>
          </a:p>
          <a:p>
            <a:r>
              <a:rPr lang="en-US" dirty="0" smtClean="0"/>
              <a:t>Provenance</a:t>
            </a:r>
          </a:p>
          <a:p>
            <a:r>
              <a:rPr lang="en-US" dirty="0" smtClean="0"/>
              <a:t>Usage (ala MUD)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7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FoI</a:t>
            </a:r>
            <a:r>
              <a:rPr lang="en-US" dirty="0" smtClean="0"/>
              <a:t> Relation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Charpenay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Semantic Interoperability</a:t>
            </a:r>
          </a:p>
          <a:p>
            <a:pPr lvl="1"/>
            <a:r>
              <a:rPr lang="en-US" dirty="0" smtClean="0"/>
              <a:t>Proxy to enable translation from device protocol to application protocol </a:t>
            </a:r>
          </a:p>
          <a:p>
            <a:pPr lvl="1"/>
            <a:r>
              <a:rPr lang="en-US" dirty="0" smtClean="0"/>
              <a:t>Provides for many-to-many mapping of application protocols to device protocols </a:t>
            </a:r>
          </a:p>
          <a:p>
            <a:pPr lvl="1"/>
            <a:r>
              <a:rPr lang="en-US" dirty="0"/>
              <a:t>many-to-one and </a:t>
            </a:r>
            <a:r>
              <a:rPr lang="en-US" dirty="0" smtClean="0"/>
              <a:t>one-to-many through a common semantic model </a:t>
            </a:r>
          </a:p>
          <a:p>
            <a:pPr lvl="1"/>
            <a:r>
              <a:rPr lang="en-US" dirty="0" smtClean="0"/>
              <a:t>Could implement a "universal" </a:t>
            </a:r>
            <a:r>
              <a:rPr lang="en-US" dirty="0" err="1" smtClean="0"/>
              <a:t>IoT</a:t>
            </a:r>
            <a:r>
              <a:rPr lang="en-US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1604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 smtClean="0"/>
              <a:t>ODM Meta-Model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 smtClean="0"/>
              <a:t>Reusable Objects</a:t>
            </a:r>
          </a:p>
          <a:p>
            <a:pPr lvl="1"/>
            <a:r>
              <a:rPr lang="en-US" dirty="0" smtClean="0"/>
              <a:t>Property</a:t>
            </a:r>
            <a:r>
              <a:rPr lang="en-US" dirty="0"/>
              <a:t>, Action, and Event </a:t>
            </a:r>
            <a:r>
              <a:rPr lang="en-US" dirty="0" smtClean="0"/>
              <a:t>Affordances</a:t>
            </a:r>
          </a:p>
          <a:p>
            <a:r>
              <a:rPr lang="en-US" dirty="0" smtClean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a7efae0f-bf3b-4f04-9a8a-5f8ba0942200" isdomainofvalue="False" dataSourceId="91a92945-8732-45a5-a7f6-6a4f1dc96a76"/>
</file>

<file path=customXml/item2.xml><?xml version="1.0" encoding="utf-8"?>
<VariableList UniqueId="a7efae0f-bf3b-4f04-9a8a-5f8ba0942200" Name="AD_HOC" ContentType="XML" MajorVersion="0" MinorVersion="1" isLocalCopy="False" IsBaseObject="False" DataSourceId="91a92945-8732-45a5-a7f6-6a4f1dc96a76" DataSourceMajorVersion="0" DataSourceMinorVersion="1"/>
</file>

<file path=customXml/item3.xml><?xml version="1.0" encoding="utf-8"?>
<VariableListDefinition name="Computed" displayName="Computed" id="95457265-e885-40a5-bd19-f7be5211f22d" isdomainofvalue="False" dataSourceId="9a643267-fec7-4277-a2fa-e1c55ce4fd64"/>
</file>

<file path=customXml/item4.xml><?xml version="1.0" encoding="utf-8"?>
<VariableList UniqueId="e615e2fc-b70a-4fc4-83cb-9e41691c7bed" Name="System" ContentType="XML" MajorVersion="0" MinorVersion="1" isLocalCopy="False" IsBaseObject="False" DataSourceId="98776475-e145-415d-beaf-50fa72f7070e" DataSourceMajorVersion="0" DataSourceMinorVersion="1"/>
</file>

<file path=customXml/item5.xml><?xml version="1.0" encoding="utf-8"?>
<AllExternalAdhocVariableMappings/>
</file>

<file path=customXml/item6.xml><?xml version="1.0" encoding="utf-8"?>
<VariableListDefinition name="System" displayName="System" id="e615e2fc-b70a-4fc4-83cb-9e41691c7bed" isdomainofvalue="False" dataSourceId="98776475-e145-415d-beaf-50fa72f7070e"/>
</file>

<file path=customXml/item7.xml><?xml version="1.0" encoding="utf-8"?>
<VariableList UniqueId="95457265-e885-40a5-bd19-f7be5211f22d" Name="Computed" ContentType="XML" MajorVersion="0" MinorVersion="1" isLocalCopy="False" IsBaseObject="False" DataSourceId="9a643267-fec7-4277-a2fa-e1c55ce4fd64" DataSourceMajorVersion="0" DataSourceMinorVersion="1"/>
</file>

<file path=customXml/itemProps1.xml><?xml version="1.0" encoding="utf-8"?>
<ds:datastoreItem xmlns:ds="http://schemas.openxmlformats.org/officeDocument/2006/customXml" ds:itemID="{80DA9FCD-43D2-45F1-A7DF-B38A8A226B2E}">
  <ds:schemaRefs/>
</ds:datastoreItem>
</file>

<file path=customXml/itemProps2.xml><?xml version="1.0" encoding="utf-8"?>
<ds:datastoreItem xmlns:ds="http://schemas.openxmlformats.org/officeDocument/2006/customXml" ds:itemID="{1CD79B36-6038-4ADA-AE1B-4BF9D35CC6B7}">
  <ds:schemaRefs/>
</ds:datastoreItem>
</file>

<file path=customXml/itemProps3.xml><?xml version="1.0" encoding="utf-8"?>
<ds:datastoreItem xmlns:ds="http://schemas.openxmlformats.org/officeDocument/2006/customXml" ds:itemID="{E3750C8C-4412-45D2-9B52-28C67E0882C1}">
  <ds:schemaRefs/>
</ds:datastoreItem>
</file>

<file path=customXml/itemProps4.xml><?xml version="1.0" encoding="utf-8"?>
<ds:datastoreItem xmlns:ds="http://schemas.openxmlformats.org/officeDocument/2006/customXml" ds:itemID="{1F86386A-5FD6-47ED-BDE1-C9FB123D2BFA}">
  <ds:schemaRefs/>
</ds:datastoreItem>
</file>

<file path=customXml/itemProps5.xml><?xml version="1.0" encoding="utf-8"?>
<ds:datastoreItem xmlns:ds="http://schemas.openxmlformats.org/officeDocument/2006/customXml" ds:itemID="{99B396FE-857D-4604-AC30-367735219A2B}">
  <ds:schemaRefs/>
</ds:datastoreItem>
</file>

<file path=customXml/itemProps6.xml><?xml version="1.0" encoding="utf-8"?>
<ds:datastoreItem xmlns:ds="http://schemas.openxmlformats.org/officeDocument/2006/customXml" ds:itemID="{BAA68394-47FF-4655-AC2C-FCB07A472A0B}">
  <ds:schemaRefs/>
</ds:datastoreItem>
</file>

<file path=customXml/itemProps7.xml><?xml version="1.0" encoding="utf-8"?>
<ds:datastoreItem xmlns:ds="http://schemas.openxmlformats.org/officeDocument/2006/customXml" ds:itemID="{70CA4A5D-7350-423B-8BDB-F47683E8A39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2137</Words>
  <Application>Microsoft Macintosh PowerPoint</Application>
  <PresentationFormat>Letter Paper (8.5x11 in)</PresentationFormat>
  <Paragraphs>578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IoT Extensions for schema.org Community Teleconference</vt:lpstr>
      <vt:lpstr>Agenda</vt:lpstr>
      <vt:lpstr>Project CHIP</vt:lpstr>
      <vt:lpstr>System Level Modeling</vt:lpstr>
      <vt:lpstr>System Level Modeling</vt:lpstr>
      <vt:lpstr>System Level Model Extension Candidates for iotschema</vt:lpstr>
      <vt:lpstr>FoI Relation Types</vt:lpstr>
      <vt:lpstr>Semantic Proxy</vt:lpstr>
      <vt:lpstr>ODM Meta-Model</vt:lpstr>
      <vt:lpstr>Meta Operations of Abstract Affordances</vt:lpstr>
      <vt:lpstr>Semantic Proxy – Protocol Binding</vt:lpstr>
      <vt:lpstr>Semantic Proxy – W3C Web of Things Integration</vt:lpstr>
      <vt:lpstr>Semantic Proxy - Schematic</vt:lpstr>
      <vt:lpstr>Semantic Proxy - Schematic</vt:lpstr>
      <vt:lpstr>Semantic Proxy – RDF Converter</vt:lpstr>
      <vt:lpstr>Convert SDF Documents to an iotschema style Definitions</vt:lpstr>
      <vt:lpstr>OneDM SDF Example Mapping </vt:lpstr>
      <vt:lpstr>Expected Result – Object maps to Capability</vt:lpstr>
      <vt:lpstr>Expected Result - Actions</vt:lpstr>
      <vt:lpstr>Properties and Data Types</vt:lpstr>
      <vt:lpstr>Expected Result - Enums</vt:lpstr>
      <vt:lpstr>Enum Data Item and Type in RDF</vt:lpstr>
      <vt:lpstr>Enum Data Values in RDF</vt:lpstr>
      <vt:lpstr>Enum Data Values in RDF</vt:lpstr>
      <vt:lpstr>TD Semantic Annotation </vt:lpstr>
      <vt:lpstr>Semantic Proxy – WoT TD </vt:lpstr>
      <vt:lpstr>Semantic Proxy – WoT TD </vt:lpstr>
      <vt:lpstr>Semantic Proxy – Semantic API</vt:lpstr>
      <vt:lpstr>References</vt:lpstr>
      <vt:lpstr>Expected Result – Object maps to Capability (.)</vt:lpstr>
      <vt:lpstr>Expected Result – Actions (.)</vt:lpstr>
      <vt:lpstr>Properties and Data Types (.)</vt:lpstr>
      <vt:lpstr>Enum Data Item and Type in RDF (.)</vt:lpstr>
      <vt:lpstr>Enum Data Values in RDF (.)</vt:lpstr>
      <vt:lpstr>iotschema Review: Status and Planning</vt:lpstr>
      <vt:lpstr>Contents</vt:lpstr>
      <vt:lpstr>Charter and Objectives</vt:lpstr>
      <vt:lpstr>Status</vt:lpstr>
      <vt:lpstr>Information Meta-Model</vt:lpstr>
      <vt:lpstr>W3C WoT Test Case</vt:lpstr>
      <vt:lpstr>iotschema for Node-RED Recipe-based applications</vt:lpstr>
      <vt:lpstr>Schema.org Integration</vt:lpstr>
      <vt:lpstr>Schema.org Integration</vt:lpstr>
      <vt:lpstr>Schema.org Integration</vt:lpstr>
      <vt:lpstr>Schema.org Integration</vt:lpstr>
      <vt:lpstr>W3C Community Group</vt:lpstr>
      <vt:lpstr>OneDM Liaison Group</vt:lpstr>
      <vt:lpstr>Going Forward</vt:lpstr>
      <vt:lpstr>To Do</vt:lpstr>
      <vt:lpstr>iotschema: 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iotschema Status and Planning</dc:title>
  <dc:creator>Michael Koster</dc:creator>
  <cp:keywords>C_Unrestricted</cp:keywords>
  <cp:lastModifiedBy>Michael Koster</cp:lastModifiedBy>
  <cp:revision>61</cp:revision>
  <cp:lastPrinted>2020-01-16T07:36:55Z</cp:lastPrinted>
  <dcterms:created xsi:type="dcterms:W3CDTF">2019-09-16T14:42:55Z</dcterms:created>
  <dcterms:modified xsi:type="dcterms:W3CDTF">2020-01-16T20:10:11Z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