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7" r:id="rId16"/>
    <p:sldId id="268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266" r:id="rId3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97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4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4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92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789C-CD49-4935-8A58-A93B7068883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789C-CD49-4935-8A58-A93B7068883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3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6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9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93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otschema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koster/ODM-Examples/SDF-example.js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koster/ODM-Examples/blob/master/SDF2-Schema.js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koster/ODM-Examples/blob/master/SDF2-SwitchLevel.js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otschem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April 18, 2019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iot.schema.org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95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Capability Model</a:t>
            </a:r>
            <a:br>
              <a:rPr lang="en-US" dirty="0"/>
            </a:br>
            <a:r>
              <a:rPr lang="en-US" sz="2700" dirty="0"/>
              <a:t>iot.schema.org</a:t>
            </a:r>
            <a:endParaRPr lang="de-DE" sz="2700" dirty="0"/>
          </a:p>
        </p:txBody>
      </p:sp>
      <p:pic>
        <p:nvPicPr>
          <p:cNvPr id="3074" name="Picture 2" descr="D:\UserData\z0037u6t\Work on Talks\2018-10-02-iot.schema.org-Model\material\iotschema-Capabiliti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09813"/>
            <a:ext cx="8032213" cy="29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6D98-A63A-4D9C-BF8B-ADFC34BA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983D6-EF8B-4ECC-8E83-27BC62677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7266384" cy="54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5FC4-CDB5-48A8-9462-DDAC193D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B5D3-5559-4F35-B650-AEAE274F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updated model</a:t>
            </a:r>
          </a:p>
          <a:p>
            <a:r>
              <a:rPr lang="en-US" dirty="0"/>
              <a:t>Apply changes to the current schema</a:t>
            </a:r>
          </a:p>
          <a:p>
            <a:r>
              <a:rPr lang="en-US" dirty="0"/>
              <a:t>Update our prototype web site: </a:t>
            </a:r>
            <a:r>
              <a:rPr lang="en-US" dirty="0">
                <a:hlinkClick r:id="rId3"/>
              </a:rPr>
              <a:t>iotschema.org</a:t>
            </a:r>
            <a:endParaRPr lang="en-US" dirty="0"/>
          </a:p>
          <a:p>
            <a:r>
              <a:rPr lang="en-US" dirty="0"/>
              <a:t>Review the </a:t>
            </a:r>
            <a:r>
              <a:rPr lang="en-US" dirty="0" err="1"/>
              <a:t>iotschema</a:t>
            </a:r>
            <a:r>
              <a:rPr lang="en-US" dirty="0"/>
              <a:t> SHACL Shapes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34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please…</a:t>
            </a:r>
          </a:p>
        </p:txBody>
      </p:sp>
    </p:spTree>
    <p:extLst>
      <p:ext uri="{BB962C8B-B14F-4D97-AF65-F5344CB8AC3E}">
        <p14:creationId xmlns:p14="http://schemas.microsoft.com/office/powerpoint/2010/main" val="202515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Harmonize device models across industry</a:t>
            </a:r>
          </a:p>
          <a:p>
            <a:r>
              <a:rPr lang="en-US" dirty="0"/>
              <a:t>High level semantic model that is aligned with the pattern we have been using for the prototype definitions</a:t>
            </a:r>
          </a:p>
          <a:p>
            <a:r>
              <a:rPr lang="en-US" dirty="0"/>
              <a:t>"Objects" with Event, Action, Property classes</a:t>
            </a:r>
          </a:p>
          <a:p>
            <a:r>
              <a:rPr lang="en-US" dirty="0"/>
              <a:t>Data class without any directionality</a:t>
            </a:r>
          </a:p>
          <a:p>
            <a:r>
              <a:rPr lang="en-US" dirty="0"/>
              <a:t>Objects compose into things and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Objects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is to select the "best" from a wide variety of existing models the various orgs have built</a:t>
            </a:r>
          </a:p>
          <a:p>
            <a:r>
              <a:rPr lang="en-US" dirty="0"/>
              <a:t>Need to represent the abstract concepts from many design sources</a:t>
            </a:r>
          </a:p>
          <a:p>
            <a:r>
              <a:rPr lang="en-US" dirty="0"/>
              <a:t>High level representation that domain experts can use without getting bogged down in the tools</a:t>
            </a:r>
          </a:p>
          <a:p>
            <a:r>
              <a:rPr lang="en-US" dirty="0"/>
              <a:t>Methodology and tools</a:t>
            </a:r>
          </a:p>
          <a:p>
            <a:r>
              <a:rPr lang="en-US" dirty="0"/>
              <a:t>Simple Definition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5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This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236" y="2018367"/>
            <a:ext cx="2992581" cy="1017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6" y="2065492"/>
            <a:ext cx="30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Abstract Definitions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Events, Actions, Properties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Definitions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5398" y="3765871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Feature Extraction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0420" y="376587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Protocol Binding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527" y="4818824"/>
            <a:ext cx="199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ZCL/</a:t>
            </a:r>
            <a:r>
              <a:rPr lang="en-US" dirty="0" err="1"/>
              <a:t>dotdot</a:t>
            </a:r>
            <a:r>
              <a:rPr lang="en-US" dirty="0"/>
              <a:t> Models</a:t>
            </a:r>
          </a:p>
          <a:p>
            <a:pPr algn="ctr"/>
            <a:r>
              <a:rPr lang="en-US" dirty="0"/>
              <a:t>XML + XSD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027" y="4818823"/>
            <a:ext cx="1506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OCF Models</a:t>
            </a:r>
          </a:p>
          <a:p>
            <a:pPr algn="ctr"/>
            <a:r>
              <a:rPr lang="en-US" dirty="0"/>
              <a:t>OAS/Swagger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4046" y="4135204"/>
            <a:ext cx="457200" cy="551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236" y="3139413"/>
            <a:ext cx="450268" cy="579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3664" y="3180367"/>
            <a:ext cx="550718" cy="53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9628" y="4135203"/>
            <a:ext cx="602741" cy="55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0527" y="4783450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8038" y="4823192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Definition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based DSL for making definitions</a:t>
            </a:r>
          </a:p>
          <a:p>
            <a:r>
              <a:rPr lang="en-US" dirty="0"/>
              <a:t>Distill the text down to high information content</a:t>
            </a:r>
          </a:p>
          <a:p>
            <a:r>
              <a:rPr lang="en-US" dirty="0"/>
              <a:t>Focus on definitions of objects with events, actions, and properties with semantic data types</a:t>
            </a:r>
          </a:p>
          <a:p>
            <a:r>
              <a:rPr lang="en-US" dirty="0"/>
              <a:t>Provide for extensions and constraints that can be applied earlier or later in the life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6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  <a:p>
            <a:r>
              <a:rPr lang="en-US" dirty="0" err="1"/>
              <a:t>schema.org</a:t>
            </a:r>
            <a:r>
              <a:rPr lang="en-US" dirty="0"/>
              <a:t> integration proposal</a:t>
            </a:r>
          </a:p>
          <a:p>
            <a:r>
              <a:rPr lang="en-US" dirty="0"/>
              <a:t>One Data Model Update </a:t>
            </a:r>
            <a:r>
              <a:rPr lang="mr-IN" dirty="0"/>
              <a:t>–</a:t>
            </a:r>
            <a:r>
              <a:rPr lang="en-US" dirty="0"/>
              <a:t> Simple Definition Format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140870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2" y="-310722"/>
            <a:ext cx="7886700" cy="1325563"/>
          </a:xfrm>
        </p:spPr>
        <p:txBody>
          <a:bodyPr/>
          <a:lstStyle/>
          <a:p>
            <a:r>
              <a:rPr lang="en-US" dirty="0"/>
              <a:t>SDF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725" y="425275"/>
            <a:ext cx="88322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"Copyright 2019 Example Corp. All rights reserved.",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"Switch":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76351" y="278843"/>
            <a:ext cx="5367649" cy="51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https://github.com/mjkoster/ODM-Examples/SDF2.json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68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66077"/>
            <a:ext cx="7886700" cy="1325563"/>
          </a:xfrm>
        </p:spPr>
        <p:txBody>
          <a:bodyPr/>
          <a:lstStyle/>
          <a:p>
            <a:r>
              <a:rPr lang="en-US" dirty="0"/>
              <a:t>Simple example </a:t>
            </a:r>
            <a:r>
              <a:rPr lang="mr-IN" dirty="0"/>
              <a:t>–</a:t>
            </a:r>
            <a:r>
              <a:rPr lang="en-US" dirty="0"/>
              <a:t> Header Part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155" y="2414206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"Copyright 2019 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Xcorp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, Inc. All rights reserved.",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155" y="4578340"/>
            <a:ext cx="8385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ocf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openconnectivity.example.org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/vocab/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482" y="42784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curies resolved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6796" y="4509247"/>
            <a:ext cx="1958686" cy="52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257300" y="4509247"/>
            <a:ext cx="2078182" cy="762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055" y="20017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File Information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155" y="1923782"/>
            <a:ext cx="14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438171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393" y="158248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event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638" y="3367096"/>
            <a:ext cx="19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SDF keywords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868" y="1344440"/>
            <a:ext cx="1894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Definitions in the Default Namespace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446317" y="1928729"/>
            <a:ext cx="760019" cy="16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446317" y="2667949"/>
            <a:ext cx="760019" cy="929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2446317" y="3494077"/>
            <a:ext cx="1199406" cy="103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446317" y="3597929"/>
            <a:ext cx="760019" cy="6138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</p:cNvCxnSpPr>
          <p:nvPr/>
        </p:nvCxnSpPr>
        <p:spPr>
          <a:xfrm flipH="1">
            <a:off x="4441370" y="1944605"/>
            <a:ext cx="2131498" cy="109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</p:cNvCxnSpPr>
          <p:nvPr/>
        </p:nvCxnSpPr>
        <p:spPr>
          <a:xfrm flipH="1">
            <a:off x="5296394" y="1944605"/>
            <a:ext cx="1276474" cy="854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1"/>
          </p:cNvCxnSpPr>
          <p:nvPr/>
        </p:nvCxnSpPr>
        <p:spPr>
          <a:xfrm flipH="1">
            <a:off x="6068290" y="1944605"/>
            <a:ext cx="504578" cy="13092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4713513" y="1944605"/>
            <a:ext cx="1859355" cy="24611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8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definition consists of a defined term and a map of it's defined qualities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4120" y="3493854"/>
            <a:ext cx="5872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04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resolution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Explicit namespace prefix ( e.g. "</a:t>
            </a:r>
            <a:r>
              <a:rPr lang="en-US" dirty="0" err="1"/>
              <a:t>st:Switch</a:t>
            </a:r>
            <a:r>
              <a:rPr lang="en-US" dirty="0"/>
              <a:t>" )</a:t>
            </a:r>
          </a:p>
          <a:p>
            <a:pPr marL="0" indent="0">
              <a:buNone/>
            </a:pPr>
            <a:r>
              <a:rPr lang="en-US" dirty="0"/>
              <a:t>2 - SDF Keywords: 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https://github.com/mjkoster/ODM-Examples/blob/master/SDF2-Schema.json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defaultNamespace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</a:t>
            </a:r>
            <a:r>
              <a:rPr lang="mr-IN" dirty="0"/>
              <a:t>–</a:t>
            </a:r>
            <a:r>
              <a:rPr lang="en-US" dirty="0"/>
              <a:t> Context of the definition (Object), local identifiers</a:t>
            </a:r>
          </a:p>
        </p:txBody>
      </p:sp>
    </p:spTree>
    <p:extLst>
      <p:ext uri="{BB962C8B-B14F-4D97-AF65-F5344CB8AC3E}">
        <p14:creationId xmlns:p14="http://schemas.microsoft.com/office/powerpoint/2010/main" val="194825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top level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  <a:p>
            <a:pPr lvl="1"/>
            <a:r>
              <a:rPr lang="en-US" dirty="0"/>
              <a:t>title, version, copyright, license</a:t>
            </a:r>
          </a:p>
          <a:p>
            <a:r>
              <a:rPr lang="en-US" dirty="0"/>
              <a:t>namespace, </a:t>
            </a:r>
            <a:r>
              <a:rPr lang="en-US" dirty="0" err="1"/>
              <a:t>defaultNamespace</a:t>
            </a:r>
            <a:endParaRPr lang="en-US" dirty="0"/>
          </a:p>
          <a:p>
            <a:r>
              <a:rPr lang="en-US" dirty="0"/>
              <a:t>object, property, action, event, data (definitions)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64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98" y="281999"/>
            <a:ext cx="7886700" cy="1325563"/>
          </a:xfrm>
        </p:spPr>
        <p:txBody>
          <a:bodyPr/>
          <a:lstStyle/>
          <a:p>
            <a:r>
              <a:rPr lang="en-US"/>
              <a:t>Object qualities + common qualities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8467" y="1911260"/>
            <a:ext cx="3164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description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title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id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name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0748" y="1911260"/>
            <a:ext cx="3111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optional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{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extends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refines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includes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9681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24" y="0"/>
            <a:ext cx="7886700" cy="1325563"/>
          </a:xfrm>
        </p:spPr>
        <p:txBody>
          <a:bodyPr/>
          <a:lstStyle/>
          <a:p>
            <a:r>
              <a:rPr lang="en-US" dirty="0"/>
              <a:t>Property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09" y="1208108"/>
            <a:ext cx="7886700" cy="976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of the Object Qualities</a:t>
            </a:r>
          </a:p>
          <a:p>
            <a:r>
              <a:rPr lang="en-US" dirty="0"/>
              <a:t>All of the Data Qualities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576" y="2390554"/>
            <a:ext cx="33666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units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"string"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scaleMinimum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scaleMaximum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observable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0559" y="2390554"/>
            <a:ext cx="35210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nullable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encoding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"object",</a:t>
            </a:r>
          </a:p>
          <a:p>
            <a:r>
              <a:rPr lang="en-US" dirty="0">
                <a:latin typeface="Menlo" charset="0"/>
              </a:rPr>
              <a:t>  "properties": {</a:t>
            </a:r>
          </a:p>
          <a:p>
            <a:r>
              <a:rPr lang="en-US" dirty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widthInBits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  "type": "number"</a:t>
            </a:r>
          </a:p>
          <a:p>
            <a:r>
              <a:rPr lang="en-US" dirty="0">
                <a:latin typeface="Menlo" charset="0"/>
              </a:rPr>
              <a:t>    }</a:t>
            </a:r>
          </a:p>
          <a:p>
            <a:r>
              <a:rPr lang="en-US" dirty="0">
                <a:latin typeface="Menlo" charset="0"/>
              </a:rPr>
              <a:t>  }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contentFormat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"string"</a:t>
            </a:r>
          </a:p>
          <a:p>
            <a:r>
              <a:rPr lang="en-US" dirty="0"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79415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Data Qualities  (JSON Schema)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110458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"string",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"integer", "array", "object" ]</a:t>
            </a:r>
          </a:p>
          <a:p>
            <a:r>
              <a:rPr lang="en-US" dirty="0">
                <a:latin typeface="Menlo" charset="0"/>
              </a:rPr>
              <a:t>  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"array"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const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default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5782" y="1104586"/>
            <a:ext cx="30935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pattern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"string"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minimum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maximum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multipleOf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135209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6582" y="130057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"array",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anyOf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"array",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 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allOf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"array",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>
                <a:latin typeface="Menlo" charset="0"/>
              </a:rPr>
              <a:t>    { "type": "array" },</a:t>
            </a:r>
          </a:p>
          <a:p>
            <a:r>
              <a:rPr lang="en-US" dirty="0">
                <a:latin typeface="Menlo" charset="0"/>
              </a:rPr>
              <a:t>    { "type": "object" }</a:t>
            </a:r>
          </a:p>
          <a:p>
            <a:r>
              <a:rPr lang="en-US" dirty="0">
                <a:latin typeface="Menlo" charset="0"/>
              </a:rPr>
              <a:t>  ]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3574" y="469581"/>
            <a:ext cx="47560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contains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>
                <a:latin typeface="Menlo" charset="0"/>
              </a:rPr>
              <a:t>    { "type": "array" },</a:t>
            </a:r>
          </a:p>
          <a:p>
            <a:r>
              <a:rPr lang="en-US" dirty="0">
                <a:latin typeface="Menlo" charset="0"/>
              </a:rPr>
              <a:t>    { "type": "object" }</a:t>
            </a:r>
          </a:p>
          <a:p>
            <a:r>
              <a:rPr lang="en-US" dirty="0">
                <a:latin typeface="Menlo" charset="0"/>
              </a:rPr>
              <a:t>  ]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properties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"object"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readOnly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writeOnly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</a:t>
            </a:r>
            <a:endParaRPr lang="en-US" b="0" dirty="0">
              <a:effectLst/>
              <a:latin typeface="Menl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01163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335"/>
            <a:ext cx="7886700" cy="1325563"/>
          </a:xfrm>
        </p:spPr>
        <p:txBody>
          <a:bodyPr/>
          <a:lstStyle/>
          <a:p>
            <a:r>
              <a:rPr lang="en-US" dirty="0"/>
              <a:t>Brief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4351338"/>
          </a:xfrm>
        </p:spPr>
        <p:txBody>
          <a:bodyPr/>
          <a:lstStyle/>
          <a:p>
            <a:r>
              <a:rPr lang="en-US" dirty="0"/>
              <a:t>Community Group </a:t>
            </a:r>
          </a:p>
          <a:p>
            <a:pPr lvl="1"/>
            <a:r>
              <a:rPr lang="en-US" dirty="0"/>
              <a:t>Need to elect chairs and create the mail list</a:t>
            </a:r>
          </a:p>
          <a:p>
            <a:r>
              <a:rPr lang="en-US" dirty="0"/>
              <a:t>Other updates?</a:t>
            </a:r>
          </a:p>
        </p:txBody>
      </p:sp>
    </p:spTree>
    <p:extLst>
      <p:ext uri="{BB962C8B-B14F-4D97-AF65-F5344CB8AC3E}">
        <p14:creationId xmlns:p14="http://schemas.microsoft.com/office/powerpoint/2010/main" val="438735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99" y="186996"/>
            <a:ext cx="7886700" cy="1325563"/>
          </a:xfrm>
        </p:spPr>
        <p:txBody>
          <a:bodyPr/>
          <a:lstStyle/>
          <a:p>
            <a:r>
              <a:rPr lang="en-US" dirty="0"/>
              <a:t>SDF Example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324" y="1892574"/>
            <a:ext cx="50529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SwitchLevel.setLevel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4970190" y="1892574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"number",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100,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multipleOf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1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"number",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65535,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multipleOf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1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9442" y="114322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https://github.com/mjkoster/ODM-Examples/blob/master/SDF2-SwitchLevel.json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9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Example JSON-LD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level Property",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89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Share the definition format and tools between </a:t>
            </a:r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extensions and One Data Model</a:t>
            </a:r>
          </a:p>
          <a:p>
            <a:r>
              <a:rPr lang="en-US" dirty="0"/>
              <a:t>Provide domain expert friendly tools for creating and managing definitions</a:t>
            </a:r>
          </a:p>
          <a:p>
            <a:r>
              <a:rPr lang="en-US" dirty="0"/>
              <a:t>ODM sourced definitions can be processed into </a:t>
            </a:r>
            <a:r>
              <a:rPr lang="en-US" dirty="0" err="1"/>
              <a:t>schema.org</a:t>
            </a:r>
            <a:r>
              <a:rPr lang="en-US" dirty="0"/>
              <a:t> extensions</a:t>
            </a:r>
          </a:p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sourced definitions can use SDF tools and can become ODM definitions</a:t>
            </a:r>
          </a:p>
          <a:p>
            <a:r>
              <a:rPr lang="en-US" dirty="0"/>
              <a:t>Models and definitions can be created within the domain expert venues</a:t>
            </a:r>
          </a:p>
        </p:txBody>
      </p:sp>
    </p:spTree>
    <p:extLst>
      <p:ext uri="{BB962C8B-B14F-4D97-AF65-F5344CB8AC3E}">
        <p14:creationId xmlns:p14="http://schemas.microsoft.com/office/powerpoint/2010/main" val="1143586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AOB</a:t>
            </a:r>
          </a:p>
          <a:p>
            <a:r>
              <a:rPr lang="en-US" dirty="0"/>
              <a:t>Adjourn</a:t>
            </a:r>
          </a:p>
        </p:txBody>
      </p:sp>
    </p:spTree>
    <p:extLst>
      <p:ext uri="{BB962C8B-B14F-4D97-AF65-F5344CB8AC3E}">
        <p14:creationId xmlns:p14="http://schemas.microsoft.com/office/powerpoint/2010/main" val="201360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iot.schema.org Model - Revisited </a:t>
            </a:r>
          </a:p>
          <a:p>
            <a:r>
              <a:rPr lang="en-US" sz="2600" dirty="0"/>
              <a:t>Darko Anicic</a:t>
            </a:r>
          </a:p>
          <a:p>
            <a:r>
              <a:rPr lang="en-US" sz="2600" dirty="0"/>
              <a:t>Aparna Thuluva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0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the Roadmap for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Among other tasks:</a:t>
            </a:r>
          </a:p>
          <a:p>
            <a:r>
              <a:rPr lang="en-US" sz="3000" dirty="0"/>
              <a:t>Review the current iot.schema.org model</a:t>
            </a:r>
            <a:endParaRPr lang="en-US" sz="2400" dirty="0"/>
          </a:p>
          <a:p>
            <a:r>
              <a:rPr lang="en-US" sz="2800" dirty="0"/>
              <a:t>Navigation for Capabilities on our prototype web site: </a:t>
            </a:r>
            <a:r>
              <a:rPr lang="en-US" sz="2800" dirty="0">
                <a:hlinkClick r:id="rId3"/>
              </a:rPr>
              <a:t>iotschema.org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075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changes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iot.schema.org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72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Avoid Mixing Classes and Instances</a:t>
            </a:r>
            <a:br>
              <a:rPr lang="en-US" sz="3600" dirty="0"/>
            </a:br>
            <a:r>
              <a:rPr lang="en-US" sz="2400" dirty="0"/>
              <a:t>See Issue </a:t>
            </a:r>
            <a:r>
              <a:rPr lang="de-DE" sz="2400" dirty="0"/>
              <a:t>#2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7" y="12594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iot.schema.org Example: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7584" y="2556259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providesOutputData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8104" y="2556259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InteractionPattern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3419872" y="2826259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63888" y="284364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domainIncludes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7584" y="1772816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08104" y="1772816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InteractionPattern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1"/>
          </p:cNvCxnSpPr>
          <p:nvPr/>
        </p:nvCxnSpPr>
        <p:spPr>
          <a:xfrm>
            <a:off x="3419872" y="204281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3888" y="2060201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3347700"/>
            <a:ext cx="231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is a class!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584" y="3995772"/>
            <a:ext cx="259228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Temperature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MotionDetected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OperationStatus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8104" y="3995772"/>
            <a:ext cx="2592288" cy="15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StatusData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 flipV="1">
            <a:off x="3419872" y="4751772"/>
            <a:ext cx="2088232" cy="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9872" y="4859868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providesOutputData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5723964"/>
            <a:ext cx="598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appears to be an instance!- which is not correct</a:t>
            </a:r>
          </a:p>
        </p:txBody>
      </p:sp>
    </p:spTree>
    <p:extLst>
      <p:ext uri="{BB962C8B-B14F-4D97-AF65-F5344CB8AC3E}">
        <p14:creationId xmlns:p14="http://schemas.microsoft.com/office/powerpoint/2010/main" val="18409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Proposal: Using RDF Shapes in iot.schema.org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1700808"/>
            <a:ext cx="259228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Temperature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MotionDetected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OperationStatus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104" y="1700808"/>
            <a:ext cx="2592288" cy="15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StatusData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19872" y="2420888"/>
            <a:ext cx="2088232" cy="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2528984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providesOutputData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3995936" y="206084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5576" y="3501008"/>
            <a:ext cx="2592000" cy="15841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08392" y="3501008"/>
            <a:ext cx="2592000" cy="15841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57803" y="4247716"/>
            <a:ext cx="2088232" cy="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7864" y="4355812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providesOutputData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584" y="4005064"/>
            <a:ext cx="24482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TemperatureShape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0112" y="4005064"/>
            <a:ext cx="244827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TemperatureDataShape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hteck 42"/>
          <p:cNvSpPr/>
          <p:nvPr/>
        </p:nvSpPr>
        <p:spPr>
          <a:xfrm>
            <a:off x="6300192" y="5589240"/>
            <a:ext cx="1800200" cy="86409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V="1">
            <a:off x="6584472" y="5733256"/>
            <a:ext cx="0" cy="36004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257" y="5733256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path</a:t>
            </a:r>
          </a:p>
        </p:txBody>
      </p:sp>
      <p:sp>
        <p:nvSpPr>
          <p:cNvPr id="20" name="Oval 19"/>
          <p:cNvSpPr/>
          <p:nvPr/>
        </p:nvSpPr>
        <p:spPr>
          <a:xfrm>
            <a:off x="6372200" y="6135487"/>
            <a:ext cx="432048" cy="21602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36192" y="603187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190025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9217-42A1-4021-ADF0-5DB320A0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Incomplete Content of Schema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C6EB7-D5C3-4643-96DC-D5F24323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77841"/>
            <a:ext cx="8229600" cy="27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9241</TotalTime>
  <Words>1743</Words>
  <Application>Microsoft Macintosh PowerPoint</Application>
  <PresentationFormat>Letter Paper (8.5x11 in)</PresentationFormat>
  <Paragraphs>376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Menlo</vt:lpstr>
      <vt:lpstr>Office Theme</vt:lpstr>
      <vt:lpstr>IoT Extensions for schema.org </vt:lpstr>
      <vt:lpstr>Agenda</vt:lpstr>
      <vt:lpstr>Brief Updates</vt:lpstr>
      <vt:lpstr>iot.schema.org </vt:lpstr>
      <vt:lpstr>Review of the Roadmap for 2019</vt:lpstr>
      <vt:lpstr>Motivation for changes</vt:lpstr>
      <vt:lpstr>Avoid Mixing Classes and Instances See Issue #2</vt:lpstr>
      <vt:lpstr>Proposal: Using RDF Shapes in iot.schema.org</vt:lpstr>
      <vt:lpstr>Incomplete Content of Schema</vt:lpstr>
      <vt:lpstr>Updated Model</vt:lpstr>
      <vt:lpstr>Current Capability Model iot.schema.org</vt:lpstr>
      <vt:lpstr>Updated Model</vt:lpstr>
      <vt:lpstr>Next Steps</vt:lpstr>
      <vt:lpstr>Thank You!</vt:lpstr>
      <vt:lpstr>One Data Model </vt:lpstr>
      <vt:lpstr>UML Model</vt:lpstr>
      <vt:lpstr>Problems to solve</vt:lpstr>
      <vt:lpstr>Support This Pattern</vt:lpstr>
      <vt:lpstr>Simple Definition Format</vt:lpstr>
      <vt:lpstr>SDF Example</vt:lpstr>
      <vt:lpstr>Simple example – Header Part</vt:lpstr>
      <vt:lpstr>Definitions</vt:lpstr>
      <vt:lpstr>Definitions</vt:lpstr>
      <vt:lpstr>Identifier resolution precedence</vt:lpstr>
      <vt:lpstr>SDF top level Keywords</vt:lpstr>
      <vt:lpstr>Object qualities + common qualities</vt:lpstr>
      <vt:lpstr>Property Qualities</vt:lpstr>
      <vt:lpstr>Data Qualities  (JSON Schema)</vt:lpstr>
      <vt:lpstr>Structured Data</vt:lpstr>
      <vt:lpstr>SDF Example Definition</vt:lpstr>
      <vt:lpstr>Example JSON-LD Result</vt:lpstr>
      <vt:lpstr>Opportunity</vt:lpstr>
      <vt:lpstr>Other Business?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60</cp:revision>
  <dcterms:created xsi:type="dcterms:W3CDTF">2019-02-21T13:28:37Z</dcterms:created>
  <dcterms:modified xsi:type="dcterms:W3CDTF">2019-04-24T22:21:16Z</dcterms:modified>
</cp:coreProperties>
</file>